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79" r:id="rId3"/>
    <p:sldId id="281" r:id="rId4"/>
    <p:sldId id="285" r:id="rId5"/>
    <p:sldId id="296" r:id="rId6"/>
    <p:sldId id="299" r:id="rId7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C1CB4"/>
    <a:srgbClr val="FFFF99"/>
    <a:srgbClr val="FFCCFF"/>
    <a:srgbClr val="FFCC00"/>
    <a:srgbClr val="FF00FF"/>
    <a:srgbClr val="0099FF"/>
    <a:srgbClr val="C90000"/>
    <a:srgbClr val="FFFFCC"/>
    <a:srgbClr val="E5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560" autoAdjust="0"/>
    <p:restoredTop sz="94590" autoAdjust="0"/>
  </p:normalViewPr>
  <p:slideViewPr>
    <p:cSldViewPr snapToGrid="0" snapToObjects="1">
      <p:cViewPr varScale="1">
        <p:scale>
          <a:sx n="143" d="100"/>
          <a:sy n="143" d="100"/>
        </p:scale>
        <p:origin x="139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803451602924998E-2"/>
          <c:y val="0.16830412963217808"/>
          <c:w val="0.88013450517214653"/>
          <c:h val="0.6751724958798778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Wahlrechte gesamt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4071AF3-8B0C-4D0A-A556-5118FBDF0CEE}" type="VALUE">
                      <a:rPr lang="en-US" b="1">
                        <a:solidFill>
                          <a:schemeClr val="bg1"/>
                        </a:solidFill>
                        <a:latin typeface="Trebuchet MS" panose="020B0603020202020204" pitchFamily="34" charset="0"/>
                      </a:rPr>
                      <a:pPr/>
                      <a:t>[WERT]</a:t>
                    </a:fld>
                    <a:endParaRPr lang="de-AT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826-4695-9F60-DC11327E642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0C22C63-EA27-48B0-A6E5-9C7D549CAE51}" type="VALUE">
                      <a:rPr lang="en-US" sz="1400" b="1"/>
                      <a:pPr/>
                      <a:t>[WERT]</a:t>
                    </a:fld>
                    <a:endParaRPr lang="de-A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826-4695-9F60-DC11327E6428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2A6E48C-0C14-4AE1-945E-8680FA94119E}" type="VALUE">
                      <a:rPr lang="en-US" sz="1400" b="0"/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[WERT]</a:t>
                    </a:fld>
                    <a:endParaRPr lang="de-A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826-4695-9F60-DC11327E6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2020</c:v>
                </c:pt>
                <c:pt idx="2">
                  <c:v>2015</c:v>
                </c:pt>
                <c:pt idx="3">
                  <c:v>2015</c:v>
                </c:pt>
              </c:numCache>
            </c:numRef>
          </c:cat>
          <c:val>
            <c:numRef>
              <c:f>Tabelle1!$B$2:$B$5</c:f>
              <c:numCache>
                <c:formatCode>_-* #,##0_-;\-* #,##0_-;_-* "-"??_-;_-@_-</c:formatCode>
                <c:ptCount val="4"/>
                <c:pt idx="1">
                  <c:v>144539</c:v>
                </c:pt>
                <c:pt idx="3">
                  <c:v>128657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A4-4A50-B0EB-B981467BA13B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Stimmen Wahlkarten</c:v>
                </c:pt>
              </c:strCache>
            </c:strRef>
          </c:tx>
          <c:spPr>
            <a:solidFill>
              <a:srgbClr val="0C1CB4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E70FD97-AD00-448D-8E17-E7C15274A66C}" type="VALUE">
                      <a:rPr lang="en-US" sz="1400" b="1"/>
                      <a:pPr/>
                      <a:t>[WERT]</a:t>
                    </a:fld>
                    <a:endParaRPr lang="de-A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826-4695-9F60-DC11327E6428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4561E8C-7B45-44AC-BA8F-617D6A949712}" type="VALUE">
                      <a:rPr lang="en-US" sz="1400" b="0"/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[WERT]</a:t>
                    </a:fld>
                    <a:endParaRPr lang="de-A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826-4695-9F60-DC11327E6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2020</c:v>
                </c:pt>
                <c:pt idx="2">
                  <c:v>2015</c:v>
                </c:pt>
                <c:pt idx="3">
                  <c:v>2015</c:v>
                </c:pt>
              </c:numCache>
            </c:numRef>
          </c:cat>
          <c:val>
            <c:numRef>
              <c:f>Tabelle1!$C$2:$C$5</c:f>
              <c:numCache>
                <c:formatCode>General</c:formatCode>
                <c:ptCount val="4"/>
                <c:pt idx="0" formatCode="_-* #,##0_-;\-* #,##0_-;_-* &quot;-&quot;??_-;_-@_-">
                  <c:v>45266</c:v>
                </c:pt>
                <c:pt idx="2" formatCode="_-* #,##0_-;\-* #,##0_-;_-* &quot;-&quot;??_-;_-@_-">
                  <c:v>36886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A4-4A50-B0EB-B981467BA13B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Stimmen Wahllokal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72BBD3F-B72F-41D3-8C9D-E89750E41C9D}" type="VALUE">
                      <a:rPr lang="en-US" sz="1400" b="1">
                        <a:solidFill>
                          <a:schemeClr val="bg1"/>
                        </a:solidFill>
                      </a:rPr>
                      <a:pPr/>
                      <a:t>[WERT]</a:t>
                    </a:fld>
                    <a:endParaRPr lang="de-A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826-4695-9F60-DC11327E6428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500366E-4EFC-4C81-8215-25D3639A3414}" type="VALUE">
                      <a:rPr lang="en-US" sz="1400" b="0">
                        <a:solidFill>
                          <a:schemeClr val="bg1"/>
                        </a:solidFill>
                      </a:rPr>
                      <a:pPr>
                        <a:defRPr sz="1400"/>
                      </a:pPr>
                      <a:t>[WERT]</a:t>
                    </a:fld>
                    <a:endParaRPr lang="de-A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826-4695-9F60-DC11327E6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2020</c:v>
                </c:pt>
                <c:pt idx="2">
                  <c:v>2015</c:v>
                </c:pt>
                <c:pt idx="3">
                  <c:v>2015</c:v>
                </c:pt>
              </c:numCache>
            </c:numRef>
          </c:cat>
          <c:val>
            <c:numRef>
              <c:f>Tabelle1!$D$2:$D$5</c:f>
              <c:numCache>
                <c:formatCode>General</c:formatCode>
                <c:ptCount val="4"/>
                <c:pt idx="0" formatCode="_-* #,##0_-;\-* #,##0_-;_-* &quot;-&quot;??_-;_-@_-">
                  <c:v>14022</c:v>
                </c:pt>
                <c:pt idx="2" formatCode="_-* #,##0_-;\-* #,##0_-;_-* &quot;-&quot;??_-;_-@_-">
                  <c:v>17874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68-4030-9EE4-9DCE84AB601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99915392"/>
        <c:axId val="199916928"/>
      </c:barChart>
      <c:catAx>
        <c:axId val="199915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16928"/>
        <c:crosses val="autoZero"/>
        <c:auto val="1"/>
        <c:lblAlgn val="ctr"/>
        <c:lblOffset val="100"/>
        <c:noMultiLvlLbl val="0"/>
      </c:catAx>
      <c:valAx>
        <c:axId val="199916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1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legendEntry>
      <c:layout>
        <c:manualLayout>
          <c:xMode val="edge"/>
          <c:yMode val="edge"/>
          <c:x val="0.13635611481398277"/>
          <c:y val="4.9857711066518415E-2"/>
          <c:w val="0.77122387324547959"/>
          <c:h val="6.34355886763481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803451602924998E-2"/>
          <c:y val="0.16830412963217808"/>
          <c:w val="0.88013450517214653"/>
          <c:h val="0.6751724958798778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Wahlrechte gesamt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4071AF3-8B0C-4D0A-A556-5118FBDF0CEE}" type="VALUE">
                      <a:rPr lang="en-US" b="1">
                        <a:solidFill>
                          <a:schemeClr val="bg1"/>
                        </a:solidFill>
                        <a:latin typeface="Trebuchet MS" panose="020B0603020202020204" pitchFamily="34" charset="0"/>
                      </a:rPr>
                      <a:pPr/>
                      <a:t>[WERT]</a:t>
                    </a:fld>
                    <a:endParaRPr lang="de-AT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826-4695-9F60-DC11327E642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0C22C63-EA27-48B0-A6E5-9C7D549CAE51}" type="VALUE">
                      <a:rPr lang="en-US" sz="1400" b="1"/>
                      <a:pPr/>
                      <a:t>[WERT]</a:t>
                    </a:fld>
                    <a:endParaRPr lang="de-A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826-4695-9F60-DC11327E6428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2A6E48C-0C14-4AE1-945E-8680FA94119E}" type="VALUE">
                      <a:rPr lang="en-US" sz="1400" b="0"/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[WERT]</a:t>
                    </a:fld>
                    <a:endParaRPr lang="de-A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826-4695-9F60-DC11327E6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2020</c:v>
                </c:pt>
                <c:pt idx="2">
                  <c:v>2015</c:v>
                </c:pt>
                <c:pt idx="3">
                  <c:v>2015</c:v>
                </c:pt>
              </c:numCache>
            </c:numRef>
          </c:cat>
          <c:val>
            <c:numRef>
              <c:f>Tabelle1!$B$2:$B$5</c:f>
              <c:numCache>
                <c:formatCode>_-* #,##0_-;\-* #,##0_-;_-* "-"??_-;_-@_-</c:formatCode>
                <c:ptCount val="4"/>
                <c:pt idx="1">
                  <c:v>125876</c:v>
                </c:pt>
                <c:pt idx="3">
                  <c:v>113884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A4-4A50-B0EB-B981467BA13B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Stimmen Wahlkarten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C1CB4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6-0826-4695-9F60-DC11327E6428}"/>
              </c:ext>
            </c:extLst>
          </c:dPt>
          <c:dPt>
            <c:idx val="2"/>
            <c:invertIfNegative val="0"/>
            <c:bubble3D val="0"/>
            <c:spPr>
              <a:solidFill>
                <a:srgbClr val="0C1CB4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0826-4695-9F60-DC11327E642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0E70FD97-AD00-448D-8E17-E7C15274A66C}" type="VALUE">
                      <a:rPr lang="en-US" sz="1400" b="1"/>
                      <a:pPr/>
                      <a:t>[WERT]</a:t>
                    </a:fld>
                    <a:endParaRPr lang="de-A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826-4695-9F60-DC11327E6428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4561E8C-7B45-44AC-BA8F-617D6A949712}" type="VALUE">
                      <a:rPr lang="en-US" sz="1400" b="0"/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[WERT]</a:t>
                    </a:fld>
                    <a:endParaRPr lang="de-A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826-4695-9F60-DC11327E6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2020</c:v>
                </c:pt>
                <c:pt idx="2">
                  <c:v>2015</c:v>
                </c:pt>
                <c:pt idx="3">
                  <c:v>2015</c:v>
                </c:pt>
              </c:numCache>
            </c:numRef>
          </c:cat>
          <c:val>
            <c:numRef>
              <c:f>Tabelle1!$C$2:$C$5</c:f>
              <c:numCache>
                <c:formatCode>General</c:formatCode>
                <c:ptCount val="4"/>
                <c:pt idx="0" formatCode="_-* #,##0_-;\-* #,##0_-;_-* &quot;-&quot;??_-;_-@_-">
                  <c:v>42981</c:v>
                </c:pt>
                <c:pt idx="2" formatCode="_-* #,##0_-;\-* #,##0_-;_-* &quot;-&quot;??_-;_-@_-">
                  <c:v>34768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A4-4A50-B0EB-B981467BA13B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Stimmen Wahllokal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72BBD3F-B72F-41D3-8C9D-E89750E41C9D}" type="VALUE">
                      <a:rPr lang="en-US" sz="1400" b="1">
                        <a:solidFill>
                          <a:schemeClr val="bg1"/>
                        </a:solidFill>
                      </a:rPr>
                      <a:pPr/>
                      <a:t>[WERT]</a:t>
                    </a:fld>
                    <a:endParaRPr lang="de-A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826-4695-9F60-DC11327E6428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500366E-4EFC-4C81-8215-25D3639A3414}" type="VALUE">
                      <a:rPr lang="en-US" sz="1400" b="0">
                        <a:solidFill>
                          <a:schemeClr val="bg1"/>
                        </a:solidFill>
                      </a:rPr>
                      <a:pPr>
                        <a:defRPr sz="1400"/>
                      </a:pPr>
                      <a:t>[WERT]</a:t>
                    </a:fld>
                    <a:endParaRPr lang="de-A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826-4695-9F60-DC11327E6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2020</c:v>
                </c:pt>
                <c:pt idx="2">
                  <c:v>2015</c:v>
                </c:pt>
                <c:pt idx="3">
                  <c:v>2015</c:v>
                </c:pt>
              </c:numCache>
            </c:numRef>
          </c:cat>
          <c:val>
            <c:numRef>
              <c:f>Tabelle1!$D$2:$D$5</c:f>
              <c:numCache>
                <c:formatCode>General</c:formatCode>
                <c:ptCount val="4"/>
                <c:pt idx="0" formatCode="_-* #,##0_-;\-* #,##0_-;_-* &quot;-&quot;??_-;_-@_-">
                  <c:v>13833</c:v>
                </c:pt>
                <c:pt idx="2" formatCode="_-* #,##0_-;\-* #,##0_-;_-* &quot;-&quot;??_-;_-@_-">
                  <c:v>17672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68-4030-9EE4-9DCE84AB601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99915392"/>
        <c:axId val="199916928"/>
      </c:barChart>
      <c:catAx>
        <c:axId val="199915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16928"/>
        <c:crosses val="autoZero"/>
        <c:auto val="1"/>
        <c:lblAlgn val="ctr"/>
        <c:lblOffset val="100"/>
        <c:noMultiLvlLbl val="0"/>
      </c:catAx>
      <c:valAx>
        <c:axId val="199916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1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legendEntry>
      <c:layout>
        <c:manualLayout>
          <c:xMode val="edge"/>
          <c:yMode val="edge"/>
          <c:x val="0.13635611481398277"/>
          <c:y val="4.9857711066518415E-2"/>
          <c:w val="0.77122387324547959"/>
          <c:h val="6.34355886763481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07476413113471E-2"/>
          <c:y val="4.8257490476373399E-2"/>
          <c:w val="0.83681362393497394"/>
          <c:h val="0.905062252712874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2020</c:v>
                </c:pt>
              </c:strCache>
            </c:strRef>
          </c:tx>
          <c:spPr>
            <a:gradFill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effectLst>
              <a:outerShdw blurRad="25400" dist="50800" dir="5400000" algn="ctr" rotWithShape="0">
                <a:srgbClr val="000000">
                  <a:alpha val="20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38100" cap="flat" cmpd="sng" algn="ctr">
                <a:noFill/>
                <a:prstDash val="solid"/>
              </a:ln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C456-4946-B326-406CC476D502}"/>
              </c:ext>
            </c:extLst>
          </c:dPt>
          <c:dPt>
            <c:idx val="1"/>
            <c:invertIfNegative val="0"/>
            <c:bubble3D val="0"/>
            <c:spPr>
              <a:solidFill>
                <a:srgbClr val="C90000"/>
              </a:solidFill>
              <a:ln>
                <a:noFill/>
              </a:ln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 prstMaterial="matte"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C456-4946-B326-406CC476D502}"/>
              </c:ext>
            </c:extLst>
          </c:dPt>
          <c:dPt>
            <c:idx val="2"/>
            <c:invertIfNegative val="0"/>
            <c:bubble3D val="0"/>
            <c:spPr>
              <a:solidFill>
                <a:srgbClr val="0099FF"/>
              </a:solidFill>
              <a:ln>
                <a:noFill/>
              </a:ln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C456-4946-B326-406CC476D502}"/>
              </c:ext>
            </c:extLst>
          </c:dPt>
          <c:dPt>
            <c:idx val="3"/>
            <c:invertIfNegative val="0"/>
            <c:bubble3D val="0"/>
            <c:spPr>
              <a:solidFill>
                <a:srgbClr val="008000"/>
              </a:solidFill>
              <a:ln>
                <a:noFill/>
              </a:ln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C456-4946-B326-406CC476D502}"/>
              </c:ext>
            </c:extLst>
          </c:dPt>
          <c:dPt>
            <c:idx val="4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C456-4946-B326-406CC476D502}"/>
              </c:ext>
            </c:extLst>
          </c:dPt>
          <c:dPt>
            <c:idx val="5"/>
            <c:invertIfNegative val="0"/>
            <c:bubble3D val="0"/>
            <c:spPr>
              <a:solidFill>
                <a:srgbClr val="FFCC00"/>
              </a:solidFill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C456-4946-B326-406CC476D502}"/>
              </c:ext>
            </c:extLst>
          </c:dPt>
          <c:dPt>
            <c:idx val="6"/>
            <c:invertIfNegative val="0"/>
            <c:bubble3D val="0"/>
            <c:spPr>
              <a:solidFill>
                <a:srgbClr val="FFCC00"/>
              </a:solidFill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C456-4946-B326-406CC476D502}"/>
              </c:ext>
            </c:extLst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C456-4946-B326-406CC476D502}"/>
              </c:ext>
            </c:extLst>
          </c:dPt>
          <c:dLbls>
            <c:dLbl>
              <c:idx val="0"/>
              <c:layout>
                <c:manualLayout>
                  <c:x val="-1.4814711124798464E-3"/>
                  <c:y val="-2.4806027929894649E-2"/>
                </c:manualLayout>
              </c:layout>
              <c:tx>
                <c:rich>
                  <a:bodyPr/>
                  <a:lstStyle/>
                  <a:p>
                    <a:fld id="{B694224D-F2B9-4EF3-8EC2-95C9D5C80755}" type="VALUE">
                      <a:rPr lang="en-US" sz="1200" b="0" smtClean="0"/>
                      <a:pPr/>
                      <a:t>[WERT]</a:t>
                    </a:fld>
                    <a:endParaRPr lang="en-US" sz="1200" b="0" dirty="0" smtClean="0"/>
                  </a:p>
                  <a:p>
                    <a:r>
                      <a:rPr lang="en-US" sz="1200" b="1" dirty="0" smtClean="0">
                        <a:solidFill>
                          <a:srgbClr val="FF0000"/>
                        </a:solidFill>
                      </a:rPr>
                      <a:t>-1,41%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456-4946-B326-406CC476D502}"/>
                </c:ext>
              </c:extLst>
            </c:dLbl>
            <c:dLbl>
              <c:idx val="1"/>
              <c:layout>
                <c:manualLayout>
                  <c:x val="2.5185008912156873E-2"/>
                  <c:y val="-2.6873196924052614E-2"/>
                </c:manualLayout>
              </c:layout>
              <c:tx>
                <c:rich>
                  <a:bodyPr/>
                  <a:lstStyle/>
                  <a:p>
                    <a:fld id="{110281CE-4EC9-4E2F-9D25-C50E4CFBFD72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008000"/>
                        </a:solidFill>
                      </a:rPr>
                      <a:t>+0,35%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456-4946-B326-406CC476D502}"/>
                </c:ext>
              </c:extLst>
            </c:dLbl>
            <c:dLbl>
              <c:idx val="2"/>
              <c:layout>
                <c:manualLayout>
                  <c:x val="2.3703537799677109E-2"/>
                  <c:y val="-2.6873196924052538E-2"/>
                </c:manualLayout>
              </c:layout>
              <c:tx>
                <c:rich>
                  <a:bodyPr/>
                  <a:lstStyle/>
                  <a:p>
                    <a:fld id="{DD370527-8BF7-443C-87DC-CAF95B0754C2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FF0000"/>
                        </a:solidFill>
                      </a:rPr>
                      <a:t>-1,30%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456-4946-B326-406CC476D502}"/>
                </c:ext>
              </c:extLst>
            </c:dLbl>
            <c:dLbl>
              <c:idx val="3"/>
              <c:layout>
                <c:manualLayout>
                  <c:x val="4.8888546711834041E-2"/>
                  <c:y val="-4.5477717871473526E-2"/>
                </c:manualLayout>
              </c:layout>
              <c:tx>
                <c:rich>
                  <a:bodyPr/>
                  <a:lstStyle/>
                  <a:p>
                    <a:fld id="{B1B44A91-94FD-45D0-A7B8-FF5E865242F5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008000"/>
                        </a:solidFill>
                      </a:rPr>
                      <a:t>+1,90%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456-4946-B326-406CC476D502}"/>
                </c:ext>
              </c:extLst>
            </c:dLbl>
            <c:dLbl>
              <c:idx val="4"/>
              <c:layout>
                <c:manualLayout>
                  <c:x val="6.0740315611672591E-2"/>
                  <c:y val="-6.4082238818894507E-2"/>
                </c:manualLayout>
              </c:layout>
              <c:tx>
                <c:rich>
                  <a:bodyPr/>
                  <a:lstStyle/>
                  <a:p>
                    <a:fld id="{7EE67FC5-9550-4E85-BA32-615753A9195B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008000"/>
                        </a:solidFill>
                      </a:rPr>
                      <a:t>+0,54%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456-4946-B326-406CC476D502}"/>
                </c:ext>
              </c:extLst>
            </c:dLbl>
            <c:dLbl>
              <c:idx val="5"/>
              <c:layout>
                <c:manualLayout>
                  <c:x val="3.9999720036955122E-2"/>
                  <c:y val="-6.6149407813052397E-2"/>
                </c:manualLayout>
              </c:layout>
              <c:tx>
                <c:rich>
                  <a:bodyPr/>
                  <a:lstStyle/>
                  <a:p>
                    <a:fld id="{4729C6E4-A998-4855-94C2-60E179DD8ECB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FF0000"/>
                        </a:solidFill>
                      </a:rPr>
                      <a:t>-0,08%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456-4946-B326-406CC476D502}"/>
                </c:ext>
              </c:extLst>
            </c:dLbl>
            <c:dLbl>
              <c:idx val="6"/>
              <c:layout>
                <c:manualLayout>
                  <c:x val="3.9999720036955011E-2"/>
                  <c:y val="-6.2015069824736702E-2"/>
                </c:manualLayout>
              </c:layout>
              <c:tx>
                <c:rich>
                  <a:bodyPr/>
                  <a:lstStyle/>
                  <a:p>
                    <a:fld id="{221D8E50-EBB1-4386-9B5D-3BF4D9BB5D03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008000"/>
                        </a:solidFill>
                      </a:rPr>
                      <a:t>+0,37%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456-4946-B326-406CC476D502}"/>
                </c:ext>
              </c:extLst>
            </c:dLbl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Team
WB NÖ</c:v>
                </c:pt>
                <c:pt idx="1">
                  <c:v>SWV</c:v>
                </c:pt>
                <c:pt idx="2">
                  <c:v>FW</c:v>
                </c:pt>
                <c:pt idx="3">
                  <c:v>GW</c:v>
                </c:pt>
                <c:pt idx="4">
                  <c:v>UNOS</c:v>
                </c:pt>
                <c:pt idx="5">
                  <c:v>sonstige Listen</c:v>
                </c:pt>
              </c:strCache>
            </c:strRef>
          </c:cat>
          <c:val>
            <c:numRef>
              <c:f>Tabelle1!$B$2:$B$7</c:f>
              <c:numCache>
                <c:formatCode>0.00%</c:formatCode>
                <c:ptCount val="6"/>
                <c:pt idx="0">
                  <c:v>0.71455427105660774</c:v>
                </c:pt>
                <c:pt idx="1">
                  <c:v>0.11530623001510945</c:v>
                </c:pt>
                <c:pt idx="2">
                  <c:v>6.0631083312836002E-2</c:v>
                </c:pt>
                <c:pt idx="3">
                  <c:v>8.7019923398573382E-2</c:v>
                </c:pt>
                <c:pt idx="4">
                  <c:v>1.5935205031800133E-2</c:v>
                </c:pt>
                <c:pt idx="5">
                  <c:v>6.5532871850732637E-3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10-C456-4946-B326-406CC476D502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 prstMaterial="matte">
              <a:bevelT w="63500" h="25400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bg1">
                      <a:lumMod val="65000"/>
                    </a:schemeClr>
                  </a:gs>
                  <a:gs pos="35000">
                    <a:prstClr val="black">
                      <a:tint val="37000"/>
                      <a:satMod val="300000"/>
                    </a:prstClr>
                  </a:gs>
                  <a:gs pos="100000">
                    <a:prstClr val="black">
                      <a:tint val="15000"/>
                      <a:satMod val="350000"/>
                    </a:prstClr>
                  </a:gs>
                </a:gsLst>
                <a:lin ang="16200000" scaled="1"/>
              </a:gradFill>
              <a:ln w="9525" cap="flat" cmpd="sng" algn="ctr">
                <a:solidFill>
                  <a:schemeClr val="dk1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C456-4946-B326-406CC476D50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E-51B6-4C3D-BF05-8F8010C2778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C456-4946-B326-406CC476D50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C456-4946-B326-406CC476D502}"/>
              </c:ext>
            </c:extLst>
          </c:dPt>
          <c:dPt>
            <c:idx val="4"/>
            <c:invertIfNegative val="0"/>
            <c:bubble3D val="0"/>
            <c:spPr>
              <a:solidFill>
                <a:srgbClr val="FFCCFF"/>
              </a:soli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C456-4946-B326-406CC476D502}"/>
              </c:ext>
            </c:extLst>
          </c:dPt>
          <c:dPt>
            <c:idx val="5"/>
            <c:invertIfNegative val="0"/>
            <c:bubble3D val="0"/>
            <c:spPr>
              <a:solidFill>
                <a:srgbClr val="FFFF99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C456-4946-B326-406CC476D502}"/>
              </c:ext>
            </c:extLst>
          </c:dPt>
          <c:dPt>
            <c:idx val="6"/>
            <c:invertIfNegative val="0"/>
            <c:bubble3D val="0"/>
            <c:spPr>
              <a:solidFill>
                <a:srgbClr val="FFFF99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C456-4946-B326-406CC476D502}"/>
              </c:ext>
            </c:extLst>
          </c:dPt>
          <c:dPt>
            <c:idx val="7"/>
            <c:invertIfNegative val="0"/>
            <c:bubble3D val="0"/>
            <c:spPr>
              <a:solidFill>
                <a:srgbClr val="FFFF99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E-C456-4946-B326-406CC476D502}"/>
              </c:ext>
            </c:extLst>
          </c:dPt>
          <c:cat>
            <c:strRef>
              <c:f>Tabelle1!$A$2:$A$7</c:f>
              <c:strCache>
                <c:ptCount val="6"/>
                <c:pt idx="0">
                  <c:v>Team
WB NÖ</c:v>
                </c:pt>
                <c:pt idx="1">
                  <c:v>SWV</c:v>
                </c:pt>
                <c:pt idx="2">
                  <c:v>FW</c:v>
                </c:pt>
                <c:pt idx="3">
                  <c:v>GW</c:v>
                </c:pt>
                <c:pt idx="4">
                  <c:v>UNOS</c:v>
                </c:pt>
                <c:pt idx="5">
                  <c:v>sonstige Listen</c:v>
                </c:pt>
              </c:strCache>
            </c:strRef>
          </c:cat>
          <c:val>
            <c:numRef>
              <c:f>Tabelle1!$C$2:$C$7</c:f>
              <c:numCache>
                <c:formatCode>0.00%</c:formatCode>
                <c:ptCount val="6"/>
                <c:pt idx="0">
                  <c:v>0.72867896123447495</c:v>
                </c:pt>
                <c:pt idx="1">
                  <c:v>0.11179902145276627</c:v>
                </c:pt>
                <c:pt idx="2">
                  <c:v>7.3635679337598792E-2</c:v>
                </c:pt>
                <c:pt idx="3">
                  <c:v>6.8009032743695894E-2</c:v>
                </c:pt>
                <c:pt idx="4">
                  <c:v>1.0519382762514113E-2</c:v>
                </c:pt>
                <c:pt idx="5">
                  <c:v>7.3579224689499434E-3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1F-C456-4946-B326-406CC476D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gapDepth val="24"/>
        <c:shape val="box"/>
        <c:axId val="5265280"/>
        <c:axId val="5266816"/>
        <c:axId val="5195968"/>
      </c:bar3DChart>
      <c:catAx>
        <c:axId val="5265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de-DE"/>
          </a:p>
        </c:txPr>
        <c:crossAx val="5266816"/>
        <c:crosses val="autoZero"/>
        <c:auto val="1"/>
        <c:lblAlgn val="ctr"/>
        <c:lblOffset val="100"/>
        <c:noMultiLvlLbl val="0"/>
      </c:catAx>
      <c:valAx>
        <c:axId val="5266816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85000"/>
                </a:schemeClr>
              </a:solidFill>
            </a:ln>
          </c:spPr>
        </c:majorGridlines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5265280"/>
        <c:crosses val="autoZero"/>
        <c:crossBetween val="between"/>
      </c:valAx>
      <c:serAx>
        <c:axId val="5195968"/>
        <c:scaling>
          <c:orientation val="minMax"/>
        </c:scaling>
        <c:delete val="1"/>
        <c:axPos val="b"/>
        <c:majorTickMark val="out"/>
        <c:minorTickMark val="none"/>
        <c:tickLblPos val="none"/>
        <c:crossAx val="5266816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893460063271644E-2"/>
          <c:y val="4.8257490476373399E-2"/>
          <c:w val="0.83681362393497394"/>
          <c:h val="0.905062252712874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2020</c:v>
                </c:pt>
              </c:strCache>
            </c:strRef>
          </c:tx>
          <c:spPr>
            <a:gradFill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effectLst>
              <a:outerShdw blurRad="25400" dist="50800" dir="5400000" algn="ctr" rotWithShape="0">
                <a:srgbClr val="000000">
                  <a:alpha val="20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38100" cap="flat" cmpd="sng" algn="ctr">
                <a:noFill/>
                <a:prstDash val="solid"/>
              </a:ln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C456-4946-B326-406CC476D50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 prstMaterial="matte"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C456-4946-B326-406CC476D502}"/>
              </c:ext>
            </c:extLst>
          </c:dPt>
          <c:dPt>
            <c:idx val="2"/>
            <c:invertIfNegative val="0"/>
            <c:bubble3D val="0"/>
            <c:spPr>
              <a:solidFill>
                <a:srgbClr val="C90000"/>
              </a:solidFill>
              <a:ln>
                <a:noFill/>
              </a:ln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C456-4946-B326-406CC476D502}"/>
              </c:ext>
            </c:extLst>
          </c:dPt>
          <c:dPt>
            <c:idx val="3"/>
            <c:invertIfNegative val="0"/>
            <c:bubble3D val="0"/>
            <c:spPr>
              <a:solidFill>
                <a:srgbClr val="0099FF"/>
              </a:solidFill>
              <a:ln>
                <a:noFill/>
              </a:ln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C456-4946-B326-406CC476D502}"/>
              </c:ext>
            </c:extLst>
          </c:dPt>
          <c:dPt>
            <c:idx val="4"/>
            <c:invertIfNegative val="0"/>
            <c:bubble3D val="0"/>
            <c:spPr>
              <a:solidFill>
                <a:srgbClr val="008000"/>
              </a:solidFill>
              <a:ln>
                <a:noFill/>
              </a:ln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C456-4946-B326-406CC476D502}"/>
              </c:ext>
            </c:extLst>
          </c:dPt>
          <c:dPt>
            <c:idx val="5"/>
            <c:invertIfNegative val="0"/>
            <c:bubble3D val="0"/>
            <c:spPr>
              <a:solidFill>
                <a:srgbClr val="FF00FF"/>
              </a:solidFill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C456-4946-B326-406CC476D502}"/>
              </c:ext>
            </c:extLst>
          </c:dPt>
          <c:dPt>
            <c:idx val="6"/>
            <c:invertIfNegative val="0"/>
            <c:bubble3D val="0"/>
            <c:spPr>
              <a:solidFill>
                <a:srgbClr val="FFCC00"/>
              </a:solidFill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C456-4946-B326-406CC476D502}"/>
              </c:ext>
            </c:extLst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effectLst>
                <a:outerShdw blurRad="25400" dist="50800" dir="5400000" algn="ct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C456-4946-B326-406CC476D502}"/>
              </c:ext>
            </c:extLst>
          </c:dPt>
          <c:dLbls>
            <c:dLbl>
              <c:idx val="0"/>
              <c:layout>
                <c:manualLayout>
                  <c:x val="-1.4814711124798464E-3"/>
                  <c:y val="-2.4806027929894649E-2"/>
                </c:manualLayout>
              </c:layout>
              <c:tx>
                <c:rich>
                  <a:bodyPr/>
                  <a:lstStyle/>
                  <a:p>
                    <a:fld id="{B694224D-F2B9-4EF3-8EC2-95C9D5C80755}" type="VALUE">
                      <a:rPr lang="en-US" sz="1200" b="0" smtClean="0"/>
                      <a:pPr/>
                      <a:t>[WERT]</a:t>
                    </a:fld>
                    <a:endParaRPr lang="en-US" sz="1200" b="0" dirty="0" smtClean="0"/>
                  </a:p>
                  <a:p>
                    <a:r>
                      <a:rPr lang="en-US" sz="1200" b="1" dirty="0" smtClean="0">
                        <a:solidFill>
                          <a:srgbClr val="008000"/>
                        </a:solidFill>
                      </a:rPr>
                      <a:t>+0,66%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456-4946-B326-406CC476D502}"/>
                </c:ext>
              </c:extLst>
            </c:dLbl>
            <c:dLbl>
              <c:idx val="1"/>
              <c:layout>
                <c:manualLayout>
                  <c:x val="2.3703537799677109E-2"/>
                  <c:y val="-6.2015069824736702E-2"/>
                </c:manualLayout>
              </c:layout>
              <c:tx>
                <c:rich>
                  <a:bodyPr/>
                  <a:lstStyle/>
                  <a:p>
                    <a:fld id="{110281CE-4EC9-4E2F-9D25-C50E4CFBFD72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FF0000"/>
                        </a:solidFill>
                      </a:rPr>
                      <a:t>-0,35%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456-4946-B326-406CC476D502}"/>
                </c:ext>
              </c:extLst>
            </c:dLbl>
            <c:dLbl>
              <c:idx val="2"/>
              <c:layout>
                <c:manualLayout>
                  <c:x val="2.2222066687197291E-2"/>
                  <c:y val="-2.067168994157895E-2"/>
                </c:manualLayout>
              </c:layout>
              <c:tx>
                <c:rich>
                  <a:bodyPr/>
                  <a:lstStyle/>
                  <a:p>
                    <a:fld id="{DD370527-8BF7-443C-87DC-CAF95B0754C2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FF0000"/>
                        </a:solidFill>
                      </a:rPr>
                      <a:t>-0,23%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456-4946-B326-406CC476D502}"/>
                </c:ext>
              </c:extLst>
            </c:dLbl>
            <c:dLbl>
              <c:idx val="3"/>
              <c:layout>
                <c:manualLayout>
                  <c:x val="3.7036777811995429E-2"/>
                  <c:y val="-6.2015069824736702E-2"/>
                </c:manualLayout>
              </c:layout>
              <c:tx>
                <c:rich>
                  <a:bodyPr/>
                  <a:lstStyle/>
                  <a:p>
                    <a:fld id="{B1B44A91-94FD-45D0-A7B8-FF5E865242F5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FF0000"/>
                        </a:solidFill>
                      </a:rPr>
                      <a:t>-1,48%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456-4946-B326-406CC476D502}"/>
                </c:ext>
              </c:extLst>
            </c:dLbl>
            <c:dLbl>
              <c:idx val="4"/>
              <c:layout>
                <c:manualLayout>
                  <c:x val="3.5555306699515662E-2"/>
                  <c:y val="-7.0283745801368175E-2"/>
                </c:manualLayout>
              </c:layout>
              <c:tx>
                <c:rich>
                  <a:bodyPr/>
                  <a:lstStyle/>
                  <a:p>
                    <a:fld id="{7EE67FC5-9550-4E85-BA32-615753A9195B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008000"/>
                        </a:solidFill>
                      </a:rPr>
                      <a:t>+1,48%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456-4946-B326-406CC476D502}"/>
                </c:ext>
              </c:extLst>
            </c:dLbl>
            <c:dLbl>
              <c:idx val="5"/>
              <c:layout>
                <c:manualLayout>
                  <c:x val="3.9999720036955122E-2"/>
                  <c:y val="-6.6149407813052397E-2"/>
                </c:manualLayout>
              </c:layout>
              <c:tx>
                <c:rich>
                  <a:bodyPr/>
                  <a:lstStyle/>
                  <a:p>
                    <a:fld id="{4729C6E4-A998-4855-94C2-60E179DD8ECB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008000"/>
                        </a:solidFill>
                      </a:rPr>
                      <a:t>+0,16%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456-4946-B326-406CC476D502}"/>
                </c:ext>
              </c:extLst>
            </c:dLbl>
            <c:dLbl>
              <c:idx val="6"/>
              <c:layout>
                <c:manualLayout>
                  <c:x val="3.9999720036955011E-2"/>
                  <c:y val="-6.2015069824736702E-2"/>
                </c:manualLayout>
              </c:layout>
              <c:tx>
                <c:rich>
                  <a:bodyPr/>
                  <a:lstStyle/>
                  <a:p>
                    <a:fld id="{221D8E50-EBB1-4386-9B5D-3BF4D9BB5D03}" type="VALUE">
                      <a:rPr lang="en-US" sz="1200" smtClean="0"/>
                      <a:pPr/>
                      <a:t>[WERT]</a:t>
                    </a:fld>
                    <a:endParaRPr lang="en-US" sz="1200" dirty="0" smtClean="0"/>
                  </a:p>
                  <a:p>
                    <a:r>
                      <a:rPr lang="en-US" sz="1200" b="1" dirty="0" smtClean="0">
                        <a:solidFill>
                          <a:srgbClr val="FF0000"/>
                        </a:solidFill>
                      </a:rPr>
                      <a:t>-0,24%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456-4946-B326-406CC476D502}"/>
                </c:ext>
              </c:extLst>
            </c:dLbl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Tabelle1!$A$2:$A$8</c:f>
              <c:strCache>
                <c:ptCount val="7"/>
                <c:pt idx="0">
                  <c:v>Team 
WB NÖ</c:v>
                </c:pt>
                <c:pt idx="1">
                  <c:v>IVNÖ</c:v>
                </c:pt>
                <c:pt idx="2">
                  <c:v>SWV</c:v>
                </c:pt>
                <c:pt idx="3">
                  <c:v>FW</c:v>
                </c:pt>
                <c:pt idx="4">
                  <c:v>GW</c:v>
                </c:pt>
                <c:pt idx="5">
                  <c:v>UNOS</c:v>
                </c:pt>
                <c:pt idx="6">
                  <c:v>sonstige Listen</c:v>
                </c:pt>
              </c:strCache>
            </c:strRef>
          </c:cat>
          <c:val>
            <c:numRef>
              <c:f>Tabelle1!$B$2:$B$8</c:f>
              <c:numCache>
                <c:formatCode>0.00%</c:formatCode>
                <c:ptCount val="7"/>
                <c:pt idx="0">
                  <c:v>0.77591706539074967</c:v>
                </c:pt>
                <c:pt idx="1">
                  <c:v>3.1897926634768738E-2</c:v>
                </c:pt>
                <c:pt idx="2">
                  <c:v>8.6921850079744817E-2</c:v>
                </c:pt>
                <c:pt idx="3">
                  <c:v>3.5885167464114832E-2</c:v>
                </c:pt>
                <c:pt idx="4">
                  <c:v>5.9011164274322174E-2</c:v>
                </c:pt>
                <c:pt idx="5">
                  <c:v>7.1770334928229675E-3</c:v>
                </c:pt>
                <c:pt idx="6">
                  <c:v>3.189792663476874E-3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10-C456-4946-B326-406CC476D502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 prstMaterial="matte">
              <a:bevelT w="63500" h="25400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bg1">
                      <a:lumMod val="65000"/>
                    </a:schemeClr>
                  </a:gs>
                  <a:gs pos="35000">
                    <a:prstClr val="black">
                      <a:tint val="37000"/>
                      <a:satMod val="300000"/>
                    </a:prstClr>
                  </a:gs>
                  <a:gs pos="100000">
                    <a:prstClr val="black">
                      <a:tint val="15000"/>
                      <a:satMod val="350000"/>
                    </a:prstClr>
                  </a:gs>
                </a:gsLst>
                <a:lin ang="16200000" scaled="1"/>
              </a:gradFill>
              <a:ln w="9525" cap="flat" cmpd="sng" algn="ctr">
                <a:solidFill>
                  <a:schemeClr val="dk1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C456-4946-B326-406CC476D50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E-51B6-4C3D-BF05-8F8010C2778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C456-4946-B326-406CC476D50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C456-4946-B326-406CC476D50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C456-4946-B326-406CC476D502}"/>
              </c:ext>
            </c:extLst>
          </c:dPt>
          <c:dPt>
            <c:idx val="5"/>
            <c:invertIfNegative val="0"/>
            <c:bubble3D val="0"/>
            <c:spPr>
              <a:solidFill>
                <a:srgbClr val="FFCCFF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C456-4946-B326-406CC476D502}"/>
              </c:ext>
            </c:extLst>
          </c:dPt>
          <c:dPt>
            <c:idx val="6"/>
            <c:invertIfNegative val="0"/>
            <c:bubble3D val="0"/>
            <c:spPr>
              <a:solidFill>
                <a:srgbClr val="FFFF99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C456-4946-B326-406CC476D502}"/>
              </c:ext>
            </c:extLst>
          </c:dPt>
          <c:dPt>
            <c:idx val="7"/>
            <c:invertIfNegative val="0"/>
            <c:bubble3D val="0"/>
            <c:spPr>
              <a:solidFill>
                <a:srgbClr val="FFFF99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E-C456-4946-B326-406CC476D502}"/>
              </c:ext>
            </c:extLst>
          </c:dPt>
          <c:cat>
            <c:strRef>
              <c:f>Tabelle1!$A$2:$A$8</c:f>
              <c:strCache>
                <c:ptCount val="7"/>
                <c:pt idx="0">
                  <c:v>Team 
WB NÖ</c:v>
                </c:pt>
                <c:pt idx="1">
                  <c:v>IVNÖ</c:v>
                </c:pt>
                <c:pt idx="2">
                  <c:v>SWV</c:v>
                </c:pt>
                <c:pt idx="3">
                  <c:v>FW</c:v>
                </c:pt>
                <c:pt idx="4">
                  <c:v>GW</c:v>
                </c:pt>
                <c:pt idx="5">
                  <c:v>UNOS</c:v>
                </c:pt>
                <c:pt idx="6">
                  <c:v>sonstige Listen</c:v>
                </c:pt>
              </c:strCache>
            </c:strRef>
          </c:cat>
          <c:val>
            <c:numRef>
              <c:f>Tabelle1!$C$2:$C$8</c:f>
              <c:numCache>
                <c:formatCode>0.00%</c:formatCode>
                <c:ptCount val="7"/>
                <c:pt idx="0">
                  <c:v>0.76929260450160764</c:v>
                </c:pt>
                <c:pt idx="1">
                  <c:v>3.5369774919614148E-2</c:v>
                </c:pt>
                <c:pt idx="2">
                  <c:v>8.9228295819935702E-2</c:v>
                </c:pt>
                <c:pt idx="3">
                  <c:v>5.0643086816720258E-2</c:v>
                </c:pt>
                <c:pt idx="4">
                  <c:v>4.4212218649517687E-2</c:v>
                </c:pt>
                <c:pt idx="5">
                  <c:v>5.627009646302251E-3</c:v>
                </c:pt>
                <c:pt idx="6">
                  <c:v>5.627009646302251E-3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1F-C456-4946-B326-406CC476D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gapDepth val="24"/>
        <c:shape val="box"/>
        <c:axId val="5265280"/>
        <c:axId val="5266816"/>
        <c:axId val="5195968"/>
      </c:bar3DChart>
      <c:catAx>
        <c:axId val="5265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de-DE"/>
          </a:p>
        </c:txPr>
        <c:crossAx val="5266816"/>
        <c:crosses val="autoZero"/>
        <c:auto val="1"/>
        <c:lblAlgn val="ctr"/>
        <c:lblOffset val="100"/>
        <c:noMultiLvlLbl val="0"/>
      </c:catAx>
      <c:valAx>
        <c:axId val="5266816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85000"/>
                </a:schemeClr>
              </a:solidFill>
            </a:ln>
          </c:spPr>
        </c:majorGridlines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5265280"/>
        <c:crosses val="autoZero"/>
        <c:crossBetween val="between"/>
      </c:valAx>
      <c:serAx>
        <c:axId val="5195968"/>
        <c:scaling>
          <c:orientation val="minMax"/>
        </c:scaling>
        <c:delete val="1"/>
        <c:axPos val="b"/>
        <c:majorTickMark val="out"/>
        <c:minorTickMark val="none"/>
        <c:tickLblPos val="none"/>
        <c:crossAx val="5266816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C73FB-F337-4ECE-AB48-FADC81FDB730}" type="datetimeFigureOut">
              <a:rPr lang="de-DE" smtClean="0"/>
              <a:pPr/>
              <a:t>06.03.2020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3395-B031-49E7-9311-9E86D852B3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ko.at/noe/wah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64" y="985595"/>
            <a:ext cx="6912473" cy="4886811"/>
          </a:xfrm>
        </p:spPr>
      </p:pic>
    </p:spTree>
    <p:extLst>
      <p:ext uri="{BB962C8B-B14F-4D97-AF65-F5344CB8AC3E}">
        <p14:creationId xmlns:p14="http://schemas.microsoft.com/office/powerpoint/2010/main" val="1938548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feld 23"/>
          <p:cNvSpPr txBox="1"/>
          <p:nvPr/>
        </p:nvSpPr>
        <p:spPr>
          <a:xfrm>
            <a:off x="858075" y="746068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C00000"/>
                </a:solidFill>
                <a:latin typeface="Trebuchet MS" pitchFamily="34" charset="0"/>
                <a:cs typeface="Calibri" pitchFamily="34" charset="0"/>
              </a:rPr>
              <a:t>WAHLBETEILIGUNG </a:t>
            </a:r>
          </a:p>
        </p:txBody>
      </p:sp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3795988680"/>
              </p:ext>
            </p:extLst>
          </p:nvPr>
        </p:nvGraphicFramePr>
        <p:xfrm>
          <a:off x="175104" y="1454654"/>
          <a:ext cx="8786874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feld 14"/>
          <p:cNvSpPr txBox="1"/>
          <p:nvPr/>
        </p:nvSpPr>
        <p:spPr>
          <a:xfrm>
            <a:off x="5291249" y="3448838"/>
            <a:ext cx="1396718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54.760 </a:t>
            </a:r>
            <a:r>
              <a:rPr lang="de-AT" sz="1200" dirty="0"/>
              <a:t>= </a:t>
            </a:r>
            <a:r>
              <a:rPr lang="de-AT" sz="1200" dirty="0" smtClean="0"/>
              <a:t>42,56%</a:t>
            </a:r>
            <a:endParaRPr lang="de-AT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5286010" y="5143673"/>
            <a:ext cx="1602025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1600" b="1" dirty="0" smtClean="0"/>
              <a:t>59.288 = 41,02%</a:t>
            </a:r>
            <a:endParaRPr lang="de-AT" sz="16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07924" y="2996371"/>
            <a:ext cx="550151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sz="1400" dirty="0" smtClean="0">
                <a:solidFill>
                  <a:schemeClr val="tx1"/>
                </a:solidFill>
              </a:rPr>
              <a:t>2015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05332" y="4691441"/>
            <a:ext cx="652743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b="1" dirty="0" smtClean="0"/>
              <a:t>2020</a:t>
            </a: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188650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feld 23"/>
          <p:cNvSpPr txBox="1"/>
          <p:nvPr/>
        </p:nvSpPr>
        <p:spPr>
          <a:xfrm>
            <a:off x="571472" y="362065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C00000"/>
                </a:solidFill>
                <a:latin typeface="Trebuchet MS" pitchFamily="34" charset="0"/>
                <a:cs typeface="Calibri" pitchFamily="34" charset="0"/>
              </a:rPr>
              <a:t>WAHLBETEILIGUNG ohne Personenbetreuer (FG 127)</a:t>
            </a:r>
          </a:p>
        </p:txBody>
      </p:sp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1828357719"/>
              </p:ext>
            </p:extLst>
          </p:nvPr>
        </p:nvGraphicFramePr>
        <p:xfrm>
          <a:off x="175104" y="1454654"/>
          <a:ext cx="8786874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feld 14"/>
          <p:cNvSpPr txBox="1"/>
          <p:nvPr/>
        </p:nvSpPr>
        <p:spPr>
          <a:xfrm>
            <a:off x="5291249" y="3448838"/>
            <a:ext cx="129092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1200" dirty="0" smtClean="0"/>
              <a:t>52.440 </a:t>
            </a:r>
            <a:r>
              <a:rPr lang="de-AT" sz="1200" dirty="0"/>
              <a:t>= </a:t>
            </a:r>
            <a:r>
              <a:rPr lang="de-AT" sz="1200" dirty="0" smtClean="0"/>
              <a:t>46,05%</a:t>
            </a:r>
            <a:endParaRPr lang="de-AT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5286010" y="5143673"/>
            <a:ext cx="160869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1600" b="1" dirty="0" smtClean="0"/>
              <a:t>56.814 = 45,13%</a:t>
            </a:r>
            <a:endParaRPr lang="de-AT" sz="16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07924" y="2996371"/>
            <a:ext cx="550151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sz="1400" dirty="0" smtClean="0">
                <a:solidFill>
                  <a:schemeClr val="tx1"/>
                </a:solidFill>
              </a:rPr>
              <a:t>2015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05332" y="4691441"/>
            <a:ext cx="652743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b="1" dirty="0" smtClean="0"/>
              <a:t>2020</a:t>
            </a: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54279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539719324"/>
              </p:ext>
            </p:extLst>
          </p:nvPr>
        </p:nvGraphicFramePr>
        <p:xfrm>
          <a:off x="391004" y="760379"/>
          <a:ext cx="8572560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xtfeld 23"/>
          <p:cNvSpPr txBox="1"/>
          <p:nvPr/>
        </p:nvSpPr>
        <p:spPr>
          <a:xfrm>
            <a:off x="571472" y="362065"/>
            <a:ext cx="33575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dirty="0" smtClean="0">
                <a:solidFill>
                  <a:srgbClr val="C00000"/>
                </a:solidFill>
                <a:latin typeface="+mj-lt"/>
                <a:cs typeface="Calibri" pitchFamily="34" charset="0"/>
              </a:rPr>
              <a:t>Stimmenprozente</a:t>
            </a:r>
          </a:p>
          <a:p>
            <a:r>
              <a:rPr lang="de-AT" sz="2000" dirty="0">
                <a:solidFill>
                  <a:srgbClr val="C00000"/>
                </a:solidFill>
                <a:latin typeface="+mj-lt"/>
                <a:cs typeface="Calibri" pitchFamily="34" charset="0"/>
              </a:rPr>
              <a:t>m</a:t>
            </a:r>
            <a:r>
              <a:rPr lang="de-AT" sz="2000" dirty="0" smtClean="0">
                <a:solidFill>
                  <a:srgbClr val="C00000"/>
                </a:solidFill>
                <a:latin typeface="+mj-lt"/>
                <a:cs typeface="Calibri" pitchFamily="34" charset="0"/>
              </a:rPr>
              <a:t>it Zurechnungen</a:t>
            </a:r>
            <a:endParaRPr lang="de-AT" sz="2000" dirty="0">
              <a:solidFill>
                <a:srgbClr val="C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7833517" y="5434551"/>
            <a:ext cx="65274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b="1" dirty="0" smtClean="0"/>
              <a:t>2020</a:t>
            </a:r>
            <a:endParaRPr lang="de-AT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8031420" y="4927617"/>
            <a:ext cx="550151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sz="1400" dirty="0" smtClean="0">
                <a:solidFill>
                  <a:schemeClr val="tx1"/>
                </a:solidFill>
              </a:rPr>
              <a:t>2015</a:t>
            </a:r>
            <a:endParaRPr lang="de-AT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5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3296168800"/>
              </p:ext>
            </p:extLst>
          </p:nvPr>
        </p:nvGraphicFramePr>
        <p:xfrm>
          <a:off x="391004" y="1065539"/>
          <a:ext cx="8572560" cy="6075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feld 12"/>
          <p:cNvSpPr txBox="1"/>
          <p:nvPr/>
        </p:nvSpPr>
        <p:spPr>
          <a:xfrm>
            <a:off x="7833517" y="5430324"/>
            <a:ext cx="65274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b="1" dirty="0" smtClean="0"/>
              <a:t>2020</a:t>
            </a:r>
            <a:endParaRPr lang="de-AT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8086470" y="4924699"/>
            <a:ext cx="550151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sz="1400" dirty="0" smtClean="0">
                <a:solidFill>
                  <a:schemeClr val="tx1"/>
                </a:solidFill>
              </a:rPr>
              <a:t>2015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71472" y="362065"/>
            <a:ext cx="33575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dirty="0" smtClean="0">
                <a:solidFill>
                  <a:srgbClr val="C00000"/>
                </a:solidFill>
                <a:latin typeface="+mj-lt"/>
                <a:cs typeface="Calibri" pitchFamily="34" charset="0"/>
              </a:rPr>
              <a:t>Mandatsprozente</a:t>
            </a:r>
          </a:p>
          <a:p>
            <a:r>
              <a:rPr lang="de-AT" sz="2000" dirty="0" smtClean="0">
                <a:solidFill>
                  <a:srgbClr val="C00000"/>
                </a:solidFill>
                <a:latin typeface="+mj-lt"/>
                <a:cs typeface="Calibri" pitchFamily="34" charset="0"/>
              </a:rPr>
              <a:t>mit Zurechnungen</a:t>
            </a:r>
            <a:endParaRPr lang="de-AT" sz="2000" dirty="0">
              <a:solidFill>
                <a:srgbClr val="C0000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3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3650" y="4133840"/>
            <a:ext cx="8229600" cy="1143000"/>
          </a:xfrm>
        </p:spPr>
        <p:txBody>
          <a:bodyPr/>
          <a:lstStyle/>
          <a:p>
            <a:r>
              <a:rPr lang="de-AT" dirty="0" smtClean="0">
                <a:hlinkClick r:id="rId2"/>
              </a:rPr>
              <a:t>https://wko.at/noe/wahl/</a:t>
            </a:r>
            <a:endParaRPr lang="de-AT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278" y="904761"/>
            <a:ext cx="6287445" cy="314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80356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Bildschirmpräsentation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https://wko.at/noe/wahl/</vt:lpstr>
    </vt:vector>
  </TitlesOfParts>
  <Company>WKNOE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Windows-Benutzer</dc:creator>
  <cp:lastModifiedBy>Peherstorfer Julia,BA,WKNÖ,Mitgliederdatenservice</cp:lastModifiedBy>
  <cp:revision>668</cp:revision>
  <cp:lastPrinted>2020-03-06T13:14:35Z</cp:lastPrinted>
  <dcterms:created xsi:type="dcterms:W3CDTF">2010-02-11T09:57:06Z</dcterms:created>
  <dcterms:modified xsi:type="dcterms:W3CDTF">2020-03-06T13:20:42Z</dcterms:modified>
</cp:coreProperties>
</file>