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3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7" r:id="rId4"/>
    <p:sldId id="278" r:id="rId5"/>
    <p:sldId id="279" r:id="rId6"/>
    <p:sldId id="28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6" r:id="rId20"/>
    <p:sldId id="270" r:id="rId21"/>
    <p:sldId id="271" r:id="rId22"/>
    <p:sldId id="272" r:id="rId23"/>
    <p:sldId id="273" r:id="rId24"/>
    <p:sldId id="281" r:id="rId25"/>
    <p:sldId id="282" r:id="rId26"/>
    <p:sldId id="275" r:id="rId27"/>
  </p:sldIdLst>
  <p:sldSz cx="10080625" cy="756126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4"/>
    <a:srgbClr val="E11B1E"/>
    <a:srgbClr val="D5D5D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5" autoAdjust="0"/>
  </p:normalViewPr>
  <p:slideViewPr>
    <p:cSldViewPr>
      <p:cViewPr>
        <p:scale>
          <a:sx n="120" d="100"/>
          <a:sy n="120" d="100"/>
        </p:scale>
        <p:origin x="-600" y="312"/>
      </p:cViewPr>
      <p:guideLst>
        <p:guide orient="horz" pos="2382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3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AT" smtClean="0"/>
              <a:t>Februar 2014</a:t>
            </a:r>
            <a:endParaRPr lang="de-A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0447D-209E-4732-8D64-27E9D6CFE4D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019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AT" smtClean="0"/>
              <a:t>Februar 2014</a:t>
            </a:r>
            <a:endParaRPr lang="de-A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EED2A3-1237-45FC-A326-77C5FAB8F08A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95346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848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altLang="de-DE" b="1" smtClean="0">
                <a:solidFill>
                  <a:schemeClr val="accent2"/>
                </a:solidFill>
              </a:rPr>
              <a:t>WALTER:</a:t>
            </a:r>
          </a:p>
          <a:p>
            <a:pPr eaLnBrk="1" hangingPunct="1"/>
            <a:endParaRPr lang="de-AT" altLang="de-DE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de-AT" altLang="de-DE" smtClean="0">
                <a:sym typeface="Wingdings" pitchFamily="2" charset="2"/>
              </a:rPr>
              <a:t> </a:t>
            </a:r>
            <a:r>
              <a:rPr lang="de-AT" altLang="de-DE" smtClean="0"/>
              <a:t>derzeit bereits aktiv:</a:t>
            </a:r>
          </a:p>
          <a:p>
            <a:pPr eaLnBrk="1" hangingPunct="1"/>
            <a:r>
              <a:rPr lang="de-AT" altLang="de-DE" smtClean="0"/>
              <a:t>VIP mit SEED </a:t>
            </a:r>
            <a:r>
              <a:rPr lang="de-AT" altLang="de-DE" smtClean="0">
                <a:sym typeface="Wingdings" pitchFamily="2" charset="2"/>
              </a:rPr>
              <a:t>und EKA</a:t>
            </a:r>
          </a:p>
          <a:p>
            <a:pPr eaLnBrk="1" hangingPunct="1"/>
            <a:endParaRPr lang="de-AT" altLang="de-DE" smtClean="0">
              <a:sym typeface="Wingdings" pitchFamily="2" charset="2"/>
            </a:endParaRPr>
          </a:p>
          <a:p>
            <a:pPr eaLnBrk="1" hangingPunct="1"/>
            <a:r>
              <a:rPr lang="de-AT" altLang="de-DE" smtClean="0">
                <a:sym typeface="Wingdings" pitchFamily="2" charset="2"/>
              </a:rPr>
              <a:t> in Entwicklung:</a:t>
            </a:r>
          </a:p>
          <a:p>
            <a:pPr eaLnBrk="1" hangingPunct="1"/>
            <a:r>
              <a:rPr lang="de-AT" altLang="de-DE" smtClean="0">
                <a:sym typeface="Wingdings" pitchFamily="2" charset="2"/>
              </a:rPr>
              <a:t>EMCS (1. Okt. 2009 national; 1. April 2010 international)</a:t>
            </a:r>
          </a:p>
          <a:p>
            <a:pPr eaLnBrk="1" hangingPunct="1"/>
            <a:r>
              <a:rPr lang="de-AT" altLang="de-DE" smtClean="0">
                <a:sym typeface="Wingdings" pitchFamily="2" charset="2"/>
              </a:rPr>
              <a:t>EVA (1. Juni 2009)</a:t>
            </a:r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altLang="de-DE" b="1" smtClean="0">
                <a:solidFill>
                  <a:schemeClr val="accent2"/>
                </a:solidFill>
              </a:rPr>
              <a:t>WALTER:</a:t>
            </a:r>
          </a:p>
          <a:p>
            <a:pPr eaLnBrk="1" hangingPunct="1"/>
            <a:endParaRPr lang="de-AT" altLang="de-DE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de-AT" altLang="de-DE" smtClean="0"/>
              <a:t>VIP:</a:t>
            </a:r>
          </a:p>
          <a:p>
            <a:pPr eaLnBrk="1" hangingPunct="1"/>
            <a:r>
              <a:rPr lang="de-AT" altLang="de-DE" smtClean="0">
                <a:sym typeface="Wingdings" pitchFamily="2" charset="2"/>
              </a:rPr>
              <a:t> </a:t>
            </a:r>
            <a:r>
              <a:rPr lang="de-AT" altLang="de-DE" smtClean="0"/>
              <a:t>derzeit nur SEED und EKA</a:t>
            </a:r>
          </a:p>
          <a:p>
            <a:pPr eaLnBrk="1" hangingPunct="1"/>
            <a:r>
              <a:rPr lang="de-AT" altLang="de-DE" smtClean="0">
                <a:sym typeface="Wingdings" pitchFamily="2" charset="2"/>
              </a:rPr>
              <a:t> </a:t>
            </a:r>
            <a:r>
              <a:rPr lang="de-AT" altLang="de-DE" smtClean="0"/>
              <a:t>in Zukunft Zugangsplattform für alle VSt-Anwendungen, d.h. auch EMCS und EVA</a:t>
            </a:r>
          </a:p>
          <a:p>
            <a:pPr eaLnBrk="1" hangingPunct="1"/>
            <a:endParaRPr lang="de-AT" altLang="de-DE" smtClean="0"/>
          </a:p>
          <a:p>
            <a:pPr eaLnBrk="1" hangingPunct="1">
              <a:buFont typeface="Wingdings" pitchFamily="2" charset="2"/>
              <a:buChar char="à"/>
            </a:pPr>
            <a:r>
              <a:rPr lang="de-AT" altLang="de-DE" smtClean="0"/>
              <a:t> Steuersätze (insbesondere wichtig für EVA) werden zentral aktualisiert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altLang="de-DE" smtClean="0">
                <a:sym typeface="Wingdings" pitchFamily="2" charset="2"/>
              </a:rPr>
              <a:t> Sicherheiten können berechnet werden (z.B. bei BEM im Einzelfall)</a:t>
            </a:r>
            <a:endParaRPr lang="de-AT" altLang="de-DE" smtClean="0"/>
          </a:p>
          <a:p>
            <a:pPr eaLnBrk="1" hangingPunct="1">
              <a:buFont typeface="Wingdings" pitchFamily="2" charset="2"/>
              <a:buNone/>
            </a:pPr>
            <a:endParaRPr lang="de-AT" altLang="de-DE" smtClean="0"/>
          </a:p>
          <a:p>
            <a:pPr eaLnBrk="1" hangingPunct="1"/>
            <a:endParaRPr lang="de-AT" altLang="de-DE" smtClean="0"/>
          </a:p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445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altLang="de-DE" smtClean="0"/>
              <a:t>Abgabetermine und Zahlungstermine (verschiedene!) sind in jedem VS-Gesetz geregelt!</a:t>
            </a:r>
          </a:p>
          <a:p>
            <a:pPr eaLnBrk="1" hangingPunct="1"/>
            <a:endParaRPr lang="de-AT" altLang="de-DE" smtClean="0"/>
          </a:p>
          <a:p>
            <a:pPr eaLnBrk="1" hangingPunct="1"/>
            <a:r>
              <a:rPr lang="de-AT" altLang="de-DE" smtClean="0"/>
              <a:t>Termin zur Korrektur einer Steueranmeldung in allen VS-Gesetzen gleich!!!</a:t>
            </a:r>
          </a:p>
          <a:p>
            <a:pPr eaLnBrk="1" hangingPunct="1"/>
            <a:endParaRPr lang="de-AT" altLang="de-DE" smtClean="0"/>
          </a:p>
          <a:p>
            <a:pPr eaLnBrk="1" hangingPunct="1"/>
            <a:r>
              <a:rPr lang="de-AT" altLang="de-DE" smtClean="0"/>
              <a:t>* Für die MinSteuer, die im November entsteht ist bis zum 20.12. die STM abzugeben und zu entrichten!</a:t>
            </a:r>
          </a:p>
          <a:p>
            <a:pPr eaLnBrk="1" hangingPunct="1"/>
            <a:endParaRPr lang="de-AT" altLang="de-DE" smtClean="0"/>
          </a:p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altLang="de-DE" smtClean="0"/>
              <a:t>Abgabetermine und Zahlungstermine (verschiedene!) sind in jedem VS-Gesetz geregelt!</a:t>
            </a:r>
          </a:p>
          <a:p>
            <a:pPr eaLnBrk="1" hangingPunct="1"/>
            <a:endParaRPr lang="de-AT" altLang="de-DE" smtClean="0"/>
          </a:p>
          <a:p>
            <a:pPr eaLnBrk="1" hangingPunct="1"/>
            <a:r>
              <a:rPr lang="de-AT" altLang="de-DE" smtClean="0"/>
              <a:t>Termin zur Korrektur einer Steueranmeldung in allen VS-Gesetzen gleich!!!</a:t>
            </a:r>
          </a:p>
          <a:p>
            <a:pPr eaLnBrk="1" hangingPunct="1"/>
            <a:endParaRPr lang="de-AT" altLang="de-DE" smtClean="0"/>
          </a:p>
          <a:p>
            <a:pPr eaLnBrk="1" hangingPunct="1"/>
            <a:r>
              <a:rPr lang="de-AT" altLang="de-DE" smtClean="0"/>
              <a:t>* Für die MinSteuer, die im November entsteht ist bis zum 20.12. die STM abzugeben und zu entrichten!</a:t>
            </a:r>
          </a:p>
          <a:p>
            <a:pPr eaLnBrk="1" hangingPunct="1"/>
            <a:endParaRPr lang="de-AT" altLang="de-DE" smtClean="0"/>
          </a:p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BMFdt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Line 8"/>
          <p:cNvSpPr>
            <a:spLocks noChangeShapeType="1"/>
          </p:cNvSpPr>
          <p:nvPr userDrawn="1"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5065" name="Rectangle 9"/>
          <p:cNvSpPr>
            <a:spLocks noChangeArrowheads="1"/>
          </p:cNvSpPr>
          <p:nvPr userDrawn="1"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D64E-9ACC-4677-A1D2-29944F50631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2" y="301050"/>
            <a:ext cx="33164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5" y="301051"/>
            <a:ext cx="5635349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2" y="1582265"/>
            <a:ext cx="33164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8173-16C7-4FAB-84B2-091EE871B5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292884"/>
            <a:ext cx="6048375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613"/>
            <a:ext cx="6048375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7739"/>
            <a:ext cx="6048375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E1835-9F01-45A3-BBB7-7EE9482C92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7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10B92-79E1-40D3-B080-C0686470AD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3" y="302802"/>
            <a:ext cx="2268141" cy="645157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802"/>
            <a:ext cx="6636411" cy="645157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4338-16CC-49C8-AE29-4EAA2B2831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6B9DB-741E-44A2-9B52-793854B3A39E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242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295" y="395566"/>
            <a:ext cx="6657413" cy="5950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295" y="1799301"/>
            <a:ext cx="4233512" cy="48570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0817" y="1799301"/>
            <a:ext cx="4235263" cy="48570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DCD7E-22E8-451B-AE38-2081C78B0FE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856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348893"/>
            <a:ext cx="8568531" cy="162077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4716"/>
            <a:ext cx="7056438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17" indent="0" algn="ctr">
              <a:buNone/>
              <a:defRPr/>
            </a:lvl2pPr>
            <a:lvl3pPr marL="1008035" indent="0" algn="ctr">
              <a:buNone/>
              <a:defRPr/>
            </a:lvl3pPr>
            <a:lvl4pPr marL="1512052" indent="0" algn="ctr">
              <a:buNone/>
              <a:defRPr/>
            </a:lvl4pPr>
            <a:lvl5pPr marL="2016069" indent="0" algn="ctr">
              <a:buNone/>
              <a:defRPr/>
            </a:lvl5pPr>
            <a:lvl6pPr marL="2520086" indent="0" algn="ctr">
              <a:buNone/>
              <a:defRPr/>
            </a:lvl6pPr>
            <a:lvl7pPr marL="3024104" indent="0" algn="ctr">
              <a:buNone/>
              <a:defRPr/>
            </a:lvl7pPr>
            <a:lvl8pPr marL="3528121" indent="0" algn="ctr">
              <a:buNone/>
              <a:defRPr/>
            </a:lvl8pPr>
            <a:lvl9pPr marL="4032138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3EBC-8E5F-4D52-81E5-089767D22C3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1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C3CF-93D7-44D7-B9EE-792471FECA6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9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8812"/>
            <a:ext cx="8568531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786"/>
            <a:ext cx="8568531" cy="1654026"/>
          </a:xfrm>
        </p:spPr>
        <p:txBody>
          <a:bodyPr anchor="b"/>
          <a:lstStyle>
            <a:lvl1pPr marL="0" indent="0">
              <a:buNone/>
              <a:defRPr sz="2200"/>
            </a:lvl1pPr>
            <a:lvl2pPr marL="504017" indent="0">
              <a:buNone/>
              <a:defRPr sz="2000"/>
            </a:lvl2pPr>
            <a:lvl3pPr marL="1008035" indent="0">
              <a:buNone/>
              <a:defRPr sz="1800"/>
            </a:lvl3pPr>
            <a:lvl4pPr marL="1512052" indent="0">
              <a:buNone/>
              <a:defRPr sz="1500"/>
            </a:lvl4pPr>
            <a:lvl5pPr marL="2016069" indent="0">
              <a:buNone/>
              <a:defRPr sz="1500"/>
            </a:lvl5pPr>
            <a:lvl6pPr marL="2520086" indent="0">
              <a:buNone/>
              <a:defRPr sz="1500"/>
            </a:lvl6pPr>
            <a:lvl7pPr marL="3024104" indent="0">
              <a:buNone/>
              <a:defRPr sz="1500"/>
            </a:lvl7pPr>
            <a:lvl8pPr marL="3528121" indent="0">
              <a:buNone/>
              <a:defRPr sz="1500"/>
            </a:lvl8pPr>
            <a:lvl9pPr marL="4032138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F9D6E-81DC-4A4B-A823-FF7A22480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3A44E-7FF6-4D3B-B7B6-D2A01DF00E0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2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533"/>
            <a:ext cx="445402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901"/>
            <a:ext cx="445402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533"/>
            <a:ext cx="445577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901"/>
            <a:ext cx="445577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AEA0-16C9-41D0-AE9F-2285689CE0A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6224-D39A-4A5C-8615-F386B553461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3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BMFdt_P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39750"/>
            <a:ext cx="2519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720725" y="1295400"/>
            <a:ext cx="8637588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36600" y="683736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63758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815975" y="6837363"/>
            <a:ext cx="8550275" cy="215900"/>
          </a:xfrm>
          <a:prstGeom prst="rect">
            <a:avLst/>
          </a:prstGeom>
          <a:solidFill>
            <a:srgbClr val="D2D3D4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+mn-lt"/>
              </a:defRPr>
            </a:lvl1pPr>
          </a:lstStyle>
          <a:p>
            <a:fld id="{CCBCCF22-CEE2-4034-B0EE-FFA5838B6601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5" r:id="rId3"/>
  </p:sldLayoutIdLst>
  <p:hf sldNum="0" hdr="0" dt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61950" indent="-361950" algn="l" defTabSz="912813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1463" algn="l" defTabSz="912813" rtl="0" eaLnBrk="1" fontAlgn="base" hangingPunct="1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963" indent="-358775" algn="l" defTabSz="912813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892300" indent="-361950" algn="l" defTabSz="912813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4257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8829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33401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37973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4254500" indent="-354013" algn="l" defTabSz="912813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801"/>
            <a:ext cx="9072563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0" tIns="50396" rIns="100790" bIns="503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4295"/>
            <a:ext cx="9072563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0" tIns="50396" rIns="100790" bIns="50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5650"/>
            <a:ext cx="2352146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0" tIns="50396" rIns="100790" bIns="5039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5650"/>
            <a:ext cx="319219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0" tIns="50396" rIns="100790" bIns="50396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5650"/>
            <a:ext cx="2352146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0" tIns="50396" rIns="100790" bIns="50396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C11A3D26-D8A4-435C-A30C-616AE3DE193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0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401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803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205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606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8013" indent="-378013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043" indent="-252009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4060" indent="-253759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078" indent="-252009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2095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6112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80130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4147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73113" y="6818313"/>
            <a:ext cx="8318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AT" sz="1100" b="1" dirty="0">
                <a:latin typeface="Tahoma" pitchFamily="34" charset="0"/>
              </a:rPr>
              <a:t>Datum/Ort</a:t>
            </a:r>
            <a:r>
              <a:rPr lang="de-AT" sz="1100" b="1" dirty="0" smtClean="0">
                <a:latin typeface="Tahoma" pitchFamily="34" charset="0"/>
              </a:rPr>
              <a:t>: 12.02.2014, WK NÖ St. Pölten</a:t>
            </a:r>
            <a:endParaRPr lang="de-AT" sz="1100" b="1" dirty="0">
              <a:latin typeface="Tahoma" pitchFamily="34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719138" y="3327400"/>
            <a:ext cx="86296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912813"/>
            <a:r>
              <a:rPr lang="de-AT" sz="2400" b="1" dirty="0" err="1" smtClean="0">
                <a:solidFill>
                  <a:schemeClr val="tx2"/>
                </a:solidFill>
                <a:latin typeface="Tahoma" pitchFamily="34" charset="0"/>
              </a:rPr>
              <a:t>ADir</a:t>
            </a:r>
            <a:r>
              <a:rPr lang="de-AT" sz="2400" b="1" dirty="0" smtClean="0">
                <a:solidFill>
                  <a:schemeClr val="tx2"/>
                </a:solidFill>
                <a:latin typeface="Tahoma" pitchFamily="34" charset="0"/>
              </a:rPr>
              <a:t>. Walter Stippel</a:t>
            </a:r>
            <a:endParaRPr lang="de-AT" sz="24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19138" y="3976688"/>
            <a:ext cx="86296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>
              <a:spcBef>
                <a:spcPct val="20000"/>
              </a:spcBef>
            </a:pPr>
            <a:r>
              <a:rPr lang="de-AT" sz="4000" b="1" dirty="0" smtClean="0">
                <a:latin typeface="Tahoma" pitchFamily="34" charset="0"/>
              </a:rPr>
              <a:t>Elektronische Anwendungen im Verbrauchsteuerbereich</a:t>
            </a:r>
            <a:endParaRPr lang="de-AT" sz="40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2463" y="358775"/>
            <a:ext cx="6656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900" b="1" dirty="0">
                <a:solidFill>
                  <a:schemeClr val="tx2"/>
                </a:solidFill>
                <a:latin typeface="Tahoma" pitchFamily="34" charset="0"/>
              </a:rPr>
              <a:t>SEED - International</a:t>
            </a:r>
            <a:endParaRPr lang="de-DE" altLang="de-DE" sz="29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2463" y="1412875"/>
            <a:ext cx="783431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AT" sz="2800" kern="0" smtClean="0"/>
              <a:t>Erfassung der „internationalen“ Daten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Steuerlagerinhaber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Steuerlager</a:t>
            </a:r>
          </a:p>
          <a:p>
            <a:pPr lvl="2">
              <a:lnSpc>
                <a:spcPct val="90000"/>
              </a:lnSpc>
              <a:defRPr/>
            </a:pPr>
            <a:r>
              <a:rPr lang="de-AT" sz="1700" kern="0" smtClean="0"/>
              <a:t>Herstellungsbetrieb</a:t>
            </a:r>
          </a:p>
          <a:p>
            <a:pPr lvl="2">
              <a:lnSpc>
                <a:spcPct val="90000"/>
              </a:lnSpc>
              <a:defRPr/>
            </a:pPr>
            <a:r>
              <a:rPr lang="de-AT" sz="1700" kern="0" smtClean="0"/>
              <a:t>Lagerbetrieb</a:t>
            </a:r>
          </a:p>
          <a:p>
            <a:pPr lvl="2">
              <a:lnSpc>
                <a:spcPct val="90000"/>
              </a:lnSpc>
              <a:defRPr/>
            </a:pPr>
            <a:r>
              <a:rPr lang="de-AT" sz="1700" kern="0" smtClean="0"/>
              <a:t>Verschlussbrennerei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Registrierter Empfänger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Registrierter Empfänger im Einzelfall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Registrierter Versender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de-AT" i="1" kern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smtClean="0"/>
              <a:t>Vergabe der VID-Nummer (ATV.....)</a:t>
            </a:r>
          </a:p>
          <a:p>
            <a:pPr>
              <a:lnSpc>
                <a:spcPct val="90000"/>
              </a:lnSpc>
              <a:defRPr/>
            </a:pPr>
            <a:endParaRPr lang="de-AT" sz="2400" kern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smtClean="0"/>
              <a:t>Datenaustausch mit EU</a:t>
            </a:r>
            <a:endParaRPr lang="de-DE" sz="2800" kern="0" dirty="0"/>
          </a:p>
        </p:txBody>
      </p:sp>
    </p:spTree>
    <p:extLst>
      <p:ext uri="{BB962C8B-B14F-4D97-AF65-F5344CB8AC3E}">
        <p14:creationId xmlns:p14="http://schemas.microsoft.com/office/powerpoint/2010/main" val="32067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2463" y="358775"/>
            <a:ext cx="6656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900" b="1" dirty="0">
                <a:solidFill>
                  <a:schemeClr val="tx2"/>
                </a:solidFill>
                <a:latin typeface="Tahoma" pitchFamily="34" charset="0"/>
              </a:rPr>
              <a:t>SEED - National</a:t>
            </a:r>
            <a:endParaRPr lang="de-DE" altLang="de-DE" sz="29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2463" y="1341438"/>
            <a:ext cx="783431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AT" sz="2800" kern="0" dirty="0" smtClean="0"/>
              <a:t>Erfassung der „nationalen“ Daten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dirty="0" smtClean="0">
                <a:ea typeface="+mn-ea"/>
                <a:cs typeface="+mn-cs"/>
              </a:rPr>
              <a:t>Verwendungsbetrieb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dirty="0" smtClean="0">
                <a:ea typeface="+mn-ea"/>
                <a:cs typeface="+mn-cs"/>
              </a:rPr>
              <a:t>Bezug zu gewerblichen Zwecken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dirty="0" smtClean="0">
                <a:ea typeface="+mn-ea"/>
                <a:cs typeface="+mn-cs"/>
              </a:rPr>
              <a:t>Versandhandel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dirty="0" smtClean="0">
                <a:ea typeface="+mn-ea"/>
                <a:cs typeface="+mn-cs"/>
              </a:rPr>
              <a:t>Herstellung im freien Verkehr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dirty="0" smtClean="0">
                <a:ea typeface="+mn-ea"/>
                <a:cs typeface="+mn-cs"/>
              </a:rPr>
              <a:t>Sonstige Erstattung</a:t>
            </a:r>
          </a:p>
          <a:p>
            <a:pPr lvl="1">
              <a:lnSpc>
                <a:spcPct val="90000"/>
              </a:lnSpc>
              <a:defRPr/>
            </a:pPr>
            <a:endParaRPr lang="de-AT" kern="0" dirty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dirty="0" smtClean="0"/>
              <a:t>Vergabe der VID-Nummer (ATN.....)</a:t>
            </a:r>
          </a:p>
          <a:p>
            <a:pPr>
              <a:lnSpc>
                <a:spcPct val="90000"/>
              </a:lnSpc>
              <a:defRPr/>
            </a:pPr>
            <a:endParaRPr lang="de-AT" sz="2800" kern="0" dirty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dirty="0" smtClean="0"/>
              <a:t>KEIN Datenaustausch mit EU</a:t>
            </a:r>
            <a:endParaRPr lang="de-DE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6904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2463" y="358775"/>
            <a:ext cx="6656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900" b="1" dirty="0">
                <a:solidFill>
                  <a:schemeClr val="tx2"/>
                </a:solidFill>
                <a:latin typeface="Tahoma" pitchFamily="34" charset="0"/>
              </a:rPr>
              <a:t>SEED - Zusatzdaten</a:t>
            </a:r>
            <a:endParaRPr lang="de-DE" altLang="de-DE" sz="29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00704" y="1476375"/>
            <a:ext cx="7834312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AT" sz="2800" kern="0" smtClean="0"/>
              <a:t>Lieferadressen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Bei Registrierten Empfängern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Mit Direktlieferung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de-DE" kern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smtClean="0"/>
              <a:t>Sicherheiten</a:t>
            </a:r>
            <a:endParaRPr lang="de-AT" sz="2800" i="1" kern="0" smtClean="0"/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Steuerlager (7 SI-Varianten)</a:t>
            </a:r>
          </a:p>
          <a:p>
            <a:pPr lvl="2">
              <a:lnSpc>
                <a:spcPct val="90000"/>
              </a:lnSpc>
              <a:defRPr/>
            </a:pPr>
            <a:r>
              <a:rPr lang="de-AT" sz="1700" kern="0" smtClean="0"/>
              <a:t>Einschränkungen laut Bewilligung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Registrierter Empfänger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Registrierter Empfänger im Einzelfall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Registrierter Versender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Bezug zu gewerblichen Zwecken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ea typeface="+mn-ea"/>
                <a:cs typeface="+mn-cs"/>
              </a:rPr>
              <a:t>Versandhandel</a:t>
            </a:r>
            <a:endParaRPr lang="de-AT" sz="2100" kern="12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47824" y="252239"/>
            <a:ext cx="6656387" cy="1125538"/>
          </a:xfrm>
          <a:noFill/>
        </p:spPr>
        <p:txBody>
          <a:bodyPr/>
          <a:lstStyle/>
          <a:p>
            <a:pPr defTabSz="914400" eaLnBrk="1" hangingPunct="1"/>
            <a:r>
              <a:rPr lang="de-AT" altLang="de-DE" sz="2800" dirty="0" smtClean="0"/>
              <a:t/>
            </a:r>
            <a:br>
              <a:rPr lang="de-AT" altLang="de-DE" sz="2800" dirty="0" smtClean="0"/>
            </a:br>
            <a:r>
              <a:rPr lang="de-AT" altLang="de-DE" dirty="0" smtClean="0"/>
              <a:t>www.ec.europa.eu</a:t>
            </a:r>
            <a:br>
              <a:rPr lang="de-AT" altLang="de-DE" dirty="0" smtClean="0"/>
            </a:br>
            <a:r>
              <a:rPr lang="de-AT" altLang="de-DE" dirty="0" smtClean="0">
                <a:sym typeface="Wingdings" pitchFamily="2" charset="2"/>
              </a:rPr>
              <a:t> </a:t>
            </a:r>
            <a:r>
              <a:rPr lang="de-AT" altLang="de-DE" dirty="0" smtClean="0"/>
              <a:t>SEED on Europa</a:t>
            </a:r>
            <a:br>
              <a:rPr lang="de-AT" altLang="de-DE" dirty="0" smtClean="0"/>
            </a:br>
            <a:endParaRPr lang="de-DE" altLang="de-DE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522413"/>
            <a:ext cx="8099425" cy="413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4757" y="5876925"/>
            <a:ext cx="5832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700" b="1">
                <a:latin typeface="Tahoma" pitchFamily="34" charset="0"/>
              </a:rPr>
              <a:t>Hinweis:</a:t>
            </a:r>
            <a:r>
              <a:rPr lang="de-AT" altLang="de-DE" sz="1700">
                <a:latin typeface="Tahoma" pitchFamily="34" charset="0"/>
              </a:rPr>
              <a:t> „SEED on Europa“ in Suchmaschine eingeben! </a:t>
            </a:r>
            <a:endParaRPr lang="de-DE" altLang="de-DE" sz="17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1891" y="4716735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altLang="de-DE" sz="1800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de-AT" altLang="de-DE" sz="18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de-AT" altLang="de-DE" sz="3600" dirty="0" err="1">
                <a:solidFill>
                  <a:srgbClr val="000000"/>
                </a:solidFill>
                <a:latin typeface="Tahoma" pitchFamily="34" charset="0"/>
              </a:rPr>
              <a:t>Excise</a:t>
            </a:r>
            <a:r>
              <a:rPr lang="de-AT" altLang="de-DE" sz="3600" dirty="0">
                <a:solidFill>
                  <a:srgbClr val="000000"/>
                </a:solidFill>
                <a:latin typeface="Tahoma" pitchFamily="34" charset="0"/>
              </a:rPr>
              <a:t> Movement </a:t>
            </a:r>
            <a:r>
              <a:rPr lang="de-AT" altLang="de-DE" sz="3600" dirty="0" err="1">
                <a:solidFill>
                  <a:srgbClr val="000000"/>
                </a:solidFill>
                <a:latin typeface="Tahoma" pitchFamily="34" charset="0"/>
              </a:rPr>
              <a:t>and</a:t>
            </a:r>
            <a:r>
              <a:rPr lang="de-AT" altLang="de-DE" sz="36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de-AT" altLang="de-DE" sz="3600" dirty="0" err="1">
                <a:solidFill>
                  <a:srgbClr val="000000"/>
                </a:solidFill>
                <a:latin typeface="Tahoma" pitchFamily="34" charset="0"/>
              </a:rPr>
              <a:t>Control</a:t>
            </a:r>
            <a:r>
              <a:rPr lang="de-AT" altLang="de-DE" sz="3600" dirty="0">
                <a:solidFill>
                  <a:srgbClr val="000000"/>
                </a:solidFill>
                <a:latin typeface="Tahoma" pitchFamily="34" charset="0"/>
              </a:rPr>
              <a:t> System</a:t>
            </a:r>
            <a:endParaRPr lang="de-DE" altLang="de-DE" sz="36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91" y="2092350"/>
            <a:ext cx="4354513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799262" cy="539750"/>
          </a:xfrm>
          <a:noFill/>
        </p:spPr>
        <p:txBody>
          <a:bodyPr/>
          <a:lstStyle/>
          <a:p>
            <a:pPr eaLnBrk="1" hangingPunct="1"/>
            <a:r>
              <a:rPr lang="de-AT" altLang="de-DE" dirty="0" smtClean="0"/>
              <a:t>EMCS - Allgemeines</a:t>
            </a:r>
            <a:endParaRPr lang="de-DE" alt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188" y="1620391"/>
            <a:ext cx="7807325" cy="44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AT" sz="2800" kern="0" smtClean="0"/>
              <a:t>Elektronisches System für die Beförderung unter Steueraussetzung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solidFill>
                  <a:srgbClr val="000000"/>
                </a:solidFill>
                <a:ea typeface="+mn-ea"/>
                <a:cs typeface="+mn-cs"/>
              </a:rPr>
              <a:t>Für die Wirtschaft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de-AT" sz="1800" kern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smtClean="0"/>
              <a:t>Zollamt hat überwachende Funktion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100" kern="1200" smtClean="0">
                <a:solidFill>
                  <a:srgbClr val="000000"/>
                </a:solidFill>
                <a:ea typeface="+mn-ea"/>
                <a:cs typeface="+mn-cs"/>
              </a:rPr>
              <a:t>Freigabe der Sendung nicht erforderlich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de-AT" sz="1800" kern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smtClean="0"/>
              <a:t>Begleitdokument in elektronischer Form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de-AT" sz="2800" kern="0" smtClean="0"/>
          </a:p>
          <a:p>
            <a:pPr>
              <a:lnSpc>
                <a:spcPct val="90000"/>
              </a:lnSpc>
              <a:defRPr/>
            </a:pPr>
            <a:r>
              <a:rPr lang="de-AT" sz="2800" kern="0" smtClean="0"/>
              <a:t>Alle Beteiligten müssen in der SEED-Datenbank erfasst sein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de-DE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3398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038850" cy="539750"/>
          </a:xfrm>
          <a:noFill/>
        </p:spPr>
        <p:txBody>
          <a:bodyPr/>
          <a:lstStyle/>
          <a:p>
            <a:pPr eaLnBrk="1" hangingPunct="1"/>
            <a:r>
              <a:rPr lang="de-AT" altLang="de-DE" dirty="0" smtClean="0"/>
              <a:t>EMCS - Begleitdokumente</a:t>
            </a:r>
            <a:endParaRPr lang="de-DE" alt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188" y="1476375"/>
            <a:ext cx="780732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AT" sz="2800" kern="0" dirty="0" smtClean="0"/>
              <a:t>Elektronisches Verwaltungsdokument</a:t>
            </a:r>
            <a:br>
              <a:rPr lang="de-AT" sz="2800" kern="0" dirty="0" smtClean="0"/>
            </a:br>
            <a:r>
              <a:rPr lang="de-AT" sz="2800" kern="0" dirty="0" smtClean="0"/>
              <a:t>(e-VD)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Für Sendungen von Steuerlager zu Steuerlager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Für Sendungen von Steuerlager zum Registrierten Empfänger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Für alle Steuergegenstände</a:t>
            </a:r>
            <a:b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(ausgenommen „Wein“ innerhalb von Österreich)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Meldung erfolgt an Empfänger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Rückmeldung</a:t>
            </a:r>
            <a:endParaRPr lang="de-AT" sz="210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1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038850" cy="539750"/>
          </a:xfrm>
          <a:noFill/>
        </p:spPr>
        <p:txBody>
          <a:bodyPr/>
          <a:lstStyle/>
          <a:p>
            <a:pPr eaLnBrk="1" hangingPunct="1"/>
            <a:r>
              <a:rPr lang="de-AT" altLang="de-DE" dirty="0" smtClean="0"/>
              <a:t>EMCS - Begleitdokumente</a:t>
            </a:r>
            <a:endParaRPr lang="de-DE" alt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824" y="1620391"/>
            <a:ext cx="780732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AT" sz="2800" kern="0" dirty="0" smtClean="0"/>
              <a:t>Elektronische Versandanzeige (e-VA)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NUR innerhalb von Österreich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Für Sendungen an Verwendungsbetriebe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Für alle Steuergegenstände</a:t>
            </a:r>
            <a:b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(ausgenommen „Wein“ und „Schaumwein“)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Meldung erfolgt an Zollamt</a:t>
            </a:r>
          </a:p>
          <a:p>
            <a:pPr lvl="1">
              <a:defRPr/>
            </a:pPr>
            <a:r>
              <a:rPr lang="de-AT" sz="2100" kern="1200" dirty="0" smtClean="0">
                <a:solidFill>
                  <a:srgbClr val="000000"/>
                </a:solidFill>
                <a:ea typeface="+mn-ea"/>
                <a:cs typeface="+mn-cs"/>
              </a:rPr>
              <a:t>Keine Rückmeldung</a:t>
            </a:r>
            <a:endParaRPr lang="de-DE" sz="210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6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71025" y="278299"/>
            <a:ext cx="1573348" cy="6836642"/>
            <a:chOff x="212" y="159"/>
            <a:chExt cx="899" cy="3906"/>
          </a:xfrm>
        </p:grpSpPr>
        <p:sp>
          <p:nvSpPr>
            <p:cNvPr id="57377" name="Rectangle 3"/>
            <p:cNvSpPr>
              <a:spLocks noChangeArrowheads="1"/>
            </p:cNvSpPr>
            <p:nvPr/>
          </p:nvSpPr>
          <p:spPr bwMode="auto">
            <a:xfrm>
              <a:off x="212" y="159"/>
              <a:ext cx="899" cy="39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AT" altLang="de-DE" sz="2900">
                <a:solidFill>
                  <a:srgbClr val="000000"/>
                </a:solidFill>
              </a:endParaRPr>
            </a:p>
          </p:txBody>
        </p:sp>
        <p:sp>
          <p:nvSpPr>
            <p:cNvPr id="57378" name="Rectangle 4"/>
            <p:cNvSpPr>
              <a:spLocks noChangeArrowheads="1"/>
            </p:cNvSpPr>
            <p:nvPr/>
          </p:nvSpPr>
          <p:spPr bwMode="auto">
            <a:xfrm>
              <a:off x="212" y="159"/>
              <a:ext cx="899" cy="423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b="1" smtClean="0">
                  <a:solidFill>
                    <a:srgbClr val="000000"/>
                  </a:solidFill>
                </a:rPr>
                <a:t>Steuerlager</a:t>
              </a:r>
            </a:p>
            <a:p>
              <a:pPr algn="ctr"/>
              <a:r>
                <a:rPr lang="de-AT" altLang="de-DE" b="1" smtClean="0">
                  <a:solidFill>
                    <a:srgbClr val="000000"/>
                  </a:solidFill>
                </a:rPr>
                <a:t>in</a:t>
              </a:r>
            </a:p>
            <a:p>
              <a:pPr algn="ctr"/>
              <a:r>
                <a:rPr lang="de-AT" altLang="de-DE" b="1" smtClean="0">
                  <a:solidFill>
                    <a:srgbClr val="000000"/>
                  </a:solidFill>
                </a:rPr>
                <a:t>AT</a:t>
              </a:r>
              <a:endParaRPr lang="de-DE" altLang="de-DE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8136255" y="210035"/>
            <a:ext cx="1575098" cy="6904904"/>
            <a:chOff x="4649" y="119"/>
            <a:chExt cx="900" cy="3945"/>
          </a:xfrm>
        </p:grpSpPr>
        <p:sp>
          <p:nvSpPr>
            <p:cNvPr id="57375" name="Rectangle 6"/>
            <p:cNvSpPr>
              <a:spLocks noChangeArrowheads="1"/>
            </p:cNvSpPr>
            <p:nvPr/>
          </p:nvSpPr>
          <p:spPr bwMode="auto">
            <a:xfrm>
              <a:off x="4649" y="158"/>
              <a:ext cx="900" cy="39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AT" altLang="de-DE" sz="2900">
                <a:solidFill>
                  <a:srgbClr val="000000"/>
                </a:solidFill>
              </a:endParaRPr>
            </a:p>
          </p:txBody>
        </p:sp>
        <p:sp>
          <p:nvSpPr>
            <p:cNvPr id="57376" name="Rectangle 7"/>
            <p:cNvSpPr>
              <a:spLocks noChangeArrowheads="1"/>
            </p:cNvSpPr>
            <p:nvPr/>
          </p:nvSpPr>
          <p:spPr bwMode="auto">
            <a:xfrm>
              <a:off x="4649" y="119"/>
              <a:ext cx="899" cy="423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b="1" smtClean="0">
                  <a:solidFill>
                    <a:srgbClr val="000000"/>
                  </a:solidFill>
                </a:rPr>
                <a:t>Steuerlager</a:t>
              </a:r>
            </a:p>
            <a:p>
              <a:pPr algn="ctr"/>
              <a:r>
                <a:rPr lang="de-AT" altLang="de-DE" b="1" smtClean="0">
                  <a:solidFill>
                    <a:srgbClr val="000000"/>
                  </a:solidFill>
                </a:rPr>
                <a:t>in</a:t>
              </a:r>
            </a:p>
            <a:p>
              <a:pPr algn="ctr"/>
              <a:r>
                <a:rPr lang="de-DE" altLang="de-DE" b="1" smtClean="0">
                  <a:solidFill>
                    <a:srgbClr val="000000"/>
                  </a:solidFill>
                </a:rPr>
                <a:t>IT</a:t>
              </a:r>
            </a:p>
          </p:txBody>
        </p:sp>
      </p:grpSp>
      <p:grpSp>
        <p:nvGrpSpPr>
          <p:cNvPr id="57348" name="Group 8"/>
          <p:cNvGrpSpPr>
            <a:grpSpLocks/>
          </p:cNvGrpSpPr>
          <p:nvPr/>
        </p:nvGrpSpPr>
        <p:grpSpPr bwMode="auto">
          <a:xfrm>
            <a:off x="2103631" y="287048"/>
            <a:ext cx="1573348" cy="6836642"/>
            <a:chOff x="1202" y="164"/>
            <a:chExt cx="899" cy="3906"/>
          </a:xfrm>
        </p:grpSpPr>
        <p:sp>
          <p:nvSpPr>
            <p:cNvPr id="57373" name="Rectangle 9"/>
            <p:cNvSpPr>
              <a:spLocks noChangeArrowheads="1"/>
            </p:cNvSpPr>
            <p:nvPr/>
          </p:nvSpPr>
          <p:spPr bwMode="auto">
            <a:xfrm>
              <a:off x="1202" y="164"/>
              <a:ext cx="899" cy="390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AT" altLang="de-DE" sz="2900">
                <a:solidFill>
                  <a:srgbClr val="000000"/>
                </a:solidFill>
              </a:endParaRPr>
            </a:p>
          </p:txBody>
        </p:sp>
        <p:sp>
          <p:nvSpPr>
            <p:cNvPr id="57374" name="Rectangle 10"/>
            <p:cNvSpPr>
              <a:spLocks noChangeArrowheads="1"/>
            </p:cNvSpPr>
            <p:nvPr/>
          </p:nvSpPr>
          <p:spPr bwMode="auto">
            <a:xfrm>
              <a:off x="1202" y="164"/>
              <a:ext cx="899" cy="42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AT" altLang="de-DE" b="1" smtClean="0">
                  <a:solidFill>
                    <a:srgbClr val="000000"/>
                  </a:solidFill>
                </a:rPr>
                <a:t>Verwaltung</a:t>
              </a:r>
            </a:p>
            <a:p>
              <a:pPr algn="ctr"/>
              <a:r>
                <a:rPr lang="de-AT" altLang="de-DE" b="1" smtClean="0">
                  <a:solidFill>
                    <a:srgbClr val="000000"/>
                  </a:solidFill>
                </a:rPr>
                <a:t>in</a:t>
              </a:r>
            </a:p>
            <a:p>
              <a:pPr algn="ctr"/>
              <a:r>
                <a:rPr lang="de-AT" altLang="de-DE" b="1" smtClean="0">
                  <a:solidFill>
                    <a:srgbClr val="000000"/>
                  </a:solidFill>
                </a:rPr>
                <a:t>AT</a:t>
              </a:r>
              <a:endParaRPr lang="de-DE" altLang="de-DE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7349" name="Group 11"/>
          <p:cNvGrpSpPr>
            <a:grpSpLocks/>
          </p:cNvGrpSpPr>
          <p:nvPr/>
        </p:nvGrpSpPr>
        <p:grpSpPr bwMode="auto">
          <a:xfrm>
            <a:off x="6389648" y="208287"/>
            <a:ext cx="1573347" cy="6906654"/>
            <a:chOff x="3651" y="119"/>
            <a:chExt cx="899" cy="3946"/>
          </a:xfrm>
        </p:grpSpPr>
        <p:sp>
          <p:nvSpPr>
            <p:cNvPr id="57371" name="Rectangle 12"/>
            <p:cNvSpPr>
              <a:spLocks noChangeArrowheads="1"/>
            </p:cNvSpPr>
            <p:nvPr/>
          </p:nvSpPr>
          <p:spPr bwMode="auto">
            <a:xfrm>
              <a:off x="3651" y="119"/>
              <a:ext cx="899" cy="394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AT" altLang="de-DE" sz="2900">
                <a:solidFill>
                  <a:srgbClr val="000000"/>
                </a:solidFill>
              </a:endParaRPr>
            </a:p>
          </p:txBody>
        </p:sp>
        <p:sp>
          <p:nvSpPr>
            <p:cNvPr id="57372" name="Rectangle 13"/>
            <p:cNvSpPr>
              <a:spLocks noChangeArrowheads="1"/>
            </p:cNvSpPr>
            <p:nvPr/>
          </p:nvSpPr>
          <p:spPr bwMode="auto">
            <a:xfrm>
              <a:off x="3651" y="119"/>
              <a:ext cx="899" cy="42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66" tIns="50384" rIns="100766" bIns="50384" anchor="ctr"/>
            <a:lstStyle>
              <a:lvl1pPr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08063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b="1" smtClean="0">
                  <a:solidFill>
                    <a:srgbClr val="000000"/>
                  </a:solidFill>
                </a:rPr>
                <a:t>Verwaltung</a:t>
              </a:r>
            </a:p>
            <a:p>
              <a:pPr algn="ctr"/>
              <a:r>
                <a:rPr lang="de-AT" altLang="de-DE" b="1" smtClean="0">
                  <a:solidFill>
                    <a:srgbClr val="000000"/>
                  </a:solidFill>
                </a:rPr>
                <a:t>in</a:t>
              </a:r>
            </a:p>
            <a:p>
              <a:pPr algn="ctr"/>
              <a:r>
                <a:rPr lang="de-DE" altLang="de-DE" b="1" smtClean="0">
                  <a:solidFill>
                    <a:srgbClr val="000000"/>
                  </a:solidFill>
                </a:rPr>
                <a:t>IT</a:t>
              </a:r>
            </a:p>
          </p:txBody>
        </p:sp>
      </p:grpSp>
      <p:sp>
        <p:nvSpPr>
          <p:cNvPr id="26932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5777" y="1955077"/>
            <a:ext cx="1825363" cy="278296"/>
          </a:xfrm>
          <a:prstGeom prst="rightArrow">
            <a:avLst>
              <a:gd name="adj1" fmla="val 68056"/>
              <a:gd name="adj2" fmla="val 33710"/>
            </a:avLst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200" b="1">
                <a:solidFill>
                  <a:srgbClr val="000000"/>
                </a:solidFill>
              </a:rPr>
              <a:t>XML-Nachricht </a:t>
            </a:r>
            <a:endParaRPr lang="de-DE" altLang="de-DE" sz="1200" b="1">
              <a:solidFill>
                <a:srgbClr val="000000"/>
              </a:solidFill>
            </a:endParaRPr>
          </a:p>
        </p:txBody>
      </p:sp>
      <p:sp>
        <p:nvSpPr>
          <p:cNvPr id="269327" name="AutoShape 15"/>
          <p:cNvSpPr>
            <a:spLocks noChangeArrowheads="1"/>
          </p:cNvSpPr>
          <p:nvPr/>
        </p:nvSpPr>
        <p:spPr bwMode="auto">
          <a:xfrm>
            <a:off x="2341645" y="1795802"/>
            <a:ext cx="1204075" cy="55659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smtClean="0">
                <a:solidFill>
                  <a:srgbClr val="000000"/>
                </a:solidFill>
              </a:rPr>
              <a:t>Prüfung der</a:t>
            </a:r>
          </a:p>
          <a:p>
            <a:pPr algn="ctr"/>
            <a:r>
              <a:rPr lang="de-AT" altLang="de-DE" b="1" smtClean="0">
                <a:solidFill>
                  <a:srgbClr val="000000"/>
                </a:solidFill>
              </a:rPr>
              <a:t>Daten / </a:t>
            </a:r>
            <a:r>
              <a:rPr lang="de-AT" altLang="de-DE" b="1" smtClean="0">
                <a:solidFill>
                  <a:srgbClr val="FF0000"/>
                </a:solidFill>
              </a:rPr>
              <a:t>SEED</a:t>
            </a:r>
            <a:endParaRPr lang="de-DE" altLang="de-DE" sz="29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9328" name="AutoShape 16"/>
          <p:cNvSpPr>
            <a:spLocks noChangeArrowheads="1"/>
          </p:cNvSpPr>
          <p:nvPr/>
        </p:nvSpPr>
        <p:spPr bwMode="auto">
          <a:xfrm>
            <a:off x="2658415" y="2431157"/>
            <a:ext cx="462029" cy="31680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smtClean="0">
                <a:solidFill>
                  <a:srgbClr val="000000"/>
                </a:solidFill>
              </a:rPr>
              <a:t>OK</a:t>
            </a:r>
            <a:endParaRPr lang="de-DE" altLang="de-DE" sz="2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29" name="AutoShape 17"/>
          <p:cNvSpPr>
            <a:spLocks noChangeArrowheads="1"/>
          </p:cNvSpPr>
          <p:nvPr/>
        </p:nvSpPr>
        <p:spPr bwMode="auto">
          <a:xfrm>
            <a:off x="595037" y="2935242"/>
            <a:ext cx="1825364" cy="369311"/>
          </a:xfrm>
          <a:prstGeom prst="leftArrow">
            <a:avLst>
              <a:gd name="adj1" fmla="val 52083"/>
              <a:gd name="adj2" fmla="val 37989"/>
            </a:avLst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200" b="1">
                <a:solidFill>
                  <a:srgbClr val="009999"/>
                </a:solidFill>
              </a:rPr>
              <a:t>e-VD</a:t>
            </a:r>
            <a:endParaRPr lang="de-DE" altLang="de-DE" b="1" smtClean="0">
              <a:solidFill>
                <a:srgbClr val="000000"/>
              </a:solidFill>
            </a:endParaRPr>
          </a:p>
        </p:txBody>
      </p:sp>
      <p:sp>
        <p:nvSpPr>
          <p:cNvPr id="269330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72461" y="2986000"/>
            <a:ext cx="3414461" cy="278297"/>
          </a:xfrm>
          <a:prstGeom prst="rightArrow">
            <a:avLst>
              <a:gd name="adj1" fmla="val 68056"/>
              <a:gd name="adj2" fmla="val 63056"/>
            </a:avLst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200" b="1">
                <a:solidFill>
                  <a:srgbClr val="009999"/>
                </a:solidFill>
              </a:rPr>
              <a:t>e-VD</a:t>
            </a: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69331" name="AutoShape 19"/>
          <p:cNvSpPr>
            <a:spLocks noChangeArrowheads="1"/>
          </p:cNvSpPr>
          <p:nvPr/>
        </p:nvSpPr>
        <p:spPr bwMode="auto">
          <a:xfrm>
            <a:off x="6946181" y="2985999"/>
            <a:ext cx="462029" cy="31680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smtClean="0">
                <a:solidFill>
                  <a:srgbClr val="000000"/>
                </a:solidFill>
              </a:rPr>
              <a:t>OK</a:t>
            </a:r>
            <a:endParaRPr lang="de-DE" altLang="de-DE" sz="2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32" name="AutoShap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00967" y="2987750"/>
            <a:ext cx="1349334" cy="278296"/>
          </a:xfrm>
          <a:prstGeom prst="rightArrow">
            <a:avLst>
              <a:gd name="adj1" fmla="val 68056"/>
              <a:gd name="adj2" fmla="val 24919"/>
            </a:avLst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200" b="1">
                <a:solidFill>
                  <a:srgbClr val="009999"/>
                </a:solidFill>
              </a:rPr>
              <a:t>e-VD</a:t>
            </a:r>
            <a:endParaRPr lang="de-DE" altLang="de-DE" sz="1200" b="1">
              <a:solidFill>
                <a:srgbClr val="009999"/>
              </a:solidFill>
            </a:endParaRPr>
          </a:p>
        </p:txBody>
      </p:sp>
      <p:sp>
        <p:nvSpPr>
          <p:cNvPr id="269333" name="AutoShape 21"/>
          <p:cNvSpPr>
            <a:spLocks noChangeArrowheads="1"/>
          </p:cNvSpPr>
          <p:nvPr/>
        </p:nvSpPr>
        <p:spPr bwMode="auto">
          <a:xfrm>
            <a:off x="2500907" y="2828474"/>
            <a:ext cx="792799" cy="63535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Vergabe</a:t>
            </a:r>
          </a:p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ARC</a:t>
            </a:r>
            <a:endParaRPr lang="de-DE" altLang="de-DE" b="1" smtClean="0">
              <a:solidFill>
                <a:srgbClr val="FF0000"/>
              </a:solidFill>
            </a:endParaRPr>
          </a:p>
        </p:txBody>
      </p:sp>
      <p:sp>
        <p:nvSpPr>
          <p:cNvPr id="269334" name="AutoShape 22"/>
          <p:cNvSpPr>
            <a:spLocks noChangeArrowheads="1"/>
          </p:cNvSpPr>
          <p:nvPr/>
        </p:nvSpPr>
        <p:spPr bwMode="auto">
          <a:xfrm>
            <a:off x="8930806" y="2751461"/>
            <a:ext cx="633539" cy="71237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e-VD</a:t>
            </a:r>
          </a:p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ARC</a:t>
            </a:r>
            <a:endParaRPr lang="de-DE" altLang="de-DE" b="1" smtClean="0">
              <a:solidFill>
                <a:srgbClr val="FF0000"/>
              </a:solidFill>
            </a:endParaRPr>
          </a:p>
        </p:txBody>
      </p:sp>
      <p:graphicFrame>
        <p:nvGraphicFramePr>
          <p:cNvPr id="269335" name="Object 23"/>
          <p:cNvGraphicFramePr>
            <a:graphicFrameLocks noChangeAspect="1"/>
          </p:cNvGraphicFramePr>
          <p:nvPr/>
        </p:nvGraphicFramePr>
        <p:xfrm>
          <a:off x="911809" y="3621357"/>
          <a:ext cx="540783" cy="87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5" imgW="2827338" imgH="4564063" progId="MS_ClipArt_Gallery.2">
                  <p:embed/>
                </p:oleObj>
              </mc:Choice>
              <mc:Fallback>
                <p:oleObj name="Clip" r:id="rId5" imgW="2827338" imgH="45640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09" y="3621357"/>
                        <a:ext cx="540783" cy="873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6" name="AutoShape 24"/>
          <p:cNvSpPr>
            <a:spLocks noChangeArrowheads="1"/>
          </p:cNvSpPr>
          <p:nvPr/>
        </p:nvSpPr>
        <p:spPr bwMode="auto">
          <a:xfrm>
            <a:off x="1547097" y="3980165"/>
            <a:ext cx="7065189" cy="197784"/>
          </a:xfrm>
          <a:prstGeom prst="rightArrow">
            <a:avLst>
              <a:gd name="adj1" fmla="val 68056"/>
              <a:gd name="adj2" fmla="val 183590"/>
            </a:avLst>
          </a:prstGeom>
          <a:solidFill>
            <a:schemeClr val="bg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000" b="1">
                <a:solidFill>
                  <a:srgbClr val="000000"/>
                </a:solidFill>
              </a:rPr>
              <a:t>Warentransport</a:t>
            </a:r>
          </a:p>
        </p:txBody>
      </p:sp>
      <p:sp>
        <p:nvSpPr>
          <p:cNvPr id="269337" name="AutoShape 25"/>
          <p:cNvSpPr>
            <a:spLocks noChangeArrowheads="1"/>
          </p:cNvSpPr>
          <p:nvPr/>
        </p:nvSpPr>
        <p:spPr bwMode="auto">
          <a:xfrm>
            <a:off x="7500965" y="5896737"/>
            <a:ext cx="1825364" cy="369311"/>
          </a:xfrm>
          <a:prstGeom prst="leftArrow">
            <a:avLst>
              <a:gd name="adj1" fmla="val 52083"/>
              <a:gd name="adj2" fmla="val 37989"/>
            </a:avLst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200" b="1">
                <a:solidFill>
                  <a:srgbClr val="009999"/>
                </a:solidFill>
              </a:rPr>
              <a:t>Empfangsbest.</a:t>
            </a:r>
            <a:endParaRPr lang="de-DE" altLang="de-DE" sz="1200" b="1">
              <a:solidFill>
                <a:srgbClr val="009999"/>
              </a:solidFill>
            </a:endParaRPr>
          </a:p>
        </p:txBody>
      </p:sp>
      <p:sp>
        <p:nvSpPr>
          <p:cNvPr id="269338" name="AutoShape 26"/>
          <p:cNvSpPr>
            <a:spLocks noChangeArrowheads="1"/>
          </p:cNvSpPr>
          <p:nvPr/>
        </p:nvSpPr>
        <p:spPr bwMode="auto">
          <a:xfrm>
            <a:off x="6946181" y="5896736"/>
            <a:ext cx="462029" cy="31680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smtClean="0">
                <a:solidFill>
                  <a:srgbClr val="000000"/>
                </a:solidFill>
              </a:rPr>
              <a:t>OK</a:t>
            </a:r>
            <a:endParaRPr lang="de-DE" altLang="de-DE" sz="2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39" name="AutoShape 27"/>
          <p:cNvSpPr>
            <a:spLocks noChangeArrowheads="1"/>
          </p:cNvSpPr>
          <p:nvPr/>
        </p:nvSpPr>
        <p:spPr bwMode="auto">
          <a:xfrm>
            <a:off x="3372461" y="5896737"/>
            <a:ext cx="3414461" cy="369311"/>
          </a:xfrm>
          <a:prstGeom prst="leftArrow">
            <a:avLst>
              <a:gd name="adj1" fmla="val 52083"/>
              <a:gd name="adj2" fmla="val 71061"/>
            </a:avLst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200" b="1">
                <a:solidFill>
                  <a:srgbClr val="009999"/>
                </a:solidFill>
              </a:rPr>
              <a:t>Empfangsbestätigung</a:t>
            </a:r>
            <a:endParaRPr lang="de-DE" altLang="de-DE" b="1" smtClean="0">
              <a:solidFill>
                <a:srgbClr val="000000"/>
              </a:solidFill>
            </a:endParaRPr>
          </a:p>
        </p:txBody>
      </p:sp>
      <p:sp>
        <p:nvSpPr>
          <p:cNvPr id="269340" name="AutoShape 28"/>
          <p:cNvSpPr>
            <a:spLocks noChangeArrowheads="1"/>
          </p:cNvSpPr>
          <p:nvPr/>
        </p:nvSpPr>
        <p:spPr bwMode="auto">
          <a:xfrm>
            <a:off x="2656666" y="5896736"/>
            <a:ext cx="462029" cy="31680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smtClean="0">
                <a:solidFill>
                  <a:srgbClr val="000000"/>
                </a:solidFill>
              </a:rPr>
              <a:t>OK</a:t>
            </a:r>
            <a:endParaRPr lang="de-DE" altLang="de-DE" sz="2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41" name="AutoShape 29"/>
          <p:cNvSpPr>
            <a:spLocks noChangeArrowheads="1"/>
          </p:cNvSpPr>
          <p:nvPr/>
        </p:nvSpPr>
        <p:spPr bwMode="auto">
          <a:xfrm>
            <a:off x="595037" y="5896737"/>
            <a:ext cx="1825364" cy="369311"/>
          </a:xfrm>
          <a:prstGeom prst="leftArrow">
            <a:avLst>
              <a:gd name="adj1" fmla="val 52083"/>
              <a:gd name="adj2" fmla="val 37989"/>
            </a:avLst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1200" b="1">
                <a:solidFill>
                  <a:srgbClr val="009999"/>
                </a:solidFill>
              </a:rPr>
              <a:t>Empfangsbest.</a:t>
            </a:r>
            <a:endParaRPr lang="de-DE" altLang="de-DE" b="1" smtClean="0">
              <a:solidFill>
                <a:srgbClr val="000000"/>
              </a:solidFill>
            </a:endParaRPr>
          </a:p>
        </p:txBody>
      </p:sp>
      <p:sp>
        <p:nvSpPr>
          <p:cNvPr id="269342" name="AutoShape 30"/>
          <p:cNvSpPr>
            <a:spLocks noChangeArrowheads="1"/>
          </p:cNvSpPr>
          <p:nvPr/>
        </p:nvSpPr>
        <p:spPr bwMode="auto">
          <a:xfrm>
            <a:off x="8215009" y="4519255"/>
            <a:ext cx="1429839" cy="95391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Kontrolle der</a:t>
            </a:r>
          </a:p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Warensendung</a:t>
            </a:r>
            <a:endParaRPr lang="de-DE" altLang="de-DE" b="1" smtClean="0">
              <a:solidFill>
                <a:srgbClr val="FF0000"/>
              </a:solidFill>
            </a:endParaRPr>
          </a:p>
        </p:txBody>
      </p:sp>
      <p:sp>
        <p:nvSpPr>
          <p:cNvPr id="269343" name="AutoShape 31"/>
          <p:cNvSpPr>
            <a:spLocks noChangeArrowheads="1"/>
          </p:cNvSpPr>
          <p:nvPr/>
        </p:nvSpPr>
        <p:spPr bwMode="auto">
          <a:xfrm>
            <a:off x="435778" y="1081681"/>
            <a:ext cx="1429838" cy="71237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Warensendung</a:t>
            </a:r>
          </a:p>
          <a:p>
            <a:pPr algn="ctr"/>
            <a:r>
              <a:rPr lang="de-AT" altLang="de-DE" b="1" smtClean="0">
                <a:solidFill>
                  <a:srgbClr val="FF0000"/>
                </a:solidFill>
              </a:rPr>
              <a:t>nach</a:t>
            </a:r>
          </a:p>
          <a:p>
            <a:pPr algn="ctr"/>
            <a:r>
              <a:rPr lang="de-DE" altLang="de-DE" b="1" smtClean="0">
                <a:solidFill>
                  <a:srgbClr val="FF0000"/>
                </a:solidFill>
              </a:rPr>
              <a:t>Italien</a:t>
            </a:r>
          </a:p>
        </p:txBody>
      </p:sp>
      <p:sp>
        <p:nvSpPr>
          <p:cNvPr id="269344" name="AutoShape 32"/>
          <p:cNvSpPr>
            <a:spLocks noChangeArrowheads="1"/>
          </p:cNvSpPr>
          <p:nvPr/>
        </p:nvSpPr>
        <p:spPr bwMode="auto">
          <a:xfrm>
            <a:off x="8692789" y="5564182"/>
            <a:ext cx="462029" cy="31680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smtClean="0">
                <a:solidFill>
                  <a:srgbClr val="000000"/>
                </a:solidFill>
              </a:rPr>
              <a:t>OK</a:t>
            </a:r>
            <a:endParaRPr lang="de-DE" altLang="de-DE" sz="2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45" name="AutoShape 33"/>
          <p:cNvSpPr>
            <a:spLocks noChangeArrowheads="1"/>
          </p:cNvSpPr>
          <p:nvPr/>
        </p:nvSpPr>
        <p:spPr bwMode="auto">
          <a:xfrm>
            <a:off x="435778" y="6400820"/>
            <a:ext cx="1429838" cy="635356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70" tIns="55537" rIns="111070" bIns="55537" anchor="ctr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b="1" smtClean="0">
                <a:solidFill>
                  <a:srgbClr val="000000"/>
                </a:solidFill>
              </a:rPr>
              <a:t>Entlastung der</a:t>
            </a:r>
          </a:p>
          <a:p>
            <a:pPr algn="ctr"/>
            <a:r>
              <a:rPr lang="de-AT" altLang="de-DE" b="1" smtClean="0">
                <a:solidFill>
                  <a:srgbClr val="000000"/>
                </a:solidFill>
              </a:rPr>
              <a:t>Sicherheit</a:t>
            </a:r>
            <a:endParaRPr lang="de-DE" altLang="de-DE" b="1" smtClean="0">
              <a:solidFill>
                <a:srgbClr val="000000"/>
              </a:solidFill>
            </a:endParaRPr>
          </a:p>
        </p:txBody>
      </p:sp>
      <p:pic>
        <p:nvPicPr>
          <p:cNvPr id="57370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63" y="287049"/>
            <a:ext cx="1603099" cy="7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18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77761 1.85185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6" grpId="0" animBg="1"/>
      <p:bldP spid="269327" grpId="0" animBg="1"/>
      <p:bldP spid="269328" grpId="0" animBg="1"/>
      <p:bldP spid="269329" grpId="0" animBg="1"/>
      <p:bldP spid="269330" grpId="0" animBg="1"/>
      <p:bldP spid="269331" grpId="0" animBg="1"/>
      <p:bldP spid="269332" grpId="0" animBg="1"/>
      <p:bldP spid="269333" grpId="0" animBg="1"/>
      <p:bldP spid="269334" grpId="0" animBg="1"/>
      <p:bldP spid="269336" grpId="0" animBg="1"/>
      <p:bldP spid="269337" grpId="0" animBg="1"/>
      <p:bldP spid="269338" grpId="0" animBg="1"/>
      <p:bldP spid="269339" grpId="0" animBg="1"/>
      <p:bldP spid="269340" grpId="0" animBg="1"/>
      <p:bldP spid="269341" grpId="0" animBg="1"/>
      <p:bldP spid="269342" grpId="0" animBg="1"/>
      <p:bldP spid="269343" grpId="0" animBg="1"/>
      <p:bldP spid="269344" grpId="0" animBg="1"/>
      <p:bldP spid="2693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7159625" cy="539750"/>
          </a:xfrm>
        </p:spPr>
        <p:txBody>
          <a:bodyPr/>
          <a:lstStyle/>
          <a:p>
            <a:pPr eaLnBrk="1" hangingPunct="1"/>
            <a:r>
              <a:rPr lang="de-AT" altLang="de-DE" dirty="0" smtClean="0"/>
              <a:t>Helpdesk für EMCS</a:t>
            </a:r>
            <a:endParaRPr lang="de-DE" altLang="de-DE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2463" y="1631950"/>
            <a:ext cx="7834312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de-AT" altLang="de-DE" sz="2800" kern="0" dirty="0" smtClean="0"/>
              <a:t> Technischer Helpdesk</a:t>
            </a:r>
          </a:p>
          <a:p>
            <a:pPr lvl="1"/>
            <a:r>
              <a:rPr lang="de-AT" altLang="de-DE" sz="2100" kern="0" dirty="0" smtClean="0"/>
              <a:t>ZA St. Pölten Krems </a:t>
            </a:r>
            <a:r>
              <a:rPr lang="de-AT" altLang="de-DE" sz="2100" kern="0" dirty="0" err="1" smtClean="0"/>
              <a:t>Wr</a:t>
            </a:r>
            <a:r>
              <a:rPr lang="de-AT" altLang="de-DE" sz="2100" kern="0" dirty="0" smtClean="0"/>
              <a:t>. Neustadt</a:t>
            </a:r>
          </a:p>
          <a:p>
            <a:pPr lvl="1"/>
            <a:r>
              <a:rPr lang="de-AT" altLang="de-DE" sz="2100" kern="0" dirty="0" smtClean="0"/>
              <a:t>CCC (</a:t>
            </a:r>
            <a:r>
              <a:rPr lang="de-AT" altLang="de-DE" sz="2100" kern="0" dirty="0" err="1" smtClean="0"/>
              <a:t>Customs</a:t>
            </a:r>
            <a:r>
              <a:rPr lang="de-AT" altLang="de-DE" sz="2100" kern="0" dirty="0" smtClean="0"/>
              <a:t> Competence Center –</a:t>
            </a:r>
            <a:br>
              <a:rPr lang="de-AT" altLang="de-DE" sz="2100" kern="0" dirty="0" smtClean="0"/>
            </a:br>
            <a:r>
              <a:rPr lang="de-AT" altLang="de-DE" sz="2100" kern="0" dirty="0" smtClean="0"/>
              <a:t>Triple C Austria) in Wiener Neustadt</a:t>
            </a:r>
          </a:p>
          <a:p>
            <a:pPr lvl="1"/>
            <a:r>
              <a:rPr lang="de-AT" altLang="de-DE" sz="2100" kern="0" dirty="0" smtClean="0"/>
              <a:t>Tel.: 02742-212</a:t>
            </a:r>
          </a:p>
          <a:p>
            <a:pPr lvl="1"/>
            <a:endParaRPr lang="de-AT" altLang="de-DE" sz="2100" kern="0" dirty="0" smtClean="0"/>
          </a:p>
          <a:p>
            <a:pPr marL="0" indent="0"/>
            <a:r>
              <a:rPr lang="de-AT" altLang="de-DE" sz="2800" kern="0" dirty="0" smtClean="0"/>
              <a:t> Fachlicher Helpdesk</a:t>
            </a:r>
          </a:p>
          <a:p>
            <a:pPr lvl="1"/>
            <a:r>
              <a:rPr lang="de-AT" altLang="de-DE" sz="2100" kern="0" dirty="0" smtClean="0"/>
              <a:t>ZA Linz Wels</a:t>
            </a:r>
          </a:p>
          <a:p>
            <a:pPr lvl="1"/>
            <a:r>
              <a:rPr lang="de-AT" altLang="de-DE" sz="2100" kern="0" dirty="0" smtClean="0"/>
              <a:t>ELO (</a:t>
            </a:r>
            <a:r>
              <a:rPr lang="de-AT" altLang="de-DE" sz="2100" kern="0" dirty="0" err="1" smtClean="0"/>
              <a:t>Excise</a:t>
            </a:r>
            <a:r>
              <a:rPr lang="de-AT" altLang="de-DE" sz="2100" kern="0" dirty="0" smtClean="0"/>
              <a:t> Liaison Office) in Schärding</a:t>
            </a:r>
          </a:p>
          <a:p>
            <a:pPr lvl="1"/>
            <a:r>
              <a:rPr lang="de-AT" altLang="de-DE" sz="2100" kern="0" dirty="0" smtClean="0"/>
              <a:t>Tel.: 0732-6998</a:t>
            </a:r>
          </a:p>
        </p:txBody>
      </p:sp>
    </p:spTree>
    <p:extLst>
      <p:ext uri="{BB962C8B-B14F-4D97-AF65-F5344CB8AC3E}">
        <p14:creationId xmlns:p14="http://schemas.microsoft.com/office/powerpoint/2010/main" val="14376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mtClean="0"/>
              <a:t>Elektronische Anwendungen</a:t>
            </a:r>
            <a:endParaRPr lang="de-DE" altLang="de-DE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VIP	</a:t>
            </a:r>
            <a:r>
              <a:rPr lang="de-AT" altLang="de-DE" sz="2600" dirty="0"/>
              <a:t>(Verbrauchsteuer Internet Plattform)</a:t>
            </a:r>
          </a:p>
          <a:p>
            <a:pPr eaLnBrk="1" hangingPunct="1"/>
            <a:r>
              <a:rPr lang="de-AT" altLang="de-DE" dirty="0" smtClean="0"/>
              <a:t>SEED	</a:t>
            </a:r>
            <a:r>
              <a:rPr lang="de-AT" altLang="de-DE" sz="2600" dirty="0"/>
              <a:t>(System </a:t>
            </a:r>
            <a:r>
              <a:rPr lang="de-AT" altLang="de-DE" sz="2600" dirty="0" err="1"/>
              <a:t>for</a:t>
            </a:r>
            <a:r>
              <a:rPr lang="de-AT" altLang="de-DE" sz="2600" dirty="0"/>
              <a:t> Exchange </a:t>
            </a:r>
            <a:r>
              <a:rPr lang="de-AT" altLang="de-DE" sz="2600" dirty="0" err="1"/>
              <a:t>of</a:t>
            </a:r>
            <a:r>
              <a:rPr lang="de-AT" altLang="de-DE" sz="2600" dirty="0"/>
              <a:t> </a:t>
            </a:r>
            <a:r>
              <a:rPr lang="de-AT" altLang="de-DE" sz="2600" dirty="0" err="1"/>
              <a:t>Excise</a:t>
            </a:r>
            <a:r>
              <a:rPr lang="de-AT" altLang="de-DE" sz="2600" dirty="0"/>
              <a:t> Data)</a:t>
            </a:r>
          </a:p>
          <a:p>
            <a:pPr eaLnBrk="1" hangingPunct="1"/>
            <a:r>
              <a:rPr lang="de-AT" altLang="de-DE" dirty="0" smtClean="0"/>
              <a:t>EVA	</a:t>
            </a:r>
            <a:r>
              <a:rPr lang="de-AT" altLang="de-DE" sz="2600" dirty="0"/>
              <a:t>(Elektr. Verbrauchsteueranmeldung)</a:t>
            </a:r>
            <a:endParaRPr lang="de-AT" altLang="de-DE" sz="2100" dirty="0"/>
          </a:p>
          <a:p>
            <a:pPr eaLnBrk="1" hangingPunct="1"/>
            <a:r>
              <a:rPr lang="de-AT" altLang="de-DE" dirty="0" smtClean="0"/>
              <a:t>EMCS	</a:t>
            </a:r>
            <a:r>
              <a:rPr lang="de-AT" altLang="de-DE" sz="2600" dirty="0"/>
              <a:t>(</a:t>
            </a:r>
            <a:r>
              <a:rPr lang="de-AT" altLang="de-DE" sz="2600" dirty="0" err="1"/>
              <a:t>Excise</a:t>
            </a:r>
            <a:r>
              <a:rPr lang="de-AT" altLang="de-DE" sz="2600" dirty="0"/>
              <a:t> Movement </a:t>
            </a:r>
            <a:r>
              <a:rPr lang="de-AT" altLang="de-DE" sz="2600" dirty="0" err="1"/>
              <a:t>and</a:t>
            </a:r>
            <a:r>
              <a:rPr lang="de-AT" altLang="de-DE" sz="2600" dirty="0"/>
              <a:t> </a:t>
            </a:r>
            <a:r>
              <a:rPr lang="de-AT" altLang="de-DE" sz="2600" dirty="0" err="1"/>
              <a:t>Control</a:t>
            </a:r>
            <a:r>
              <a:rPr lang="de-AT" altLang="de-DE" sz="2600" dirty="0"/>
              <a:t> System</a:t>
            </a:r>
            <a:r>
              <a:rPr lang="de-AT" altLang="de-DE" sz="2600" dirty="0" smtClean="0"/>
              <a:t>)</a:t>
            </a:r>
            <a:endParaRPr lang="de-AT" altLang="de-DE" sz="2100" dirty="0"/>
          </a:p>
        </p:txBody>
      </p:sp>
    </p:spTree>
    <p:extLst>
      <p:ext uri="{BB962C8B-B14F-4D97-AF65-F5344CB8AC3E}">
        <p14:creationId xmlns:p14="http://schemas.microsoft.com/office/powerpoint/2010/main" val="26951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276" y="4421187"/>
            <a:ext cx="7772400" cy="16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altLang="de-DE" sz="18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de-AT" altLang="de-DE" sz="1800">
                <a:solidFill>
                  <a:srgbClr val="000000"/>
                </a:solidFill>
                <a:latin typeface="Tahoma" pitchFamily="34" charset="0"/>
              </a:rPr>
            </a:br>
            <a:r>
              <a:rPr lang="de-AT" altLang="de-DE" sz="3600">
                <a:solidFill>
                  <a:srgbClr val="000000"/>
                </a:solidFill>
                <a:latin typeface="Tahoma" pitchFamily="34" charset="0"/>
              </a:rPr>
              <a:t>Elektronische Verbrauchsteueranmeldung</a:t>
            </a:r>
            <a:endParaRPr lang="de-DE" altLang="de-DE" sz="36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8630"/>
              </p:ext>
            </p:extLst>
          </p:nvPr>
        </p:nvGraphicFramePr>
        <p:xfrm>
          <a:off x="2808064" y="1971675"/>
          <a:ext cx="3976687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hoto Editor-Foto" r:id="rId3" imgW="3809524" imgH="2085714" progId="MSPhotoEd.3">
                  <p:embed/>
                </p:oleObj>
              </mc:Choice>
              <mc:Fallback>
                <p:oleObj name="Photo Editor-Foto" r:id="rId3" imgW="3809524" imgH="20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064" y="1971675"/>
                        <a:ext cx="3976687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9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656387" cy="539750"/>
          </a:xfrm>
          <a:noFill/>
        </p:spPr>
        <p:txBody>
          <a:bodyPr/>
          <a:lstStyle/>
          <a:p>
            <a:pPr defTabSz="914400" eaLnBrk="1" hangingPunct="1"/>
            <a:r>
              <a:rPr lang="de-AT" altLang="de-DE" smtClean="0"/>
              <a:t>EVA - Allgemeines</a:t>
            </a:r>
            <a:endParaRPr lang="de-DE" altLang="de-DE" smtClean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52463" y="1631950"/>
            <a:ext cx="7807325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28613" indent="-328613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800" b="1" dirty="0">
                <a:solidFill>
                  <a:srgbClr val="000000"/>
                </a:solidFill>
                <a:latin typeface="Tahoma" pitchFamily="34" charset="0"/>
              </a:rPr>
              <a:t>Abgabe der Steueranmeldung durch elektronische Übermittlung der Daten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AT" altLang="de-DE" sz="2000" b="1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800" b="1" dirty="0">
                <a:solidFill>
                  <a:srgbClr val="000000"/>
                </a:solidFill>
                <a:latin typeface="Tahoma" pitchFamily="34" charset="0"/>
              </a:rPr>
              <a:t>Daten werden vom System überprüft und verarbeitet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AT" altLang="de-DE" sz="2000" b="1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800" b="1" dirty="0">
                <a:solidFill>
                  <a:srgbClr val="000000"/>
                </a:solidFill>
                <a:latin typeface="Tahoma" pitchFamily="34" charset="0"/>
              </a:rPr>
              <a:t>Buchmäßige Erfassung erfolgt automatisch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AT" altLang="de-DE" sz="2000" b="1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800" b="1" dirty="0">
                <a:solidFill>
                  <a:srgbClr val="000000"/>
                </a:solidFill>
                <a:latin typeface="Tahoma" pitchFamily="34" charset="0"/>
              </a:rPr>
              <a:t>SEED als Stamm- und Grunddatenbank</a:t>
            </a:r>
          </a:p>
        </p:txBody>
      </p:sp>
    </p:spTree>
    <p:extLst>
      <p:ext uri="{BB962C8B-B14F-4D97-AF65-F5344CB8AC3E}">
        <p14:creationId xmlns:p14="http://schemas.microsoft.com/office/powerpoint/2010/main" val="4046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656387" cy="539750"/>
          </a:xfrm>
          <a:noFill/>
        </p:spPr>
        <p:txBody>
          <a:bodyPr/>
          <a:lstStyle/>
          <a:p>
            <a:pPr defTabSz="914400" eaLnBrk="1" hangingPunct="1"/>
            <a:r>
              <a:rPr lang="de-AT" altLang="de-DE" dirty="0" smtClean="0"/>
              <a:t>EVA – Anmeldung / Erstattung</a:t>
            </a:r>
            <a:endParaRPr lang="de-DE" alt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2463" y="1631950"/>
            <a:ext cx="7807325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AT" altLang="de-DE" sz="2800" kern="0" smtClean="0"/>
              <a:t>Abgabe der Anmeldung (inkl. Erstattung) im Rahmen der Selbstberechnung</a:t>
            </a:r>
          </a:p>
          <a:p>
            <a:pPr>
              <a:lnSpc>
                <a:spcPct val="90000"/>
              </a:lnSpc>
              <a:buFontTx/>
              <a:buNone/>
            </a:pPr>
            <a:endParaRPr lang="de-AT" altLang="de-DE" sz="2800" kern="0" smtClean="0"/>
          </a:p>
          <a:p>
            <a:pPr>
              <a:lnSpc>
                <a:spcPct val="90000"/>
              </a:lnSpc>
            </a:pPr>
            <a:r>
              <a:rPr lang="de-AT" altLang="de-DE" sz="2800" kern="0" smtClean="0"/>
              <a:t>Berichtigungen im Rahmen der Selbstberechnung</a:t>
            </a:r>
          </a:p>
          <a:p>
            <a:pPr>
              <a:lnSpc>
                <a:spcPct val="90000"/>
              </a:lnSpc>
              <a:buFontTx/>
              <a:buNone/>
            </a:pPr>
            <a:endParaRPr lang="de-AT" altLang="de-DE" sz="2800" kern="0" smtClean="0"/>
          </a:p>
          <a:p>
            <a:pPr>
              <a:lnSpc>
                <a:spcPct val="90000"/>
              </a:lnSpc>
            </a:pPr>
            <a:r>
              <a:rPr lang="de-AT" altLang="de-DE" sz="2800" kern="0" smtClean="0"/>
              <a:t>Erstattungsanträge (Entscheidung durch ZÄ – automatische Bescheiderstellung)</a:t>
            </a:r>
          </a:p>
          <a:p>
            <a:pPr>
              <a:lnSpc>
                <a:spcPct val="90000"/>
              </a:lnSpc>
              <a:buFontTx/>
              <a:buNone/>
            </a:pPr>
            <a:endParaRPr lang="de-AT" altLang="de-DE" sz="2800" kern="0" smtClean="0"/>
          </a:p>
          <a:p>
            <a:pPr>
              <a:lnSpc>
                <a:spcPct val="90000"/>
              </a:lnSpc>
            </a:pPr>
            <a:r>
              <a:rPr lang="de-AT" altLang="de-DE" sz="2800" kern="0" smtClean="0"/>
              <a:t>Änderungen der Erstattungsanträge</a:t>
            </a:r>
            <a:endParaRPr lang="de-AT" altLang="de-DE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3069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EVA - Abgabetermine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altLang="de-DE" dirty="0" smtClean="0"/>
              <a:t>Bei monatliche Steueranmeldungen:</a:t>
            </a:r>
          </a:p>
          <a:p>
            <a:pPr eaLnBrk="1" hangingPunct="1"/>
            <a:r>
              <a:rPr lang="de-AT" altLang="de-DE" b="0" dirty="0" smtClean="0"/>
              <a:t>Alkohol ... 25. des Folgemonats</a:t>
            </a:r>
          </a:p>
          <a:p>
            <a:pPr eaLnBrk="1" hangingPunct="1"/>
            <a:r>
              <a:rPr lang="de-AT" altLang="de-DE" b="0" dirty="0" smtClean="0"/>
              <a:t>Bier ... 25. des Folgemonats</a:t>
            </a:r>
          </a:p>
          <a:p>
            <a:r>
              <a:rPr lang="de-AT" altLang="de-DE" b="0" dirty="0" smtClean="0"/>
              <a:t>Zwischenerzeugnis ... 20</a:t>
            </a:r>
            <a:r>
              <a:rPr lang="de-AT" altLang="de-DE" b="0" dirty="0"/>
              <a:t>. des Folgemonats</a:t>
            </a:r>
          </a:p>
          <a:p>
            <a:r>
              <a:rPr lang="de-AT" altLang="de-DE" b="0" dirty="0" smtClean="0"/>
              <a:t>Schaumwein ... 20</a:t>
            </a:r>
            <a:r>
              <a:rPr lang="de-AT" altLang="de-DE" b="0" dirty="0"/>
              <a:t>. des </a:t>
            </a:r>
            <a:r>
              <a:rPr lang="de-AT" altLang="de-DE" b="0" dirty="0" smtClean="0"/>
              <a:t>Folgemonats</a:t>
            </a:r>
            <a:br>
              <a:rPr lang="de-AT" altLang="de-DE" b="0" dirty="0" smtClean="0"/>
            </a:br>
            <a:endParaRPr lang="de-AT" altLang="de-DE" sz="1600" b="0" dirty="0"/>
          </a:p>
          <a:p>
            <a:pPr>
              <a:buNone/>
            </a:pPr>
            <a:r>
              <a:rPr lang="de-AT" altLang="de-DE" dirty="0" smtClean="0"/>
              <a:t>Bei Bezug zu gewerblichen Zwecken:</a:t>
            </a:r>
          </a:p>
          <a:p>
            <a:pPr lvl="0"/>
            <a:r>
              <a:rPr lang="de-AT" altLang="de-DE" b="0" dirty="0" smtClean="0">
                <a:solidFill>
                  <a:srgbClr val="000000"/>
                </a:solidFill>
              </a:rPr>
              <a:t>Steueranmeldung ist unverzüglich abzugeben</a:t>
            </a:r>
            <a:endParaRPr lang="de-AT" altLang="de-DE" b="0" dirty="0">
              <a:solidFill>
                <a:srgbClr val="000000"/>
              </a:solidFill>
            </a:endParaRPr>
          </a:p>
          <a:p>
            <a:pPr>
              <a:buNone/>
            </a:pPr>
            <a:endParaRPr lang="de-AT" altLang="de-DE" dirty="0" smtClean="0"/>
          </a:p>
          <a:p>
            <a:endParaRPr lang="de-AT" altLang="de-DE" b="0" dirty="0"/>
          </a:p>
          <a:p>
            <a:pPr marL="0" indent="0">
              <a:buNone/>
            </a:pPr>
            <a:endParaRPr lang="de-AT" altLang="de-DE" b="0" dirty="0"/>
          </a:p>
          <a:p>
            <a:pPr marL="0" indent="0">
              <a:buNone/>
            </a:pPr>
            <a:endParaRPr lang="de-AT" altLang="de-DE" b="0" dirty="0"/>
          </a:p>
        </p:txBody>
      </p:sp>
    </p:spTree>
    <p:extLst>
      <p:ext uri="{BB962C8B-B14F-4D97-AF65-F5344CB8AC3E}">
        <p14:creationId xmlns:p14="http://schemas.microsoft.com/office/powerpoint/2010/main" val="16828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EVA - Zahlungstermine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altLang="de-DE" dirty="0" smtClean="0"/>
              <a:t>Bei monatliche Steueranmeldungen:</a:t>
            </a:r>
          </a:p>
          <a:p>
            <a:pPr eaLnBrk="1" hangingPunct="1"/>
            <a:r>
              <a:rPr lang="de-AT" altLang="de-DE" b="0" dirty="0" smtClean="0"/>
              <a:t>Alkohol ... 25. des zweitfolgenden Monats</a:t>
            </a:r>
          </a:p>
          <a:p>
            <a:pPr eaLnBrk="1" hangingPunct="1"/>
            <a:r>
              <a:rPr lang="de-AT" altLang="de-DE" b="0" dirty="0" smtClean="0"/>
              <a:t>Bier ... 25. des Folgemonats</a:t>
            </a:r>
          </a:p>
          <a:p>
            <a:r>
              <a:rPr lang="de-AT" altLang="de-DE" b="0" dirty="0" smtClean="0"/>
              <a:t>Zwischenerzeugnis .. 20</a:t>
            </a:r>
            <a:r>
              <a:rPr lang="de-AT" altLang="de-DE" b="0" dirty="0"/>
              <a:t>. </a:t>
            </a:r>
            <a:r>
              <a:rPr lang="de-AT" altLang="de-DE" b="0" dirty="0" smtClean="0"/>
              <a:t>des drittfolg. Monats</a:t>
            </a:r>
            <a:endParaRPr lang="de-AT" altLang="de-DE" b="0" dirty="0"/>
          </a:p>
          <a:p>
            <a:r>
              <a:rPr lang="de-AT" altLang="de-DE" b="0" dirty="0" smtClean="0"/>
              <a:t>Schaumwein ... 20</a:t>
            </a:r>
            <a:r>
              <a:rPr lang="de-AT" altLang="de-DE" b="0" dirty="0"/>
              <a:t>. des </a:t>
            </a:r>
            <a:r>
              <a:rPr lang="de-AT" altLang="de-DE" b="0" dirty="0" smtClean="0"/>
              <a:t>drittfolg. Monats</a:t>
            </a:r>
            <a:br>
              <a:rPr lang="de-AT" altLang="de-DE" b="0" dirty="0" smtClean="0"/>
            </a:br>
            <a:endParaRPr lang="de-AT" altLang="de-DE" sz="1600" b="0" dirty="0"/>
          </a:p>
          <a:p>
            <a:pPr>
              <a:buNone/>
            </a:pPr>
            <a:r>
              <a:rPr lang="de-AT" altLang="de-DE" dirty="0" smtClean="0"/>
              <a:t>Bei Bezug zu gewerblichen Zwecken:</a:t>
            </a:r>
          </a:p>
          <a:p>
            <a:pPr lvl="0"/>
            <a:r>
              <a:rPr lang="de-AT" altLang="de-DE" b="0" dirty="0" smtClean="0">
                <a:solidFill>
                  <a:srgbClr val="000000"/>
                </a:solidFill>
              </a:rPr>
              <a:t>Verfahren eingehalten: wie oben genannt</a:t>
            </a:r>
          </a:p>
          <a:p>
            <a:pPr lvl="0"/>
            <a:r>
              <a:rPr lang="de-AT" altLang="de-DE" b="0" dirty="0" smtClean="0">
                <a:solidFill>
                  <a:srgbClr val="000000"/>
                </a:solidFill>
              </a:rPr>
              <a:t>Verfahren nicht eingehalten: unverzüglich</a:t>
            </a:r>
            <a:endParaRPr lang="de-AT" altLang="de-DE" b="0" dirty="0">
              <a:solidFill>
                <a:srgbClr val="000000"/>
              </a:solidFill>
            </a:endParaRPr>
          </a:p>
          <a:p>
            <a:pPr>
              <a:buNone/>
            </a:pPr>
            <a:endParaRPr lang="de-AT" altLang="de-DE" dirty="0" smtClean="0"/>
          </a:p>
          <a:p>
            <a:endParaRPr lang="de-AT" altLang="de-DE" b="0" dirty="0"/>
          </a:p>
          <a:p>
            <a:pPr marL="0" indent="0">
              <a:buNone/>
            </a:pPr>
            <a:endParaRPr lang="de-AT" altLang="de-DE" b="0" dirty="0"/>
          </a:p>
          <a:p>
            <a:pPr marL="0" indent="0">
              <a:buNone/>
            </a:pPr>
            <a:endParaRPr lang="de-AT" altLang="de-DE" b="0" dirty="0"/>
          </a:p>
        </p:txBody>
      </p:sp>
    </p:spTree>
    <p:extLst>
      <p:ext uri="{BB962C8B-B14F-4D97-AF65-F5344CB8AC3E}">
        <p14:creationId xmlns:p14="http://schemas.microsoft.com/office/powerpoint/2010/main" val="9363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332359"/>
            <a:ext cx="8280920" cy="570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252239"/>
            <a:ext cx="6656387" cy="1125538"/>
          </a:xfrm>
          <a:noFill/>
        </p:spPr>
        <p:txBody>
          <a:bodyPr/>
          <a:lstStyle/>
          <a:p>
            <a:pPr defTabSz="914400" eaLnBrk="1" hangingPunct="1"/>
            <a:r>
              <a:rPr lang="de-AT" altLang="de-DE" sz="2800" dirty="0" smtClean="0"/>
              <a:t/>
            </a:r>
            <a:br>
              <a:rPr lang="de-AT" altLang="de-DE" sz="2800" dirty="0" smtClean="0"/>
            </a:br>
            <a:r>
              <a:rPr lang="de-AT" altLang="de-DE" dirty="0" smtClean="0"/>
              <a:t>www.bmf.gv.at / e-</a:t>
            </a:r>
            <a:r>
              <a:rPr lang="de-AT" altLang="de-DE" dirty="0" err="1" smtClean="0"/>
              <a:t>government</a:t>
            </a:r>
            <a:r>
              <a:rPr lang="de-AT" altLang="de-DE" dirty="0" smtClean="0"/>
              <a:t/>
            </a:r>
            <a:br>
              <a:rPr lang="de-AT" altLang="de-DE" dirty="0" smtClean="0"/>
            </a:br>
            <a:r>
              <a:rPr lang="de-AT" altLang="de-DE" dirty="0" smtClean="0"/>
              <a:t>			    / Formulare</a:t>
            </a:r>
            <a:br>
              <a:rPr lang="de-AT" altLang="de-DE" dirty="0" smtClean="0"/>
            </a:br>
            <a:endParaRPr lang="de-DE" altLang="de-DE" dirty="0" smtClean="0"/>
          </a:p>
        </p:txBody>
      </p:sp>
      <p:sp>
        <p:nvSpPr>
          <p:cNvPr id="7" name="Ellipse 2"/>
          <p:cNvSpPr>
            <a:spLocks noChangeArrowheads="1"/>
          </p:cNvSpPr>
          <p:nvPr/>
        </p:nvSpPr>
        <p:spPr bwMode="auto">
          <a:xfrm>
            <a:off x="6192440" y="1260351"/>
            <a:ext cx="1368425" cy="57626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9" name="Ellipse 9"/>
          <p:cNvSpPr>
            <a:spLocks noChangeArrowheads="1"/>
          </p:cNvSpPr>
          <p:nvPr/>
        </p:nvSpPr>
        <p:spPr bwMode="auto">
          <a:xfrm>
            <a:off x="7200552" y="2052439"/>
            <a:ext cx="2016223" cy="108012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0" name="Ellipse 2"/>
          <p:cNvSpPr>
            <a:spLocks noChangeArrowheads="1"/>
          </p:cNvSpPr>
          <p:nvPr/>
        </p:nvSpPr>
        <p:spPr bwMode="auto">
          <a:xfrm>
            <a:off x="2520032" y="5940871"/>
            <a:ext cx="3384376" cy="57626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1" name="Ellipse 2"/>
          <p:cNvSpPr>
            <a:spLocks noChangeArrowheads="1"/>
          </p:cNvSpPr>
          <p:nvPr/>
        </p:nvSpPr>
        <p:spPr bwMode="auto">
          <a:xfrm>
            <a:off x="791841" y="2484487"/>
            <a:ext cx="792088" cy="57626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28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3052" y="4732790"/>
            <a:ext cx="8568531" cy="142823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AT" altLang="de-DE" sz="2000" b="0"/>
              <a:t/>
            </a:r>
            <a:br>
              <a:rPr lang="de-AT" altLang="de-DE" sz="2000" b="0"/>
            </a:br>
            <a:r>
              <a:rPr lang="de-AT" altLang="de-DE" sz="4000" b="0"/>
              <a:t>Verbrauchsteuer Internet Plattform</a:t>
            </a:r>
            <a:endParaRPr lang="de-DE" altLang="de-DE" sz="4000" b="0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2744171" y="1956827"/>
          <a:ext cx="4359521" cy="277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hoto Editor-Foto" r:id="rId4" imgW="9628571" imgH="6133333" progId="MSPhotoEd.3">
                  <p:embed/>
                </p:oleObj>
              </mc:Choice>
              <mc:Fallback>
                <p:oleObj name="Photo Editor-Foto" r:id="rId4" imgW="9628571" imgH="61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171" y="1956827"/>
                        <a:ext cx="4359521" cy="2775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7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296" y="1799301"/>
            <a:ext cx="8607034" cy="4857062"/>
          </a:xfrm>
        </p:spPr>
        <p:txBody>
          <a:bodyPr/>
          <a:lstStyle/>
          <a:p>
            <a:pPr eaLnBrk="1" hangingPunct="1"/>
            <a:r>
              <a:rPr lang="de-AT" altLang="de-DE" sz="2800" dirty="0"/>
              <a:t>Plattform für alle Verbrauchsteueranwendungen</a:t>
            </a:r>
          </a:p>
          <a:p>
            <a:pPr lvl="1" eaLnBrk="1" hangingPunct="1"/>
            <a:r>
              <a:rPr lang="de-AT" altLang="de-DE" sz="2000" dirty="0"/>
              <a:t>EU - Anwendungen</a:t>
            </a:r>
          </a:p>
          <a:p>
            <a:pPr lvl="1" eaLnBrk="1" hangingPunct="1"/>
            <a:r>
              <a:rPr lang="de-AT" altLang="de-DE" sz="2000" dirty="0"/>
              <a:t>nationale </a:t>
            </a:r>
            <a:r>
              <a:rPr lang="de-AT" altLang="de-DE" sz="2000" dirty="0" smtClean="0"/>
              <a:t>Anwendungen</a:t>
            </a:r>
          </a:p>
          <a:p>
            <a:pPr lvl="1" eaLnBrk="1" hangingPunct="1"/>
            <a:endParaRPr lang="de-AT" altLang="de-DE" sz="2000" dirty="0"/>
          </a:p>
          <a:p>
            <a:r>
              <a:rPr lang="de-AT" altLang="de-DE" sz="2800" dirty="0" smtClean="0"/>
              <a:t>Anwendungen</a:t>
            </a:r>
          </a:p>
          <a:p>
            <a:pPr lvl="1"/>
            <a:r>
              <a:rPr lang="de-AT" altLang="de-DE" sz="2800" dirty="0" smtClean="0"/>
              <a:t>EMCS	  </a:t>
            </a:r>
            <a:r>
              <a:rPr lang="de-AT" altLang="de-DE" sz="2000" dirty="0" smtClean="0"/>
              <a:t>(</a:t>
            </a:r>
            <a:r>
              <a:rPr lang="de-AT" altLang="de-DE" sz="2000" dirty="0" err="1" smtClean="0"/>
              <a:t>Excise</a:t>
            </a:r>
            <a:r>
              <a:rPr lang="de-AT" altLang="de-DE" sz="2000" dirty="0" smtClean="0"/>
              <a:t> Movement </a:t>
            </a:r>
            <a:r>
              <a:rPr lang="de-AT" altLang="de-DE" sz="2000" smtClean="0"/>
              <a:t>and </a:t>
            </a:r>
            <a:r>
              <a:rPr lang="de-AT" altLang="de-DE" sz="2000" dirty="0" err="1" smtClean="0"/>
              <a:t>Control</a:t>
            </a:r>
            <a:r>
              <a:rPr lang="de-AT" altLang="de-DE" sz="2000" dirty="0" smtClean="0"/>
              <a:t> System)</a:t>
            </a:r>
          </a:p>
          <a:p>
            <a:pPr lvl="1"/>
            <a:r>
              <a:rPr lang="de-AT" altLang="de-DE" sz="2800" dirty="0" smtClean="0"/>
              <a:t>EVA	  </a:t>
            </a:r>
            <a:r>
              <a:rPr lang="de-AT" altLang="de-DE" sz="2000" dirty="0" smtClean="0"/>
              <a:t>(Elektronische Verbrauchsteueranmeldung)</a:t>
            </a:r>
          </a:p>
          <a:p>
            <a:pPr lvl="1"/>
            <a:r>
              <a:rPr lang="de-AT" altLang="de-DE" sz="2800" dirty="0" smtClean="0"/>
              <a:t>EKA</a:t>
            </a:r>
            <a:r>
              <a:rPr lang="de-AT" altLang="de-DE" sz="2000" dirty="0" smtClean="0"/>
              <a:t>	   (Elektronische Abfindungsanmeldung)</a:t>
            </a:r>
            <a:endParaRPr lang="de-AT" altLang="de-DE" sz="20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656387" cy="539750"/>
          </a:xfrm>
          <a:noFill/>
        </p:spPr>
        <p:txBody>
          <a:bodyPr/>
          <a:lstStyle/>
          <a:p>
            <a:pPr eaLnBrk="1" hangingPunct="1"/>
            <a:r>
              <a:rPr lang="de-AT" altLang="de-DE" dirty="0" smtClean="0"/>
              <a:t>VIP - Allgemeines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8616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75816" y="1692399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800" b="1" dirty="0">
                <a:solidFill>
                  <a:srgbClr val="000000"/>
                </a:solidFill>
                <a:latin typeface="Tahoma" pitchFamily="34" charset="0"/>
              </a:rPr>
              <a:t>Zugang zu </a:t>
            </a:r>
            <a:r>
              <a:rPr lang="de-AT" altLang="de-DE" sz="2800" b="1" dirty="0" smtClean="0">
                <a:solidFill>
                  <a:srgbClr val="000000"/>
                </a:solidFill>
                <a:latin typeface="Tahoma" pitchFamily="34" charset="0"/>
              </a:rPr>
              <a:t>EMCS und EVA</a:t>
            </a:r>
            <a:endParaRPr lang="de-AT" altLang="de-DE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de-AT" altLang="de-DE" sz="2100" b="1" dirty="0" err="1">
                <a:solidFill>
                  <a:srgbClr val="000000"/>
                </a:solidFill>
                <a:latin typeface="Tahoma" pitchFamily="34" charset="0"/>
              </a:rPr>
              <a:t>FinanzOnline</a:t>
            </a:r>
            <a:r>
              <a:rPr lang="de-AT" altLang="de-DE" sz="2100" b="1" dirty="0">
                <a:solidFill>
                  <a:srgbClr val="000000"/>
                </a:solidFill>
                <a:latin typeface="Tahoma" pitchFamily="34" charset="0"/>
              </a:rPr>
              <a:t> („EXTERN - Verbrauchsteuern“)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de-AT" altLang="de-DE" sz="2100" b="1" dirty="0">
                <a:solidFill>
                  <a:srgbClr val="000000"/>
                </a:solidFill>
                <a:latin typeface="Tahoma" pitchFamily="34" charset="0"/>
              </a:rPr>
              <a:t>Unternehmensserviceportal (USP</a:t>
            </a:r>
            <a:r>
              <a:rPr lang="de-AT" altLang="de-DE" sz="2100" b="1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de-AT" altLang="de-DE" sz="2100" b="1" dirty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endParaRPr lang="de-AT" altLang="de-DE" sz="2100" b="1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800" b="1" dirty="0" smtClean="0">
                <a:solidFill>
                  <a:srgbClr val="000000"/>
                </a:solidFill>
                <a:latin typeface="Tahoma" pitchFamily="34" charset="0"/>
              </a:rPr>
              <a:t>Vertretungsmöglichkeit (FON)</a:t>
            </a:r>
            <a:endParaRPr lang="de-AT" altLang="de-DE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de-AT" altLang="de-DE" sz="2100" b="1" dirty="0">
                <a:solidFill>
                  <a:srgbClr val="000000"/>
                </a:solidFill>
                <a:latin typeface="Tahoma" pitchFamily="34" charset="0"/>
              </a:rPr>
              <a:t>Rechtsanwälte, Notare, Wirtschaftstreuhänder, usw.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de-AT" altLang="de-DE" sz="2100" b="1" dirty="0">
                <a:solidFill>
                  <a:srgbClr val="000000"/>
                </a:solidFill>
                <a:latin typeface="Tahoma" pitchFamily="34" charset="0"/>
              </a:rPr>
              <a:t>Vorlage einer Vollmacht beim zuständigen Zollamt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de-AT" altLang="de-DE" sz="2100" b="1" dirty="0">
                <a:solidFill>
                  <a:srgbClr val="000000"/>
                </a:solidFill>
                <a:latin typeface="Tahoma" pitchFamily="34" charset="0"/>
              </a:rPr>
              <a:t>Anmerkung durch Zollamt in SEED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de-AT" altLang="de-DE" sz="2100" b="1" dirty="0">
                <a:solidFill>
                  <a:srgbClr val="000000"/>
                </a:solidFill>
                <a:latin typeface="Tahoma" pitchFamily="34" charset="0"/>
              </a:rPr>
              <a:t>Danach Zugang über </a:t>
            </a:r>
            <a:r>
              <a:rPr lang="de-AT" altLang="de-DE" sz="2100" b="1" dirty="0" err="1">
                <a:solidFill>
                  <a:srgbClr val="000000"/>
                </a:solidFill>
                <a:latin typeface="Tahoma" pitchFamily="34" charset="0"/>
              </a:rPr>
              <a:t>FinanzOnline</a:t>
            </a:r>
            <a:r>
              <a:rPr lang="de-AT" altLang="de-DE" sz="2100" b="1" dirty="0">
                <a:solidFill>
                  <a:srgbClr val="000000"/>
                </a:solidFill>
                <a:latin typeface="Tahoma" pitchFamily="34" charset="0"/>
              </a:rPr>
              <a:t> möglich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656387" cy="539750"/>
          </a:xfrm>
          <a:noFill/>
        </p:spPr>
        <p:txBody>
          <a:bodyPr/>
          <a:lstStyle/>
          <a:p>
            <a:pPr eaLnBrk="1" hangingPunct="1"/>
            <a:r>
              <a:rPr lang="de-AT" altLang="de-DE" dirty="0" smtClean="0"/>
              <a:t>VIP - Allgemeines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0415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7797" y="4860751"/>
            <a:ext cx="7772400" cy="1081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altLang="de-DE" sz="1800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de-AT" altLang="de-DE" sz="18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de-AT" altLang="de-DE" sz="3600" dirty="0">
                <a:solidFill>
                  <a:srgbClr val="000000"/>
                </a:solidFill>
                <a:latin typeface="Tahoma" pitchFamily="34" charset="0"/>
              </a:rPr>
              <a:t>System </a:t>
            </a:r>
            <a:r>
              <a:rPr lang="de-AT" altLang="de-DE" sz="3600" dirty="0" err="1">
                <a:solidFill>
                  <a:srgbClr val="000000"/>
                </a:solidFill>
                <a:latin typeface="Tahoma" pitchFamily="34" charset="0"/>
              </a:rPr>
              <a:t>for</a:t>
            </a:r>
            <a:r>
              <a:rPr lang="de-AT" altLang="de-DE" sz="3600" dirty="0">
                <a:solidFill>
                  <a:srgbClr val="000000"/>
                </a:solidFill>
                <a:latin typeface="Tahoma" pitchFamily="34" charset="0"/>
              </a:rPr>
              <a:t> Exchange </a:t>
            </a:r>
            <a:r>
              <a:rPr lang="de-AT" altLang="de-DE" sz="3600" dirty="0" err="1">
                <a:solidFill>
                  <a:srgbClr val="000000"/>
                </a:solidFill>
                <a:latin typeface="Tahoma" pitchFamily="34" charset="0"/>
              </a:rPr>
              <a:t>of</a:t>
            </a:r>
            <a:r>
              <a:rPr lang="de-AT" altLang="de-DE" sz="36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de-AT" altLang="de-DE" sz="3600" dirty="0" err="1">
                <a:solidFill>
                  <a:srgbClr val="000000"/>
                </a:solidFill>
                <a:latin typeface="Tahoma" pitchFamily="34" charset="0"/>
              </a:rPr>
              <a:t>Excise</a:t>
            </a:r>
            <a:r>
              <a:rPr lang="de-AT" altLang="de-DE" sz="3600" dirty="0">
                <a:solidFill>
                  <a:srgbClr val="000000"/>
                </a:solidFill>
                <a:latin typeface="Tahoma" pitchFamily="34" charset="0"/>
              </a:rPr>
              <a:t> Data</a:t>
            </a:r>
            <a:endParaRPr lang="de-DE" altLang="de-DE" sz="36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2" y="2268463"/>
            <a:ext cx="4379913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58775"/>
            <a:ext cx="6656387" cy="539750"/>
          </a:xfrm>
          <a:noFill/>
        </p:spPr>
        <p:txBody>
          <a:bodyPr/>
          <a:lstStyle/>
          <a:p>
            <a:pPr eaLnBrk="1" hangingPunct="1"/>
            <a:r>
              <a:rPr lang="de-AT" altLang="de-DE" dirty="0" smtClean="0"/>
              <a:t>SEED - Allgemeines</a:t>
            </a:r>
            <a:endParaRPr lang="de-DE" alt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2463" y="1631950"/>
            <a:ext cx="7807325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AT" sz="2800" kern="0" dirty="0" smtClean="0"/>
              <a:t>Zentrale Verbrauchsteuerdatenbank</a:t>
            </a:r>
          </a:p>
          <a:p>
            <a:pPr>
              <a:defRPr/>
            </a:pPr>
            <a:endParaRPr lang="de-AT" sz="2800" kern="0" dirty="0" smtClean="0"/>
          </a:p>
          <a:p>
            <a:pPr>
              <a:defRPr/>
            </a:pPr>
            <a:r>
              <a:rPr lang="de-AT" sz="2800" kern="0" dirty="0" smtClean="0"/>
              <a:t>Datenaustausch </a:t>
            </a:r>
            <a:r>
              <a:rPr lang="de-AT" sz="2800" kern="0" smtClean="0"/>
              <a:t>der </a:t>
            </a:r>
            <a:r>
              <a:rPr lang="de-AT" sz="2800" kern="0" smtClean="0"/>
              <a:t>28 </a:t>
            </a:r>
            <a:r>
              <a:rPr lang="de-AT" sz="2800" kern="0" dirty="0" smtClean="0"/>
              <a:t>Mitgliedstaaten mit der Europäischen Kommission</a:t>
            </a:r>
          </a:p>
          <a:p>
            <a:pPr>
              <a:defRPr/>
            </a:pPr>
            <a:endParaRPr lang="de-AT" sz="2800" kern="0" dirty="0" smtClean="0"/>
          </a:p>
          <a:p>
            <a:pPr>
              <a:defRPr/>
            </a:pPr>
            <a:r>
              <a:rPr lang="de-AT" sz="2800" kern="0" dirty="0" smtClean="0"/>
              <a:t>Datenaustausch erfolgt über </a:t>
            </a:r>
            <a:r>
              <a:rPr lang="de-AT" sz="2800" kern="0" dirty="0" err="1" smtClean="0"/>
              <a:t>CCN</a:t>
            </a:r>
            <a:r>
              <a:rPr lang="de-AT" sz="2800" kern="0" dirty="0" smtClean="0"/>
              <a:t>/</a:t>
            </a:r>
            <a:r>
              <a:rPr lang="de-AT" sz="2800" kern="0" dirty="0" err="1" smtClean="0"/>
              <a:t>CSI</a:t>
            </a:r>
            <a:endParaRPr lang="de-AT" sz="2800" kern="0" dirty="0" smtClean="0"/>
          </a:p>
          <a:p>
            <a:pPr lvl="1">
              <a:defRPr/>
            </a:pPr>
            <a:r>
              <a:rPr lang="de-AT" sz="2100" kern="0" dirty="0" err="1" smtClean="0">
                <a:ea typeface="+mn-ea"/>
                <a:cs typeface="+mn-cs"/>
              </a:rPr>
              <a:t>CCN</a:t>
            </a:r>
            <a:r>
              <a:rPr lang="de-AT" sz="2100" kern="0" dirty="0" smtClean="0">
                <a:ea typeface="+mn-ea"/>
                <a:cs typeface="+mn-cs"/>
              </a:rPr>
              <a:t>/</a:t>
            </a:r>
            <a:r>
              <a:rPr lang="de-AT" sz="2100" kern="0" dirty="0" err="1" smtClean="0">
                <a:ea typeface="+mn-ea"/>
                <a:cs typeface="+mn-cs"/>
              </a:rPr>
              <a:t>CSI</a:t>
            </a:r>
            <a:r>
              <a:rPr lang="de-AT" sz="2100" kern="0" dirty="0" smtClean="0">
                <a:ea typeface="+mn-ea"/>
                <a:cs typeface="+mn-cs"/>
              </a:rPr>
              <a:t> = Netzwerk der EU</a:t>
            </a:r>
          </a:p>
          <a:p>
            <a:pPr>
              <a:buFontTx/>
              <a:buNone/>
              <a:defRPr/>
            </a:pPr>
            <a:endParaRPr lang="de-AT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580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2463" y="358775"/>
            <a:ext cx="6656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900" b="1" dirty="0">
                <a:solidFill>
                  <a:schemeClr val="tx2"/>
                </a:solidFill>
                <a:latin typeface="Tahoma" pitchFamily="34" charset="0"/>
              </a:rPr>
              <a:t>SEED - Allgemeines</a:t>
            </a:r>
            <a:endParaRPr lang="de-DE" altLang="de-DE" sz="29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2463" y="1412875"/>
            <a:ext cx="7807325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e-AT" sz="2800" b="1" dirty="0">
                <a:latin typeface="Tahoma" pitchFamily="34" charset="0"/>
              </a:rPr>
              <a:t>Grunddatenbank für </a:t>
            </a:r>
            <a:r>
              <a:rPr lang="de-AT" sz="2800" b="1" dirty="0" err="1">
                <a:latin typeface="Tahoma" pitchFamily="34" charset="0"/>
              </a:rPr>
              <a:t>EMCS</a:t>
            </a:r>
            <a:r>
              <a:rPr lang="de-AT" sz="2800" b="1" dirty="0">
                <a:latin typeface="Tahoma" pitchFamily="34" charset="0"/>
              </a:rPr>
              <a:t> und EVA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de-AT" sz="2800" b="1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e-AT" sz="2800" b="1" dirty="0" err="1">
                <a:latin typeface="Tahoma" pitchFamily="34" charset="0"/>
              </a:rPr>
              <a:t>EMCS</a:t>
            </a:r>
            <a:r>
              <a:rPr lang="de-AT" sz="2800" b="1" dirty="0">
                <a:latin typeface="Tahoma" pitchFamily="34" charset="0"/>
              </a:rPr>
              <a:t>	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de-AT" sz="2100" b="1" dirty="0" err="1">
                <a:latin typeface="+mn-lt"/>
              </a:rPr>
              <a:t>Excise</a:t>
            </a:r>
            <a:r>
              <a:rPr lang="de-AT" sz="2100" b="1" dirty="0">
                <a:latin typeface="+mn-lt"/>
              </a:rPr>
              <a:t> Movement </a:t>
            </a:r>
            <a:r>
              <a:rPr lang="de-AT" sz="2100" b="1" dirty="0" err="1">
                <a:latin typeface="+mn-lt"/>
              </a:rPr>
              <a:t>and</a:t>
            </a:r>
            <a:r>
              <a:rPr lang="de-AT" sz="2100" b="1" dirty="0">
                <a:latin typeface="+mn-lt"/>
              </a:rPr>
              <a:t> </a:t>
            </a:r>
            <a:r>
              <a:rPr lang="de-AT" sz="2100" b="1" dirty="0" err="1">
                <a:latin typeface="+mn-lt"/>
              </a:rPr>
              <a:t>Control</a:t>
            </a:r>
            <a:r>
              <a:rPr lang="de-AT" sz="2100" b="1" dirty="0">
                <a:latin typeface="+mn-lt"/>
              </a:rPr>
              <a:t> System</a:t>
            </a:r>
            <a:br>
              <a:rPr lang="de-AT" sz="2100" b="1" dirty="0">
                <a:latin typeface="+mn-lt"/>
              </a:rPr>
            </a:br>
            <a:r>
              <a:rPr lang="de-AT" sz="2100" b="1" dirty="0">
                <a:latin typeface="+mn-lt"/>
              </a:rPr>
              <a:t>(Elektronisches System für e-</a:t>
            </a:r>
            <a:r>
              <a:rPr lang="de-AT" sz="2100" b="1" dirty="0" err="1">
                <a:latin typeface="+mn-lt"/>
              </a:rPr>
              <a:t>VDs</a:t>
            </a:r>
            <a:r>
              <a:rPr lang="de-AT" sz="2100" b="1" dirty="0">
                <a:latin typeface="+mn-lt"/>
              </a:rPr>
              <a:t> und</a:t>
            </a:r>
            <a:br>
              <a:rPr lang="de-AT" sz="2100" b="1" dirty="0">
                <a:latin typeface="+mn-lt"/>
              </a:rPr>
            </a:br>
            <a:r>
              <a:rPr lang="de-AT" sz="2100" b="1" dirty="0">
                <a:latin typeface="+mn-lt"/>
              </a:rPr>
              <a:t> e-Versandanzeigen)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endParaRPr lang="de-AT" sz="2400" b="1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e-AT" sz="2800" b="1" dirty="0">
                <a:latin typeface="Tahoma" pitchFamily="34" charset="0"/>
              </a:rPr>
              <a:t>EVA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de-AT" sz="2100" b="1" dirty="0">
                <a:latin typeface="+mn-lt"/>
              </a:rPr>
              <a:t>Elektronische Verbrauchsteueranmeldung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AT" sz="2400" b="1" dirty="0"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13065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5563" y="4221163"/>
          <a:ext cx="11445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-Foto" r:id="rId4" imgW="3809524" imgH="2085714" progId="MSPhotoEd.3">
                  <p:embed/>
                </p:oleObj>
              </mc:Choice>
              <mc:Fallback>
                <p:oleObj name="Photo Editor-Foto" r:id="rId4" imgW="3809524" imgH="20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221163"/>
                        <a:ext cx="1144587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1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2463" y="358775"/>
            <a:ext cx="6656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900" b="1" dirty="0">
                <a:solidFill>
                  <a:schemeClr val="tx2"/>
                </a:solidFill>
                <a:latin typeface="Tahoma" pitchFamily="34" charset="0"/>
              </a:rPr>
              <a:t>SEED - Stammdaten</a:t>
            </a:r>
            <a:endParaRPr lang="de-DE" altLang="de-DE" sz="29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2463" y="1631950"/>
            <a:ext cx="7834312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14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 b="1">
                <a:solidFill>
                  <a:schemeClr val="tx1"/>
                </a:solidFill>
                <a:latin typeface="+mn-lt"/>
              </a:defRPr>
            </a:lvl2pPr>
            <a:lvl3pPr marL="1350963" indent="-358775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36195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4257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8829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33401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7973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4254500" indent="-354013" algn="l" defTabSz="91281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altLang="de-DE" sz="2800" kern="0" dirty="0" smtClean="0"/>
              <a:t>Bewilligungen werden in SEED abgebildet</a:t>
            </a:r>
          </a:p>
          <a:p>
            <a:pPr marL="0" indent="0">
              <a:buNone/>
            </a:pPr>
            <a:endParaRPr lang="de-AT" altLang="de-DE" sz="2800" kern="0" dirty="0" smtClean="0"/>
          </a:p>
          <a:p>
            <a:r>
              <a:rPr lang="de-AT" altLang="de-DE" sz="2800" kern="0" dirty="0" smtClean="0"/>
              <a:t>Alle Formulare für die Stammdaten-erfassung (= Antragsformulare für die Bewilligungen)</a:t>
            </a:r>
            <a:br>
              <a:rPr lang="de-AT" altLang="de-DE" sz="2800" kern="0" dirty="0" smtClean="0"/>
            </a:br>
            <a:r>
              <a:rPr lang="de-AT" altLang="de-DE" sz="2800" kern="0" dirty="0" smtClean="0"/>
              <a:t>sind in der Formulardatenbank abrufbar</a:t>
            </a:r>
            <a:br>
              <a:rPr lang="de-AT" altLang="de-DE" sz="2800" kern="0" dirty="0" smtClean="0"/>
            </a:br>
            <a:r>
              <a:rPr lang="de-AT" altLang="de-DE" sz="2800" kern="0" dirty="0" smtClean="0"/>
              <a:t>(</a:t>
            </a:r>
            <a:r>
              <a:rPr lang="de-AT" altLang="de-DE" sz="2800" kern="0" dirty="0" err="1" smtClean="0"/>
              <a:t>VSt</a:t>
            </a:r>
            <a:r>
              <a:rPr lang="de-AT" altLang="de-DE" sz="2800" kern="0" dirty="0" smtClean="0"/>
              <a:t> 15 – </a:t>
            </a:r>
            <a:r>
              <a:rPr lang="de-AT" altLang="de-DE" sz="2800" kern="0" dirty="0" err="1" smtClean="0"/>
              <a:t>VSt</a:t>
            </a:r>
            <a:r>
              <a:rPr lang="de-AT" altLang="de-DE" sz="2800" kern="0" dirty="0" smtClean="0"/>
              <a:t> 29)</a:t>
            </a:r>
          </a:p>
          <a:p>
            <a:pPr marL="0" indent="0">
              <a:buNone/>
            </a:pPr>
            <a:endParaRPr lang="de-AT" altLang="de-DE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8296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BMF STANDARDVORLAGE</Template>
  <TotalTime>0</TotalTime>
  <Words>658</Words>
  <Application>Microsoft Office PowerPoint</Application>
  <PresentationFormat>Benutzerdefiniert</PresentationFormat>
  <Paragraphs>228</Paragraphs>
  <Slides>25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BMF STANDARDVORLAGE</vt:lpstr>
      <vt:lpstr>1_Standarddesign</vt:lpstr>
      <vt:lpstr>Photo Editor-Foto</vt:lpstr>
      <vt:lpstr>Clip</vt:lpstr>
      <vt:lpstr>PowerPoint-Präsentation</vt:lpstr>
      <vt:lpstr>Elektronische Anwendungen</vt:lpstr>
      <vt:lpstr> Verbrauchsteuer Internet Plattform</vt:lpstr>
      <vt:lpstr>VIP - Allgemeines</vt:lpstr>
      <vt:lpstr>VIP - Allgemeines</vt:lpstr>
      <vt:lpstr>PowerPoint-Präsentation</vt:lpstr>
      <vt:lpstr>SEED - Allgemeines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www.ec.europa.eu  SEED on Europa </vt:lpstr>
      <vt:lpstr>PowerPoint-Präsentation</vt:lpstr>
      <vt:lpstr>EMCS - Allgemeines</vt:lpstr>
      <vt:lpstr>EMCS - Begleitdokumente</vt:lpstr>
      <vt:lpstr>EMCS - Begleitdokumente</vt:lpstr>
      <vt:lpstr>PowerPoint-Präsentation</vt:lpstr>
      <vt:lpstr>Helpdesk für EMCS</vt:lpstr>
      <vt:lpstr>PowerPoint-Präsentation</vt:lpstr>
      <vt:lpstr>EVA - Allgemeines</vt:lpstr>
      <vt:lpstr>EVA – Anmeldung / Erstattung</vt:lpstr>
      <vt:lpstr>EVA - Abgabetermine</vt:lpstr>
      <vt:lpstr>EVA - Zahlungstermine</vt:lpstr>
      <vt:lpstr> www.bmf.gv.at / e-government        / Formulare </vt:lpstr>
    </vt:vector>
  </TitlesOfParts>
  <Company>BM für Finanzen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Stippel</dc:creator>
  <cp:lastModifiedBy>Raasch Karla, Dipl-Bw., LM-Akademie</cp:lastModifiedBy>
  <cp:revision>21</cp:revision>
  <cp:lastPrinted>2014-02-10T15:46:37Z</cp:lastPrinted>
  <dcterms:created xsi:type="dcterms:W3CDTF">2014-01-30T08:49:19Z</dcterms:created>
  <dcterms:modified xsi:type="dcterms:W3CDTF">2014-02-13T14:41:23Z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2093464075</vt:i4>
  </property>
  <property fmtid="{D5CDD505-2E9C-101B-9397-08002B2CF9AE}" pid="3" name="_NewReviewCycle">
    <vt:lpwstr/>
  </property>
  <property fmtid="{D5CDD505-2E9C-101B-9397-08002B2CF9AE}" pid="4" name="_EmailSubject">
    <vt:lpwstr>HP Bundesinnung der Lebensmittelgewerbe</vt:lpwstr>
  </property>
  <property fmtid="{D5CDD505-2E9C-101B-9397-08002B2CF9AE}" pid="5" name="_AuthorEmail">
    <vt:lpwstr>lebensmittel.natur@wko.at</vt:lpwstr>
  </property>
  <property fmtid="{D5CDD505-2E9C-101B-9397-08002B2CF9AE}" pid="6" name="_AuthorEmailDisplayName">
    <vt:lpwstr>WKÖ Bigr Lebensmittel Natur</vt:lpwstr>
  </property>
</Properties>
</file>