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958013" cy="100917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957263" y="757238"/>
            <a:ext cx="5045075" cy="3784600"/>
          </a:xfrm>
          <a:prstGeom prst="rect">
            <a:avLst/>
          </a:prstGeom>
        </p:spPr>
        <p:txBody>
          <a:bodyPr lIns="97420" tIns="48710" rIns="97420" bIns="48710"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27735" y="4793576"/>
            <a:ext cx="5102543" cy="4541282"/>
          </a:xfrm>
          <a:prstGeom prst="rect">
            <a:avLst/>
          </a:prstGeom>
        </p:spPr>
        <p:txBody>
          <a:bodyPr lIns="97420" tIns="48710" rIns="97420" bIns="48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78151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r" defTabSz="914400">
              <a:defRPr sz="1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9" name="Textebene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473273" y="2696765"/>
            <a:ext cx="8197454" cy="2732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473273" y="1455539"/>
            <a:ext cx="8197454" cy="1250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b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61510" y="6507674"/>
            <a:ext cx="220981" cy="207734"/>
          </a:xfrm>
          <a:prstGeom prst="rect">
            <a:avLst/>
          </a:prstGeom>
          <a:ln w="12700">
            <a:miter lim="400000"/>
          </a:ln>
        </p:spPr>
        <p:txBody>
          <a:bodyPr wrap="none" lIns="35718" tIns="35718" rIns="35718" bIns="35718" anchor="ctr">
            <a:spAutoFit/>
          </a:bodyPr>
          <a:lstStyle>
            <a:lvl1pPr algn="ctr" defTabSz="321468">
              <a:defRPr sz="900" cap="all" spc="18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1pPr>
      <a:lvl2pPr marL="0" marR="0" indent="2286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2pPr>
      <a:lvl3pPr marL="0" marR="0" indent="4572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3pPr>
      <a:lvl4pPr marL="0" marR="0" indent="6858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4pPr>
      <a:lvl5pPr marL="0" marR="0" indent="9144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5pPr>
      <a:lvl6pPr marL="0" marR="0" indent="11430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6pPr>
      <a:lvl7pPr marL="0" marR="0" indent="13716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7pPr>
      <a:lvl8pPr marL="0" marR="0" indent="16002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8pPr>
      <a:lvl9pPr marL="0" marR="0" indent="18288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9pPr>
    </p:titleStyle>
    <p:bodyStyle>
      <a:lvl1pPr marL="0" marR="0" indent="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1pPr>
      <a:lvl2pPr marL="0" marR="0" indent="2286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2pPr>
      <a:lvl3pPr marL="0" marR="0" indent="4572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3pPr>
      <a:lvl4pPr marL="0" marR="0" indent="6858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4pPr>
      <a:lvl5pPr marL="0" marR="0" indent="9144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5pPr>
      <a:lvl6pPr marL="0" marR="0" indent="11430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6pPr>
      <a:lvl7pPr marL="0" marR="0" indent="13716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7pPr>
      <a:lvl8pPr marL="0" marR="0" indent="16002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8pPr>
      <a:lvl9pPr marL="0" marR="0" indent="18288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144" baseline="0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9pPr>
    </p:bodyStyle>
    <p:otherStyle>
      <a:lvl1pPr marL="0" marR="0" indent="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3214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all" spc="1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G_5014zerr6" descr="IMG_5014zerr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54685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echteck"/>
          <p:cNvSpPr/>
          <p:nvPr/>
        </p:nvSpPr>
        <p:spPr>
          <a:xfrm>
            <a:off x="-2" y="6092825"/>
            <a:ext cx="9144004" cy="765175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1" name="NOE_Logo_2010" descr="NOE_Logo_20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2811" y="6165850"/>
            <a:ext cx="501652" cy="58896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www.noe.gv.at"/>
          <p:cNvSpPr txBox="1"/>
          <p:nvPr/>
        </p:nvSpPr>
        <p:spPr>
          <a:xfrm>
            <a:off x="7380286" y="6524625"/>
            <a:ext cx="97912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www.noe.gv.at</a:t>
            </a:r>
          </a:p>
        </p:txBody>
      </p:sp>
      <p:sp>
        <p:nvSpPr>
          <p:cNvPr id="33" name="Bäderhygiene"/>
          <p:cNvSpPr txBox="1"/>
          <p:nvPr/>
        </p:nvSpPr>
        <p:spPr>
          <a:xfrm>
            <a:off x="421797" y="1773236"/>
            <a:ext cx="8167052" cy="14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9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Bäderhygiene</a:t>
            </a:r>
          </a:p>
        </p:txBody>
      </p:sp>
      <p:sp>
        <p:nvSpPr>
          <p:cNvPr id="34" name="DI Philipp, 7.3.2018"/>
          <p:cNvSpPr txBox="1"/>
          <p:nvPr/>
        </p:nvSpPr>
        <p:spPr>
          <a:xfrm>
            <a:off x="3276600" y="3644900"/>
            <a:ext cx="3048266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DI Philipp, </a:t>
            </a:r>
            <a:r>
              <a:rPr lang="de-AT" dirty="0" smtClean="0"/>
              <a:t>13.4</a:t>
            </a:r>
            <a:r>
              <a:rPr dirty="0" smtClean="0"/>
              <a:t>.2018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0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M 6216  Regelung Auslegung Becken und Filter Grundlagen"/>
          <p:cNvSpPr txBox="1">
            <a:spLocks noGrp="1"/>
          </p:cNvSpPr>
          <p:nvPr>
            <p:ph type="title" idx="4294967295"/>
          </p:nvPr>
        </p:nvSpPr>
        <p:spPr>
          <a:xfrm>
            <a:off x="484584" y="278934"/>
            <a:ext cx="8229601" cy="865188"/>
          </a:xfrm>
          <a:prstGeom prst="rect">
            <a:avLst/>
          </a:prstGeom>
        </p:spPr>
        <p:txBody>
          <a:bodyPr lIns="45718" tIns="45718" rIns="45718" bIns="45718" anchor="ctr">
            <a:normAutofit fontScale="90000"/>
          </a:bodyPr>
          <a:lstStyle>
            <a:lvl1pPr defTabSz="557783">
              <a:defRPr sz="32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Auslegung</a:t>
            </a:r>
            <a:r>
              <a:rPr dirty="0"/>
              <a:t> </a:t>
            </a:r>
            <a:r>
              <a:rPr dirty="0" err="1"/>
              <a:t>Becken</a:t>
            </a:r>
            <a:r>
              <a:rPr dirty="0"/>
              <a:t> und </a:t>
            </a:r>
            <a:r>
              <a:rPr dirty="0" smtClean="0"/>
              <a:t>Filter</a:t>
            </a:r>
            <a:r>
              <a:rPr lang="de-AT" dirty="0" smtClean="0"/>
              <a:t>-Berechnungsbeispiel</a:t>
            </a:r>
            <a:endParaRPr dirty="0"/>
          </a:p>
        </p:txBody>
      </p:sp>
      <p:sp>
        <p:nvSpPr>
          <p:cNvPr id="83" name="Becken Nichtschwimmer mit 16 x 9,5 m:…"/>
          <p:cNvSpPr txBox="1"/>
          <p:nvPr/>
        </p:nvSpPr>
        <p:spPr>
          <a:xfrm>
            <a:off x="1200150" y="1256184"/>
            <a:ext cx="7673331" cy="5262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Nichtschwimmer</a:t>
            </a:r>
            <a:r>
              <a:rPr lang="de-AT" dirty="0" smtClean="0"/>
              <a:t>-Becken</a:t>
            </a:r>
            <a:r>
              <a:rPr dirty="0" smtClean="0"/>
              <a:t> </a:t>
            </a:r>
            <a:r>
              <a:rPr dirty="0" err="1"/>
              <a:t>mit</a:t>
            </a:r>
            <a:r>
              <a:rPr dirty="0"/>
              <a:t> 16 x 9,5 m:</a:t>
            </a:r>
          </a:p>
          <a:p>
            <a:pPr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de-DE" dirty="0" smtClean="0">
                <a:latin typeface="Arial"/>
                <a:cs typeface="Arial"/>
              </a:rPr>
              <a:t>→ </a:t>
            </a:r>
            <a:r>
              <a:rPr dirty="0" err="1" smtClean="0"/>
              <a:t>Flächenstrom</a:t>
            </a:r>
            <a:r>
              <a:rPr dirty="0"/>
              <a:t>:  100 m³/h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A) </a:t>
            </a:r>
            <a:r>
              <a:rPr dirty="0" err="1"/>
              <a:t>Beispiel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Wasserrutsche</a:t>
            </a:r>
            <a:r>
              <a:rPr dirty="0"/>
              <a:t> 1,70 m </a:t>
            </a:r>
            <a:r>
              <a:rPr dirty="0" err="1"/>
              <a:t>Höhe</a:t>
            </a:r>
            <a:r>
              <a:rPr dirty="0"/>
              <a:t>. </a:t>
            </a:r>
            <a:r>
              <a:rPr dirty="0" err="1"/>
              <a:t>Zuschlag</a:t>
            </a:r>
            <a:r>
              <a:rPr dirty="0"/>
              <a:t>: </a:t>
            </a:r>
            <a:r>
              <a:rPr dirty="0" smtClean="0"/>
              <a:t>35 </a:t>
            </a:r>
            <a:r>
              <a:rPr dirty="0"/>
              <a:t>m³/h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B) </a:t>
            </a:r>
            <a:r>
              <a:rPr dirty="0" err="1"/>
              <a:t>Beispiel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Wasserrutsche</a:t>
            </a:r>
            <a:r>
              <a:rPr dirty="0"/>
              <a:t> 2,40 m </a:t>
            </a:r>
            <a:r>
              <a:rPr dirty="0" err="1"/>
              <a:t>Höhe</a:t>
            </a:r>
            <a:r>
              <a:rPr dirty="0"/>
              <a:t>. </a:t>
            </a:r>
            <a:r>
              <a:rPr dirty="0" err="1" smtClean="0"/>
              <a:t>Zuschlag</a:t>
            </a:r>
            <a:r>
              <a:rPr lang="de-AT" dirty="0" smtClean="0"/>
              <a:t>:</a:t>
            </a:r>
            <a:r>
              <a:rPr dirty="0" smtClean="0"/>
              <a:t> </a:t>
            </a:r>
            <a:r>
              <a:rPr dirty="0"/>
              <a:t>60 m³/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A): </a:t>
            </a:r>
            <a:r>
              <a:rPr dirty="0" err="1"/>
              <a:t>Filterstrom</a:t>
            </a:r>
            <a:r>
              <a:rPr dirty="0"/>
              <a:t>: 135 m³/h;  ALT </a:t>
            </a:r>
            <a:r>
              <a:rPr dirty="0" err="1"/>
              <a:t>Beckenstrom</a:t>
            </a:r>
            <a:r>
              <a:rPr dirty="0"/>
              <a:t>: </a:t>
            </a:r>
            <a:endParaRPr lang="de-AT" dirty="0" smtClean="0"/>
          </a:p>
          <a:p>
            <a:pPr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de-DE" dirty="0" smtClean="0">
                <a:latin typeface="Arial"/>
                <a:cs typeface="Arial"/>
              </a:rPr>
              <a:t>→ </a:t>
            </a:r>
            <a:r>
              <a:rPr dirty="0" smtClean="0"/>
              <a:t>13</a:t>
            </a:r>
            <a:r>
              <a:rPr lang="de-AT" dirty="0" smtClean="0"/>
              <a:t>5</a:t>
            </a:r>
            <a:r>
              <a:rPr dirty="0" smtClean="0"/>
              <a:t> </a:t>
            </a:r>
            <a:r>
              <a:rPr dirty="0"/>
              <a:t>m³/h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NEU: </a:t>
            </a:r>
            <a:r>
              <a:rPr dirty="0" err="1"/>
              <a:t>Beckenstrom</a:t>
            </a:r>
            <a:r>
              <a:rPr dirty="0"/>
              <a:t>: 100 </a:t>
            </a:r>
            <a:r>
              <a:rPr lang="de-AT" dirty="0" smtClean="0"/>
              <a:t>m</a:t>
            </a:r>
            <a:r>
              <a:rPr dirty="0" smtClean="0"/>
              <a:t>³/h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B) </a:t>
            </a:r>
            <a:r>
              <a:rPr dirty="0" err="1"/>
              <a:t>Filterstrom</a:t>
            </a:r>
            <a:r>
              <a:rPr dirty="0"/>
              <a:t>: 160 m³/h;  ALT </a:t>
            </a:r>
            <a:r>
              <a:rPr dirty="0" err="1"/>
              <a:t>Beckenstrom</a:t>
            </a:r>
            <a:r>
              <a:rPr dirty="0"/>
              <a:t>: </a:t>
            </a:r>
            <a:endParaRPr lang="de-AT" dirty="0" smtClean="0"/>
          </a:p>
          <a:p>
            <a:pPr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de-DE" dirty="0" smtClean="0">
                <a:latin typeface="Arial"/>
                <a:cs typeface="Arial"/>
              </a:rPr>
              <a:t>→ </a:t>
            </a:r>
            <a:r>
              <a:rPr dirty="0" smtClean="0"/>
              <a:t>160 </a:t>
            </a:r>
            <a:r>
              <a:rPr dirty="0"/>
              <a:t>m³/h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NEU: </a:t>
            </a:r>
            <a:r>
              <a:rPr dirty="0" err="1"/>
              <a:t>Beckenstrom</a:t>
            </a:r>
            <a:r>
              <a:rPr dirty="0"/>
              <a:t>: 100+60/2 = 130 m³/h.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6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M 6216  Regelung Auslegung Becken und Filter Vorteile des neuen Ansatzes"/>
          <p:cNvSpPr txBox="1">
            <a:spLocks noGrp="1"/>
          </p:cNvSpPr>
          <p:nvPr>
            <p:ph type="title" idx="4294967295"/>
          </p:nvPr>
        </p:nvSpPr>
        <p:spPr>
          <a:xfrm>
            <a:off x="521493" y="404664"/>
            <a:ext cx="8229601" cy="1152526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defTabSz="804672">
              <a:defRPr sz="32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Auslegung Becken und Filter</a:t>
            </a:r>
            <a:br/>
            <a:r>
              <a:t>Vorteile des neuen Ansatzes</a:t>
            </a:r>
          </a:p>
        </p:txBody>
      </p:sp>
      <p:sp>
        <p:nvSpPr>
          <p:cNvPr id="89" name="Geringere Energiekosten…"/>
          <p:cNvSpPr txBox="1"/>
          <p:nvPr/>
        </p:nvSpPr>
        <p:spPr>
          <a:xfrm>
            <a:off x="1200150" y="1688108"/>
            <a:ext cx="7056438" cy="424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Raumfiltration</a:t>
            </a:r>
            <a:endParaRPr lang="de-AT" dirty="0" smtClean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Teilchen bleiben im Korngerüst hängen</a:t>
            </a: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Adsor</a:t>
            </a:r>
            <a:r>
              <a:rPr lang="de-AT" dirty="0" smtClean="0"/>
              <a:t>p</a:t>
            </a:r>
            <a:r>
              <a:rPr dirty="0" err="1" smtClean="0"/>
              <a:t>tion</a:t>
            </a:r>
            <a:r>
              <a:rPr lang="de-AT" dirty="0" smtClean="0"/>
              <a:t>: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Anlagerung an Kornflächen</a:t>
            </a:r>
            <a:r>
              <a:rPr dirty="0" smtClean="0"/>
              <a:t> </a:t>
            </a:r>
            <a:r>
              <a:rPr dirty="0" err="1" smtClean="0"/>
              <a:t>Strömungskräfte</a:t>
            </a:r>
            <a:r>
              <a:rPr lang="de-AT" dirty="0" smtClean="0"/>
              <a:t> als Gegenkräfte:</a:t>
            </a:r>
            <a:endParaRPr dirty="0"/>
          </a:p>
          <a:p>
            <a:pPr lvl="2"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Scherkräfte</a:t>
            </a:r>
            <a:r>
              <a:rPr dirty="0"/>
              <a:t> </a:t>
            </a:r>
            <a:r>
              <a:rPr dirty="0" err="1"/>
              <a:t>steigen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3.Potenz der          </a:t>
            </a:r>
            <a:r>
              <a:rPr dirty="0" err="1"/>
              <a:t>Strömungsgeschwindigkeit</a:t>
            </a:r>
            <a:r>
              <a:rPr dirty="0"/>
              <a:t>: 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 </a:t>
            </a:r>
            <a:r>
              <a:rPr dirty="0" err="1"/>
              <a:t>fache</a:t>
            </a:r>
            <a:r>
              <a:rPr dirty="0"/>
              <a:t> </a:t>
            </a:r>
            <a:r>
              <a:rPr dirty="0" err="1"/>
              <a:t>Geschwindigkeit</a:t>
            </a:r>
            <a:r>
              <a:rPr dirty="0"/>
              <a:t> :       </a:t>
            </a:r>
          </a:p>
          <a:p>
            <a:pPr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lang="de-DE" dirty="0">
                <a:latin typeface="Arial"/>
                <a:cs typeface="Arial"/>
              </a:rPr>
              <a:t>→</a:t>
            </a:r>
            <a:r>
              <a:rPr dirty="0" smtClean="0"/>
              <a:t>   </a:t>
            </a:r>
            <a:r>
              <a:rPr dirty="0"/>
              <a:t>8 </a:t>
            </a:r>
            <a:r>
              <a:rPr dirty="0" err="1"/>
              <a:t>fache</a:t>
            </a:r>
            <a:r>
              <a:rPr dirty="0"/>
              <a:t> </a:t>
            </a:r>
            <a:r>
              <a:rPr dirty="0" err="1"/>
              <a:t>Scherkräfte</a:t>
            </a:r>
            <a:r>
              <a:rPr dirty="0"/>
              <a:t> !!!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M 6216  Regelung Auslegung Becken und Filter Vorteile des neuen Ansatzes"/>
          <p:cNvSpPr txBox="1">
            <a:spLocks noGrp="1"/>
          </p:cNvSpPr>
          <p:nvPr>
            <p:ph type="title" idx="4294967295"/>
          </p:nvPr>
        </p:nvSpPr>
        <p:spPr>
          <a:xfrm>
            <a:off x="600869" y="-52536"/>
            <a:ext cx="8229601" cy="1152526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defTabSz="804672">
              <a:defRPr sz="32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Auslegung Becken und Filter</a:t>
            </a:r>
            <a:br/>
            <a:r>
              <a:t>Raumfiltration - Adsorption - Strömung</a:t>
            </a:r>
          </a:p>
        </p:txBody>
      </p:sp>
      <p:grpSp>
        <p:nvGrpSpPr>
          <p:cNvPr id="168" name="Gruppieren"/>
          <p:cNvGrpSpPr/>
          <p:nvPr/>
        </p:nvGrpSpPr>
        <p:grpSpPr>
          <a:xfrm>
            <a:off x="1224742" y="1329922"/>
            <a:ext cx="7877287" cy="4579461"/>
            <a:chOff x="0" y="0"/>
            <a:chExt cx="7877286" cy="4579459"/>
          </a:xfrm>
        </p:grpSpPr>
        <p:sp>
          <p:nvSpPr>
            <p:cNvPr id="96" name="Kreis"/>
            <p:cNvSpPr/>
            <p:nvPr/>
          </p:nvSpPr>
          <p:spPr>
            <a:xfrm>
              <a:off x="2286300" y="2551422"/>
              <a:ext cx="1022420" cy="1022419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7" name="Kreis"/>
            <p:cNvSpPr/>
            <p:nvPr/>
          </p:nvSpPr>
          <p:spPr>
            <a:xfrm>
              <a:off x="3273359" y="2179566"/>
              <a:ext cx="1022420" cy="102242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8" name="Kreis"/>
            <p:cNvSpPr/>
            <p:nvPr/>
          </p:nvSpPr>
          <p:spPr>
            <a:xfrm>
              <a:off x="1100793" y="2931677"/>
              <a:ext cx="1022419" cy="102242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9" name="Kreis"/>
            <p:cNvSpPr/>
            <p:nvPr/>
          </p:nvSpPr>
          <p:spPr>
            <a:xfrm>
              <a:off x="3196751" y="3189009"/>
              <a:ext cx="1022419" cy="1022419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00" name="Kreis"/>
            <p:cNvSpPr/>
            <p:nvPr/>
          </p:nvSpPr>
          <p:spPr>
            <a:xfrm>
              <a:off x="1421757" y="1845162"/>
              <a:ext cx="1022419" cy="102242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01" name="Kreis"/>
            <p:cNvSpPr/>
            <p:nvPr/>
          </p:nvSpPr>
          <p:spPr>
            <a:xfrm>
              <a:off x="2521808" y="1450897"/>
              <a:ext cx="1022419" cy="102242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02" name="Kreis"/>
            <p:cNvSpPr/>
            <p:nvPr/>
          </p:nvSpPr>
          <p:spPr>
            <a:xfrm>
              <a:off x="4045178" y="1450897"/>
              <a:ext cx="1022419" cy="102242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03" name="Kreis"/>
            <p:cNvSpPr/>
            <p:nvPr/>
          </p:nvSpPr>
          <p:spPr>
            <a:xfrm>
              <a:off x="4219169" y="2624748"/>
              <a:ext cx="1022420" cy="102242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70" name="Verbindungslinie"/>
            <p:cNvSpPr/>
            <p:nvPr/>
          </p:nvSpPr>
          <p:spPr>
            <a:xfrm>
              <a:off x="5648233" y="0"/>
              <a:ext cx="6124" cy="120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71" name="Verbindungslinie"/>
            <p:cNvSpPr/>
            <p:nvPr/>
          </p:nvSpPr>
          <p:spPr>
            <a:xfrm>
              <a:off x="4892557" y="2912245"/>
              <a:ext cx="410686" cy="94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6" h="21600" extrusionOk="0">
                  <a:moveTo>
                    <a:pt x="0" y="21600"/>
                  </a:moveTo>
                  <a:cubicBezTo>
                    <a:pt x="14932" y="16790"/>
                    <a:pt x="21600" y="9590"/>
                    <a:pt x="20005" y="0"/>
                  </a:cubicBez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72" name="Verbindungslinie"/>
            <p:cNvSpPr/>
            <p:nvPr/>
          </p:nvSpPr>
          <p:spPr>
            <a:xfrm>
              <a:off x="2340700" y="997401"/>
              <a:ext cx="193809" cy="126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72" h="21600" extrusionOk="0">
                  <a:moveTo>
                    <a:pt x="16272" y="21600"/>
                  </a:moveTo>
                  <a:cubicBezTo>
                    <a:pt x="-3981" y="14172"/>
                    <a:pt x="-5328" y="6972"/>
                    <a:pt x="12232" y="0"/>
                  </a:cubicBez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73" name="Verbindungslinie"/>
            <p:cNvSpPr/>
            <p:nvPr/>
          </p:nvSpPr>
          <p:spPr>
            <a:xfrm>
              <a:off x="4729981" y="1241513"/>
              <a:ext cx="457420" cy="1200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40" h="21600" extrusionOk="0">
                  <a:moveTo>
                    <a:pt x="15970" y="21600"/>
                  </a:moveTo>
                  <a:cubicBezTo>
                    <a:pt x="21600" y="10034"/>
                    <a:pt x="16277" y="2834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74" name="Verbindungslinie"/>
            <p:cNvSpPr/>
            <p:nvPr/>
          </p:nvSpPr>
          <p:spPr>
            <a:xfrm>
              <a:off x="2048917" y="2026353"/>
              <a:ext cx="496538" cy="94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6" h="21600" extrusionOk="0">
                  <a:moveTo>
                    <a:pt x="0" y="21600"/>
                  </a:moveTo>
                  <a:cubicBezTo>
                    <a:pt x="16644" y="17829"/>
                    <a:pt x="21600" y="10629"/>
                    <a:pt x="14868" y="0"/>
                  </a:cubicBez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75" name="Verbindungslinie"/>
            <p:cNvSpPr/>
            <p:nvPr/>
          </p:nvSpPr>
          <p:spPr>
            <a:xfrm>
              <a:off x="4018135" y="0"/>
              <a:ext cx="6124" cy="120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76" name="Verbindungslinie"/>
            <p:cNvSpPr/>
            <p:nvPr/>
          </p:nvSpPr>
          <p:spPr>
            <a:xfrm>
              <a:off x="2966565" y="0"/>
              <a:ext cx="6124" cy="120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77" name="Verbindungslinie"/>
            <p:cNvSpPr/>
            <p:nvPr/>
          </p:nvSpPr>
          <p:spPr>
            <a:xfrm>
              <a:off x="4888712" y="0"/>
              <a:ext cx="6124" cy="120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78" name="Verbindungslinie"/>
            <p:cNvSpPr/>
            <p:nvPr/>
          </p:nvSpPr>
          <p:spPr>
            <a:xfrm>
              <a:off x="1068684" y="2939813"/>
              <a:ext cx="260929" cy="108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5" h="21600" extrusionOk="0">
                  <a:moveTo>
                    <a:pt x="15053" y="21600"/>
                  </a:moveTo>
                  <a:cubicBezTo>
                    <a:pt x="-5395" y="13708"/>
                    <a:pt x="-5011" y="6508"/>
                    <a:pt x="16205" y="0"/>
                  </a:cubicBez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79" name="Verbindungslinie"/>
            <p:cNvSpPr/>
            <p:nvPr/>
          </p:nvSpPr>
          <p:spPr>
            <a:xfrm>
              <a:off x="1307697" y="1366196"/>
              <a:ext cx="245274" cy="1506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25" h="21600" extrusionOk="0">
                  <a:moveTo>
                    <a:pt x="16625" y="21600"/>
                  </a:moveTo>
                  <a:cubicBezTo>
                    <a:pt x="-1998" y="14299"/>
                    <a:pt x="-4975" y="7099"/>
                    <a:pt x="7694" y="0"/>
                  </a:cubicBez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80" name="Verbindungslinie"/>
            <p:cNvSpPr/>
            <p:nvPr/>
          </p:nvSpPr>
          <p:spPr>
            <a:xfrm>
              <a:off x="1946659" y="22866"/>
              <a:ext cx="6124" cy="120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81" name="Verbindungslinie"/>
            <p:cNvSpPr/>
            <p:nvPr/>
          </p:nvSpPr>
          <p:spPr>
            <a:xfrm>
              <a:off x="1044418" y="22866"/>
              <a:ext cx="6124" cy="120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16" name="+++++"/>
            <p:cNvSpPr/>
            <p:nvPr/>
          </p:nvSpPr>
          <p:spPr>
            <a:xfrm>
              <a:off x="2525872" y="2331930"/>
              <a:ext cx="334486" cy="33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blipFill rotWithShape="1">
              <a:blip r:embed="rId5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>
              <a:outerShdw blurRad="25400" dist="38100" dir="27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defTabSz="321468">
                <a:spcBef>
                  <a:spcPts val="2300"/>
                </a:spcBef>
                <a:defRPr spc="36">
                  <a:solidFill>
                    <a:srgbClr val="5B5854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+++++</a:t>
              </a:r>
            </a:p>
          </p:txBody>
        </p:sp>
        <p:sp>
          <p:nvSpPr>
            <p:cNvPr id="117" name="-"/>
            <p:cNvSpPr/>
            <p:nvPr/>
          </p:nvSpPr>
          <p:spPr>
            <a:xfrm>
              <a:off x="3502203" y="1862190"/>
              <a:ext cx="334486" cy="33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blipFill rotWithShape="1">
              <a:blip r:embed="rId5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>
              <a:outerShdw blurRad="25400" dist="38100" dir="27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defTabSz="321468">
                <a:spcBef>
                  <a:spcPts val="2300"/>
                </a:spcBef>
                <a:defRPr spc="36">
                  <a:solidFill>
                    <a:srgbClr val="5B5854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18" name="Kreis"/>
            <p:cNvSpPr/>
            <p:nvPr/>
          </p:nvSpPr>
          <p:spPr>
            <a:xfrm>
              <a:off x="2215229" y="3557040"/>
              <a:ext cx="1022419" cy="1022419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19" name="Kreis"/>
            <p:cNvSpPr/>
            <p:nvPr/>
          </p:nvSpPr>
          <p:spPr>
            <a:xfrm>
              <a:off x="27254" y="3189009"/>
              <a:ext cx="1022419" cy="1022419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20" name="Kreis"/>
            <p:cNvSpPr/>
            <p:nvPr/>
          </p:nvSpPr>
          <p:spPr>
            <a:xfrm>
              <a:off x="321705" y="2166590"/>
              <a:ext cx="1022420" cy="102242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82" name="Verbindungslinie"/>
            <p:cNvSpPr/>
            <p:nvPr/>
          </p:nvSpPr>
          <p:spPr>
            <a:xfrm>
              <a:off x="1751234" y="2941528"/>
              <a:ext cx="476231" cy="1352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3" h="21600" extrusionOk="0">
                  <a:moveTo>
                    <a:pt x="0" y="21600"/>
                  </a:moveTo>
                  <a:cubicBezTo>
                    <a:pt x="18278" y="13088"/>
                    <a:pt x="21600" y="5888"/>
                    <a:pt x="9965" y="0"/>
                  </a:cubicBez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22" name="Farbspritzer"/>
            <p:cNvSpPr/>
            <p:nvPr/>
          </p:nvSpPr>
          <p:spPr>
            <a:xfrm>
              <a:off x="4823955" y="2419050"/>
              <a:ext cx="348578" cy="34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blipFill rotWithShape="1">
              <a:blip r:embed="rId6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23" name="Farbspritzer"/>
            <p:cNvSpPr/>
            <p:nvPr/>
          </p:nvSpPr>
          <p:spPr>
            <a:xfrm>
              <a:off x="109016" y="2189377"/>
              <a:ext cx="348577" cy="344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blipFill rotWithShape="1">
              <a:blip r:embed="rId6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24" name="Farbspritzer"/>
            <p:cNvSpPr/>
            <p:nvPr/>
          </p:nvSpPr>
          <p:spPr>
            <a:xfrm>
              <a:off x="2463267" y="1370071"/>
              <a:ext cx="321948" cy="31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blipFill rotWithShape="1">
              <a:blip r:embed="rId6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25" name="Farbspritzer"/>
            <p:cNvSpPr/>
            <p:nvPr/>
          </p:nvSpPr>
          <p:spPr>
            <a:xfrm>
              <a:off x="1135322" y="2098851"/>
              <a:ext cx="334486" cy="33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blipFill rotWithShape="1">
              <a:blip r:embed="rId5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>
              <a:outerShdw blurRad="25400" dist="381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26" name="taten"/>
            <p:cNvSpPr/>
            <p:nvPr/>
          </p:nvSpPr>
          <p:spPr>
            <a:xfrm>
              <a:off x="5114454" y="4090654"/>
              <a:ext cx="334486" cy="34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blipFill rotWithShape="1">
              <a:blip r:embed="rId5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>
              <a:outerShdw blurRad="25400" dist="38100" dir="27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defTabSz="321468">
                <a:spcBef>
                  <a:spcPts val="2300"/>
                </a:spcBef>
                <a:defRPr spc="36">
                  <a:solidFill>
                    <a:srgbClr val="5B5854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endParaRPr lang="de-DE" dirty="0">
                <a:solidFill>
                  <a:schemeClr val="bg1"/>
                </a:solidFill>
              </a:endParaRPr>
            </a:p>
            <a:p>
              <a:r>
                <a:rPr lang="de-DE" dirty="0">
                  <a:solidFill>
                    <a:schemeClr val="bg1"/>
                  </a:solidFill>
                </a:rPr>
                <a:t>-</a:t>
              </a:r>
              <a:endParaRPr dirty="0"/>
            </a:p>
          </p:txBody>
        </p:sp>
        <p:sp>
          <p:nvSpPr>
            <p:cNvPr id="127" name="Farbspritzer"/>
            <p:cNvSpPr/>
            <p:nvPr/>
          </p:nvSpPr>
          <p:spPr>
            <a:xfrm>
              <a:off x="5120722" y="3608417"/>
              <a:ext cx="321949" cy="31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blipFill rotWithShape="1">
              <a:blip r:embed="rId6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83" name="Verbindungslinie"/>
            <p:cNvSpPr/>
            <p:nvPr/>
          </p:nvSpPr>
          <p:spPr>
            <a:xfrm>
              <a:off x="135750" y="22866"/>
              <a:ext cx="6124" cy="120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84" name="Verbindungslinie"/>
            <p:cNvSpPr/>
            <p:nvPr/>
          </p:nvSpPr>
          <p:spPr>
            <a:xfrm>
              <a:off x="0" y="1829252"/>
              <a:ext cx="157131" cy="135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5" h="21600" extrusionOk="0">
                  <a:moveTo>
                    <a:pt x="7542" y="21600"/>
                  </a:moveTo>
                  <a:cubicBezTo>
                    <a:pt x="-4955" y="15259"/>
                    <a:pt x="-1921" y="8059"/>
                    <a:pt x="16645" y="0"/>
                  </a:cubicBez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85" name="Verbindungslinie"/>
            <p:cNvSpPr/>
            <p:nvPr/>
          </p:nvSpPr>
          <p:spPr>
            <a:xfrm>
              <a:off x="3821629" y="1254212"/>
              <a:ext cx="315404" cy="104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600" extrusionOk="0">
                  <a:moveTo>
                    <a:pt x="20721" y="21600"/>
                  </a:moveTo>
                  <a:cubicBezTo>
                    <a:pt x="5998" y="16214"/>
                    <a:pt x="-879" y="9014"/>
                    <a:pt x="90" y="0"/>
                  </a:cubicBez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31" name="+"/>
            <p:cNvSpPr txBox="1"/>
            <p:nvPr/>
          </p:nvSpPr>
          <p:spPr>
            <a:xfrm>
              <a:off x="4793482" y="3281026"/>
              <a:ext cx="200968" cy="306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32" name="+"/>
            <p:cNvSpPr txBox="1"/>
            <p:nvPr/>
          </p:nvSpPr>
          <p:spPr>
            <a:xfrm>
              <a:off x="4877528" y="2633651"/>
              <a:ext cx="200968" cy="306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33" name="+"/>
            <p:cNvSpPr txBox="1"/>
            <p:nvPr/>
          </p:nvSpPr>
          <p:spPr>
            <a:xfrm>
              <a:off x="312801" y="2537413"/>
              <a:ext cx="200968" cy="306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34" name="+"/>
            <p:cNvSpPr txBox="1"/>
            <p:nvPr/>
          </p:nvSpPr>
          <p:spPr>
            <a:xfrm>
              <a:off x="437980" y="2820938"/>
              <a:ext cx="200967" cy="306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35" name="+"/>
            <p:cNvSpPr txBox="1"/>
            <p:nvPr/>
          </p:nvSpPr>
          <p:spPr>
            <a:xfrm>
              <a:off x="40521" y="3490160"/>
              <a:ext cx="200967" cy="306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36" name="+"/>
            <p:cNvSpPr txBox="1"/>
            <p:nvPr/>
          </p:nvSpPr>
          <p:spPr>
            <a:xfrm>
              <a:off x="2417920" y="2633651"/>
              <a:ext cx="200967" cy="306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37" name="+"/>
            <p:cNvSpPr txBox="1"/>
            <p:nvPr/>
          </p:nvSpPr>
          <p:spPr>
            <a:xfrm>
              <a:off x="4173815" y="1624658"/>
              <a:ext cx="200967" cy="306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38" name="+"/>
            <p:cNvSpPr txBox="1"/>
            <p:nvPr/>
          </p:nvSpPr>
          <p:spPr>
            <a:xfrm>
              <a:off x="1258622" y="3073214"/>
              <a:ext cx="200968" cy="306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39" name="+"/>
            <p:cNvSpPr txBox="1"/>
            <p:nvPr/>
          </p:nvSpPr>
          <p:spPr>
            <a:xfrm>
              <a:off x="104179" y="3281026"/>
              <a:ext cx="200967" cy="306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40" name="+"/>
            <p:cNvSpPr txBox="1"/>
            <p:nvPr/>
          </p:nvSpPr>
          <p:spPr>
            <a:xfrm>
              <a:off x="5032681" y="2887504"/>
              <a:ext cx="200968" cy="306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41" name="+"/>
            <p:cNvSpPr txBox="1"/>
            <p:nvPr/>
          </p:nvSpPr>
          <p:spPr>
            <a:xfrm>
              <a:off x="1489700" y="1962566"/>
              <a:ext cx="200968" cy="306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42" name="+"/>
            <p:cNvSpPr txBox="1"/>
            <p:nvPr/>
          </p:nvSpPr>
          <p:spPr>
            <a:xfrm>
              <a:off x="1690872" y="1808744"/>
              <a:ext cx="200967" cy="306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43" name="+"/>
            <p:cNvSpPr txBox="1"/>
            <p:nvPr/>
          </p:nvSpPr>
          <p:spPr>
            <a:xfrm>
              <a:off x="3337313" y="1808744"/>
              <a:ext cx="200967" cy="306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44" name="+"/>
            <p:cNvSpPr txBox="1"/>
            <p:nvPr/>
          </p:nvSpPr>
          <p:spPr>
            <a:xfrm>
              <a:off x="2592632" y="1624658"/>
              <a:ext cx="200967" cy="306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45" name="+"/>
            <p:cNvSpPr txBox="1"/>
            <p:nvPr/>
          </p:nvSpPr>
          <p:spPr>
            <a:xfrm>
              <a:off x="437980" y="2226409"/>
              <a:ext cx="200967" cy="306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46" name="-"/>
            <p:cNvSpPr txBox="1"/>
            <p:nvPr/>
          </p:nvSpPr>
          <p:spPr>
            <a:xfrm>
              <a:off x="1284019" y="2110664"/>
              <a:ext cx="150174" cy="33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2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47" name="-"/>
            <p:cNvSpPr txBox="1"/>
            <p:nvPr/>
          </p:nvSpPr>
          <p:spPr>
            <a:xfrm>
              <a:off x="225636" y="2192812"/>
              <a:ext cx="150173" cy="33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2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48" name="-"/>
            <p:cNvSpPr txBox="1"/>
            <p:nvPr/>
          </p:nvSpPr>
          <p:spPr>
            <a:xfrm>
              <a:off x="5206609" y="3577567"/>
              <a:ext cx="150174" cy="33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2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49" name="-"/>
            <p:cNvSpPr txBox="1"/>
            <p:nvPr/>
          </p:nvSpPr>
          <p:spPr>
            <a:xfrm>
              <a:off x="2549154" y="1360357"/>
              <a:ext cx="150174" cy="337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2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50" name="-"/>
            <p:cNvSpPr txBox="1"/>
            <p:nvPr/>
          </p:nvSpPr>
          <p:spPr>
            <a:xfrm>
              <a:off x="4923158" y="2422486"/>
              <a:ext cx="150173" cy="33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2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51" name="-"/>
            <p:cNvSpPr txBox="1"/>
            <p:nvPr/>
          </p:nvSpPr>
          <p:spPr>
            <a:xfrm>
              <a:off x="2655082" y="2332181"/>
              <a:ext cx="150174" cy="33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2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52" name="-"/>
            <p:cNvSpPr txBox="1"/>
            <p:nvPr/>
          </p:nvSpPr>
          <p:spPr>
            <a:xfrm>
              <a:off x="3614649" y="1892777"/>
              <a:ext cx="150173" cy="33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2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rPr lang="de-DE" dirty="0" smtClean="0"/>
                <a:t>-</a:t>
              </a:r>
              <a:endParaRPr dirty="0"/>
            </a:p>
          </p:txBody>
        </p:sp>
        <p:sp>
          <p:nvSpPr>
            <p:cNvPr id="153" name="-"/>
            <p:cNvSpPr txBox="1"/>
            <p:nvPr/>
          </p:nvSpPr>
          <p:spPr>
            <a:xfrm>
              <a:off x="5572977" y="4147415"/>
              <a:ext cx="156635" cy="357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4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86" name="Verbindungslinie"/>
            <p:cNvSpPr/>
            <p:nvPr/>
          </p:nvSpPr>
          <p:spPr>
            <a:xfrm>
              <a:off x="3087742" y="2558787"/>
              <a:ext cx="259290" cy="97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33" h="21600" extrusionOk="0">
                  <a:moveTo>
                    <a:pt x="0" y="21600"/>
                  </a:moveTo>
                  <a:cubicBezTo>
                    <a:pt x="20675" y="18011"/>
                    <a:pt x="21600" y="10811"/>
                    <a:pt x="2776" y="0"/>
                  </a:cubicBezTo>
                </a:path>
              </a:pathLst>
            </a:cu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55" name="Adsorpiertes Teilchen"/>
            <p:cNvSpPr txBox="1"/>
            <p:nvPr/>
          </p:nvSpPr>
          <p:spPr>
            <a:xfrm>
              <a:off x="5627146" y="3588479"/>
              <a:ext cx="2095345" cy="357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4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rPr dirty="0" err="1" smtClean="0"/>
                <a:t>Adsor</a:t>
              </a:r>
              <a:r>
                <a:rPr lang="de-AT" dirty="0" smtClean="0"/>
                <a:t>b</a:t>
              </a:r>
              <a:r>
                <a:rPr dirty="0" err="1" smtClean="0"/>
                <a:t>iertes</a:t>
              </a:r>
              <a:r>
                <a:rPr dirty="0" smtClean="0"/>
                <a:t> </a:t>
              </a:r>
              <a:r>
                <a:rPr dirty="0" err="1"/>
                <a:t>Teilchen</a:t>
              </a:r>
              <a:endParaRPr dirty="0"/>
            </a:p>
          </p:txBody>
        </p:sp>
        <p:sp>
          <p:nvSpPr>
            <p:cNvPr id="156" name="Raumfiltriertes Teilchen"/>
            <p:cNvSpPr txBox="1"/>
            <p:nvPr/>
          </p:nvSpPr>
          <p:spPr>
            <a:xfrm>
              <a:off x="5627146" y="4090654"/>
              <a:ext cx="2250140" cy="357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4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Raumfiltriertes Teilchen</a:t>
              </a:r>
            </a:p>
          </p:txBody>
        </p:sp>
        <p:sp>
          <p:nvSpPr>
            <p:cNvPr id="157" name="-"/>
            <p:cNvSpPr txBox="1"/>
            <p:nvPr/>
          </p:nvSpPr>
          <p:spPr>
            <a:xfrm>
              <a:off x="1530222" y="1624802"/>
              <a:ext cx="150174" cy="33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2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58" name="Farbspritzer"/>
            <p:cNvSpPr/>
            <p:nvPr/>
          </p:nvSpPr>
          <p:spPr>
            <a:xfrm>
              <a:off x="1431020" y="1624802"/>
              <a:ext cx="348577" cy="344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blipFill rotWithShape="1">
              <a:blip r:embed="rId6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59" name="-"/>
            <p:cNvSpPr txBox="1"/>
            <p:nvPr/>
          </p:nvSpPr>
          <p:spPr>
            <a:xfrm>
              <a:off x="1546348" y="1624802"/>
              <a:ext cx="150173" cy="33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2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60" name="+"/>
            <p:cNvSpPr txBox="1"/>
            <p:nvPr/>
          </p:nvSpPr>
          <p:spPr>
            <a:xfrm>
              <a:off x="3932102" y="2203008"/>
              <a:ext cx="200968" cy="306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61" name="+"/>
            <p:cNvSpPr txBox="1"/>
            <p:nvPr/>
          </p:nvSpPr>
          <p:spPr>
            <a:xfrm>
              <a:off x="4629896" y="1449312"/>
              <a:ext cx="200967" cy="306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62" name="+"/>
            <p:cNvSpPr txBox="1"/>
            <p:nvPr/>
          </p:nvSpPr>
          <p:spPr>
            <a:xfrm>
              <a:off x="2946499" y="1388055"/>
              <a:ext cx="200967" cy="306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63" name="+"/>
            <p:cNvSpPr txBox="1"/>
            <p:nvPr/>
          </p:nvSpPr>
          <p:spPr>
            <a:xfrm>
              <a:off x="3468746" y="3187071"/>
              <a:ext cx="200968" cy="306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64" name="+"/>
            <p:cNvSpPr txBox="1"/>
            <p:nvPr/>
          </p:nvSpPr>
          <p:spPr>
            <a:xfrm>
              <a:off x="2285363" y="3649316"/>
              <a:ext cx="200967" cy="306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1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65" name="-"/>
            <p:cNvSpPr txBox="1"/>
            <p:nvPr/>
          </p:nvSpPr>
          <p:spPr>
            <a:xfrm>
              <a:off x="2293255" y="3345632"/>
              <a:ext cx="150174" cy="33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2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66" name="Farbspritzer"/>
            <p:cNvSpPr/>
            <p:nvPr/>
          </p:nvSpPr>
          <p:spPr>
            <a:xfrm>
              <a:off x="2174994" y="3342196"/>
              <a:ext cx="348577" cy="344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blipFill rotWithShape="1">
              <a:blip r:embed="rId6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321468">
                <a:defRPr sz="1100" cap="all" spc="22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167" name="-"/>
            <p:cNvSpPr txBox="1"/>
            <p:nvPr/>
          </p:nvSpPr>
          <p:spPr>
            <a:xfrm>
              <a:off x="2293255" y="3345632"/>
              <a:ext cx="150174" cy="337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321468">
                <a:defRPr sz="12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t>-</a:t>
              </a:r>
            </a:p>
          </p:txBody>
        </p:sp>
      </p:grpSp>
      <p:sp>
        <p:nvSpPr>
          <p:cNvPr id="169" name="Illustration: PHILIPP"/>
          <p:cNvSpPr txBox="1"/>
          <p:nvPr/>
        </p:nvSpPr>
        <p:spPr>
          <a:xfrm>
            <a:off x="4901804" y="5875681"/>
            <a:ext cx="2140279" cy="364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00">
                    <a:alpha val="75957"/>
                  </a:srgbClr>
                </a:solidFill>
              </a:defRPr>
            </a:lvl1pPr>
          </a:lstStyle>
          <a:p>
            <a:r>
              <a:t>Illustration: PHILIPP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9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M 6216  Regelung Auslegung Becken und Filter Vorteile des neuen Ansatzes"/>
          <p:cNvSpPr txBox="1">
            <a:spLocks noGrp="1"/>
          </p:cNvSpPr>
          <p:nvPr>
            <p:ph type="title" idx="4294967295"/>
          </p:nvPr>
        </p:nvSpPr>
        <p:spPr>
          <a:xfrm>
            <a:off x="521493" y="404664"/>
            <a:ext cx="8229601" cy="1152526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defTabSz="804672">
              <a:defRPr sz="32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Auslegung Becken und Filter</a:t>
            </a:r>
            <a:br/>
            <a:r>
              <a:t>Vorteile des neuen Ansatzes</a:t>
            </a:r>
          </a:p>
        </p:txBody>
      </p:sp>
      <p:sp>
        <p:nvSpPr>
          <p:cNvPr id="192" name="Geringere Energiekosten…"/>
          <p:cNvSpPr txBox="1"/>
          <p:nvPr/>
        </p:nvSpPr>
        <p:spPr>
          <a:xfrm>
            <a:off x="1108075" y="1624608"/>
            <a:ext cx="7056438" cy="44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Senkung</a:t>
            </a:r>
            <a:r>
              <a:rPr dirty="0"/>
              <a:t> der </a:t>
            </a:r>
            <a:r>
              <a:rPr dirty="0" err="1"/>
              <a:t>Filtergeschwindigkeit</a:t>
            </a:r>
            <a:r>
              <a:rPr dirty="0"/>
              <a:t> ! 	</a:t>
            </a:r>
            <a:r>
              <a:rPr dirty="0" err="1"/>
              <a:t>Verbesserung</a:t>
            </a:r>
            <a:r>
              <a:rPr dirty="0"/>
              <a:t> der Filtration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g</a:t>
            </a:r>
            <a:r>
              <a:rPr dirty="0" err="1" smtClean="0"/>
              <a:t>eringere</a:t>
            </a:r>
            <a:r>
              <a:rPr dirty="0" smtClean="0"/>
              <a:t> </a:t>
            </a:r>
            <a:r>
              <a:rPr dirty="0" err="1" smtClean="0"/>
              <a:t>Energiekosten</a:t>
            </a:r>
            <a:r>
              <a:rPr lang="de-AT" dirty="0" smtClean="0"/>
              <a:t> Umwälzung</a:t>
            </a: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g</a:t>
            </a:r>
            <a:r>
              <a:rPr dirty="0" err="1" smtClean="0"/>
              <a:t>eringere</a:t>
            </a:r>
            <a:r>
              <a:rPr dirty="0" smtClean="0"/>
              <a:t> </a:t>
            </a:r>
            <a:r>
              <a:rPr dirty="0" err="1" smtClean="0"/>
              <a:t>Wärmeverlust</a:t>
            </a:r>
            <a:r>
              <a:rPr lang="de-AT" dirty="0" smtClean="0"/>
              <a:t>e</a:t>
            </a:r>
            <a:r>
              <a:rPr dirty="0" smtClean="0"/>
              <a:t> </a:t>
            </a:r>
            <a:r>
              <a:rPr dirty="0" err="1"/>
              <a:t>über</a:t>
            </a:r>
            <a:r>
              <a:rPr dirty="0"/>
              <a:t> die </a:t>
            </a:r>
            <a:r>
              <a:rPr dirty="0" err="1"/>
              <a:t>Überlaufrinne</a:t>
            </a:r>
            <a:endParaRPr dirty="0"/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s</a:t>
            </a:r>
            <a:r>
              <a:rPr dirty="0" err="1" smtClean="0"/>
              <a:t>innvolle</a:t>
            </a:r>
            <a:r>
              <a:rPr dirty="0" smtClean="0"/>
              <a:t> </a:t>
            </a:r>
            <a:r>
              <a:rPr dirty="0" err="1"/>
              <a:t>Beckenhydraulik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ungewöhnlichen</a:t>
            </a:r>
            <a:r>
              <a:rPr dirty="0"/>
              <a:t> </a:t>
            </a:r>
            <a:r>
              <a:rPr dirty="0" err="1"/>
              <a:t>Konstellationen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95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M 6216  Regelung Auslegung Becken und Filter Grundlagen"/>
          <p:cNvSpPr txBox="1">
            <a:spLocks noGrp="1"/>
          </p:cNvSpPr>
          <p:nvPr>
            <p:ph type="title" idx="4294967295"/>
          </p:nvPr>
        </p:nvSpPr>
        <p:spPr>
          <a:xfrm>
            <a:off x="522287" y="476250"/>
            <a:ext cx="8229601" cy="865188"/>
          </a:xfrm>
          <a:prstGeom prst="rect">
            <a:avLst/>
          </a:prstGeom>
        </p:spPr>
        <p:txBody>
          <a:bodyPr lIns="45718" tIns="45718" rIns="45718" bIns="45718" anchor="ctr">
            <a:normAutofit fontScale="90000"/>
          </a:bodyPr>
          <a:lstStyle/>
          <a:p>
            <a:pPr defTabSz="468538">
              <a:defRPr sz="2688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Auslegung Becken und Filter</a:t>
            </a:r>
            <a:br/>
            <a:r>
              <a:t>Voraussetzung</a:t>
            </a:r>
          </a:p>
        </p:txBody>
      </p:sp>
      <p:sp>
        <p:nvSpPr>
          <p:cNvPr id="198" name="Induktive Vollstrom-Messgeräte…"/>
          <p:cNvSpPr txBox="1"/>
          <p:nvPr/>
        </p:nvSpPr>
        <p:spPr>
          <a:xfrm>
            <a:off x="1162050" y="1539775"/>
            <a:ext cx="7489005" cy="44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Induktive</a:t>
            </a:r>
            <a:r>
              <a:rPr dirty="0"/>
              <a:t> </a:t>
            </a:r>
            <a:r>
              <a:rPr dirty="0" err="1"/>
              <a:t>Vollstrom-Messgeräte</a:t>
            </a: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Geräte</a:t>
            </a:r>
            <a:r>
              <a:rPr dirty="0"/>
              <a:t> </a:t>
            </a:r>
            <a:r>
              <a:rPr dirty="0" err="1"/>
              <a:t>lassen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 </a:t>
            </a:r>
            <a:r>
              <a:rPr dirty="0" err="1"/>
              <a:t>nutzen</a:t>
            </a:r>
            <a:r>
              <a:rPr dirty="0"/>
              <a:t> um </a:t>
            </a:r>
            <a:r>
              <a:rPr dirty="0" err="1"/>
              <a:t>Forderung</a:t>
            </a:r>
            <a:r>
              <a:rPr dirty="0"/>
              <a:t> </a:t>
            </a:r>
            <a:r>
              <a:rPr dirty="0" err="1"/>
              <a:t>nach</a:t>
            </a:r>
            <a:r>
              <a:rPr dirty="0"/>
              <a:t> </a:t>
            </a:r>
            <a:r>
              <a:rPr dirty="0" err="1"/>
              <a:t>Abschaltung</a:t>
            </a:r>
            <a:r>
              <a:rPr dirty="0"/>
              <a:t> </a:t>
            </a:r>
            <a:r>
              <a:rPr dirty="0" err="1"/>
              <a:t>Dosieranlage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Q</a:t>
            </a:r>
            <a:r>
              <a:rPr baseline="-25000" dirty="0"/>
              <a:t>A</a:t>
            </a:r>
            <a:r>
              <a:rPr dirty="0"/>
              <a:t> &lt; 40% </a:t>
            </a:r>
            <a:r>
              <a:rPr dirty="0" err="1"/>
              <a:t>umzusetzen</a:t>
            </a:r>
            <a:r>
              <a:rPr dirty="0"/>
              <a:t> und um </a:t>
            </a:r>
            <a:r>
              <a:rPr dirty="0" err="1"/>
              <a:t>Förderstrom</a:t>
            </a:r>
            <a:r>
              <a:rPr dirty="0"/>
              <a:t>- </a:t>
            </a:r>
            <a:r>
              <a:rPr dirty="0" err="1"/>
              <a:t>Reduktionen</a:t>
            </a:r>
            <a:r>
              <a:rPr dirty="0"/>
              <a:t> </a:t>
            </a:r>
            <a:r>
              <a:rPr dirty="0" err="1"/>
              <a:t>ausserhalb</a:t>
            </a:r>
            <a:r>
              <a:rPr dirty="0"/>
              <a:t> der </a:t>
            </a:r>
            <a:r>
              <a:rPr dirty="0" err="1"/>
              <a:t>Betriebszeit</a:t>
            </a:r>
            <a:r>
              <a:rPr dirty="0"/>
              <a:t> </a:t>
            </a:r>
            <a:r>
              <a:rPr dirty="0" err="1"/>
              <a:t>umzusetzen</a:t>
            </a:r>
            <a:r>
              <a:rPr dirty="0"/>
              <a:t>. 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Geräte</a:t>
            </a:r>
            <a:r>
              <a:rPr dirty="0"/>
              <a:t> </a:t>
            </a:r>
            <a:r>
              <a:rPr dirty="0" err="1"/>
              <a:t>laufen</a:t>
            </a:r>
            <a:r>
              <a:rPr dirty="0"/>
              <a:t> </a:t>
            </a:r>
            <a:r>
              <a:rPr dirty="0" err="1"/>
              <a:t>sehr</a:t>
            </a:r>
            <a:r>
              <a:rPr dirty="0"/>
              <a:t> </a:t>
            </a:r>
            <a:r>
              <a:rPr dirty="0" err="1"/>
              <a:t>stabil</a:t>
            </a:r>
            <a:r>
              <a:rPr dirty="0"/>
              <a:t>. </a:t>
            </a:r>
            <a:r>
              <a:rPr dirty="0" err="1"/>
              <a:t>Daher</a:t>
            </a:r>
            <a:r>
              <a:rPr dirty="0"/>
              <a:t> </a:t>
            </a:r>
            <a:r>
              <a:rPr dirty="0" err="1"/>
              <a:t>kein</a:t>
            </a:r>
            <a:r>
              <a:rPr dirty="0"/>
              <a:t> </a:t>
            </a:r>
            <a:r>
              <a:rPr dirty="0" err="1"/>
              <a:t>Aufschaukeln</a:t>
            </a:r>
            <a:r>
              <a:rPr dirty="0"/>
              <a:t> der Anlagen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01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M 6216  Regelung Auslegung Becken und Filter Grundlagen"/>
          <p:cNvSpPr txBox="1">
            <a:spLocks noGrp="1"/>
          </p:cNvSpPr>
          <p:nvPr>
            <p:ph type="title" idx="4294967295"/>
          </p:nvPr>
        </p:nvSpPr>
        <p:spPr>
          <a:xfrm>
            <a:off x="547687" y="196850"/>
            <a:ext cx="8229601" cy="8651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557783">
              <a:defRPr sz="32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Beschränkung Salzgehalt in Becken ?</a:t>
            </a:r>
          </a:p>
        </p:txBody>
      </p:sp>
      <p:sp>
        <p:nvSpPr>
          <p:cNvPr id="204" name="Induktive Vollstrom-Messgeräte…"/>
          <p:cNvSpPr txBox="1"/>
          <p:nvPr/>
        </p:nvSpPr>
        <p:spPr>
          <a:xfrm>
            <a:off x="1263648" y="1168400"/>
            <a:ext cx="7489005" cy="483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Desinfektion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höheren</a:t>
            </a:r>
            <a:r>
              <a:rPr dirty="0"/>
              <a:t> </a:t>
            </a:r>
            <a:r>
              <a:rPr dirty="0" err="1"/>
              <a:t>Salz-Gehalten</a:t>
            </a:r>
            <a:r>
              <a:rPr dirty="0"/>
              <a:t>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geklärt</a:t>
            </a:r>
            <a:endParaRPr dirty="0"/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Flockung deutlich </a:t>
            </a:r>
            <a:r>
              <a:rPr lang="de-DE" dirty="0" smtClean="0"/>
              <a:t>behindert</a:t>
            </a:r>
          </a:p>
          <a:p>
            <a:pPr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de-DE"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Meist</a:t>
            </a:r>
            <a:r>
              <a:rPr dirty="0" smtClean="0"/>
              <a:t> </a:t>
            </a:r>
            <a:r>
              <a:rPr dirty="0" err="1"/>
              <a:t>starke</a:t>
            </a:r>
            <a:r>
              <a:rPr dirty="0"/>
              <a:t> THM </a:t>
            </a:r>
            <a:r>
              <a:rPr dirty="0" err="1"/>
              <a:t>Bildung</a:t>
            </a:r>
            <a:endParaRPr dirty="0"/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Salzmischungen</a:t>
            </a:r>
            <a:r>
              <a:rPr dirty="0"/>
              <a:t>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zulässig</a:t>
            </a:r>
            <a:r>
              <a:rPr dirty="0"/>
              <a:t>, da </a:t>
            </a:r>
            <a:r>
              <a:rPr dirty="0" err="1"/>
              <a:t>ungeklärte</a:t>
            </a:r>
            <a:r>
              <a:rPr dirty="0"/>
              <a:t> </a:t>
            </a:r>
            <a:r>
              <a:rPr dirty="0" err="1"/>
              <a:t>Nebenwirkungen</a:t>
            </a:r>
            <a:r>
              <a:rPr dirty="0"/>
              <a:t>: Sulfate </a:t>
            </a:r>
            <a:r>
              <a:rPr dirty="0" err="1"/>
              <a:t>wirken</a:t>
            </a:r>
            <a:r>
              <a:rPr dirty="0"/>
              <a:t> </a:t>
            </a:r>
            <a:r>
              <a:rPr dirty="0" err="1"/>
              <a:t>abführend</a:t>
            </a:r>
            <a:r>
              <a:rPr dirty="0"/>
              <a:t>, Lithium </a:t>
            </a:r>
            <a:r>
              <a:rPr dirty="0" err="1"/>
              <a:t>wirkt</a:t>
            </a:r>
            <a:r>
              <a:rPr dirty="0"/>
              <a:t> stark auf die Psyche,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Jodgehalten</a:t>
            </a:r>
            <a:r>
              <a:rPr dirty="0"/>
              <a:t> </a:t>
            </a:r>
            <a:r>
              <a:rPr dirty="0" err="1"/>
              <a:t>starke</a:t>
            </a:r>
            <a:r>
              <a:rPr dirty="0"/>
              <a:t> </a:t>
            </a:r>
            <a:r>
              <a:rPr dirty="0" err="1"/>
              <a:t>Chlorzehrung</a:t>
            </a:r>
            <a:r>
              <a:rPr dirty="0" smtClean="0"/>
              <a:t>)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07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Ansätze und Diskussionen"/>
          <p:cNvSpPr txBox="1">
            <a:spLocks noGrp="1"/>
          </p:cNvSpPr>
          <p:nvPr>
            <p:ph type="title" idx="4294967295"/>
          </p:nvPr>
        </p:nvSpPr>
        <p:spPr>
          <a:xfrm>
            <a:off x="1506487" y="476672"/>
            <a:ext cx="6131026" cy="792089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Tauchbecken Durchlauf-Betrieb</a:t>
            </a:r>
          </a:p>
        </p:txBody>
      </p:sp>
      <p:sp>
        <p:nvSpPr>
          <p:cNvPr id="210" name="Rechteck 1"/>
          <p:cNvSpPr txBox="1"/>
          <p:nvPr/>
        </p:nvSpPr>
        <p:spPr>
          <a:xfrm>
            <a:off x="850329" y="1494827"/>
            <a:ext cx="8116268" cy="3737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Sind von der Durchströmung wie ein Nichtschwimmer-Becken im Durchlauf-Betrieb zu betreiben (Übernahme der Regelung ÖNORM 6126)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Durchlauf-Betrieb auf 4 m² Oberfläche weiterhin begrenzt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Zulässig ist die Einleitung des Überlauf-Wassers in Ausgleichsbehälter oder Rückspül-Behälter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Regelmäßig wasserrechtlich ein Problem.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3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Ansätze und Diskussionen"/>
          <p:cNvSpPr txBox="1">
            <a:spLocks noGrp="1"/>
          </p:cNvSpPr>
          <p:nvPr>
            <p:ph type="title" idx="4294967295"/>
          </p:nvPr>
        </p:nvSpPr>
        <p:spPr>
          <a:xfrm>
            <a:off x="1506487" y="476672"/>
            <a:ext cx="6131026" cy="792089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Chlorgehalte in Becken</a:t>
            </a:r>
          </a:p>
        </p:txBody>
      </p:sp>
      <p:sp>
        <p:nvSpPr>
          <p:cNvPr id="216" name="Rechteck 1"/>
          <p:cNvSpPr txBox="1"/>
          <p:nvPr/>
        </p:nvSpPr>
        <p:spPr>
          <a:xfrm>
            <a:off x="969962" y="1494827"/>
            <a:ext cx="7778503" cy="4956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Minimum </a:t>
            </a:r>
            <a:r>
              <a:rPr dirty="0" err="1"/>
              <a:t>freies</a:t>
            </a:r>
            <a:r>
              <a:rPr dirty="0"/>
              <a:t> </a:t>
            </a:r>
            <a:r>
              <a:rPr dirty="0" err="1"/>
              <a:t>Chlor</a:t>
            </a:r>
            <a:r>
              <a:rPr dirty="0"/>
              <a:t>: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Bei</a:t>
            </a:r>
            <a:r>
              <a:rPr dirty="0"/>
              <a:t> pH </a:t>
            </a:r>
            <a:r>
              <a:rPr dirty="0" err="1"/>
              <a:t>Werten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7,4: </a:t>
            </a:r>
            <a:r>
              <a:rPr dirty="0" err="1"/>
              <a:t>generell</a:t>
            </a:r>
            <a:r>
              <a:rPr dirty="0"/>
              <a:t> </a:t>
            </a:r>
            <a:r>
              <a:rPr lang="de-DE" dirty="0"/>
              <a:t>≥</a:t>
            </a:r>
            <a:r>
              <a:rPr dirty="0" smtClean="0"/>
              <a:t> </a:t>
            </a:r>
            <a:r>
              <a:rPr dirty="0"/>
              <a:t>0,8 mg/l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Warmsprudelbecken</a:t>
            </a:r>
            <a:r>
              <a:rPr dirty="0"/>
              <a:t> : </a:t>
            </a:r>
            <a:r>
              <a:rPr lang="de-DE" dirty="0" smtClean="0"/>
              <a:t>≥</a:t>
            </a:r>
            <a:r>
              <a:rPr dirty="0" smtClean="0"/>
              <a:t> </a:t>
            </a:r>
            <a:r>
              <a:rPr dirty="0"/>
              <a:t>0,6 mg/l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Tauchbecken</a:t>
            </a:r>
            <a:r>
              <a:rPr dirty="0"/>
              <a:t> </a:t>
            </a:r>
            <a:r>
              <a:rPr lang="de-DE" dirty="0"/>
              <a:t>≥</a:t>
            </a:r>
            <a:r>
              <a:rPr dirty="0" smtClean="0"/>
              <a:t> </a:t>
            </a:r>
            <a:r>
              <a:rPr dirty="0"/>
              <a:t>0,8 mg/l.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Maximum </a:t>
            </a:r>
            <a:r>
              <a:rPr dirty="0" err="1"/>
              <a:t>freies</a:t>
            </a:r>
            <a:r>
              <a:rPr dirty="0"/>
              <a:t> </a:t>
            </a:r>
            <a:r>
              <a:rPr dirty="0" err="1"/>
              <a:t>Chlor</a:t>
            </a:r>
            <a:r>
              <a:rPr dirty="0"/>
              <a:t>: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Hallenbecken</a:t>
            </a:r>
            <a:r>
              <a:rPr dirty="0" smtClean="0"/>
              <a:t>:</a:t>
            </a:r>
            <a:r>
              <a:rPr lang="de-DE" dirty="0"/>
              <a:t> ≤</a:t>
            </a:r>
            <a:r>
              <a:rPr dirty="0" smtClean="0"/>
              <a:t>  </a:t>
            </a:r>
            <a:r>
              <a:rPr dirty="0"/>
              <a:t>1,2 mg/l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Freibäder</a:t>
            </a:r>
            <a:r>
              <a:rPr dirty="0"/>
              <a:t> </a:t>
            </a:r>
            <a:r>
              <a:rPr lang="de-DE" dirty="0" smtClean="0"/>
              <a:t>≤</a:t>
            </a:r>
            <a:r>
              <a:rPr dirty="0" smtClean="0"/>
              <a:t> </a:t>
            </a:r>
            <a:r>
              <a:rPr dirty="0"/>
              <a:t>2,0 mg/l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Becken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Durchlauf-Betrieb</a:t>
            </a:r>
            <a:r>
              <a:rPr dirty="0"/>
              <a:t>: </a:t>
            </a:r>
            <a:r>
              <a:rPr lang="de-DE" dirty="0" smtClean="0"/>
              <a:t>≤</a:t>
            </a:r>
            <a:r>
              <a:rPr dirty="0" smtClean="0"/>
              <a:t> </a:t>
            </a:r>
            <a:r>
              <a:rPr dirty="0"/>
              <a:t>4,0 mg/l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9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Ansätze und Diskussionen"/>
          <p:cNvSpPr txBox="1">
            <a:spLocks noGrp="1"/>
          </p:cNvSpPr>
          <p:nvPr>
            <p:ph type="title" idx="4294967295"/>
          </p:nvPr>
        </p:nvSpPr>
        <p:spPr>
          <a:xfrm>
            <a:off x="1560783" y="294259"/>
            <a:ext cx="6131026" cy="792089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Grenzwerte Bakteriologie</a:t>
            </a:r>
          </a:p>
        </p:txBody>
      </p:sp>
      <p:sp>
        <p:nvSpPr>
          <p:cNvPr id="222" name="Rechteck 1"/>
          <p:cNvSpPr txBox="1"/>
          <p:nvPr/>
        </p:nvSpPr>
        <p:spPr>
          <a:xfrm>
            <a:off x="1042987" y="1164133"/>
            <a:ext cx="7489453" cy="5363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Filterabläufe: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Bisher: Grenzwerte Pseudomonaden und Legionellen = 0, „Toleranz-Erlass“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Künftig: 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Pseudomonas: Soll: 0 Grenzwert 50 KBE/100 ml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Legionellen: Soll: 10 ; Grenzwert : 1000 KBE / 100 ml mit Serogruppen-Typisierung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Überschreitung Richtwerte: Sanierungsmaßnahmen aber je nach Einschätzung des Gutachters keine Sperre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25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Ansätze und Diskussionen"/>
          <p:cNvSpPr txBox="1">
            <a:spLocks noGrp="1"/>
          </p:cNvSpPr>
          <p:nvPr>
            <p:ph type="title" idx="4294967295"/>
          </p:nvPr>
        </p:nvSpPr>
        <p:spPr>
          <a:xfrm>
            <a:off x="1560783" y="222317"/>
            <a:ext cx="6131026" cy="614396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Grenzwerte Bakteriologie</a:t>
            </a:r>
          </a:p>
        </p:txBody>
      </p:sp>
      <p:sp>
        <p:nvSpPr>
          <p:cNvPr id="228" name="Rechteck 1"/>
          <p:cNvSpPr txBox="1"/>
          <p:nvPr/>
        </p:nvSpPr>
        <p:spPr>
          <a:xfrm>
            <a:off x="1042987" y="836712"/>
            <a:ext cx="7921502" cy="612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Becken</a:t>
            </a:r>
            <a:r>
              <a:rPr dirty="0"/>
              <a:t>: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Temperaturen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30°C: 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Bisher</a:t>
            </a:r>
            <a:r>
              <a:rPr dirty="0"/>
              <a:t>: </a:t>
            </a:r>
            <a:r>
              <a:rPr dirty="0" err="1"/>
              <a:t>Grenzwerte</a:t>
            </a:r>
            <a:r>
              <a:rPr dirty="0"/>
              <a:t> </a:t>
            </a:r>
            <a:r>
              <a:rPr dirty="0" err="1"/>
              <a:t>Pseudomonaden</a:t>
            </a:r>
            <a:r>
              <a:rPr dirty="0"/>
              <a:t> und </a:t>
            </a:r>
            <a:r>
              <a:rPr dirty="0" err="1"/>
              <a:t>Legionellen</a:t>
            </a:r>
            <a:r>
              <a:rPr dirty="0"/>
              <a:t> = 0, „</a:t>
            </a:r>
            <a:r>
              <a:rPr dirty="0" err="1"/>
              <a:t>Toleranz-Erlass</a:t>
            </a:r>
            <a:r>
              <a:rPr dirty="0"/>
              <a:t>“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Temperaturen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30°C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Künftig</a:t>
            </a:r>
            <a:r>
              <a:rPr dirty="0"/>
              <a:t>: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Temperaturen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25°C !: 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Pseudomonas: </a:t>
            </a:r>
            <a:r>
              <a:rPr dirty="0" err="1"/>
              <a:t>Grenzwert</a:t>
            </a:r>
            <a:r>
              <a:rPr dirty="0"/>
              <a:t>: 0 KBE/100 ml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Legionellen</a:t>
            </a:r>
            <a:r>
              <a:rPr dirty="0"/>
              <a:t>: Soll: 0; </a:t>
            </a:r>
            <a:r>
              <a:rPr dirty="0" err="1"/>
              <a:t>Grenzwert</a:t>
            </a:r>
            <a:r>
              <a:rPr dirty="0"/>
              <a:t>: 100 KBE/100ml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Serogruppen-Typisierung</a:t>
            </a: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Überschreitung</a:t>
            </a:r>
            <a:r>
              <a:rPr dirty="0"/>
              <a:t> </a:t>
            </a:r>
            <a:r>
              <a:rPr dirty="0" err="1"/>
              <a:t>Richtwerte</a:t>
            </a:r>
            <a:r>
              <a:rPr dirty="0"/>
              <a:t>: </a:t>
            </a:r>
            <a:r>
              <a:rPr dirty="0" err="1"/>
              <a:t>Sanierungsmaßnahmen</a:t>
            </a:r>
            <a:r>
              <a:rPr dirty="0"/>
              <a:t> </a:t>
            </a:r>
            <a:r>
              <a:rPr dirty="0" err="1"/>
              <a:t>aber</a:t>
            </a:r>
            <a:r>
              <a:rPr dirty="0"/>
              <a:t> je </a:t>
            </a:r>
            <a:r>
              <a:rPr dirty="0" err="1"/>
              <a:t>nach</a:t>
            </a:r>
            <a:r>
              <a:rPr dirty="0"/>
              <a:t> </a:t>
            </a:r>
            <a:r>
              <a:rPr dirty="0" err="1"/>
              <a:t>Einschätzung</a:t>
            </a:r>
            <a:r>
              <a:rPr dirty="0"/>
              <a:t> des </a:t>
            </a:r>
            <a:r>
              <a:rPr dirty="0" err="1"/>
              <a:t>Gutachters</a:t>
            </a:r>
            <a:r>
              <a:rPr dirty="0"/>
              <a:t> </a:t>
            </a:r>
            <a:r>
              <a:rPr dirty="0" err="1"/>
              <a:t>keine</a:t>
            </a:r>
            <a:r>
              <a:rPr dirty="0"/>
              <a:t> </a:t>
            </a:r>
            <a:r>
              <a:rPr dirty="0" err="1"/>
              <a:t>Sperre</a:t>
            </a:r>
            <a:r>
              <a:rPr dirty="0"/>
              <a:t/>
            </a:r>
            <a:br>
              <a:rPr dirty="0"/>
            </a:br>
            <a:r>
              <a:rPr lang="de-AT" dirty="0" err="1" smtClean="0"/>
              <a:t>Soofrtige</a:t>
            </a:r>
            <a:r>
              <a:rPr lang="de-AT" dirty="0" smtClean="0"/>
              <a:t> </a:t>
            </a:r>
            <a:r>
              <a:rPr dirty="0" err="1" smtClean="0"/>
              <a:t>Maßnahmen</a:t>
            </a:r>
            <a:r>
              <a:rPr dirty="0"/>
              <a:t>: pH:7,0, </a:t>
            </a:r>
            <a:r>
              <a:rPr dirty="0" err="1"/>
              <a:t>Chlor</a:t>
            </a:r>
            <a:r>
              <a:rPr dirty="0"/>
              <a:t> </a:t>
            </a:r>
            <a:r>
              <a:rPr dirty="0" smtClean="0"/>
              <a:t>0,8</a:t>
            </a:r>
            <a:r>
              <a:rPr lang="de-AT" dirty="0" smtClean="0"/>
              <a:t>mg/l,</a:t>
            </a:r>
            <a:r>
              <a:rPr dirty="0" smtClean="0"/>
              <a:t> </a:t>
            </a:r>
            <a:r>
              <a:rPr dirty="0" err="1"/>
              <a:t>aerosolbildende</a:t>
            </a:r>
            <a:r>
              <a:rPr dirty="0"/>
              <a:t> </a:t>
            </a:r>
            <a:r>
              <a:rPr dirty="0" err="1"/>
              <a:t>Attraktionen</a:t>
            </a:r>
            <a:r>
              <a:rPr dirty="0"/>
              <a:t> </a:t>
            </a:r>
            <a:r>
              <a:rPr dirty="0" err="1" smtClean="0"/>
              <a:t>abschalten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7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Aktuelle Themen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4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Aktuelle Themen</a:t>
            </a:r>
          </a:p>
        </p:txBody>
      </p:sp>
      <p:sp>
        <p:nvSpPr>
          <p:cNvPr id="40" name="Bäderhygiene-Verordnung neu (Entwurf)…"/>
          <p:cNvSpPr txBox="1">
            <a:spLocks noGrp="1"/>
          </p:cNvSpPr>
          <p:nvPr>
            <p:ph type="body" sz="half" idx="4294967295"/>
          </p:nvPr>
        </p:nvSpPr>
        <p:spPr>
          <a:xfrm>
            <a:off x="1403350" y="1751011"/>
            <a:ext cx="6851650" cy="3046414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342900" indent="-342900" algn="l" defTabSz="9144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Bäderhygiene-Verordnung neu (Entwurf)</a:t>
            </a:r>
          </a:p>
          <a:p>
            <a:pPr marL="342900" indent="-342900" algn="l" defTabSz="9144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Ansätze</a:t>
            </a:r>
          </a:p>
          <a:p>
            <a:pPr marL="342900" indent="-342900" algn="l" defTabSz="9144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Ideen</a:t>
            </a:r>
          </a:p>
          <a:p>
            <a:pPr marL="342900" indent="-342900" algn="l" defTabSz="9144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Grundlagen</a:t>
            </a:r>
          </a:p>
          <a:p>
            <a:pPr marL="342900" indent="-342900" algn="l" defTabSz="9144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Geplante Änderungen</a:t>
            </a:r>
          </a:p>
          <a:p>
            <a:pPr marL="342900" indent="-342900" algn="l" defTabSz="914400">
              <a:lnSpc>
                <a:spcPct val="80000"/>
              </a:lnSpc>
              <a:spcBef>
                <a:spcPts val="7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algn="l" defTabSz="914400">
              <a:lnSpc>
                <a:spcPct val="8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Normungsschwerpunkte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36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Beispiel für die Problematik Filter in Kleinabdeteichen"/>
          <p:cNvSpPr txBox="1">
            <a:spLocks noGrp="1"/>
          </p:cNvSpPr>
          <p:nvPr>
            <p:ph type="title" idx="4294967295"/>
          </p:nvPr>
        </p:nvSpPr>
        <p:spPr>
          <a:xfrm>
            <a:off x="107503" y="188639"/>
            <a:ext cx="8856986" cy="720082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defTabSz="768094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Beispiel: Problematik Filter in Kleinbadeteichen</a:t>
            </a:r>
          </a:p>
        </p:txBody>
      </p:sp>
      <p:sp>
        <p:nvSpPr>
          <p:cNvPr id="239" name="keine normierten Bauformen…"/>
          <p:cNvSpPr txBox="1">
            <a:spLocks noGrp="1"/>
          </p:cNvSpPr>
          <p:nvPr>
            <p:ph type="body" idx="4294967295"/>
          </p:nvPr>
        </p:nvSpPr>
        <p:spPr>
          <a:xfrm>
            <a:off x="1017291" y="836711"/>
            <a:ext cx="8032006" cy="6021290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140588" indent="-140588" algn="l" defTabSz="374904">
              <a:lnSpc>
                <a:spcPct val="80000"/>
              </a:lnSpc>
              <a:spcBef>
                <a:spcPts val="200"/>
              </a:spcBef>
              <a:buSzPct val="100000"/>
              <a:buChar char="•"/>
              <a:defRPr sz="23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keine normierten Bauformen</a:t>
            </a:r>
            <a:endParaRPr sz="5000"/>
          </a:p>
          <a:p>
            <a:pPr marL="140588" indent="-140588" algn="l" defTabSz="374904">
              <a:lnSpc>
                <a:spcPct val="80000"/>
              </a:lnSpc>
              <a:spcBef>
                <a:spcPts val="200"/>
              </a:spcBef>
              <a:buSzPct val="100000"/>
              <a:buChar char="•"/>
              <a:defRPr sz="23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Keine Nachweise, welchen Einfluß Filter auf die Bakteriologie (nicht den Nährstoff-Elimination!) haben </a:t>
            </a:r>
            <a:endParaRPr sz="500"/>
          </a:p>
          <a:p>
            <a:pPr marL="140588" indent="-140588" algn="l" defTabSz="374904">
              <a:lnSpc>
                <a:spcPct val="80000"/>
              </a:lnSpc>
              <a:spcBef>
                <a:spcPts val="200"/>
              </a:spcBef>
              <a:buSzPct val="100000"/>
              <a:buChar char="•"/>
              <a:defRPr sz="23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Wenn Messungen vorliegen: Oft nicht bekannt: Vorraussetzungen, Belastungen, Füllwasser-Angaben keine Vergleichsverhältnisse, über eingesetzte Algizide, Filterabläufe,Prüfparameter, Rückspül-Vorgaben, Desinfektionsmittel-Einsatz. </a:t>
            </a:r>
            <a:endParaRPr sz="500"/>
          </a:p>
          <a:p>
            <a:pPr marL="140588" indent="-140588" algn="l" defTabSz="374904">
              <a:lnSpc>
                <a:spcPct val="80000"/>
              </a:lnSpc>
              <a:spcBef>
                <a:spcPts val="200"/>
              </a:spcBef>
              <a:buSzPct val="100000"/>
              <a:buChar char="•"/>
              <a:defRPr sz="23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Daher eine Abschätzung und Beurteilung eines Projekts grundsätzlich nicht möglich.</a:t>
            </a:r>
            <a:endParaRPr sz="5000"/>
          </a:p>
          <a:p>
            <a:pPr marL="140588" indent="-140588" algn="l" defTabSz="374904">
              <a:lnSpc>
                <a:spcPct val="80000"/>
              </a:lnSpc>
              <a:spcBef>
                <a:spcPts val="200"/>
              </a:spcBef>
              <a:buSzPct val="100000"/>
              <a:buChar char="•"/>
              <a:defRPr sz="23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Wenn Daten vorliegen, ist Wiederaufnahme unter bestimmten Auflagen möglich (genau zugelassen Bauform, Prüfparameter, Rückspül- Vorgaben, Desinfektionsmittel-Einsatz etc..) </a:t>
            </a:r>
            <a:endParaRPr sz="500"/>
          </a:p>
          <a:p>
            <a:pPr marL="140588" indent="-140588" algn="l" defTabSz="374904">
              <a:lnSpc>
                <a:spcPct val="80000"/>
              </a:lnSpc>
              <a:spcBef>
                <a:spcPts val="200"/>
              </a:spcBef>
              <a:buSzPct val="100000"/>
              <a:buChar char="•"/>
              <a:defRPr sz="50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00"/>
          </a:p>
          <a:p>
            <a:pPr marL="140588" indent="-140588" algn="l" defTabSz="374904">
              <a:lnSpc>
                <a:spcPct val="80000"/>
              </a:lnSpc>
              <a:spcBef>
                <a:spcPts val="200"/>
              </a:spcBef>
              <a:buSzPct val="100000"/>
              <a:buChar char="•"/>
              <a:defRPr sz="23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Kein hygienischer Betriebsparameter (freies Chlor !!)</a:t>
            </a:r>
            <a:endParaRPr sz="5000"/>
          </a:p>
          <a:p>
            <a:pPr marL="140588" indent="-140588" algn="l" defTabSz="374904">
              <a:lnSpc>
                <a:spcPct val="80000"/>
              </a:lnSpc>
              <a:spcBef>
                <a:spcPts val="200"/>
              </a:spcBef>
              <a:buSzPct val="100000"/>
              <a:buChar char="•"/>
              <a:defRPr sz="23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 Sinne einer Angleichung der Chancen werden daher die Anforderungen an Kleinbadeteiche präzisiert und erhöht.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42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Änderungen der Anforderungen Kleinabdeteichen"/>
          <p:cNvSpPr txBox="1">
            <a:spLocks noGrp="1"/>
          </p:cNvSpPr>
          <p:nvPr>
            <p:ph type="title" idx="4294967295"/>
          </p:nvPr>
        </p:nvSpPr>
        <p:spPr>
          <a:xfrm>
            <a:off x="179511" y="274636"/>
            <a:ext cx="8712970" cy="850108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defTabSz="768094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Änderungen Anforderungen Kleinbadeteiche</a:t>
            </a:r>
          </a:p>
        </p:txBody>
      </p:sp>
      <p:sp>
        <p:nvSpPr>
          <p:cNvPr id="245" name="Mindestflächen 1.000 m 2…"/>
          <p:cNvSpPr txBox="1">
            <a:spLocks noGrp="1"/>
          </p:cNvSpPr>
          <p:nvPr>
            <p:ph type="body" idx="4294967295"/>
          </p:nvPr>
        </p:nvSpPr>
        <p:spPr>
          <a:xfrm>
            <a:off x="1259631" y="1052736"/>
            <a:ext cx="7884370" cy="5472608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137160" indent="-137160" algn="l" defTabSz="365759">
              <a:spcBef>
                <a:spcPts val="200"/>
              </a:spcBef>
              <a:buSzPct val="100000"/>
              <a:buChar char="•"/>
              <a:defRPr sz="11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37160" indent="-137160" algn="l" defTabSz="365759">
              <a:spcBef>
                <a:spcPts val="2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Mindestflächen</a:t>
            </a:r>
            <a:r>
              <a:rPr dirty="0"/>
              <a:t> 1.000 </a:t>
            </a:r>
            <a:r>
              <a:rPr dirty="0" smtClean="0"/>
              <a:t>m</a:t>
            </a:r>
            <a:r>
              <a:rPr baseline="30000" dirty="0" smtClean="0"/>
              <a:t>2</a:t>
            </a:r>
            <a:endParaRPr sz="1100" baseline="30000" dirty="0"/>
          </a:p>
          <a:p>
            <a:pPr marL="137160" indent="-137160" algn="l" defTabSz="365759">
              <a:spcBef>
                <a:spcPts val="2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Tiefe</a:t>
            </a:r>
            <a:r>
              <a:rPr dirty="0"/>
              <a:t> 1,80 (</a:t>
            </a:r>
            <a:r>
              <a:rPr dirty="0" err="1"/>
              <a:t>über</a:t>
            </a:r>
            <a:r>
              <a:rPr dirty="0"/>
              <a:t> den GESAMTEN </a:t>
            </a:r>
            <a:r>
              <a:rPr dirty="0" err="1"/>
              <a:t>Teich</a:t>
            </a:r>
            <a:r>
              <a:rPr dirty="0"/>
              <a:t>)</a:t>
            </a:r>
            <a:endParaRPr sz="1100" dirty="0"/>
          </a:p>
          <a:p>
            <a:pPr marL="137160" indent="-137160" algn="l" defTabSz="365759">
              <a:spcBef>
                <a:spcPts val="2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Gesamtvolumen</a:t>
            </a:r>
            <a:r>
              <a:rPr dirty="0"/>
              <a:t> 1.800 m</a:t>
            </a:r>
            <a:r>
              <a:rPr baseline="30000" dirty="0"/>
              <a:t>3</a:t>
            </a:r>
            <a:endParaRPr sz="1100" baseline="30000" dirty="0"/>
          </a:p>
          <a:p>
            <a:pPr marL="137160" indent="-137160" algn="l" defTabSz="365759">
              <a:spcBef>
                <a:spcPts val="2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n</a:t>
            </a:r>
            <a:r>
              <a:rPr dirty="0" err="1" smtClean="0"/>
              <a:t>aturnahe</a:t>
            </a:r>
            <a:r>
              <a:rPr dirty="0" smtClean="0"/>
              <a:t> </a:t>
            </a:r>
            <a:r>
              <a:rPr dirty="0" err="1"/>
              <a:t>Gestaltung</a:t>
            </a:r>
            <a:r>
              <a:rPr dirty="0"/>
              <a:t> (</a:t>
            </a:r>
            <a:r>
              <a:rPr dirty="0" err="1"/>
              <a:t>Unterscheidung</a:t>
            </a:r>
            <a:r>
              <a:rPr dirty="0"/>
              <a:t> </a:t>
            </a:r>
            <a:r>
              <a:rPr dirty="0" err="1"/>
              <a:t>Beckenbad</a:t>
            </a:r>
            <a:r>
              <a:rPr dirty="0"/>
              <a:t>)</a:t>
            </a:r>
          </a:p>
          <a:p>
            <a:pPr marL="137160" indent="-137160" algn="l" defTabSz="365759">
              <a:spcBef>
                <a:spcPts val="2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Filter </a:t>
            </a:r>
            <a:r>
              <a:rPr dirty="0" err="1"/>
              <a:t>sind</a:t>
            </a:r>
            <a:r>
              <a:rPr dirty="0"/>
              <a:t> verboten</a:t>
            </a:r>
            <a:endParaRPr sz="1100" dirty="0"/>
          </a:p>
          <a:p>
            <a:pPr marL="137160" indent="-137160" algn="l" defTabSz="365759">
              <a:spcBef>
                <a:spcPts val="2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Oberflächenskimmer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Rückführung</a:t>
            </a:r>
            <a:r>
              <a:rPr dirty="0"/>
              <a:t> in den </a:t>
            </a:r>
            <a:r>
              <a:rPr dirty="0" err="1"/>
              <a:t>Schwimmerbereich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 </a:t>
            </a:r>
            <a:r>
              <a:rPr dirty="0" err="1"/>
              <a:t>zulässig</a:t>
            </a:r>
            <a:endParaRPr dirty="0"/>
          </a:p>
          <a:p>
            <a:pPr marL="137160" indent="-137160" algn="l" defTabSz="365759">
              <a:spcBef>
                <a:spcPts val="2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Übergangsbestimmungen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bestehende</a:t>
            </a:r>
            <a:r>
              <a:rPr dirty="0"/>
              <a:t> </a:t>
            </a:r>
            <a:r>
              <a:rPr dirty="0" err="1" smtClean="0"/>
              <a:t>Teich</a:t>
            </a:r>
            <a:r>
              <a:rPr lang="de-AT" dirty="0" smtClean="0"/>
              <a:t>e</a:t>
            </a:r>
            <a:r>
              <a:rPr dirty="0" smtClean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Filtern</a:t>
            </a:r>
            <a:r>
              <a:rPr dirty="0"/>
              <a:t> (</a:t>
            </a:r>
            <a:r>
              <a:rPr dirty="0" err="1"/>
              <a:t>Überprüfung</a:t>
            </a:r>
            <a:r>
              <a:rPr dirty="0"/>
              <a:t> auf </a:t>
            </a:r>
            <a:r>
              <a:rPr dirty="0" err="1"/>
              <a:t>Pseudomonaden</a:t>
            </a:r>
            <a:r>
              <a:rPr dirty="0" smtClean="0"/>
              <a:t>) </a:t>
            </a:r>
            <a:r>
              <a:rPr lang="de-DE" dirty="0" smtClean="0">
                <a:latin typeface="Arial"/>
                <a:cs typeface="Arial"/>
              </a:rPr>
              <a:t>→ </a:t>
            </a:r>
            <a:r>
              <a:rPr dirty="0" err="1" smtClean="0"/>
              <a:t>Probenahmestellen</a:t>
            </a:r>
            <a:r>
              <a:rPr dirty="0" smtClean="0"/>
              <a:t> </a:t>
            </a:r>
            <a:endParaRPr sz="1100" dirty="0"/>
          </a:p>
          <a:p>
            <a:pPr marL="137160" indent="-137160" algn="l" defTabSz="365759">
              <a:spcBef>
                <a:spcPts val="2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Einhaltung</a:t>
            </a:r>
            <a:r>
              <a:rPr dirty="0"/>
              <a:t> der </a:t>
            </a:r>
            <a:r>
              <a:rPr dirty="0" err="1"/>
              <a:t>Nennbelastung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Kleinbadeteiche</a:t>
            </a:r>
            <a:r>
              <a:rPr dirty="0"/>
              <a:t> </a:t>
            </a:r>
            <a:r>
              <a:rPr dirty="0" err="1"/>
              <a:t>unausweichlich</a:t>
            </a:r>
            <a:r>
              <a:rPr dirty="0"/>
              <a:t>. </a:t>
            </a:r>
            <a:r>
              <a:rPr dirty="0" err="1"/>
              <a:t>Nachweis</a:t>
            </a:r>
            <a:r>
              <a:rPr dirty="0"/>
              <a:t> </a:t>
            </a:r>
            <a:r>
              <a:rPr dirty="0" err="1"/>
              <a:t>kann</a:t>
            </a:r>
            <a:r>
              <a:rPr dirty="0"/>
              <a:t> </a:t>
            </a:r>
            <a:r>
              <a:rPr dirty="0" err="1"/>
              <a:t>z.B</a:t>
            </a:r>
            <a:r>
              <a:rPr dirty="0"/>
              <a:t>. </a:t>
            </a:r>
            <a:r>
              <a:rPr dirty="0" err="1"/>
              <a:t>über</a:t>
            </a:r>
            <a:r>
              <a:rPr dirty="0"/>
              <a:t> </a:t>
            </a:r>
            <a:r>
              <a:rPr dirty="0" err="1"/>
              <a:t>Infrarotkameras</a:t>
            </a:r>
            <a:r>
              <a:rPr dirty="0"/>
              <a:t> </a:t>
            </a:r>
            <a:r>
              <a:rPr dirty="0" err="1"/>
              <a:t>erfolgen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48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Ansätze und Diskussionen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Änderungen Anforderungen Kleinbadeteiche</a:t>
            </a:r>
          </a:p>
        </p:txBody>
      </p:sp>
      <p:sp>
        <p:nvSpPr>
          <p:cNvPr id="251" name="Prüfparameter, Rückspül-Vorgaben, Desinfektionsmitteleinsatz"/>
          <p:cNvSpPr txBox="1"/>
          <p:nvPr/>
        </p:nvSpPr>
        <p:spPr>
          <a:xfrm>
            <a:off x="792161" y="1494828"/>
            <a:ext cx="7668271" cy="4278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37160" indent="-137160" defTabSz="365759">
              <a:spcBef>
                <a:spcPts val="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Detaillierte</a:t>
            </a:r>
            <a:r>
              <a:rPr dirty="0"/>
              <a:t> </a:t>
            </a:r>
            <a:r>
              <a:rPr dirty="0" err="1"/>
              <a:t>Anforderungen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 in </a:t>
            </a:r>
            <a:r>
              <a:rPr dirty="0" err="1"/>
              <a:t>einer</a:t>
            </a:r>
            <a:r>
              <a:rPr dirty="0"/>
              <a:t> Norm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öffentliche</a:t>
            </a:r>
            <a:r>
              <a:rPr dirty="0"/>
              <a:t> und </a:t>
            </a:r>
            <a:r>
              <a:rPr dirty="0" err="1"/>
              <a:t>gewerbliche</a:t>
            </a:r>
            <a:r>
              <a:rPr dirty="0"/>
              <a:t> </a:t>
            </a:r>
            <a:r>
              <a:rPr dirty="0" err="1"/>
              <a:t>Kleinbadeteiche</a:t>
            </a:r>
            <a:r>
              <a:rPr dirty="0"/>
              <a:t> (</a:t>
            </a:r>
            <a:r>
              <a:rPr dirty="0" err="1"/>
              <a:t>siehe</a:t>
            </a:r>
            <a:r>
              <a:rPr dirty="0"/>
              <a:t> ÖNORM M 6235) </a:t>
            </a:r>
            <a:r>
              <a:rPr dirty="0" err="1" smtClean="0"/>
              <a:t>erarbeitet</a:t>
            </a:r>
            <a:r>
              <a:rPr lang="de-AT" dirty="0" smtClean="0"/>
              <a:t>. </a:t>
            </a:r>
          </a:p>
          <a:p>
            <a:pPr marL="137160" indent="-137160" defTabSz="365759">
              <a:spcBef>
                <a:spcPts val="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Normativ: </a:t>
            </a:r>
            <a:r>
              <a:rPr lang="de-AT" dirty="0" err="1" smtClean="0"/>
              <a:t>Sedimetationsteiche</a:t>
            </a:r>
            <a:r>
              <a:rPr lang="de-AT" dirty="0" smtClean="0"/>
              <a:t>; </a:t>
            </a:r>
          </a:p>
          <a:p>
            <a:pPr marL="137160" indent="-137160" defTabSz="365759">
              <a:spcBef>
                <a:spcPts val="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Informativ: Teiche mit Filteranlagen als Grundlage für eine Diskussion über die Wiederzulassung.</a:t>
            </a:r>
            <a:endParaRPr lang="de-AT" dirty="0"/>
          </a:p>
          <a:p>
            <a:pPr defTabSz="365759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1100" dirty="0"/>
          </a:p>
          <a:p>
            <a:pPr marL="137160" indent="-137160" defTabSz="365759">
              <a:spcBef>
                <a:spcPts val="200"/>
              </a:spcBef>
              <a:buSzPct val="1000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sz="1100" dirty="0"/>
          </a:p>
          <a:p>
            <a:pPr marL="137160" indent="-137160" defTabSz="365759">
              <a:spcBef>
                <a:spcPts val="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Anmerkungen</a:t>
            </a:r>
            <a:r>
              <a:rPr dirty="0"/>
              <a:t>:</a:t>
            </a:r>
            <a:endParaRPr sz="1100" dirty="0"/>
          </a:p>
          <a:p>
            <a:pPr marL="137160" indent="-137160" defTabSz="365759">
              <a:spcBef>
                <a:spcPts val="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Einhaltung</a:t>
            </a:r>
            <a:r>
              <a:rPr dirty="0"/>
              <a:t> der </a:t>
            </a:r>
            <a:r>
              <a:rPr dirty="0" err="1"/>
              <a:t>Nennbelastung</a:t>
            </a:r>
            <a:r>
              <a:rPr dirty="0"/>
              <a:t> </a:t>
            </a:r>
            <a:r>
              <a:rPr dirty="0" err="1"/>
              <a:t>immens</a:t>
            </a:r>
            <a:r>
              <a:rPr dirty="0"/>
              <a:t> </a:t>
            </a:r>
            <a:r>
              <a:rPr dirty="0" err="1"/>
              <a:t>wichtig</a:t>
            </a:r>
            <a:r>
              <a:rPr dirty="0"/>
              <a:t>. </a:t>
            </a:r>
            <a:r>
              <a:rPr dirty="0" err="1"/>
              <a:t>Größe</a:t>
            </a:r>
            <a:r>
              <a:rPr dirty="0"/>
              <a:t> </a:t>
            </a:r>
            <a:r>
              <a:rPr dirty="0" err="1"/>
              <a:t>plausibel</a:t>
            </a:r>
            <a:r>
              <a:rPr dirty="0"/>
              <a:t> </a:t>
            </a:r>
            <a:r>
              <a:rPr dirty="0" err="1"/>
              <a:t>wählen</a:t>
            </a:r>
            <a:r>
              <a:rPr dirty="0"/>
              <a:t> (Hotel </a:t>
            </a:r>
            <a:r>
              <a:rPr dirty="0" err="1"/>
              <a:t>mit</a:t>
            </a:r>
            <a:r>
              <a:rPr dirty="0"/>
              <a:t> 300 Zimmer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einem</a:t>
            </a:r>
            <a:r>
              <a:rPr dirty="0"/>
              <a:t> </a:t>
            </a:r>
            <a:r>
              <a:rPr dirty="0" err="1"/>
              <a:t>Teich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einen</a:t>
            </a:r>
            <a:r>
              <a:rPr dirty="0"/>
              <a:t> </a:t>
            </a:r>
            <a:r>
              <a:rPr dirty="0" err="1"/>
              <a:t>Nennbelastung</a:t>
            </a:r>
            <a:r>
              <a:rPr dirty="0"/>
              <a:t> von 15 </a:t>
            </a:r>
            <a:r>
              <a:rPr dirty="0" err="1"/>
              <a:t>Personen</a:t>
            </a:r>
            <a:r>
              <a:rPr dirty="0"/>
              <a:t> ??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54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Normungsschwerpunkte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4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Normungsschwerpunkte</a:t>
            </a:r>
          </a:p>
        </p:txBody>
      </p:sp>
      <p:sp>
        <p:nvSpPr>
          <p:cNvPr id="257" name="Überarbeitung ÖNORM 6216 (Badewasseraufbereitung)…"/>
          <p:cNvSpPr txBox="1">
            <a:spLocks noGrp="1"/>
          </p:cNvSpPr>
          <p:nvPr>
            <p:ph type="body" sz="half" idx="4294967295"/>
          </p:nvPr>
        </p:nvSpPr>
        <p:spPr>
          <a:xfrm>
            <a:off x="1476375" y="1672208"/>
            <a:ext cx="6840538" cy="2044824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342900" indent="-342900" algn="l" defTabSz="914400">
              <a:spcBef>
                <a:spcPts val="5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Überarbeitung</a:t>
            </a:r>
            <a:r>
              <a:rPr dirty="0"/>
              <a:t> ÖNORM 6216 (</a:t>
            </a:r>
            <a:r>
              <a:rPr dirty="0" err="1"/>
              <a:t>Badewasseraufbereitung</a:t>
            </a:r>
            <a:r>
              <a:rPr dirty="0"/>
              <a:t>)</a:t>
            </a:r>
          </a:p>
          <a:p>
            <a:pPr marL="342900" indent="-342900" algn="l" defTabSz="914400">
              <a:spcBef>
                <a:spcPts val="5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Er</a:t>
            </a:r>
            <a:r>
              <a:rPr lang="de-AT" dirty="0" err="1" smtClean="0"/>
              <a:t>st</a:t>
            </a:r>
            <a:r>
              <a:rPr dirty="0" err="1" smtClean="0"/>
              <a:t>ellung</a:t>
            </a:r>
            <a:r>
              <a:rPr dirty="0" smtClean="0"/>
              <a:t> </a:t>
            </a:r>
            <a:r>
              <a:rPr dirty="0"/>
              <a:t>ÖNORM 6213 (Floating Anlagen</a:t>
            </a:r>
            <a:r>
              <a:rPr dirty="0" smtClean="0"/>
              <a:t>)</a:t>
            </a:r>
            <a:endParaRPr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60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ÖNORM M 621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4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ÖNORM M 6216</a:t>
            </a:r>
          </a:p>
        </p:txBody>
      </p:sp>
      <p:sp>
        <p:nvSpPr>
          <p:cNvPr id="263" name="Überarbeitung Becken - Durchströmungen…"/>
          <p:cNvSpPr txBox="1">
            <a:spLocks noGrp="1"/>
          </p:cNvSpPr>
          <p:nvPr>
            <p:ph type="body" sz="half" idx="4294967295"/>
          </p:nvPr>
        </p:nvSpPr>
        <p:spPr>
          <a:xfrm>
            <a:off x="1476375" y="1600200"/>
            <a:ext cx="7210425" cy="3341688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342900" indent="-342900" algn="l" defTabSz="914400">
              <a:spcBef>
                <a:spcPts val="5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Überarbeitung Becken – Durchströmungen (Siehe BHygV) </a:t>
            </a:r>
          </a:p>
          <a:p>
            <a:pPr marL="342900" indent="-342900" algn="l" defTabSz="914400">
              <a:spcBef>
                <a:spcPts val="5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Festlegung Rückspülungen</a:t>
            </a:r>
          </a:p>
          <a:p>
            <a:pPr marL="342900" indent="-342900" algn="l" defTabSz="914400">
              <a:spcBef>
                <a:spcPts val="5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Definition Färbeversuch</a:t>
            </a:r>
          </a:p>
          <a:p>
            <a:pPr marL="342900" indent="-342900" algn="l" defTabSz="914400">
              <a:spcBef>
                <a:spcPts val="500"/>
              </a:spcBef>
              <a:buSzPct val="100000"/>
              <a:buChar char="•"/>
              <a:defRPr sz="24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Regelung Ausgleichsbehälter - Rückspülbehälter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66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M 6216 Festlegungen Rückspülungen"/>
          <p:cNvSpPr txBox="1">
            <a:spLocks noGrp="1"/>
          </p:cNvSpPr>
          <p:nvPr>
            <p:ph type="title" idx="4294967295"/>
          </p:nvPr>
        </p:nvSpPr>
        <p:spPr>
          <a:xfrm>
            <a:off x="521493" y="476672"/>
            <a:ext cx="8229601" cy="865189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defTabSz="877822">
              <a:defRPr sz="32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 6216 - Festlegungen Rückspülungen</a:t>
            </a:r>
          </a:p>
        </p:txBody>
      </p:sp>
      <p:sp>
        <p:nvSpPr>
          <p:cNvPr id="269" name="Kunststofftanks"/>
          <p:cNvSpPr txBox="1"/>
          <p:nvPr/>
        </p:nvSpPr>
        <p:spPr>
          <a:xfrm>
            <a:off x="1187450" y="1412775"/>
            <a:ext cx="7056438" cy="3331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Allgemeines</a:t>
            </a:r>
          </a:p>
          <a:p>
            <a:pPr marL="457200" indent="-457200">
              <a:buSzPct val="100000"/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Einsetzbare Desinfektionsmittel</a:t>
            </a:r>
          </a:p>
          <a:p>
            <a:pPr marL="457200" indent="-457200">
              <a:buSzPct val="100000"/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Rückspül- Intervalle</a:t>
            </a:r>
          </a:p>
          <a:p>
            <a:pPr marL="457200" indent="-457200">
              <a:buSzPct val="100000"/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Ablauf einer Rückspülung</a:t>
            </a:r>
          </a:p>
          <a:p>
            <a:pPr marL="457200" indent="-457200">
              <a:buSzPct val="100000"/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Entnahme Rückspülwasser</a:t>
            </a:r>
          </a:p>
          <a:p>
            <a:pPr marL="457200" indent="-457200">
              <a:buSzPct val="100000"/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Menge Rückspülwasser</a:t>
            </a:r>
          </a:p>
          <a:p>
            <a:pPr marL="457200" indent="-457200">
              <a:buSzPct val="100000"/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Filtermaterial</a:t>
            </a:r>
          </a:p>
          <a:p>
            <a:pPr marL="457200" indent="-457200">
              <a:buSzPct val="100000"/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Eigenkontrolle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72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M 6216 Festlegungen Rückspülungen"/>
          <p:cNvSpPr txBox="1">
            <a:spLocks noGrp="1"/>
          </p:cNvSpPr>
          <p:nvPr>
            <p:ph type="title" idx="4294967295"/>
          </p:nvPr>
        </p:nvSpPr>
        <p:spPr>
          <a:xfrm>
            <a:off x="531481" y="279278"/>
            <a:ext cx="8229601" cy="432595"/>
          </a:xfrm>
          <a:prstGeom prst="rect">
            <a:avLst/>
          </a:prstGeom>
        </p:spPr>
        <p:txBody>
          <a:bodyPr lIns="45718" tIns="45718" rIns="45718" bIns="45718" anchor="ctr">
            <a:noAutofit/>
          </a:bodyPr>
          <a:lstStyle>
            <a:lvl1pPr defTabSz="772484">
              <a:defRPr sz="2464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M 6216 - </a:t>
            </a:r>
            <a:r>
              <a:rPr sz="2800" dirty="0" err="1"/>
              <a:t>Festlegungen</a:t>
            </a:r>
            <a:r>
              <a:rPr sz="2800" dirty="0"/>
              <a:t> </a:t>
            </a:r>
            <a:r>
              <a:rPr sz="2800" dirty="0" err="1"/>
              <a:t>Rückspülungen</a:t>
            </a:r>
            <a:endParaRPr sz="2800" dirty="0"/>
          </a:p>
        </p:txBody>
      </p:sp>
      <p:sp>
        <p:nvSpPr>
          <p:cNvPr id="275" name="Kunststofftanks"/>
          <p:cNvSpPr txBox="1"/>
          <p:nvPr/>
        </p:nvSpPr>
        <p:spPr>
          <a:xfrm>
            <a:off x="1042988" y="579362"/>
            <a:ext cx="7924697" cy="6278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Erstfiltrat</a:t>
            </a:r>
            <a:r>
              <a:rPr dirty="0"/>
              <a:t> </a:t>
            </a:r>
            <a:r>
              <a:rPr dirty="0" err="1"/>
              <a:t>kann</a:t>
            </a:r>
            <a:r>
              <a:rPr dirty="0"/>
              <a:t> </a:t>
            </a:r>
            <a:r>
              <a:rPr dirty="0" err="1"/>
              <a:t>entweder</a:t>
            </a:r>
            <a:r>
              <a:rPr dirty="0"/>
              <a:t> </a:t>
            </a:r>
            <a:r>
              <a:rPr dirty="0" err="1"/>
              <a:t>verworfen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in den </a:t>
            </a:r>
            <a:r>
              <a:rPr dirty="0" err="1"/>
              <a:t>Ausgleichsbehälter</a:t>
            </a:r>
            <a:r>
              <a:rPr dirty="0"/>
              <a:t> </a:t>
            </a:r>
            <a:r>
              <a:rPr dirty="0" err="1"/>
              <a:t>geleitet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. 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Chlor</a:t>
            </a:r>
            <a:r>
              <a:rPr dirty="0"/>
              <a:t>, </a:t>
            </a:r>
            <a:r>
              <a:rPr dirty="0" err="1"/>
              <a:t>Chlordioxid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Wasserstoffperoxid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Filterdesinfektionsmittel</a:t>
            </a:r>
            <a:r>
              <a:rPr dirty="0"/>
              <a:t>. </a:t>
            </a:r>
            <a:r>
              <a:rPr dirty="0" err="1"/>
              <a:t>Mindestkonzentrationen</a:t>
            </a:r>
            <a:r>
              <a:rPr dirty="0"/>
              <a:t> </a:t>
            </a:r>
            <a:r>
              <a:rPr dirty="0" err="1"/>
              <a:t>gemäß</a:t>
            </a:r>
            <a:r>
              <a:rPr dirty="0"/>
              <a:t> ÖNORM M 6217.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Verkeimung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wesentlich</a:t>
            </a:r>
            <a:r>
              <a:rPr dirty="0"/>
              <a:t> </a:t>
            </a:r>
            <a:r>
              <a:rPr dirty="0" err="1"/>
              <a:t>höhere</a:t>
            </a:r>
            <a:r>
              <a:rPr dirty="0"/>
              <a:t> </a:t>
            </a:r>
            <a:r>
              <a:rPr dirty="0" err="1"/>
              <a:t>Konzentrationen</a:t>
            </a:r>
            <a:r>
              <a:rPr dirty="0"/>
              <a:t> </a:t>
            </a:r>
            <a:r>
              <a:rPr dirty="0" err="1"/>
              <a:t>nötig</a:t>
            </a:r>
            <a:r>
              <a:rPr dirty="0"/>
              <a:t> sein !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Wasserspülung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Vorspülung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Freibädern</a:t>
            </a:r>
            <a:r>
              <a:rPr dirty="0"/>
              <a:t>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Austrag</a:t>
            </a:r>
            <a:r>
              <a:rPr dirty="0"/>
              <a:t> </a:t>
            </a:r>
            <a:r>
              <a:rPr dirty="0" err="1"/>
              <a:t>grober</a:t>
            </a:r>
            <a:r>
              <a:rPr dirty="0"/>
              <a:t> </a:t>
            </a:r>
            <a:r>
              <a:rPr dirty="0" err="1"/>
              <a:t>Verschmutzungen</a:t>
            </a:r>
            <a:r>
              <a:rPr dirty="0"/>
              <a:t> optional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Mehrschicht-Filtern</a:t>
            </a:r>
            <a:r>
              <a:rPr dirty="0"/>
              <a:t> </a:t>
            </a:r>
            <a:r>
              <a:rPr dirty="0" err="1"/>
              <a:t>getrennte</a:t>
            </a:r>
            <a:r>
              <a:rPr dirty="0"/>
              <a:t> </a:t>
            </a:r>
            <a:r>
              <a:rPr dirty="0" err="1"/>
              <a:t>Luft</a:t>
            </a:r>
            <a:r>
              <a:rPr dirty="0"/>
              <a:t>- und </a:t>
            </a:r>
            <a:r>
              <a:rPr dirty="0" err="1"/>
              <a:t>Wasserspülung</a:t>
            </a:r>
            <a:r>
              <a:rPr dirty="0"/>
              <a:t> </a:t>
            </a:r>
            <a:r>
              <a:rPr dirty="0" err="1"/>
              <a:t>erforderlich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Einschicht-Filtern</a:t>
            </a:r>
            <a:r>
              <a:rPr dirty="0"/>
              <a:t> je </a:t>
            </a:r>
            <a:r>
              <a:rPr dirty="0" err="1"/>
              <a:t>nach</a:t>
            </a:r>
            <a:r>
              <a:rPr dirty="0"/>
              <a:t> </a:t>
            </a:r>
            <a:r>
              <a:rPr dirty="0" err="1"/>
              <a:t>Bauart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 </a:t>
            </a:r>
            <a:r>
              <a:rPr dirty="0" err="1"/>
              <a:t>kombinierte</a:t>
            </a:r>
            <a:r>
              <a:rPr dirty="0"/>
              <a:t> </a:t>
            </a:r>
            <a:r>
              <a:rPr dirty="0" err="1"/>
              <a:t>Luft-Wasserspülungen</a:t>
            </a:r>
            <a:r>
              <a:rPr dirty="0"/>
              <a:t> </a:t>
            </a:r>
            <a:r>
              <a:rPr dirty="0" err="1"/>
              <a:t>zulässig</a:t>
            </a:r>
            <a:r>
              <a:rPr dirty="0"/>
              <a:t>.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Rückspülwässer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 </a:t>
            </a:r>
            <a:r>
              <a:rPr dirty="0" err="1"/>
              <a:t>gemäß</a:t>
            </a:r>
            <a:r>
              <a:rPr dirty="0"/>
              <a:t> </a:t>
            </a:r>
            <a:r>
              <a:rPr dirty="0" err="1"/>
              <a:t>gesetzlichen</a:t>
            </a:r>
            <a:r>
              <a:rPr dirty="0"/>
              <a:t> </a:t>
            </a:r>
            <a:r>
              <a:rPr dirty="0" err="1"/>
              <a:t>Bestimmungen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entsorgen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aufzubereiten</a:t>
            </a:r>
            <a:r>
              <a:rPr dirty="0"/>
              <a:t> </a:t>
            </a:r>
            <a:r>
              <a:rPr dirty="0" smtClean="0"/>
              <a:t>( </a:t>
            </a:r>
            <a:r>
              <a:rPr lang="de-AT" dirty="0" smtClean="0"/>
              <a:t>Abwasser-</a:t>
            </a:r>
            <a:r>
              <a:rPr lang="de-AT" dirty="0" err="1" smtClean="0"/>
              <a:t>Emissionsverordungen</a:t>
            </a:r>
            <a:r>
              <a:rPr lang="de-AT" dirty="0" smtClean="0"/>
              <a:t> </a:t>
            </a:r>
            <a:r>
              <a:rPr dirty="0" err="1" smtClean="0"/>
              <a:t>oder</a:t>
            </a:r>
            <a:r>
              <a:rPr dirty="0" smtClean="0"/>
              <a:t> </a:t>
            </a:r>
            <a:r>
              <a:rPr dirty="0" err="1"/>
              <a:t>Sonderverordnungen</a:t>
            </a:r>
            <a:r>
              <a:rPr dirty="0"/>
              <a:t>)</a:t>
            </a:r>
          </a:p>
          <a:p>
            <a:pPr>
              <a:buSzPct val="100000"/>
              <a:buFont typeface="Arial"/>
              <a:buChar char="❖"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78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M 6216 Festlegungen Rückspülungen"/>
          <p:cNvSpPr txBox="1"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865189"/>
          </a:xfrm>
          <a:prstGeom prst="rect">
            <a:avLst/>
          </a:prstGeom>
        </p:spPr>
        <p:txBody>
          <a:bodyPr lIns="45718" tIns="45718" rIns="45718" bIns="45718" anchor="ctr">
            <a:normAutofit fontScale="90000"/>
          </a:bodyPr>
          <a:lstStyle/>
          <a:p>
            <a:pPr defTabSz="842709">
              <a:defRPr sz="2688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 6216 - Festlegungen Rückspülungen - </a:t>
            </a:r>
            <a:r>
              <a:rPr b="0"/>
              <a:t>Rückspülwasser-Entnahme</a:t>
            </a:r>
          </a:p>
        </p:txBody>
      </p:sp>
      <p:sp>
        <p:nvSpPr>
          <p:cNvPr id="281" name="Kunststofftanks"/>
          <p:cNvSpPr txBox="1"/>
          <p:nvPr/>
        </p:nvSpPr>
        <p:spPr>
          <a:xfrm>
            <a:off x="1188625" y="1606516"/>
            <a:ext cx="7633022" cy="3906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Bei Entnahme aus Ausgleichsbecken muss nach Auffüllung des Behälters vor der Spülung eine Nachlaufzeit vorgesehen werden, damit Frischwasser nicht sofort zur Rückspülung angeführt wird. 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Folgende Entnahmemöglichkeiten vorgeschlagen:</a:t>
            </a:r>
          </a:p>
          <a:p>
            <a:pPr marL="342900" indent="-342900">
              <a:buSzPct val="100000"/>
              <a:buAutoNum type="arabi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Spülwasserbehälter (Achtung auf interne Umwälzung, nicht durchströmte und /oder zu lange  Zu- und Ableitungen, Verkeimung </a:t>
            </a:r>
          </a:p>
          <a:p>
            <a:pPr marL="342900" indent="-342900">
              <a:buSzPct val="100000"/>
              <a:buAutoNum type="arabi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Schwimm und Badebecken </a:t>
            </a:r>
          </a:p>
          <a:p>
            <a:pPr marL="342900" indent="-342900">
              <a:buSzPct val="100000"/>
              <a:buAutoNum type="arabi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Ausgleichsbehälter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84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M 6216 Festlegungen Rückspülungen"/>
          <p:cNvSpPr txBox="1">
            <a:spLocks noGrp="1"/>
          </p:cNvSpPr>
          <p:nvPr>
            <p:ph type="title" idx="4294967295"/>
          </p:nvPr>
        </p:nvSpPr>
        <p:spPr>
          <a:xfrm>
            <a:off x="533400" y="692150"/>
            <a:ext cx="8229600" cy="865188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defTabSz="877822">
              <a:defRPr sz="23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 6216 - Festlegungen Rückspülungen Eigenkontrolle</a:t>
            </a:r>
          </a:p>
        </p:txBody>
      </p:sp>
      <p:sp>
        <p:nvSpPr>
          <p:cNvPr id="287" name="Kunststofftanks"/>
          <p:cNvSpPr txBox="1"/>
          <p:nvPr/>
        </p:nvSpPr>
        <p:spPr>
          <a:xfrm>
            <a:off x="1185635" y="1501279"/>
            <a:ext cx="7272981" cy="415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Klarsichtstrecke</a:t>
            </a:r>
            <a:r>
              <a:rPr dirty="0"/>
              <a:t> 50 cm , </a:t>
            </a:r>
            <a:r>
              <a:rPr dirty="0" err="1"/>
              <a:t>gute</a:t>
            </a:r>
            <a:r>
              <a:rPr dirty="0"/>
              <a:t> </a:t>
            </a:r>
            <a:r>
              <a:rPr dirty="0" err="1"/>
              <a:t>Beleuchtung</a:t>
            </a:r>
            <a:r>
              <a:rPr dirty="0"/>
              <a:t> </a:t>
            </a:r>
            <a:r>
              <a:rPr dirty="0" err="1"/>
              <a:t>nötig</a:t>
            </a:r>
            <a:r>
              <a:rPr dirty="0"/>
              <a:t> !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Vollautomatik</a:t>
            </a:r>
            <a:r>
              <a:rPr dirty="0"/>
              <a:t> : 1 x </a:t>
            </a:r>
            <a:r>
              <a:rPr dirty="0" err="1"/>
              <a:t>täglich</a:t>
            </a:r>
            <a:r>
              <a:rPr dirty="0"/>
              <a:t> </a:t>
            </a:r>
            <a:r>
              <a:rPr dirty="0" err="1"/>
              <a:t>Kontrolle</a:t>
            </a:r>
            <a:r>
              <a:rPr dirty="0"/>
              <a:t> </a:t>
            </a:r>
            <a:r>
              <a:rPr dirty="0" err="1"/>
              <a:t>Umwälzleistung</a:t>
            </a:r>
            <a:r>
              <a:rPr dirty="0"/>
              <a:t> , </a:t>
            </a:r>
            <a:r>
              <a:rPr dirty="0" err="1"/>
              <a:t>Filterschicht-Trennung</a:t>
            </a:r>
            <a:r>
              <a:rPr dirty="0"/>
              <a:t>: 1 x </a:t>
            </a:r>
            <a:r>
              <a:rPr dirty="0" err="1"/>
              <a:t>monatlich</a:t>
            </a:r>
            <a:r>
              <a:rPr dirty="0"/>
              <a:t> </a:t>
            </a:r>
            <a:r>
              <a:rPr dirty="0" err="1"/>
              <a:t>vollständiger</a:t>
            </a:r>
            <a:r>
              <a:rPr dirty="0"/>
              <a:t> </a:t>
            </a:r>
            <a:r>
              <a:rPr dirty="0" err="1"/>
              <a:t>Spülzyklus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beobachten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 x </a:t>
            </a:r>
            <a:r>
              <a:rPr dirty="0" err="1"/>
              <a:t>wöchentlich</a:t>
            </a:r>
            <a:r>
              <a:rPr dirty="0"/>
              <a:t> </a:t>
            </a:r>
            <a:r>
              <a:rPr dirty="0" err="1"/>
              <a:t>Höhe</a:t>
            </a:r>
            <a:r>
              <a:rPr dirty="0"/>
              <a:t> </a:t>
            </a:r>
            <a:r>
              <a:rPr dirty="0" err="1"/>
              <a:t>Filtermaterial</a:t>
            </a:r>
            <a:r>
              <a:rPr dirty="0"/>
              <a:t> </a:t>
            </a:r>
            <a:r>
              <a:rPr dirty="0" err="1"/>
              <a:t>prüfen</a:t>
            </a:r>
            <a:r>
              <a:rPr dirty="0"/>
              <a:t> und </a:t>
            </a:r>
            <a:r>
              <a:rPr dirty="0" err="1"/>
              <a:t>Gleichmäßigkeit</a:t>
            </a:r>
            <a:r>
              <a:rPr dirty="0"/>
              <a:t> </a:t>
            </a:r>
            <a:r>
              <a:rPr dirty="0" err="1"/>
              <a:t>Filteroberfläche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 x </a:t>
            </a:r>
            <a:r>
              <a:rPr dirty="0" err="1"/>
              <a:t>wöchentlich</a:t>
            </a:r>
            <a:r>
              <a:rPr dirty="0"/>
              <a:t> </a:t>
            </a:r>
            <a:r>
              <a:rPr dirty="0" err="1"/>
              <a:t>zusätzlich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</a:t>
            </a:r>
            <a:r>
              <a:rPr dirty="0" err="1"/>
              <a:t>Ablesung</a:t>
            </a:r>
            <a:r>
              <a:rPr dirty="0"/>
              <a:t> der Mess- und </a:t>
            </a:r>
            <a:r>
              <a:rPr dirty="0" err="1"/>
              <a:t>Regeltechnik</a:t>
            </a:r>
            <a:r>
              <a:rPr dirty="0"/>
              <a:t> </a:t>
            </a:r>
            <a:r>
              <a:rPr dirty="0" err="1"/>
              <a:t>händisch</a:t>
            </a:r>
            <a:r>
              <a:rPr dirty="0"/>
              <a:t> </a:t>
            </a:r>
            <a:r>
              <a:rPr dirty="0" err="1"/>
              <a:t>Chlorgehalt</a:t>
            </a:r>
            <a:r>
              <a:rPr dirty="0"/>
              <a:t> </a:t>
            </a:r>
            <a:r>
              <a:rPr lang="de-AT" dirty="0" smtClean="0"/>
              <a:t>des Rückspülwassers </a:t>
            </a:r>
            <a:r>
              <a:rPr dirty="0" err="1" smtClean="0"/>
              <a:t>mittels</a:t>
            </a:r>
            <a:r>
              <a:rPr dirty="0" smtClean="0"/>
              <a:t> </a:t>
            </a:r>
            <a:r>
              <a:rPr dirty="0"/>
              <a:t>DPD </a:t>
            </a:r>
            <a:r>
              <a:rPr dirty="0" err="1"/>
              <a:t>Methode</a:t>
            </a:r>
            <a:r>
              <a:rPr dirty="0"/>
              <a:t> </a:t>
            </a:r>
            <a:r>
              <a:rPr dirty="0" err="1"/>
              <a:t>prüfen</a:t>
            </a:r>
            <a:r>
              <a:rPr dirty="0"/>
              <a:t>. 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Filterbett-Ausdehnung</a:t>
            </a:r>
            <a:r>
              <a:rPr dirty="0"/>
              <a:t> </a:t>
            </a:r>
            <a:r>
              <a:rPr dirty="0" err="1"/>
              <a:t>mindestens</a:t>
            </a:r>
            <a:r>
              <a:rPr dirty="0"/>
              <a:t> 10 % (</a:t>
            </a:r>
            <a:r>
              <a:rPr dirty="0" err="1"/>
              <a:t>kann</a:t>
            </a:r>
            <a:r>
              <a:rPr dirty="0"/>
              <a:t> </a:t>
            </a:r>
            <a:r>
              <a:rPr dirty="0" err="1"/>
              <a:t>bis</a:t>
            </a:r>
            <a:r>
              <a:rPr dirty="0"/>
              <a:t> 25 % sein !)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90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M 6216  Färbeversuch"/>
          <p:cNvSpPr txBox="1">
            <a:spLocks noGrp="1"/>
          </p:cNvSpPr>
          <p:nvPr>
            <p:ph type="title" idx="4294967295"/>
          </p:nvPr>
        </p:nvSpPr>
        <p:spPr>
          <a:xfrm>
            <a:off x="601662" y="260350"/>
            <a:ext cx="8229601" cy="865188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defTabSz="877822">
              <a:defRPr sz="32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 6216  -  </a:t>
            </a:r>
            <a:r>
              <a:rPr dirty="0" err="1" smtClean="0"/>
              <a:t>Färbeversuch</a:t>
            </a:r>
            <a:r>
              <a:rPr lang="de-AT" dirty="0" smtClean="0"/>
              <a:t>-Entwurf</a:t>
            </a:r>
            <a:endParaRPr dirty="0"/>
          </a:p>
        </p:txBody>
      </p:sp>
      <p:sp>
        <p:nvSpPr>
          <p:cNvPr id="293" name="Präzisierung gegenüber der ÖNORM EN 15288-2…"/>
          <p:cNvSpPr txBox="1"/>
          <p:nvPr/>
        </p:nvSpPr>
        <p:spPr>
          <a:xfrm>
            <a:off x="1069974" y="1052512"/>
            <a:ext cx="7678740" cy="5262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Durchführung mit QA !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Präzisierung</a:t>
            </a:r>
            <a:r>
              <a:rPr dirty="0" smtClean="0"/>
              <a:t> </a:t>
            </a:r>
            <a:r>
              <a:rPr dirty="0" err="1"/>
              <a:t>gegenüber</a:t>
            </a:r>
            <a:r>
              <a:rPr dirty="0"/>
              <a:t> der ÖNORM EN 15288-2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Definition der </a:t>
            </a:r>
            <a:r>
              <a:rPr dirty="0" err="1"/>
              <a:t>erforderlichen</a:t>
            </a:r>
            <a:r>
              <a:rPr dirty="0"/>
              <a:t> </a:t>
            </a:r>
            <a:r>
              <a:rPr dirty="0" err="1"/>
              <a:t>Ausrüstungen</a:t>
            </a:r>
            <a:r>
              <a:rPr dirty="0"/>
              <a:t> </a:t>
            </a:r>
            <a:r>
              <a:rPr dirty="0" err="1"/>
              <a:t>skaliertes</a:t>
            </a:r>
            <a:r>
              <a:rPr dirty="0"/>
              <a:t> </a:t>
            </a:r>
            <a:r>
              <a:rPr dirty="0" err="1"/>
              <a:t>Gefäß</a:t>
            </a:r>
            <a:r>
              <a:rPr dirty="0"/>
              <a:t>, </a:t>
            </a:r>
            <a:r>
              <a:rPr dirty="0" err="1"/>
              <a:t>Regelbare</a:t>
            </a:r>
            <a:r>
              <a:rPr dirty="0"/>
              <a:t> </a:t>
            </a:r>
            <a:r>
              <a:rPr dirty="0" err="1"/>
              <a:t>Pumpe</a:t>
            </a:r>
            <a:r>
              <a:rPr dirty="0"/>
              <a:t>, </a:t>
            </a:r>
            <a:r>
              <a:rPr dirty="0" err="1"/>
              <a:t>Durchflussmengenmesser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Farbzugabe</a:t>
            </a:r>
            <a:r>
              <a:rPr dirty="0"/>
              <a:t> (</a:t>
            </a:r>
            <a:r>
              <a:rPr dirty="0" err="1"/>
              <a:t>Schwebekörper</a:t>
            </a:r>
            <a:r>
              <a:rPr dirty="0"/>
              <a:t>)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Angabe</a:t>
            </a:r>
            <a:r>
              <a:rPr dirty="0"/>
              <a:t> der </a:t>
            </a:r>
            <a:r>
              <a:rPr dirty="0" err="1"/>
              <a:t>erforderlichen</a:t>
            </a:r>
            <a:r>
              <a:rPr dirty="0"/>
              <a:t> </a:t>
            </a:r>
            <a:r>
              <a:rPr dirty="0" err="1"/>
              <a:t>Aufzeichnungen</a:t>
            </a:r>
            <a:endParaRPr dirty="0"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Einfärbezeit</a:t>
            </a:r>
            <a:r>
              <a:rPr dirty="0"/>
              <a:t>, </a:t>
            </a:r>
            <a:r>
              <a:rPr dirty="0" err="1"/>
              <a:t>Entfärbezeit</a:t>
            </a:r>
            <a:r>
              <a:rPr dirty="0"/>
              <a:t>, </a:t>
            </a:r>
            <a:r>
              <a:rPr dirty="0" err="1"/>
              <a:t>Zeit</a:t>
            </a:r>
            <a:r>
              <a:rPr dirty="0"/>
              <a:t> </a:t>
            </a:r>
            <a:r>
              <a:rPr dirty="0" err="1"/>
              <a:t>bis</a:t>
            </a:r>
            <a:r>
              <a:rPr dirty="0"/>
              <a:t>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Düsen</a:t>
            </a:r>
            <a:r>
              <a:rPr dirty="0"/>
              <a:t> </a:t>
            </a:r>
            <a:r>
              <a:rPr dirty="0" err="1"/>
              <a:t>werfen</a:t>
            </a:r>
            <a:r>
              <a:rPr dirty="0"/>
              <a:t> (50 </a:t>
            </a:r>
            <a:r>
              <a:rPr dirty="0" err="1"/>
              <a:t>Sek</a:t>
            </a:r>
            <a:r>
              <a:rPr dirty="0"/>
              <a:t>/ 10 </a:t>
            </a:r>
            <a:r>
              <a:rPr dirty="0" err="1"/>
              <a:t>lfm</a:t>
            </a:r>
            <a:r>
              <a:rPr dirty="0"/>
              <a:t>) , </a:t>
            </a:r>
            <a:r>
              <a:rPr dirty="0" err="1"/>
              <a:t>Anteil</a:t>
            </a:r>
            <a:r>
              <a:rPr dirty="0"/>
              <a:t> der </a:t>
            </a:r>
            <a:r>
              <a:rPr dirty="0" err="1"/>
              <a:t>Farbe</a:t>
            </a:r>
            <a:r>
              <a:rPr dirty="0"/>
              <a:t>, die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Einströmkanälen</a:t>
            </a:r>
            <a:r>
              <a:rPr dirty="0"/>
              <a:t>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die </a:t>
            </a:r>
            <a:r>
              <a:rPr dirty="0" err="1"/>
              <a:t>Düsen</a:t>
            </a:r>
            <a:r>
              <a:rPr dirty="0"/>
              <a:t> </a:t>
            </a:r>
            <a:r>
              <a:rPr dirty="0" err="1"/>
              <a:t>austritt</a:t>
            </a:r>
            <a:r>
              <a:rPr dirty="0"/>
              <a:t>: maximal 10 %).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3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Bäderhygienegesetz -Bäderhygieneverordnung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defTabSz="914400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Bäderhygiene-Gesetz -</a:t>
            </a:r>
          </a:p>
          <a:p>
            <a:pPr defTabSz="914400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Bäderhygiene-Verordnung</a:t>
            </a:r>
          </a:p>
        </p:txBody>
      </p:sp>
      <p:sp>
        <p:nvSpPr>
          <p:cNvPr id="46" name="Quelle: Pfaffenbichler Architektur"/>
          <p:cNvSpPr txBox="1"/>
          <p:nvPr/>
        </p:nvSpPr>
        <p:spPr>
          <a:xfrm>
            <a:off x="5580062" y="5734050"/>
            <a:ext cx="1581903" cy="20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Quelle: Pfaffenbichler Architektur</a:t>
            </a:r>
          </a:p>
        </p:txBody>
      </p:sp>
      <p:sp>
        <p:nvSpPr>
          <p:cNvPr id="47" name="Gesetz:…"/>
          <p:cNvSpPr txBox="1">
            <a:spLocks noGrp="1"/>
          </p:cNvSpPr>
          <p:nvPr>
            <p:ph type="body" idx="4294967295"/>
          </p:nvPr>
        </p:nvSpPr>
        <p:spPr>
          <a:xfrm>
            <a:off x="757932" y="1600200"/>
            <a:ext cx="7928868" cy="4525963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Gesetz: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definiert ein Ziel: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z.B. In Bädern soll im Wasser die Gefahr einer Erkrankung sehr gering sein. 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Verordnung: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Definiert den Weg um das Ziel zu erreichen (teilweise detaillierte Vorgaben an Technik)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Ergänzende Erläuterungen wichtig !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96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M 6216 Regelung Ausgleichsbehälter - Rückspülbehälter"/>
          <p:cNvSpPr txBox="1">
            <a:spLocks noGrp="1"/>
          </p:cNvSpPr>
          <p:nvPr>
            <p:ph type="title" idx="4294967295"/>
          </p:nvPr>
        </p:nvSpPr>
        <p:spPr>
          <a:xfrm>
            <a:off x="431800" y="260350"/>
            <a:ext cx="8604250" cy="865188"/>
          </a:xfrm>
          <a:prstGeom prst="rect">
            <a:avLst/>
          </a:prstGeom>
        </p:spPr>
        <p:txBody>
          <a:bodyPr lIns="45718" tIns="45718" rIns="45718" bIns="45718" anchor="ctr">
            <a:normAutofit fontScale="90000"/>
          </a:bodyPr>
          <a:lstStyle/>
          <a:p>
            <a:pPr defTabSz="737371">
              <a:defRPr sz="2688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 6216</a:t>
            </a:r>
            <a:br/>
            <a:r>
              <a:t>Regelung Ausgleichs- Rückspülbehälter</a:t>
            </a:r>
          </a:p>
        </p:txBody>
      </p:sp>
      <p:sp>
        <p:nvSpPr>
          <p:cNvPr id="299" name="Grundsätzlich nur mehr je 1 Behälter als Ausgleichsbehälter, Rückspülbehälter, Rückhaltebehälter…"/>
          <p:cNvSpPr txBox="1"/>
          <p:nvPr/>
        </p:nvSpPr>
        <p:spPr>
          <a:xfrm>
            <a:off x="977134" y="1253617"/>
            <a:ext cx="8066090" cy="5415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Grundsätzlich nur mehr je 1 Behälter als Ausgleichsbehälter, Rückspülbehälter, Rückhaltebehälter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Freibord vor dem Einstieg 1 m (Arbeitsmittelverordnung)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Regelung nötig, da bei Ausschreibungen oft Tanks ausgeschrieben werden, wenn diese sinnlos sind.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Kunststofftanks nur mehr, wenn mit 1 Tank das Auslangen gefunden wird. Zusammenschluss  mehrerer Behälter nicht mehr zulässig.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Kaum sinnvoll reinigbar 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Bergung von Arbeitnehmern kaum möglich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Als kommunizierende Gefäße als Vorlage für Rückspülungen sehr unverlässlich (Unterbrechung der Rückspülung wegen fehlendem nachströmendem Wasser etc..)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02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M 6216 Regelung Ausgleichsbehälter - Rückspülbehälter"/>
          <p:cNvSpPr txBox="1">
            <a:spLocks noGrp="1"/>
          </p:cNvSpPr>
          <p:nvPr>
            <p:ph type="title" idx="4294967295"/>
          </p:nvPr>
        </p:nvSpPr>
        <p:spPr>
          <a:xfrm>
            <a:off x="522287" y="260350"/>
            <a:ext cx="8518526" cy="865188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defTabSz="877822">
              <a:defRPr sz="25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 6216</a:t>
            </a:r>
            <a:br/>
            <a:r>
              <a:t>Regelung Ausgleichs- Rückspülbehälter</a:t>
            </a:r>
          </a:p>
        </p:txBody>
      </p:sp>
      <p:sp>
        <p:nvSpPr>
          <p:cNvPr id="305" name="Hintergründe Vorteile – Nachteile:…"/>
          <p:cNvSpPr txBox="1"/>
          <p:nvPr/>
        </p:nvSpPr>
        <p:spPr>
          <a:xfrm>
            <a:off x="1042988" y="1218965"/>
            <a:ext cx="7705726" cy="455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Hintergründe Vorteile – Nachteile: 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Betonierte Tanks, geschweißte Plattentanks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Keine Unterbrechungen von Rückspülungen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Bessere Zugänglichkeit für die Reinigung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Dauerhaft haltbare Fixierung von Ansaug- und Zulauf-Leitungen</a:t>
            </a:r>
          </a:p>
          <a:p>
            <a:pPr>
              <a:buSzPct val="100000"/>
              <a:buFont typeface="Arial"/>
              <a:buChar char="❖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Bessere Entleer-Möglichkeit durch Pumpensumpfes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Font typeface="Symbol"/>
              <a:buChar char="-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Manchmal teurer bei geringen Volumen 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08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M 6216 Beispiel für Reinigungsschwierigkeiten"/>
          <p:cNvSpPr txBox="1">
            <a:spLocks noGrp="1"/>
          </p:cNvSpPr>
          <p:nvPr>
            <p:ph type="title" idx="4294967295"/>
          </p:nvPr>
        </p:nvSpPr>
        <p:spPr>
          <a:xfrm>
            <a:off x="969962" y="981075"/>
            <a:ext cx="4795838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 6216 Beispiel für Reinigungsschwierigkeiten</a:t>
            </a:r>
          </a:p>
        </p:txBody>
      </p:sp>
      <p:sp>
        <p:nvSpPr>
          <p:cNvPr id="311" name="Quelle: Forschungs-Informations-System (FIS)"/>
          <p:cNvSpPr txBox="1"/>
          <p:nvPr/>
        </p:nvSpPr>
        <p:spPr>
          <a:xfrm>
            <a:off x="5651500" y="6208712"/>
            <a:ext cx="830569" cy="20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FOTO: PHILIPP</a:t>
            </a:r>
          </a:p>
        </p:txBody>
      </p:sp>
      <p:pic>
        <p:nvPicPr>
          <p:cNvPr id="312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88900" y="2351086"/>
            <a:ext cx="7381875" cy="4506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C:\Users\umpt\AppData\Local\Microsoft\Windows\Temporary Internet Files\Content.Outlook\F16FWXQ0\IMG_4027 (2).JPG" descr="C:\Users\umpt\AppData\Local\Microsoft\Windows\Temporary Internet Files\Content.Outlook\F16FWXQ0\IMG_4027 (2)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84887" y="0"/>
            <a:ext cx="3024189" cy="5832475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FOTO: PHILIPP"/>
          <p:cNvSpPr txBox="1"/>
          <p:nvPr/>
        </p:nvSpPr>
        <p:spPr>
          <a:xfrm>
            <a:off x="7211432" y="6017996"/>
            <a:ext cx="190051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00">
                    <a:alpha val="50000"/>
                  </a:srgbClr>
                </a:solidFill>
              </a:defRPr>
            </a:lvl1pPr>
          </a:lstStyle>
          <a:p>
            <a:r>
              <a:rPr dirty="0" smtClean="0"/>
              <a:t>FOTO</a:t>
            </a:r>
            <a:r>
              <a:rPr lang="de-AT" dirty="0" smtClean="0"/>
              <a:t>S</a:t>
            </a:r>
            <a:r>
              <a:rPr dirty="0" smtClean="0"/>
              <a:t>: </a:t>
            </a:r>
            <a:r>
              <a:rPr dirty="0"/>
              <a:t>PHILIPP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17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6213 Floating Anlagen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2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6213 Floating Anlagen</a:t>
            </a:r>
          </a:p>
        </p:txBody>
      </p:sp>
      <p:sp>
        <p:nvSpPr>
          <p:cNvPr id="320" name="Grundlage Aufbereitung nach M 6216…"/>
          <p:cNvSpPr txBox="1">
            <a:spLocks noGrp="1"/>
          </p:cNvSpPr>
          <p:nvPr>
            <p:ph type="body" sz="half" idx="4294967295"/>
          </p:nvPr>
        </p:nvSpPr>
        <p:spPr>
          <a:xfrm>
            <a:off x="1476375" y="1600200"/>
            <a:ext cx="7210425" cy="2620964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Grundlage Aufbereitung nach M 6216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Keine alternativen Verfahren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Festlegung für konventionelles Verfahren 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Wichtig um solche Anlagen routinierter beurteilen und genehmigen zu können.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23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6213 Floating Anlagen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2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6213 Floating Anlagen</a:t>
            </a:r>
          </a:p>
        </p:txBody>
      </p:sp>
      <p:sp>
        <p:nvSpPr>
          <p:cNvPr id="326" name="Anlagen muss M 6216 entsprechen:…"/>
          <p:cNvSpPr txBox="1">
            <a:spLocks noGrp="1"/>
          </p:cNvSpPr>
          <p:nvPr>
            <p:ph type="body" idx="4294967295"/>
          </p:nvPr>
        </p:nvSpPr>
        <p:spPr>
          <a:xfrm>
            <a:off x="1476375" y="1600200"/>
            <a:ext cx="7210425" cy="4132263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Anlagen muss M 6216 entsprechen: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Abweichung Filtergeschwindigkeit 10 m/h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Aktivkohle-Filter im Bypass (bis 10 % des Förderstromes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Anlage muss durchlaufen (sonst Gefahr der Verkeimung) des Filters</a:t>
            </a:r>
          </a:p>
          <a:p>
            <a:pPr marL="342900" indent="-342900" algn="l" defTabSz="914400">
              <a:spcBef>
                <a:spcPts val="600"/>
              </a:spcBef>
              <a:buSzPct val="100000"/>
              <a:buChar char="•"/>
              <a:defRPr sz="28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Schalltechnische Entkopplung sehr wichtig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G_5014zerr6" descr="IMG_5014zerr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54685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Rechteck"/>
          <p:cNvSpPr/>
          <p:nvPr/>
        </p:nvSpPr>
        <p:spPr>
          <a:xfrm>
            <a:off x="-2" y="6092825"/>
            <a:ext cx="9144004" cy="765175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30" name="NOE_Logo_2010" descr="NOE_Logo_20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2811" y="6165850"/>
            <a:ext cx="501652" cy="588963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www.noe.gv.at"/>
          <p:cNvSpPr txBox="1"/>
          <p:nvPr/>
        </p:nvSpPr>
        <p:spPr>
          <a:xfrm>
            <a:off x="7380286" y="6524625"/>
            <a:ext cx="97912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www.noe.gv.at</a:t>
            </a:r>
          </a:p>
        </p:txBody>
      </p:sp>
      <p:sp>
        <p:nvSpPr>
          <p:cNvPr id="332" name="Vielen Dank"/>
          <p:cNvSpPr txBox="1"/>
          <p:nvPr/>
        </p:nvSpPr>
        <p:spPr>
          <a:xfrm>
            <a:off x="1008479" y="1773236"/>
            <a:ext cx="6993690" cy="14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9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Vielen Dank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0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Ansätze und Diskussionen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Ansätze und Diskussionen</a:t>
            </a:r>
          </a:p>
        </p:txBody>
      </p:sp>
      <p:sp>
        <p:nvSpPr>
          <p:cNvPr id="53" name="Genehmigungsverfahren:…"/>
          <p:cNvSpPr txBox="1">
            <a:spLocks noGrp="1"/>
          </p:cNvSpPr>
          <p:nvPr>
            <p:ph type="body" idx="4294967295"/>
          </p:nvPr>
        </p:nvSpPr>
        <p:spPr>
          <a:xfrm>
            <a:off x="1111250" y="1333500"/>
            <a:ext cx="7572375" cy="4525963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Genehmigungsverfahren</a:t>
            </a:r>
            <a:r>
              <a:rPr dirty="0"/>
              <a:t>:</a:t>
            </a:r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Behörde</a:t>
            </a:r>
            <a:r>
              <a:rPr dirty="0"/>
              <a:t> </a:t>
            </a:r>
            <a:r>
              <a:rPr dirty="0" err="1"/>
              <a:t>prüft</a:t>
            </a:r>
            <a:r>
              <a:rPr dirty="0"/>
              <a:t> </a:t>
            </a:r>
            <a:r>
              <a:rPr dirty="0" err="1"/>
              <a:t>anhand</a:t>
            </a:r>
            <a:r>
              <a:rPr dirty="0"/>
              <a:t> von </a:t>
            </a:r>
            <a:r>
              <a:rPr dirty="0" err="1"/>
              <a:t>Projektunterlagen</a:t>
            </a:r>
            <a:r>
              <a:rPr dirty="0"/>
              <a:t>, </a:t>
            </a:r>
            <a:r>
              <a:rPr dirty="0" err="1"/>
              <a:t>ob</a:t>
            </a:r>
            <a:r>
              <a:rPr dirty="0"/>
              <a:t> von </a:t>
            </a:r>
            <a:r>
              <a:rPr dirty="0" err="1"/>
              <a:t>dem</a:t>
            </a:r>
            <a:r>
              <a:rPr dirty="0"/>
              <a:t> </a:t>
            </a:r>
            <a:r>
              <a:rPr dirty="0" err="1"/>
              <a:t>Projekt</a:t>
            </a:r>
            <a:r>
              <a:rPr dirty="0"/>
              <a:t>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Gefahr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Kunden</a:t>
            </a:r>
            <a:r>
              <a:rPr dirty="0"/>
              <a:t>, </a:t>
            </a:r>
            <a:r>
              <a:rPr dirty="0" err="1"/>
              <a:t>Mitarbeiter</a:t>
            </a:r>
            <a:r>
              <a:rPr dirty="0"/>
              <a:t>, </a:t>
            </a:r>
            <a:r>
              <a:rPr dirty="0" err="1"/>
              <a:t>Anrainer</a:t>
            </a:r>
            <a:r>
              <a:rPr dirty="0"/>
              <a:t> etc</a:t>
            </a:r>
            <a:r>
              <a:rPr dirty="0" smtClean="0"/>
              <a:t>. </a:t>
            </a:r>
            <a:r>
              <a:rPr lang="de-AT" dirty="0" smtClean="0"/>
              <a:t>a</a:t>
            </a:r>
            <a:r>
              <a:rPr dirty="0" smtClean="0"/>
              <a:t>us</a:t>
            </a:r>
            <a:r>
              <a:rPr lang="de-AT" dirty="0" smtClean="0"/>
              <a:t> </a:t>
            </a:r>
            <a:r>
              <a:rPr dirty="0" err="1" smtClean="0"/>
              <a:t>ge</a:t>
            </a:r>
            <a:r>
              <a:rPr lang="de-AT" dirty="0" err="1" smtClean="0"/>
              <a:t>ht</a:t>
            </a:r>
            <a:r>
              <a:rPr lang="de-AT" dirty="0" smtClean="0"/>
              <a:t> bzw. “in ausreichendem Maße Vorsorge insbesondere in hygienischer Hinsicht zum Schutz der Gesundheit der Benutzer getroffen wurde“ </a:t>
            </a:r>
            <a:r>
              <a:rPr dirty="0" smtClean="0"/>
              <a:t>. </a:t>
            </a:r>
            <a:endParaRPr dirty="0"/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Vor</a:t>
            </a:r>
            <a:r>
              <a:rPr lang="de-AT" dirty="0" smtClean="0"/>
              <a:t>r</a:t>
            </a:r>
            <a:r>
              <a:rPr dirty="0" err="1" smtClean="0"/>
              <a:t>aussetzung</a:t>
            </a:r>
            <a:r>
              <a:rPr dirty="0"/>
              <a:t>: Stand der Technik muss </a:t>
            </a:r>
            <a:r>
              <a:rPr dirty="0" err="1"/>
              <a:t>bekannt</a:t>
            </a:r>
            <a:r>
              <a:rPr dirty="0"/>
              <a:t> sein !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0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Ansätze und Diskussionen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Ansätze</a:t>
            </a:r>
            <a:r>
              <a:rPr dirty="0"/>
              <a:t> und </a:t>
            </a:r>
            <a:r>
              <a:rPr dirty="0" err="1" smtClean="0"/>
              <a:t>Diskussionen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Stand der Technik</a:t>
            </a:r>
            <a:endParaRPr dirty="0"/>
          </a:p>
        </p:txBody>
      </p:sp>
      <p:sp>
        <p:nvSpPr>
          <p:cNvPr id="53" name="Genehmigungsverfahren:…"/>
          <p:cNvSpPr txBox="1">
            <a:spLocks noGrp="1"/>
          </p:cNvSpPr>
          <p:nvPr>
            <p:ph type="body" idx="4294967295"/>
          </p:nvPr>
        </p:nvSpPr>
        <p:spPr>
          <a:xfrm>
            <a:off x="1042988" y="1484784"/>
            <a:ext cx="7572375" cy="3744416"/>
          </a:xfrm>
          <a:prstGeom prst="rect">
            <a:avLst/>
          </a:prstGeom>
        </p:spPr>
        <p:txBody>
          <a:bodyPr lIns="45718" tIns="45718" rIns="45718" bIns="45718" anchor="t">
            <a:normAutofit fontScale="85000" lnSpcReduction="20000"/>
          </a:bodyPr>
          <a:lstStyle/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Wissen über Verfahren und Technik muss vorhanden sein </a:t>
            </a:r>
            <a:r>
              <a:rPr dirty="0" smtClean="0"/>
              <a:t>!</a:t>
            </a:r>
            <a:endParaRPr lang="de-AT" dirty="0" smtClean="0"/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AT" dirty="0" smtClean="0"/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Vorteile diese Prinzips:</a:t>
            </a:r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AT" dirty="0"/>
              <a:t>Weniger „Lehrgeld</a:t>
            </a:r>
            <a:r>
              <a:rPr lang="de-AT" dirty="0" smtClean="0"/>
              <a:t>“ durch nicht hinterfragte, nicht nachhaltig</a:t>
            </a:r>
          </a:p>
          <a:p>
            <a:pPr algn="l" defTabSz="841247">
              <a:lnSpc>
                <a:spcPct val="90000"/>
              </a:lnSpc>
              <a:spcBef>
                <a:spcPts val="600"/>
              </a:spcBef>
              <a:buSzPct val="100000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geprüfte Verfahren.</a:t>
            </a:r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Fachliche Prüfung ohne Rücksicht auf Patente etc.</a:t>
            </a:r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Abhaltung von Schwierigkeiten im Betrieb durch </a:t>
            </a:r>
          </a:p>
          <a:p>
            <a:pPr algn="l" defTabSz="841247">
              <a:lnSpc>
                <a:spcPct val="90000"/>
              </a:lnSpc>
              <a:spcBef>
                <a:spcPts val="600"/>
              </a:spcBef>
              <a:buSzPct val="100000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Fehlkonstruktionen</a:t>
            </a:r>
            <a:endParaRPr lang="de-AT" dirty="0"/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Rechtlich viel besser abgesichert.</a:t>
            </a:r>
            <a:r>
              <a:rPr dirty="0" smtClean="0"/>
              <a:t> </a:t>
            </a:r>
            <a:endParaRPr lang="de-AT" dirty="0" smtClean="0"/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Weniger zivilrechtliche Diskussionen</a:t>
            </a:r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AT" dirty="0" smtClean="0"/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AT" dirty="0" smtClean="0"/>
              <a:t>Nachteil: Innovationen </a:t>
            </a:r>
            <a:r>
              <a:rPr lang="de-AT" dirty="0"/>
              <a:t>schwieriger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93067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6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Ansätze und Diskussionen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Ansätze und Diskussionen</a:t>
            </a:r>
          </a:p>
        </p:txBody>
      </p:sp>
      <p:sp>
        <p:nvSpPr>
          <p:cNvPr id="59" name="Genehmigungsverfahren:…"/>
          <p:cNvSpPr txBox="1">
            <a:spLocks noGrp="1"/>
          </p:cNvSpPr>
          <p:nvPr>
            <p:ph type="body" idx="4294967295"/>
          </p:nvPr>
        </p:nvSpPr>
        <p:spPr>
          <a:xfrm>
            <a:off x="702762" y="1844824"/>
            <a:ext cx="7973694" cy="3751684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künstlichen</a:t>
            </a:r>
            <a:r>
              <a:rPr dirty="0"/>
              <a:t> </a:t>
            </a:r>
            <a:r>
              <a:rPr dirty="0" err="1"/>
              <a:t>Becken</a:t>
            </a:r>
            <a:r>
              <a:rPr dirty="0"/>
              <a:t> </a:t>
            </a:r>
            <a:r>
              <a:rPr dirty="0" err="1"/>
              <a:t>ausreichend</a:t>
            </a:r>
            <a:r>
              <a:rPr dirty="0"/>
              <a:t> </a:t>
            </a:r>
            <a:r>
              <a:rPr dirty="0" err="1"/>
              <a:t>bekannt</a:t>
            </a:r>
            <a:r>
              <a:rPr dirty="0"/>
              <a:t>. </a:t>
            </a:r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Kleinbadeteichen</a:t>
            </a:r>
            <a:r>
              <a:rPr dirty="0"/>
              <a:t> </a:t>
            </a:r>
            <a:r>
              <a:rPr lang="de-AT" dirty="0" smtClean="0"/>
              <a:t>wenig bekannt</a:t>
            </a:r>
            <a:r>
              <a:rPr dirty="0" smtClean="0"/>
              <a:t>.</a:t>
            </a:r>
            <a:endParaRPr dirty="0"/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AT" dirty="0" smtClean="0"/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Daher</a:t>
            </a:r>
            <a:r>
              <a:rPr dirty="0" smtClean="0"/>
              <a:t> </a:t>
            </a:r>
            <a:r>
              <a:rPr dirty="0" err="1"/>
              <a:t>Adaptierungen</a:t>
            </a:r>
            <a:r>
              <a:rPr dirty="0"/>
              <a:t> in </a:t>
            </a:r>
            <a:r>
              <a:rPr dirty="0" err="1"/>
              <a:t>BHygV</a:t>
            </a:r>
            <a:r>
              <a:rPr dirty="0"/>
              <a:t> </a:t>
            </a:r>
            <a:r>
              <a:rPr dirty="0" err="1"/>
              <a:t>nötig</a:t>
            </a:r>
            <a:r>
              <a:rPr dirty="0"/>
              <a:t> um das </a:t>
            </a:r>
            <a:r>
              <a:rPr dirty="0" err="1"/>
              <a:t>derzeitige</a:t>
            </a:r>
            <a:r>
              <a:rPr dirty="0"/>
              <a:t> </a:t>
            </a:r>
            <a:r>
              <a:rPr dirty="0" err="1"/>
              <a:t>Ungleichgewicht</a:t>
            </a:r>
            <a:r>
              <a:rPr dirty="0"/>
              <a:t> </a:t>
            </a:r>
            <a:r>
              <a:rPr dirty="0" err="1"/>
              <a:t>Zwischenbecken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Aufbereitung</a:t>
            </a:r>
            <a:r>
              <a:rPr dirty="0"/>
              <a:t> und </a:t>
            </a:r>
            <a:r>
              <a:rPr dirty="0" err="1"/>
              <a:t>Kleinbadeteichen</a:t>
            </a:r>
            <a:r>
              <a:rPr dirty="0"/>
              <a:t> </a:t>
            </a:r>
            <a:r>
              <a:rPr dirty="0" err="1"/>
              <a:t>abzuschwächen</a:t>
            </a:r>
            <a:endParaRPr dirty="0"/>
          </a:p>
          <a:p>
            <a:pPr marL="315468" indent="-315468" algn="l" defTabSz="841247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Becken</a:t>
            </a:r>
            <a:r>
              <a:rPr lang="de-AT" dirty="0" smtClean="0"/>
              <a:t>-A</a:t>
            </a:r>
            <a:r>
              <a:rPr dirty="0" err="1" smtClean="0"/>
              <a:t>nlage</a:t>
            </a:r>
            <a:r>
              <a:rPr lang="de-AT" dirty="0" smtClean="0"/>
              <a:t>n: </a:t>
            </a:r>
            <a:r>
              <a:rPr dirty="0" err="1" smtClean="0"/>
              <a:t>Erleichterungen</a:t>
            </a:r>
            <a:r>
              <a:rPr dirty="0"/>
              <a:t>, </a:t>
            </a:r>
            <a:r>
              <a:rPr dirty="0" err="1"/>
              <a:t>Kleinbadteiche</a:t>
            </a:r>
            <a:r>
              <a:rPr dirty="0"/>
              <a:t> </a:t>
            </a:r>
            <a:r>
              <a:rPr dirty="0" err="1"/>
              <a:t>Verschärfungen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2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Ansätze und Diskussionen"/>
          <p:cNvSpPr txBox="1">
            <a:spLocks noGrp="1"/>
          </p:cNvSpPr>
          <p:nvPr>
            <p:ph type="title" idx="4294967295"/>
          </p:nvPr>
        </p:nvSpPr>
        <p:spPr>
          <a:xfrm>
            <a:off x="1691679" y="0"/>
            <a:ext cx="6131026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200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Wesentliche Änderungen</a:t>
            </a:r>
          </a:p>
        </p:txBody>
      </p:sp>
      <p:sp>
        <p:nvSpPr>
          <p:cNvPr id="65" name="Rechteck 1"/>
          <p:cNvSpPr txBox="1"/>
          <p:nvPr/>
        </p:nvSpPr>
        <p:spPr>
          <a:xfrm>
            <a:off x="1042987" y="1196751"/>
            <a:ext cx="7632850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Auslegung</a:t>
            </a:r>
            <a:r>
              <a:rPr dirty="0"/>
              <a:t> Filter – </a:t>
            </a:r>
            <a:r>
              <a:rPr dirty="0" err="1"/>
              <a:t>Becken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Bemessung</a:t>
            </a:r>
            <a:r>
              <a:rPr dirty="0"/>
              <a:t> </a:t>
            </a:r>
            <a:r>
              <a:rPr dirty="0" err="1"/>
              <a:t>Durchlauf-Tauchbecken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Chlorgehalte</a:t>
            </a:r>
            <a:r>
              <a:rPr dirty="0"/>
              <a:t> </a:t>
            </a:r>
            <a:r>
              <a:rPr dirty="0" err="1"/>
              <a:t>Minium</a:t>
            </a:r>
            <a:r>
              <a:rPr dirty="0"/>
              <a:t> und Maximal </a:t>
            </a:r>
            <a:r>
              <a:rPr dirty="0" err="1"/>
              <a:t>angepasst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Grenzwerte</a:t>
            </a:r>
            <a:r>
              <a:rPr dirty="0"/>
              <a:t> </a:t>
            </a:r>
            <a:r>
              <a:rPr dirty="0" err="1"/>
              <a:t>Bakteriologie</a:t>
            </a:r>
            <a:r>
              <a:rPr dirty="0"/>
              <a:t> </a:t>
            </a:r>
            <a:r>
              <a:rPr dirty="0" err="1"/>
              <a:t>Becken</a:t>
            </a:r>
            <a:r>
              <a:rPr dirty="0"/>
              <a:t>- </a:t>
            </a:r>
            <a:r>
              <a:rPr dirty="0" err="1"/>
              <a:t>Filterabläufe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Definition </a:t>
            </a:r>
            <a:r>
              <a:rPr dirty="0" err="1"/>
              <a:t>Kombinierte</a:t>
            </a:r>
            <a:r>
              <a:rPr dirty="0"/>
              <a:t> </a:t>
            </a:r>
            <a:r>
              <a:rPr dirty="0" err="1"/>
              <a:t>Hallen</a:t>
            </a:r>
            <a:r>
              <a:rPr dirty="0"/>
              <a:t> und </a:t>
            </a:r>
            <a:r>
              <a:rPr dirty="0" err="1"/>
              <a:t>Freibecken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E. Coli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Untersuchungsparameter</a:t>
            </a:r>
            <a:r>
              <a:rPr dirty="0"/>
              <a:t> </a:t>
            </a:r>
            <a:r>
              <a:rPr dirty="0" err="1"/>
              <a:t>entfällt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Chemische</a:t>
            </a:r>
            <a:r>
              <a:rPr dirty="0"/>
              <a:t> </a:t>
            </a:r>
            <a:r>
              <a:rPr dirty="0" err="1"/>
              <a:t>Untersuchungen</a:t>
            </a:r>
            <a:r>
              <a:rPr dirty="0"/>
              <a:t> pro </a:t>
            </a:r>
            <a:r>
              <a:rPr dirty="0" err="1"/>
              <a:t>Wasserkreislauf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Salzgehalt</a:t>
            </a:r>
            <a:r>
              <a:rPr dirty="0"/>
              <a:t> </a:t>
            </a:r>
            <a:r>
              <a:rPr dirty="0" err="1"/>
              <a:t>bleibt</a:t>
            </a:r>
            <a:r>
              <a:rPr dirty="0"/>
              <a:t> auf 4 % </a:t>
            </a:r>
            <a:r>
              <a:rPr lang="de-AT" dirty="0" smtClean="0"/>
              <a:t>Natriumchlorid </a:t>
            </a:r>
            <a:r>
              <a:rPr dirty="0" err="1" smtClean="0"/>
              <a:t>beschränkt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UV Anlagen </a:t>
            </a:r>
            <a:r>
              <a:rPr dirty="0" err="1"/>
              <a:t>für</a:t>
            </a:r>
            <a:r>
              <a:rPr dirty="0"/>
              <a:t> den </a:t>
            </a:r>
            <a:r>
              <a:rPr dirty="0" err="1"/>
              <a:t>Einsatz</a:t>
            </a:r>
            <a:r>
              <a:rPr dirty="0"/>
              <a:t> </a:t>
            </a:r>
            <a:r>
              <a:rPr dirty="0" err="1"/>
              <a:t>gegen</a:t>
            </a:r>
            <a:r>
              <a:rPr dirty="0"/>
              <a:t> </a:t>
            </a:r>
            <a:r>
              <a:rPr dirty="0" err="1"/>
              <a:t>gebundenes</a:t>
            </a:r>
            <a:r>
              <a:rPr dirty="0"/>
              <a:t> </a:t>
            </a:r>
            <a:r>
              <a:rPr dirty="0" err="1"/>
              <a:t>Chlor</a:t>
            </a:r>
            <a:r>
              <a:rPr dirty="0"/>
              <a:t> </a:t>
            </a:r>
            <a:r>
              <a:rPr lang="de-AT" dirty="0" smtClean="0"/>
              <a:t>unter bestimmten Bedingungen </a:t>
            </a:r>
            <a:r>
              <a:rPr dirty="0" err="1" smtClean="0"/>
              <a:t>zulässig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Neue</a:t>
            </a:r>
            <a:r>
              <a:rPr dirty="0"/>
              <a:t> </a:t>
            </a:r>
            <a:r>
              <a:rPr dirty="0" err="1"/>
              <a:t>Regelungen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</a:t>
            </a:r>
            <a:r>
              <a:rPr dirty="0" err="1"/>
              <a:t>Kleinbadeteiche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8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M 6216  Regelung Auslegung Becken und Filter Grundlagen"/>
          <p:cNvSpPr txBox="1">
            <a:spLocks noGrp="1"/>
          </p:cNvSpPr>
          <p:nvPr>
            <p:ph type="title" idx="4294967295"/>
          </p:nvPr>
        </p:nvSpPr>
        <p:spPr>
          <a:xfrm>
            <a:off x="522287" y="476251"/>
            <a:ext cx="8229601" cy="86451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28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Auslegung Becken und Filter</a:t>
            </a:r>
          </a:p>
        </p:txBody>
      </p:sp>
      <p:sp>
        <p:nvSpPr>
          <p:cNvPr id="71" name="Grundlage: Umwälz-Strom = Flächenstrom + Attraktionszuschlag…"/>
          <p:cNvSpPr txBox="1"/>
          <p:nvPr/>
        </p:nvSpPr>
        <p:spPr>
          <a:xfrm>
            <a:off x="792162" y="1333712"/>
            <a:ext cx="8066090" cy="4431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Grundlage</a:t>
            </a:r>
            <a:r>
              <a:rPr dirty="0"/>
              <a:t>: </a:t>
            </a:r>
            <a:r>
              <a:rPr dirty="0" err="1"/>
              <a:t>Umwälz</a:t>
            </a:r>
            <a:r>
              <a:rPr dirty="0"/>
              <a:t>-Strom = </a:t>
            </a:r>
            <a:r>
              <a:rPr dirty="0" err="1"/>
              <a:t>Flächenstrom</a:t>
            </a:r>
            <a:r>
              <a:rPr dirty="0"/>
              <a:t> + </a:t>
            </a:r>
            <a:r>
              <a:rPr dirty="0" err="1"/>
              <a:t>Attraktionszuschlag</a:t>
            </a: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Attraktionszuschlag</a:t>
            </a:r>
            <a:r>
              <a:rPr dirty="0"/>
              <a:t>: </a:t>
            </a:r>
            <a:r>
              <a:rPr dirty="0" err="1"/>
              <a:t>Zuschlag</a:t>
            </a:r>
            <a:r>
              <a:rPr dirty="0"/>
              <a:t>, der </a:t>
            </a:r>
            <a:r>
              <a:rPr dirty="0" err="1"/>
              <a:t>bisher</a:t>
            </a:r>
            <a:r>
              <a:rPr dirty="0"/>
              <a:t> auf Filter und </a:t>
            </a:r>
            <a:r>
              <a:rPr dirty="0" err="1"/>
              <a:t>Beckenumwälzung</a:t>
            </a:r>
            <a:r>
              <a:rPr dirty="0"/>
              <a:t> </a:t>
            </a:r>
            <a:r>
              <a:rPr dirty="0" err="1"/>
              <a:t>geschlagen</a:t>
            </a:r>
            <a:r>
              <a:rPr dirty="0"/>
              <a:t> </a:t>
            </a:r>
            <a:r>
              <a:rPr dirty="0" err="1"/>
              <a:t>wurde</a:t>
            </a:r>
            <a:r>
              <a:rPr dirty="0"/>
              <a:t>. </a:t>
            </a:r>
            <a:r>
              <a:rPr dirty="0" err="1"/>
              <a:t>Dient</a:t>
            </a:r>
            <a:r>
              <a:rPr dirty="0"/>
              <a:t> </a:t>
            </a:r>
            <a:r>
              <a:rPr dirty="0" err="1"/>
              <a:t>dazu</a:t>
            </a:r>
            <a:r>
              <a:rPr dirty="0"/>
              <a:t>, den </a:t>
            </a:r>
            <a:r>
              <a:rPr dirty="0" err="1"/>
              <a:t>Zusatzschmutz</a:t>
            </a:r>
            <a:r>
              <a:rPr dirty="0"/>
              <a:t>, der </a:t>
            </a:r>
            <a:r>
              <a:rPr dirty="0" err="1"/>
              <a:t>durch</a:t>
            </a:r>
            <a:r>
              <a:rPr dirty="0"/>
              <a:t> </a:t>
            </a:r>
            <a:r>
              <a:rPr dirty="0" err="1"/>
              <a:t>attraktiver</a:t>
            </a:r>
            <a:r>
              <a:rPr dirty="0"/>
              <a:t> </a:t>
            </a:r>
            <a:r>
              <a:rPr dirty="0" err="1"/>
              <a:t>Becken</a:t>
            </a:r>
            <a:r>
              <a:rPr dirty="0"/>
              <a:t> </a:t>
            </a:r>
            <a:r>
              <a:rPr dirty="0" err="1"/>
              <a:t>durch</a:t>
            </a:r>
            <a:r>
              <a:rPr dirty="0"/>
              <a:t> </a:t>
            </a:r>
            <a:r>
              <a:rPr dirty="0" err="1"/>
              <a:t>mehr</a:t>
            </a:r>
            <a:r>
              <a:rPr dirty="0"/>
              <a:t> </a:t>
            </a:r>
            <a:r>
              <a:rPr dirty="0" err="1"/>
              <a:t>Badegäste</a:t>
            </a:r>
            <a:r>
              <a:rPr dirty="0"/>
              <a:t> </a:t>
            </a:r>
            <a:r>
              <a:rPr dirty="0" err="1"/>
              <a:t>eingetragen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 </a:t>
            </a:r>
            <a:r>
              <a:rPr dirty="0" err="1"/>
              <a:t>wird</a:t>
            </a:r>
            <a:r>
              <a:rPr dirty="0"/>
              <a:t>,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berücksichtigen</a:t>
            </a:r>
            <a:r>
              <a:rPr dirty="0"/>
              <a:t>. 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Beispiel</a:t>
            </a:r>
            <a:r>
              <a:rPr dirty="0"/>
              <a:t> </a:t>
            </a:r>
            <a:r>
              <a:rPr dirty="0" err="1"/>
              <a:t>Attraktionszuschläge</a:t>
            </a:r>
            <a:r>
              <a:rPr dirty="0"/>
              <a:t>: </a:t>
            </a:r>
            <a:r>
              <a:rPr dirty="0" err="1"/>
              <a:t>Wasserrutschen</a:t>
            </a:r>
            <a:r>
              <a:rPr dirty="0"/>
              <a:t> 5 </a:t>
            </a:r>
            <a:r>
              <a:rPr dirty="0" err="1"/>
              <a:t>bis</a:t>
            </a:r>
            <a:r>
              <a:rPr dirty="0"/>
              <a:t> 60 m³/h je </a:t>
            </a:r>
            <a:r>
              <a:rPr dirty="0" err="1"/>
              <a:t>nach</a:t>
            </a:r>
            <a:r>
              <a:rPr dirty="0"/>
              <a:t> </a:t>
            </a:r>
            <a:r>
              <a:rPr dirty="0" err="1"/>
              <a:t>Starthöhe</a:t>
            </a:r>
            <a:r>
              <a:rPr dirty="0"/>
              <a:t>; </a:t>
            </a:r>
            <a:r>
              <a:rPr lang="de-AT" dirty="0" smtClean="0"/>
              <a:t>k</a:t>
            </a:r>
            <a:r>
              <a:rPr dirty="0" err="1" smtClean="0"/>
              <a:t>leinräumige</a:t>
            </a:r>
            <a:r>
              <a:rPr dirty="0" smtClean="0"/>
              <a:t> </a:t>
            </a:r>
            <a:r>
              <a:rPr dirty="0" err="1"/>
              <a:t>Attraktionen</a:t>
            </a:r>
            <a:r>
              <a:rPr dirty="0"/>
              <a:t> (3 </a:t>
            </a:r>
            <a:r>
              <a:rPr dirty="0" err="1"/>
              <a:t>bis</a:t>
            </a:r>
            <a:r>
              <a:rPr dirty="0"/>
              <a:t> 5 m³/h je </a:t>
            </a:r>
            <a:r>
              <a:rPr dirty="0" err="1"/>
              <a:t>nach</a:t>
            </a:r>
            <a:r>
              <a:rPr dirty="0"/>
              <a:t> </a:t>
            </a:r>
            <a:r>
              <a:rPr dirty="0" err="1"/>
              <a:t>Wassertemperatur</a:t>
            </a:r>
            <a:r>
              <a:rPr dirty="0"/>
              <a:t>): </a:t>
            </a:r>
            <a:r>
              <a:rPr dirty="0" err="1"/>
              <a:t>Massagedüsen</a:t>
            </a:r>
            <a:r>
              <a:rPr dirty="0"/>
              <a:t>, </a:t>
            </a:r>
            <a:r>
              <a:rPr dirty="0" err="1"/>
              <a:t>Schwallduschen</a:t>
            </a:r>
            <a:r>
              <a:rPr dirty="0"/>
              <a:t>, </a:t>
            </a:r>
            <a:r>
              <a:rPr dirty="0" err="1" smtClean="0"/>
              <a:t>Sitzplätze</a:t>
            </a:r>
            <a:r>
              <a:rPr lang="de-AT" dirty="0" smtClean="0"/>
              <a:t>,</a:t>
            </a:r>
            <a:r>
              <a:rPr dirty="0" smtClean="0"/>
              <a:t> </a:t>
            </a:r>
            <a:r>
              <a:rPr lang="de-AT" dirty="0" smtClean="0"/>
              <a:t>Sprudel</a:t>
            </a:r>
            <a:r>
              <a:rPr dirty="0" err="1" smtClean="0"/>
              <a:t>bänke</a:t>
            </a:r>
            <a:r>
              <a:rPr dirty="0" smtClean="0"/>
              <a:t> </a:t>
            </a:r>
            <a:r>
              <a:rPr dirty="0"/>
              <a:t>etc..)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"/>
          <p:cNvSpPr/>
          <p:nvPr/>
        </p:nvSpPr>
        <p:spPr>
          <a:xfrm>
            <a:off x="0" y="5949950"/>
            <a:ext cx="1042988" cy="719139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74" name="NOE_Logo_2010" descr="NOE_Logo_2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021387"/>
            <a:ext cx="501652" cy="5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7950" y="260350"/>
            <a:ext cx="900113" cy="539591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M 6216  Regelung Auslegung Becken und Filter Grundlagen"/>
          <p:cNvSpPr txBox="1">
            <a:spLocks noGrp="1"/>
          </p:cNvSpPr>
          <p:nvPr>
            <p:ph type="title" idx="4294967295"/>
          </p:nvPr>
        </p:nvSpPr>
        <p:spPr>
          <a:xfrm>
            <a:off x="457199" y="226864"/>
            <a:ext cx="8229602" cy="8651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557783">
              <a:defRPr sz="3200" b="1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Auslegung Becken und Filter</a:t>
            </a:r>
          </a:p>
        </p:txBody>
      </p:sp>
      <p:sp>
        <p:nvSpPr>
          <p:cNvPr id="77" name="Becken Nichtschwimmer mit 16 x 9,5 m:…"/>
          <p:cNvSpPr txBox="1"/>
          <p:nvPr/>
        </p:nvSpPr>
        <p:spPr>
          <a:xfrm>
            <a:off x="1408507" y="964083"/>
            <a:ext cx="7056439" cy="4615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Bisher: 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Filterauslegung + Beckenhydraulik !!: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Umwälzleistung ist QG = QA + QZ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Geplant: 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Umwälzleistung ist QG = QA + QZ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Nur für Filterauslegung !!:</a:t>
            </a:r>
            <a:br/>
            <a:endParaRPr/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Für Becken: </a:t>
            </a:r>
            <a:br/>
            <a:r>
              <a:t>Q = QA wenn QZ &lt; 0,5 QA</a:t>
            </a:r>
          </a:p>
          <a:p>
            <a:pPr>
              <a:buSzPct val="100000"/>
              <a:buFont typeface="Arial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Q = QA + QZ/2 wenn QZ &gt; 0,5 QA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1634</Words>
  <Application>Microsoft Office PowerPoint</Application>
  <PresentationFormat>Bildschirmpräsentation (4:3)</PresentationFormat>
  <Paragraphs>290</Paragraphs>
  <Slides>35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Standarddesign</vt:lpstr>
      <vt:lpstr>PowerPoint-Präsentation</vt:lpstr>
      <vt:lpstr>Aktuelle Themen</vt:lpstr>
      <vt:lpstr>Bäderhygiene-Gesetz - Bäderhygiene-Verordnung</vt:lpstr>
      <vt:lpstr>Ansätze und Diskussionen</vt:lpstr>
      <vt:lpstr>Ansätze und Diskussionen Stand der Technik</vt:lpstr>
      <vt:lpstr>Ansätze und Diskussionen</vt:lpstr>
      <vt:lpstr>Wesentliche Änderungen</vt:lpstr>
      <vt:lpstr>Auslegung Becken und Filter</vt:lpstr>
      <vt:lpstr>Auslegung Becken und Filter</vt:lpstr>
      <vt:lpstr>Auslegung Becken und Filter-Berechnungsbeispiel</vt:lpstr>
      <vt:lpstr>Auslegung Becken und Filter Vorteile des neuen Ansatzes</vt:lpstr>
      <vt:lpstr>Auslegung Becken und Filter Raumfiltration - Adsorption - Strömung</vt:lpstr>
      <vt:lpstr>Auslegung Becken und Filter Vorteile des neuen Ansatzes</vt:lpstr>
      <vt:lpstr>Auslegung Becken und Filter Voraussetzung</vt:lpstr>
      <vt:lpstr>Beschränkung Salzgehalt in Becken ?</vt:lpstr>
      <vt:lpstr>Tauchbecken Durchlauf-Betrieb</vt:lpstr>
      <vt:lpstr>Chlorgehalte in Becken</vt:lpstr>
      <vt:lpstr>Grenzwerte Bakteriologie</vt:lpstr>
      <vt:lpstr>Grenzwerte Bakteriologie</vt:lpstr>
      <vt:lpstr>Beispiel: Problematik Filter in Kleinbadeteichen</vt:lpstr>
      <vt:lpstr>Änderungen Anforderungen Kleinbadeteiche</vt:lpstr>
      <vt:lpstr>Änderungen Anforderungen Kleinbadeteiche</vt:lpstr>
      <vt:lpstr>Normungsschwerpunkte</vt:lpstr>
      <vt:lpstr>ÖNORM M 6216</vt:lpstr>
      <vt:lpstr>M 6216 - Festlegungen Rückspülungen</vt:lpstr>
      <vt:lpstr>M 6216 - Festlegungen Rückspülungen</vt:lpstr>
      <vt:lpstr>M 6216 - Festlegungen Rückspülungen - Rückspülwasser-Entnahme</vt:lpstr>
      <vt:lpstr>M 6216 - Festlegungen Rückspülungen Eigenkontrolle</vt:lpstr>
      <vt:lpstr>M 6216  -  Färbeversuch-Entwurf</vt:lpstr>
      <vt:lpstr>M 6216 Regelung Ausgleichs- Rückspülbehälter</vt:lpstr>
      <vt:lpstr>M 6216 Regelung Ausgleichs- Rückspülbehälter</vt:lpstr>
      <vt:lpstr>M 6216 Beispiel für Reinigungsschwierigkeiten</vt:lpstr>
      <vt:lpstr>6213 Floating Anlagen</vt:lpstr>
      <vt:lpstr>6213 Floating Anlagen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Thomas</dc:creator>
  <cp:lastModifiedBy>Philipp Thomas (BD4-Baden)</cp:lastModifiedBy>
  <cp:revision>15</cp:revision>
  <cp:lastPrinted>2018-03-05T08:35:46Z</cp:lastPrinted>
  <dcterms:modified xsi:type="dcterms:W3CDTF">2018-04-10T10:34:12Z</dcterms:modified>
</cp:coreProperties>
</file>