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66" r:id="rId4"/>
    <p:sldId id="261" r:id="rId5"/>
    <p:sldId id="264" r:id="rId6"/>
    <p:sldId id="259" r:id="rId7"/>
    <p:sldId id="263" r:id="rId8"/>
    <p:sldId id="265" r:id="rId9"/>
    <p:sldId id="268" r:id="rId10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D2D"/>
    <a:srgbClr val="FFCE00"/>
    <a:srgbClr val="272727"/>
    <a:srgbClr val="313231"/>
    <a:srgbClr val="001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96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9FB8F-21E5-DB42-949B-7482B3094E9F}" type="datetimeFigureOut">
              <a:rPr lang="de-DE" smtClean="0"/>
              <a:t>20.09.2018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1E643-15CF-3743-9E2E-49577029FD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0198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3AE8-2335-6640-A19D-6BE0690EE816}" type="datetimeFigureOut">
              <a:rPr lang="de-DE" smtClean="0"/>
              <a:t>20.09.2018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5E75-8FF3-6647-9E9F-F778D50FEA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3301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3AE8-2335-6640-A19D-6BE0690EE816}" type="datetimeFigureOut">
              <a:rPr lang="de-DE" smtClean="0"/>
              <a:t>20.09.2018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5E75-8FF3-6647-9E9F-F778D50FEA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598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3AE8-2335-6640-A19D-6BE0690EE816}" type="datetimeFigureOut">
              <a:rPr lang="de-DE" smtClean="0"/>
              <a:t>20.09.2018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5E75-8FF3-6647-9E9F-F778D50FEA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483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3AE8-2335-6640-A19D-6BE0690EE816}" type="datetimeFigureOut">
              <a:rPr lang="de-DE" smtClean="0"/>
              <a:t>20.09.2018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5E75-8FF3-6647-9E9F-F778D50FEA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00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3AE8-2335-6640-A19D-6BE0690EE816}" type="datetimeFigureOut">
              <a:rPr lang="de-DE" smtClean="0"/>
              <a:t>20.09.2018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5E75-8FF3-6647-9E9F-F778D50FEA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000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3AE8-2335-6640-A19D-6BE0690EE816}" type="datetimeFigureOut">
              <a:rPr lang="de-DE" smtClean="0"/>
              <a:t>20.09.2018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5E75-8FF3-6647-9E9F-F778D50FEA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0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3AE8-2335-6640-A19D-6BE0690EE816}" type="datetimeFigureOut">
              <a:rPr lang="de-DE" smtClean="0"/>
              <a:t>20.09.2018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5E75-8FF3-6647-9E9F-F778D50FEA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4950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3AE8-2335-6640-A19D-6BE0690EE816}" type="datetimeFigureOut">
              <a:rPr lang="de-DE" smtClean="0"/>
              <a:t>20.09.2018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5E75-8FF3-6647-9E9F-F778D50FEA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2352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3AE8-2335-6640-A19D-6BE0690EE816}" type="datetimeFigureOut">
              <a:rPr lang="de-DE" smtClean="0"/>
              <a:t>20.09.2018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5E75-8FF3-6647-9E9F-F778D50FEA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852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3AE8-2335-6640-A19D-6BE0690EE816}" type="datetimeFigureOut">
              <a:rPr lang="de-DE" smtClean="0"/>
              <a:t>20.09.2018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5E75-8FF3-6647-9E9F-F778D50FEA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69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3AE8-2335-6640-A19D-6BE0690EE816}" type="datetimeFigureOut">
              <a:rPr lang="de-DE" smtClean="0"/>
              <a:t>20.09.2018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5E75-8FF3-6647-9E9F-F778D50FEA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563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E3AE8-2335-6640-A19D-6BE0690EE816}" type="datetimeFigureOut">
              <a:rPr lang="de-DE" smtClean="0"/>
              <a:t>20.09.2018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05E75-8FF3-6647-9E9F-F778D50FEA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10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5932" y="2193293"/>
            <a:ext cx="8140687" cy="1722896"/>
          </a:xfrm>
        </p:spPr>
        <p:txBody>
          <a:bodyPr>
            <a:normAutofit/>
          </a:bodyPr>
          <a:lstStyle/>
          <a:p>
            <a:r>
              <a:rPr lang="de-DE" sz="3400" b="1" smtClean="0">
                <a:solidFill>
                  <a:srgbClr val="272727"/>
                </a:solidFill>
                <a:latin typeface="Verdana"/>
                <a:cs typeface="Verdana"/>
              </a:rPr>
              <a:t>LACKIERTECHNIKER/IN</a:t>
            </a:r>
            <a:endParaRPr lang="de-DE" sz="3400" b="1" dirty="0">
              <a:solidFill>
                <a:srgbClr val="272727"/>
              </a:solidFill>
              <a:latin typeface="Verdana"/>
              <a:cs typeface="Verdana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79975"/>
            <a:ext cx="6400800" cy="999642"/>
          </a:xfrm>
        </p:spPr>
        <p:txBody>
          <a:bodyPr>
            <a:normAutofit/>
          </a:bodyPr>
          <a:lstStyle/>
          <a:p>
            <a:r>
              <a:rPr lang="de-DE" sz="2500" dirty="0" smtClean="0">
                <a:solidFill>
                  <a:srgbClr val="272727"/>
                </a:solidFill>
                <a:latin typeface="Verdana"/>
                <a:cs typeface="Verdana"/>
              </a:rPr>
              <a:t>Ein Beruf mit Zukunft</a:t>
            </a:r>
            <a:endParaRPr lang="de-DE" sz="2500" dirty="0">
              <a:solidFill>
                <a:srgbClr val="272727"/>
              </a:solidFill>
              <a:latin typeface="Verdana"/>
              <a:cs typeface="Verdana"/>
            </a:endParaRPr>
          </a:p>
        </p:txBody>
      </p:sp>
      <p:pic>
        <p:nvPicPr>
          <p:cNvPr id="7" name="Bild 6" descr="Logo_kurz_Handwerk_statt_Mundwerk_ohne_HG_RZ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890" y="3889848"/>
            <a:ext cx="1612900" cy="952500"/>
          </a:xfrm>
          <a:prstGeom prst="rect">
            <a:avLst/>
          </a:prstGeom>
        </p:spPr>
      </p:pic>
      <p:pic>
        <p:nvPicPr>
          <p:cNvPr id="4" name="Bild 3" descr="Sprechblase_Berufe_18032_Lackierer: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202" y="-758277"/>
            <a:ext cx="5763256" cy="407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2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 txBox="1">
            <a:spLocks/>
          </p:cNvSpPr>
          <p:nvPr/>
        </p:nvSpPr>
        <p:spPr>
          <a:xfrm>
            <a:off x="402039" y="2308839"/>
            <a:ext cx="5345358" cy="2652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000" indent="-234000">
              <a:spcBef>
                <a:spcPts val="600"/>
              </a:spcBef>
              <a:buFont typeface="Arial"/>
              <a:buNone/>
            </a:pPr>
            <a:r>
              <a:rPr lang="de-DE" sz="1500" b="1" dirty="0" smtClean="0">
                <a:latin typeface="Verdana"/>
                <a:cs typeface="Verdana"/>
              </a:rPr>
              <a:t>Über Uns</a:t>
            </a:r>
          </a:p>
          <a:p>
            <a:pPr marL="234000" indent="-234000">
              <a:spcBef>
                <a:spcPts val="600"/>
              </a:spcBef>
              <a:buFont typeface="Wingdings" charset="2"/>
              <a:buChar char="§"/>
            </a:pPr>
            <a:r>
              <a:rPr lang="de-DE" sz="1500" dirty="0" smtClean="0">
                <a:latin typeface="Verdana"/>
                <a:cs typeface="Verdana"/>
              </a:rPr>
              <a:t>Fügen Sie hier einige wichtige Eckdaten über Ihr Unternehmen ein wie z.B.:</a:t>
            </a:r>
            <a:endParaRPr lang="de-DE" sz="1500" dirty="0">
              <a:latin typeface="Verdana"/>
              <a:cs typeface="Verdana"/>
            </a:endParaRPr>
          </a:p>
          <a:p>
            <a:pPr marL="234000" indent="-234000">
              <a:spcBef>
                <a:spcPts val="600"/>
              </a:spcBef>
              <a:buFont typeface="Wingdings" charset="2"/>
              <a:buChar char="§"/>
            </a:pPr>
            <a:r>
              <a:rPr lang="de-DE" sz="1500" dirty="0" smtClean="0">
                <a:latin typeface="Verdana"/>
                <a:cs typeface="Verdana"/>
              </a:rPr>
              <a:t>20 Mitarbeiter, davon aktuell 2 Lehrlinge</a:t>
            </a:r>
          </a:p>
          <a:p>
            <a:pPr marL="234000" indent="-234000">
              <a:spcBef>
                <a:spcPts val="600"/>
              </a:spcBef>
              <a:buFont typeface="Wingdings" charset="2"/>
              <a:buChar char="§"/>
            </a:pPr>
            <a:r>
              <a:rPr lang="de-DE" sz="1500" dirty="0" smtClean="0">
                <a:latin typeface="Verdana"/>
                <a:cs typeface="Verdana"/>
              </a:rPr>
              <a:t>Gründung 1972, Familienbetrieb in zweiter Generation</a:t>
            </a:r>
          </a:p>
          <a:p>
            <a:pPr marL="234000" indent="-234000">
              <a:spcBef>
                <a:spcPts val="600"/>
              </a:spcBef>
              <a:buFont typeface="Wingdings" charset="2"/>
              <a:buChar char="§"/>
            </a:pPr>
            <a:r>
              <a:rPr lang="de-DE" sz="1500" dirty="0" smtClean="0">
                <a:latin typeface="Verdana"/>
                <a:cs typeface="Verdana"/>
              </a:rPr>
              <a:t>Wir erwarten motivierte Mitarbeiter und bieten dafür ein tolles Team mit familiärem Umfeld.</a:t>
            </a:r>
          </a:p>
          <a:p>
            <a:pPr marL="234000" indent="-234000">
              <a:spcBef>
                <a:spcPts val="600"/>
              </a:spcBef>
              <a:buFont typeface="Wingdings" charset="2"/>
              <a:buChar char="§"/>
            </a:pPr>
            <a:endParaRPr lang="de-DE" sz="15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pic>
        <p:nvPicPr>
          <p:cNvPr id="15" name="Bild 14" descr="H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0"/>
          <a:stretch/>
        </p:blipFill>
        <p:spPr>
          <a:xfrm>
            <a:off x="-1319268" y="152401"/>
            <a:ext cx="10014537" cy="2033309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402039" y="1048123"/>
            <a:ext cx="8293272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de-DE" sz="2800" b="1" dirty="0" smtClean="0">
                <a:solidFill>
                  <a:schemeClr val="bg1"/>
                </a:solidFill>
                <a:latin typeface="Verdana"/>
                <a:cs typeface="Verdana"/>
              </a:rPr>
              <a:t>Ein moderner Betrieb stellt sich vor.</a:t>
            </a:r>
            <a:endParaRPr lang="de-DE" sz="28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08389" y="586411"/>
            <a:ext cx="7776761" cy="559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>
                <a:solidFill>
                  <a:schemeClr val="bg1"/>
                </a:solidFill>
                <a:latin typeface="Verdana"/>
                <a:cs typeface="Verdana"/>
              </a:rPr>
              <a:t>Lackierer Mustermann</a:t>
            </a:r>
            <a:endParaRPr lang="de-DE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824308" y="1841501"/>
            <a:ext cx="1871003" cy="15137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latin typeface="Verdana"/>
                <a:cs typeface="Verdana"/>
              </a:rPr>
              <a:t>Dies ist ein Platzhalter für ein Logo oder ein Foto.</a:t>
            </a:r>
            <a:endParaRPr lang="de-DE" sz="1200" dirty="0">
              <a:latin typeface="Verdana"/>
              <a:cs typeface="Verdana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824308" y="3447796"/>
            <a:ext cx="1871003" cy="15137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latin typeface="Verdana"/>
                <a:cs typeface="Verdana"/>
              </a:rPr>
              <a:t>Dies ist ein Platzhalter für ein weiteres Foto.</a:t>
            </a:r>
            <a:endParaRPr lang="de-DE" sz="12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1687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402038" y="2297382"/>
            <a:ext cx="6251489" cy="2590829"/>
          </a:xfrm>
        </p:spPr>
        <p:txBody>
          <a:bodyPr>
            <a:noAutofit/>
          </a:bodyPr>
          <a:lstStyle/>
          <a:p>
            <a:pPr marL="234000" indent="-234000">
              <a:spcBef>
                <a:spcPts val="600"/>
              </a:spcBef>
              <a:buNone/>
            </a:pPr>
            <a:r>
              <a:rPr lang="de-DE" sz="1500" b="1" dirty="0" smtClean="0">
                <a:solidFill>
                  <a:srgbClr val="272727"/>
                </a:solidFill>
                <a:latin typeface="Verdana"/>
                <a:cs typeface="Verdana"/>
              </a:rPr>
              <a:t>Unsere Produkte und Leistung</a:t>
            </a:r>
          </a:p>
          <a:p>
            <a:pPr marL="234000" indent="-234000">
              <a:spcBef>
                <a:spcPts val="600"/>
              </a:spcBef>
              <a:buFont typeface="Wingdings" charset="2"/>
              <a:buChar char="§"/>
            </a:pPr>
            <a:r>
              <a:rPr lang="de-DE" sz="1500" dirty="0" smtClean="0">
                <a:solidFill>
                  <a:srgbClr val="272727"/>
                </a:solidFill>
                <a:latin typeface="Verdana"/>
                <a:cs typeface="Verdana"/>
              </a:rPr>
              <a:t>Fügen Sie hier Ihre wichtigsten Produkte und Dienstleistungen ein.</a:t>
            </a:r>
          </a:p>
          <a:p>
            <a:pPr marL="234000" indent="-234000">
              <a:spcBef>
                <a:spcPts val="600"/>
              </a:spcBef>
              <a:buFont typeface="Wingdings" charset="2"/>
              <a:buChar char="§"/>
            </a:pPr>
            <a:r>
              <a:rPr lang="de-DE" sz="1500" dirty="0" smtClean="0">
                <a:solidFill>
                  <a:srgbClr val="272727"/>
                </a:solidFill>
                <a:latin typeface="Verdana"/>
                <a:cs typeface="Verdana"/>
              </a:rPr>
              <a:t>Hier steht ein Produkt oder eine Dienstleistung.</a:t>
            </a:r>
          </a:p>
          <a:p>
            <a:pPr marL="234000" indent="-234000">
              <a:spcBef>
                <a:spcPts val="600"/>
              </a:spcBef>
              <a:buFont typeface="Wingdings" charset="2"/>
              <a:buChar char="§"/>
            </a:pPr>
            <a:r>
              <a:rPr lang="de-DE" sz="1500" dirty="0">
                <a:solidFill>
                  <a:srgbClr val="272727"/>
                </a:solidFill>
                <a:latin typeface="Verdana"/>
                <a:cs typeface="Verdana"/>
              </a:rPr>
              <a:t>Hier steht ein Produkt oder eine Dienstleistung.</a:t>
            </a:r>
          </a:p>
          <a:p>
            <a:pPr marL="234000" indent="-234000">
              <a:spcBef>
                <a:spcPts val="600"/>
              </a:spcBef>
              <a:buFont typeface="Wingdings" charset="2"/>
              <a:buChar char="§"/>
            </a:pPr>
            <a:r>
              <a:rPr lang="de-DE" sz="1500" dirty="0">
                <a:solidFill>
                  <a:srgbClr val="272727"/>
                </a:solidFill>
                <a:latin typeface="Verdana"/>
                <a:cs typeface="Verdana"/>
              </a:rPr>
              <a:t>Hier steht ein Produkt oder eine Dienstleistung.</a:t>
            </a:r>
          </a:p>
          <a:p>
            <a:pPr marL="234000" indent="-234000">
              <a:spcBef>
                <a:spcPts val="600"/>
              </a:spcBef>
              <a:buFont typeface="Wingdings" charset="2"/>
              <a:buChar char="§"/>
            </a:pPr>
            <a:r>
              <a:rPr lang="de-DE" sz="1500" dirty="0">
                <a:solidFill>
                  <a:srgbClr val="272727"/>
                </a:solidFill>
                <a:latin typeface="Verdana"/>
                <a:cs typeface="Verdana"/>
              </a:rPr>
              <a:t>Hier steht ein Produkt oder eine Dienstleistung</a:t>
            </a:r>
            <a:r>
              <a:rPr lang="de-DE" sz="1500" dirty="0" smtClean="0">
                <a:solidFill>
                  <a:srgbClr val="272727"/>
                </a:solidFill>
                <a:latin typeface="Verdana"/>
                <a:cs typeface="Verdana"/>
              </a:rPr>
              <a:t>.</a:t>
            </a:r>
          </a:p>
          <a:p>
            <a:pPr marL="234000" indent="-234000">
              <a:spcBef>
                <a:spcPts val="600"/>
              </a:spcBef>
              <a:buFont typeface="Wingdings" charset="2"/>
              <a:buChar char="§"/>
            </a:pPr>
            <a:endParaRPr lang="de-DE" sz="1500" dirty="0" smtClean="0">
              <a:solidFill>
                <a:srgbClr val="272727"/>
              </a:solidFill>
              <a:latin typeface="Verdana"/>
              <a:cs typeface="Verdana"/>
            </a:endParaRPr>
          </a:p>
        </p:txBody>
      </p:sp>
      <p:pic>
        <p:nvPicPr>
          <p:cNvPr id="9" name="Bild 8" descr="H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0"/>
          <a:stretch/>
        </p:blipFill>
        <p:spPr>
          <a:xfrm>
            <a:off x="-1319268" y="152401"/>
            <a:ext cx="10014537" cy="2033309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402039" y="1048123"/>
            <a:ext cx="8293272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de-DE" sz="2800" b="1" dirty="0" smtClean="0">
                <a:solidFill>
                  <a:schemeClr val="bg1"/>
                </a:solidFill>
                <a:latin typeface="Verdana"/>
                <a:cs typeface="Verdana"/>
              </a:rPr>
              <a:t>Ein moderner Betrieb stellt sich vor.</a:t>
            </a:r>
            <a:endParaRPr lang="de-DE" sz="28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08389" y="586411"/>
            <a:ext cx="7776761" cy="559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>
                <a:solidFill>
                  <a:schemeClr val="bg1"/>
                </a:solidFill>
                <a:latin typeface="Verdana"/>
                <a:cs typeface="Verdana"/>
              </a:rPr>
              <a:t>Lackierer Mustermann</a:t>
            </a:r>
            <a:endParaRPr lang="de-DE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824308" y="1841501"/>
            <a:ext cx="1871003" cy="15137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latin typeface="Verdana"/>
                <a:cs typeface="Verdana"/>
              </a:rPr>
              <a:t>Dies ist ein Platzhalter für ein Foto.</a:t>
            </a:r>
            <a:endParaRPr lang="de-DE" sz="1200" dirty="0">
              <a:latin typeface="Verdana"/>
              <a:cs typeface="Verdana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824308" y="3447796"/>
            <a:ext cx="1871003" cy="15137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latin typeface="Verdana"/>
                <a:cs typeface="Verdana"/>
              </a:rPr>
              <a:t>Dies ist ein Platzhalter für ein weiteres Foto.</a:t>
            </a:r>
            <a:endParaRPr lang="de-DE" sz="12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0164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/>
        </p:nvCxnSpPr>
        <p:spPr>
          <a:xfrm flipV="1">
            <a:off x="5076056" y="1656854"/>
            <a:ext cx="3782499" cy="180000"/>
          </a:xfrm>
          <a:prstGeom prst="line">
            <a:avLst/>
          </a:prstGeom>
          <a:ln w="762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Inhaltsplatzhalter 2"/>
          <p:cNvSpPr txBox="1">
            <a:spLocks/>
          </p:cNvSpPr>
          <p:nvPr/>
        </p:nvSpPr>
        <p:spPr>
          <a:xfrm>
            <a:off x="402039" y="2297381"/>
            <a:ext cx="8293229" cy="2720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000" indent="-234000">
              <a:lnSpc>
                <a:spcPct val="120000"/>
              </a:lnSpc>
              <a:spcBef>
                <a:spcPts val="600"/>
              </a:spcBef>
              <a:buFont typeface="Wingdings" charset="2"/>
              <a:buChar char="§"/>
            </a:pPr>
            <a:r>
              <a:rPr lang="de-DE" sz="1500" dirty="0" smtClean="0">
                <a:latin typeface="Verdana"/>
                <a:cs typeface="Verdana"/>
              </a:rPr>
              <a:t>Interessante Abwechslung zwischen Kundenkontakt, Kreativität und körperlicher Arbeit</a:t>
            </a:r>
          </a:p>
          <a:p>
            <a:pPr marL="234000" indent="-234000">
              <a:lnSpc>
                <a:spcPct val="120000"/>
              </a:lnSpc>
              <a:spcBef>
                <a:spcPts val="600"/>
              </a:spcBef>
              <a:buFont typeface="Wingdings" charset="2"/>
              <a:buChar char="§"/>
            </a:pPr>
            <a:r>
              <a:rPr lang="de-DE" sz="1500" dirty="0" smtClean="0">
                <a:latin typeface="Verdana"/>
                <a:cs typeface="Verdana"/>
              </a:rPr>
              <a:t>Abwechslungsreiche Arbeiten lassen den Beruf nicht langweilig werden</a:t>
            </a:r>
          </a:p>
          <a:p>
            <a:pPr marL="234000" indent="-234000">
              <a:lnSpc>
                <a:spcPct val="120000"/>
              </a:lnSpc>
              <a:spcBef>
                <a:spcPts val="600"/>
              </a:spcBef>
              <a:buFont typeface="Wingdings" charset="2"/>
              <a:buChar char="§"/>
            </a:pPr>
            <a:r>
              <a:rPr lang="de-DE" sz="1500" dirty="0">
                <a:latin typeface="Verdana"/>
                <a:cs typeface="Verdana"/>
              </a:rPr>
              <a:t>Ausgezeichnete Zukunftsaussichten dank eines Berufs, </a:t>
            </a:r>
            <a:r>
              <a:rPr lang="de-DE" sz="1500" dirty="0" smtClean="0">
                <a:latin typeface="Verdana"/>
                <a:cs typeface="Verdana"/>
              </a:rPr>
              <a:t>der </a:t>
            </a:r>
            <a:r>
              <a:rPr lang="de-DE" sz="1500" dirty="0">
                <a:latin typeface="Verdana"/>
                <a:cs typeface="Verdana"/>
              </a:rPr>
              <a:t>immer gefragt sein </a:t>
            </a:r>
            <a:r>
              <a:rPr lang="de-DE" sz="1500" dirty="0" smtClean="0">
                <a:latin typeface="Verdana"/>
                <a:cs typeface="Verdana"/>
              </a:rPr>
              <a:t>wird</a:t>
            </a:r>
            <a:endParaRPr lang="de-DE" sz="1500" dirty="0">
              <a:latin typeface="Verdana"/>
              <a:cs typeface="Verdana"/>
            </a:endParaRPr>
          </a:p>
        </p:txBody>
      </p:sp>
      <p:pic>
        <p:nvPicPr>
          <p:cNvPr id="8" name="Bild 7" descr="H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0"/>
          <a:stretch/>
        </p:blipFill>
        <p:spPr>
          <a:xfrm>
            <a:off x="-1319268" y="152401"/>
            <a:ext cx="10014537" cy="2033309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402039" y="1048123"/>
            <a:ext cx="8293272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de-DE" sz="2800" b="1" dirty="0" smtClean="0">
                <a:solidFill>
                  <a:schemeClr val="bg1"/>
                </a:solidFill>
                <a:latin typeface="Verdana"/>
                <a:cs typeface="Verdana"/>
              </a:rPr>
              <a:t>Was den Beruf so spannend macht ...</a:t>
            </a:r>
            <a:endParaRPr lang="de-DE" sz="28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408389" y="482504"/>
            <a:ext cx="7776761" cy="559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>
                <a:solidFill>
                  <a:schemeClr val="bg1"/>
                </a:solidFill>
                <a:latin typeface="Verdana"/>
                <a:cs typeface="Verdana"/>
              </a:rPr>
              <a:t>Der Lackierer / Die Lackiererin</a:t>
            </a:r>
            <a:endParaRPr lang="de-DE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426225" y="4383888"/>
            <a:ext cx="3493381" cy="69907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5544759" y="4468558"/>
            <a:ext cx="2852279" cy="546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Corbel"/>
                <a:cs typeface="Corbel"/>
              </a:rPr>
              <a:t>Hier geht‘s zu einem kurzen Film </a:t>
            </a:r>
          </a:p>
          <a:p>
            <a:pPr marL="0" indent="0">
              <a:buNone/>
            </a:pP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Corbel"/>
                <a:cs typeface="Corbel"/>
              </a:rPr>
              <a:t>über die Lehre zum/zur Lackierer/in</a:t>
            </a:r>
          </a:p>
        </p:txBody>
      </p:sp>
      <p:pic>
        <p:nvPicPr>
          <p:cNvPr id="11" name="Bild 10" descr="526946941.jpg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84" r="61682" b="82716"/>
          <a:stretch/>
        </p:blipFill>
        <p:spPr>
          <a:xfrm>
            <a:off x="8494445" y="4477781"/>
            <a:ext cx="558799" cy="52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 txBox="1">
            <a:spLocks/>
          </p:cNvSpPr>
          <p:nvPr/>
        </p:nvSpPr>
        <p:spPr>
          <a:xfrm>
            <a:off x="402040" y="2297381"/>
            <a:ext cx="2187542" cy="2713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1600" dirty="0">
              <a:latin typeface="Corbel"/>
              <a:cs typeface="Corbel"/>
            </a:endParaRPr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408388" y="2185710"/>
            <a:ext cx="8656239" cy="279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de-DE" sz="1500" b="1" dirty="0" smtClean="0">
                <a:latin typeface="Verdana"/>
                <a:cs typeface="Verdana"/>
              </a:rPr>
              <a:t>Körperliche Anforderungen: 	</a:t>
            </a:r>
            <a:r>
              <a:rPr lang="de-DE" sz="1500" dirty="0" smtClean="0">
                <a:latin typeface="Verdana"/>
                <a:cs typeface="Verdana"/>
              </a:rPr>
              <a:t>Ausdauer, körperliche Grundfitness</a:t>
            </a:r>
            <a:br>
              <a:rPr lang="de-DE" sz="1500" dirty="0" smtClean="0">
                <a:latin typeface="Verdana"/>
                <a:cs typeface="Verdana"/>
              </a:rPr>
            </a:br>
            <a:endParaRPr lang="de-DE" sz="1500" dirty="0" smtClean="0">
              <a:latin typeface="Verdana"/>
              <a:cs typeface="Verdan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1500" b="1" dirty="0" smtClean="0">
                <a:latin typeface="Verdana"/>
                <a:cs typeface="Verdana"/>
              </a:rPr>
              <a:t>Sachkompetenz:   			</a:t>
            </a:r>
            <a:r>
              <a:rPr lang="de-DE" sz="1500" dirty="0" smtClean="0">
                <a:latin typeface="Verdana"/>
                <a:cs typeface="Verdana"/>
              </a:rPr>
              <a:t>Handwerkliche Geschicklichkeit, gutes Sehvermögen,</a:t>
            </a:r>
            <a:br>
              <a:rPr lang="de-DE" sz="1500" dirty="0" smtClean="0">
                <a:latin typeface="Verdana"/>
                <a:cs typeface="Verdana"/>
              </a:rPr>
            </a:br>
            <a:r>
              <a:rPr lang="de-DE" sz="1500" dirty="0" smtClean="0">
                <a:latin typeface="Verdana"/>
                <a:cs typeface="Verdana"/>
              </a:rPr>
              <a:t>							selbständiges Arbeiten</a:t>
            </a:r>
            <a:br>
              <a:rPr lang="de-DE" sz="1500" dirty="0" smtClean="0">
                <a:latin typeface="Verdana"/>
                <a:cs typeface="Verdana"/>
              </a:rPr>
            </a:br>
            <a:endParaRPr lang="de-DE" sz="1500" dirty="0" smtClean="0">
              <a:latin typeface="Verdana"/>
              <a:cs typeface="Verdana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de-DE" sz="1500" b="1" dirty="0" smtClean="0">
                <a:latin typeface="Verdana"/>
                <a:cs typeface="Verdana"/>
              </a:rPr>
              <a:t>Sozialkompetenz:</a:t>
            </a:r>
            <a:r>
              <a:rPr lang="de-DE" sz="1500" b="1" dirty="0">
                <a:latin typeface="Verdana"/>
                <a:cs typeface="Verdana"/>
              </a:rPr>
              <a:t> </a:t>
            </a:r>
            <a:r>
              <a:rPr lang="de-DE" sz="1500" b="1" dirty="0" smtClean="0">
                <a:latin typeface="Verdana"/>
                <a:cs typeface="Verdana"/>
              </a:rPr>
              <a:t>  			</a:t>
            </a:r>
            <a:r>
              <a:rPr lang="de-DE" sz="1500" dirty="0" smtClean="0">
                <a:latin typeface="Verdana"/>
                <a:cs typeface="Verdana"/>
              </a:rPr>
              <a:t>Kundinnen-/Kundenorientierung,</a:t>
            </a:r>
            <a:br>
              <a:rPr lang="de-DE" sz="1500" dirty="0" smtClean="0">
                <a:latin typeface="Verdana"/>
                <a:cs typeface="Verdana"/>
              </a:rPr>
            </a:br>
            <a:r>
              <a:rPr lang="de-DE" sz="1500" dirty="0" smtClean="0">
                <a:latin typeface="Verdana"/>
                <a:cs typeface="Verdana"/>
              </a:rPr>
              <a:t>							Verantwortungsbewusstsein</a:t>
            </a:r>
            <a:endParaRPr lang="de-DE" sz="1500" dirty="0">
              <a:latin typeface="Verdana"/>
              <a:cs typeface="Verdana"/>
            </a:endParaRPr>
          </a:p>
        </p:txBody>
      </p:sp>
      <p:pic>
        <p:nvPicPr>
          <p:cNvPr id="9" name="Bild 8" descr="H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0"/>
          <a:stretch/>
        </p:blipFill>
        <p:spPr>
          <a:xfrm>
            <a:off x="-1319268" y="152401"/>
            <a:ext cx="10014537" cy="203330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02039" y="1048123"/>
            <a:ext cx="8293272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de-DE" sz="2800" b="1" dirty="0" smtClean="0">
                <a:solidFill>
                  <a:schemeClr val="bg1"/>
                </a:solidFill>
                <a:latin typeface="Verdana"/>
                <a:cs typeface="Verdana"/>
              </a:rPr>
              <a:t>Welche Talente solltest du mitbringen?</a:t>
            </a:r>
            <a:endParaRPr lang="de-DE" sz="28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08389" y="482504"/>
            <a:ext cx="7776761" cy="559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>
                <a:solidFill>
                  <a:schemeClr val="bg1"/>
                </a:solidFill>
                <a:latin typeface="Verdana"/>
                <a:cs typeface="Verdana"/>
              </a:rPr>
              <a:t>Der Lackierer / Die Lackiererin</a:t>
            </a:r>
            <a:endParaRPr lang="de-DE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2094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 txBox="1">
            <a:spLocks/>
          </p:cNvSpPr>
          <p:nvPr/>
        </p:nvSpPr>
        <p:spPr>
          <a:xfrm>
            <a:off x="402039" y="2297381"/>
            <a:ext cx="8598028" cy="2698901"/>
          </a:xfrm>
          <a:prstGeom prst="rect">
            <a:avLst/>
          </a:prstGeom>
        </p:spPr>
        <p:txBody>
          <a:bodyPr vert="horz" lIns="91440" tIns="45720" rIns="91440" bIns="45720" numCol="1" spcCol="36000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000" indent="-234000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de-DE" sz="1500" dirty="0" smtClean="0">
                <a:solidFill>
                  <a:srgbClr val="272727"/>
                </a:solidFill>
                <a:latin typeface="Verdana"/>
                <a:cs typeface="Verdana"/>
              </a:rPr>
              <a:t>Beratung von Kundinnen und Kunden </a:t>
            </a:r>
          </a:p>
          <a:p>
            <a:pPr marL="234000" indent="-234000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de-DE" sz="1500" dirty="0" smtClean="0">
                <a:solidFill>
                  <a:srgbClr val="272727"/>
                </a:solidFill>
                <a:latin typeface="Verdana"/>
                <a:cs typeface="Verdana"/>
              </a:rPr>
              <a:t>Beschichtung von Untergründen mit verschiedenen Materialien und Spezialbeschichtungen</a:t>
            </a:r>
          </a:p>
          <a:p>
            <a:pPr marL="234000" indent="-234000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de-DE" sz="1500" dirty="0" smtClean="0">
                <a:solidFill>
                  <a:srgbClr val="272727"/>
                </a:solidFill>
                <a:latin typeface="Verdana"/>
                <a:cs typeface="Verdana"/>
              </a:rPr>
              <a:t>Sonder- und Speziallackierungen in verschiedenen Techniken</a:t>
            </a:r>
          </a:p>
          <a:p>
            <a:pPr marL="234000" indent="-234000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de-DE" sz="1500" dirty="0" smtClean="0">
                <a:solidFill>
                  <a:srgbClr val="272727"/>
                </a:solidFill>
                <a:latin typeface="Verdana"/>
                <a:cs typeface="Verdana"/>
              </a:rPr>
              <a:t>Polituren von Oberflächen</a:t>
            </a:r>
          </a:p>
          <a:p>
            <a:pPr marL="234000" indent="-234000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de-DE" sz="1500" dirty="0" smtClean="0">
                <a:solidFill>
                  <a:srgbClr val="272727"/>
                </a:solidFill>
                <a:latin typeface="Verdana"/>
                <a:cs typeface="Verdana"/>
              </a:rPr>
              <a:t>Kenntnis computergestützter Arbeitstechniken wie Farbsuchsysteme, Farbmesstechniken etc.</a:t>
            </a:r>
            <a:br>
              <a:rPr lang="de-DE" sz="1500" dirty="0" smtClean="0">
                <a:solidFill>
                  <a:srgbClr val="272727"/>
                </a:solidFill>
                <a:latin typeface="Verdana"/>
                <a:cs typeface="Verdana"/>
              </a:rPr>
            </a:br>
            <a:r>
              <a:rPr lang="de-DE" sz="1500" dirty="0" smtClean="0">
                <a:solidFill>
                  <a:srgbClr val="272727"/>
                </a:solidFill>
                <a:latin typeface="Verdana"/>
                <a:cs typeface="Verdana"/>
              </a:rPr>
              <a:t/>
            </a:r>
            <a:br>
              <a:rPr lang="de-DE" sz="1500" dirty="0" smtClean="0">
                <a:solidFill>
                  <a:srgbClr val="272727"/>
                </a:solidFill>
                <a:latin typeface="Verdana"/>
                <a:cs typeface="Verdana"/>
              </a:rPr>
            </a:br>
            <a:r>
              <a:rPr lang="de-DE" sz="1500" dirty="0" smtClean="0">
                <a:solidFill>
                  <a:srgbClr val="272727"/>
                </a:solidFill>
                <a:latin typeface="Verdana"/>
                <a:cs typeface="Verdana"/>
              </a:rPr>
              <a:t/>
            </a:r>
            <a:br>
              <a:rPr lang="de-DE" sz="1500" dirty="0" smtClean="0">
                <a:solidFill>
                  <a:srgbClr val="272727"/>
                </a:solidFill>
                <a:latin typeface="Verdana"/>
                <a:cs typeface="Verdana"/>
              </a:rPr>
            </a:br>
            <a:r>
              <a:rPr lang="de-DE" sz="1500" dirty="0" smtClean="0">
                <a:solidFill>
                  <a:srgbClr val="272727"/>
                </a:solidFill>
                <a:latin typeface="Verdana"/>
                <a:cs typeface="Verdana"/>
              </a:rPr>
              <a:t/>
            </a:r>
            <a:br>
              <a:rPr lang="de-DE" sz="1500" dirty="0" smtClean="0">
                <a:solidFill>
                  <a:srgbClr val="272727"/>
                </a:solidFill>
                <a:latin typeface="Verdana"/>
                <a:cs typeface="Verdana"/>
              </a:rPr>
            </a:br>
            <a:endParaRPr lang="de-DE" sz="1500" dirty="0" smtClean="0">
              <a:solidFill>
                <a:srgbClr val="272727"/>
              </a:solidFill>
              <a:latin typeface="Verdana"/>
              <a:cs typeface="Verdana"/>
            </a:endParaRPr>
          </a:p>
        </p:txBody>
      </p:sp>
      <p:pic>
        <p:nvPicPr>
          <p:cNvPr id="22" name="Bild 21" descr="H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0"/>
          <a:stretch/>
        </p:blipFill>
        <p:spPr>
          <a:xfrm>
            <a:off x="-1319268" y="154278"/>
            <a:ext cx="10014537" cy="2033309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02039" y="1048123"/>
            <a:ext cx="829327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de-DE" sz="2700" b="1" dirty="0" smtClean="0">
                <a:solidFill>
                  <a:schemeClr val="bg1"/>
                </a:solidFill>
                <a:latin typeface="Verdana"/>
                <a:cs typeface="Verdana"/>
              </a:rPr>
              <a:t>Welche Aufgaben hat ein/</a:t>
            </a:r>
            <a:r>
              <a:rPr lang="de-DE" sz="2700" b="1" dirty="0" err="1" smtClean="0">
                <a:solidFill>
                  <a:schemeClr val="bg1"/>
                </a:solidFill>
                <a:latin typeface="Verdana"/>
                <a:cs typeface="Verdana"/>
              </a:rPr>
              <a:t>e</a:t>
            </a:r>
            <a:r>
              <a:rPr lang="de-DE" sz="2700" b="1" dirty="0" smtClean="0">
                <a:solidFill>
                  <a:schemeClr val="bg1"/>
                </a:solidFill>
                <a:latin typeface="Verdana"/>
                <a:cs typeface="Verdana"/>
              </a:rPr>
              <a:t> Lackierer/in?</a:t>
            </a:r>
            <a:endParaRPr lang="de-DE" sz="27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08389" y="482504"/>
            <a:ext cx="7776761" cy="559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>
                <a:solidFill>
                  <a:schemeClr val="bg1"/>
                </a:solidFill>
                <a:latin typeface="Verdana"/>
                <a:cs typeface="Verdana"/>
              </a:rPr>
              <a:t>Der Lackierer / Die Lackiererin</a:t>
            </a:r>
            <a:endParaRPr lang="de-DE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4976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H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0"/>
          <a:stretch/>
        </p:blipFill>
        <p:spPr>
          <a:xfrm>
            <a:off x="-1319268" y="152401"/>
            <a:ext cx="10014537" cy="2033309"/>
          </a:xfrm>
          <a:prstGeom prst="rect">
            <a:avLst/>
          </a:prstGeom>
        </p:spPr>
      </p:pic>
      <p:sp>
        <p:nvSpPr>
          <p:cNvPr id="12" name="Inhaltsplatzhalter 2"/>
          <p:cNvSpPr txBox="1">
            <a:spLocks/>
          </p:cNvSpPr>
          <p:nvPr/>
        </p:nvSpPr>
        <p:spPr>
          <a:xfrm>
            <a:off x="402039" y="2297382"/>
            <a:ext cx="8589560" cy="2587234"/>
          </a:xfrm>
          <a:prstGeom prst="rect">
            <a:avLst/>
          </a:prstGeom>
        </p:spPr>
        <p:txBody>
          <a:bodyPr vert="horz" lIns="91440" tIns="45720" rIns="91440" bIns="45720" numCol="1" spcCol="18000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000" indent="-234000">
              <a:spcBef>
                <a:spcPts val="600"/>
              </a:spcBef>
              <a:buFont typeface="Wingdings" charset="2"/>
              <a:buChar char="§"/>
            </a:pPr>
            <a:r>
              <a:rPr lang="de-DE" sz="1500" dirty="0" smtClean="0">
                <a:latin typeface="Verdana"/>
                <a:cs typeface="Verdana"/>
              </a:rPr>
              <a:t>Bei der 3 - jährigen dualen Ausbildung erlernst du die handwerklichen </a:t>
            </a:r>
            <a:br>
              <a:rPr lang="de-DE" sz="1500" dirty="0" smtClean="0">
                <a:latin typeface="Verdana"/>
                <a:cs typeface="Verdana"/>
              </a:rPr>
            </a:br>
            <a:r>
              <a:rPr lang="de-DE" sz="1500" dirty="0" smtClean="0">
                <a:latin typeface="Verdana"/>
                <a:cs typeface="Verdana"/>
              </a:rPr>
              <a:t>Fertigkeiten im Lehrbetrieb und den theoretischen Teil in der Berufsschule</a:t>
            </a:r>
          </a:p>
          <a:p>
            <a:pPr marL="234000" indent="-234000">
              <a:spcBef>
                <a:spcPts val="600"/>
              </a:spcBef>
              <a:buFont typeface="Wingdings" charset="2"/>
              <a:buChar char="§"/>
            </a:pPr>
            <a:r>
              <a:rPr lang="de-DE" sz="1500" dirty="0" smtClean="0">
                <a:latin typeface="Verdana"/>
                <a:cs typeface="Verdana"/>
              </a:rPr>
              <a:t>Nach </a:t>
            </a:r>
            <a:r>
              <a:rPr lang="de-DE" sz="1500" dirty="0">
                <a:latin typeface="Verdana"/>
                <a:cs typeface="Verdana"/>
              </a:rPr>
              <a:t>der Lehre steht dir die Meisterprüfung offen, ein optimales Sprungbrett </a:t>
            </a:r>
            <a:r>
              <a:rPr lang="de-DE" sz="1500" dirty="0" smtClean="0">
                <a:latin typeface="Verdana"/>
                <a:cs typeface="Verdana"/>
              </a:rPr>
              <a:t/>
            </a:r>
            <a:br>
              <a:rPr lang="de-DE" sz="1500" dirty="0" smtClean="0">
                <a:latin typeface="Verdana"/>
                <a:cs typeface="Verdana"/>
              </a:rPr>
            </a:br>
            <a:r>
              <a:rPr lang="de-DE" sz="1500" dirty="0" smtClean="0">
                <a:latin typeface="Verdana"/>
                <a:cs typeface="Verdana"/>
              </a:rPr>
              <a:t>für </a:t>
            </a:r>
            <a:r>
              <a:rPr lang="de-DE" sz="1500" dirty="0">
                <a:latin typeface="Verdana"/>
                <a:cs typeface="Verdana"/>
              </a:rPr>
              <a:t>die Gründung eines eigenen </a:t>
            </a:r>
            <a:r>
              <a:rPr lang="de-DE" sz="1500" dirty="0" smtClean="0">
                <a:latin typeface="Verdana"/>
                <a:cs typeface="Verdana"/>
              </a:rPr>
              <a:t>Betriebes.</a:t>
            </a:r>
            <a:br>
              <a:rPr lang="de-DE" sz="1500" dirty="0" smtClean="0">
                <a:latin typeface="Verdana"/>
                <a:cs typeface="Verdana"/>
              </a:rPr>
            </a:br>
            <a:r>
              <a:rPr lang="de-DE" sz="1500" dirty="0" smtClean="0">
                <a:latin typeface="Verdana"/>
                <a:cs typeface="Verdana"/>
              </a:rPr>
              <a:t/>
            </a:r>
            <a:br>
              <a:rPr lang="de-DE" sz="1500" dirty="0" smtClean="0">
                <a:latin typeface="Verdana"/>
                <a:cs typeface="Verdana"/>
              </a:rPr>
            </a:br>
            <a:endParaRPr lang="de-DE" sz="1500" dirty="0" smtClean="0">
              <a:latin typeface="Verdana"/>
              <a:cs typeface="Verdana"/>
            </a:endParaRPr>
          </a:p>
          <a:p>
            <a:pPr marL="0" indent="0">
              <a:spcBef>
                <a:spcPts val="600"/>
              </a:spcBef>
              <a:buNone/>
            </a:pPr>
            <a:endParaRPr lang="de-DE" sz="1500" dirty="0">
              <a:latin typeface="Verdana"/>
              <a:cs typeface="Verdana"/>
            </a:endParaRPr>
          </a:p>
          <a:p>
            <a:pPr marL="0" indent="0">
              <a:spcBef>
                <a:spcPts val="600"/>
              </a:spcBef>
              <a:buNone/>
            </a:pPr>
            <a:endParaRPr lang="de-DE" sz="1500" dirty="0" smtClean="0">
              <a:latin typeface="Verdana"/>
              <a:cs typeface="Verdana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02038" y="1048123"/>
            <a:ext cx="8424445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de-DE" sz="2700" b="1" dirty="0" smtClean="0">
                <a:solidFill>
                  <a:schemeClr val="bg1"/>
                </a:solidFill>
                <a:latin typeface="Verdana"/>
                <a:cs typeface="Verdana"/>
              </a:rPr>
              <a:t>Wie sieht die Aus- und Weiterbildung aus?</a:t>
            </a:r>
            <a:endParaRPr lang="de-DE" sz="27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08389" y="482504"/>
            <a:ext cx="7776761" cy="559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>
                <a:solidFill>
                  <a:schemeClr val="bg1"/>
                </a:solidFill>
                <a:latin typeface="Verdana"/>
                <a:cs typeface="Verdana"/>
              </a:rPr>
              <a:t>Der Lackierer / Die Lackiererin</a:t>
            </a:r>
            <a:endParaRPr lang="de-DE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8795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 descr="H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224" y="-2209800"/>
            <a:ext cx="10176395" cy="10126133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867705" y="2250393"/>
            <a:ext cx="74211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de-DE" sz="3600" b="1" dirty="0" smtClean="0">
                <a:solidFill>
                  <a:schemeClr val="bg1"/>
                </a:solidFill>
                <a:latin typeface="Verdana"/>
                <a:cs typeface="Verdana"/>
              </a:rPr>
              <a:t>Zeit für deine Fragen :-)</a:t>
            </a:r>
            <a:endParaRPr lang="de-DE" sz="36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3073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Anzeige_neutralesSujet_021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4266" y="0"/>
            <a:ext cx="9855200" cy="5156241"/>
          </a:xfrm>
          <a:prstGeom prst="rect">
            <a:avLst/>
          </a:prstGeom>
        </p:spPr>
      </p:pic>
      <p:sp>
        <p:nvSpPr>
          <p:cNvPr id="5" name="Untertitel 2"/>
          <p:cNvSpPr txBox="1">
            <a:spLocks/>
          </p:cNvSpPr>
          <p:nvPr/>
        </p:nvSpPr>
        <p:spPr>
          <a:xfrm>
            <a:off x="5249331" y="3445705"/>
            <a:ext cx="3640666" cy="1314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dirty="0" smtClean="0">
                <a:solidFill>
                  <a:srgbClr val="FFFFFF"/>
                </a:solidFill>
                <a:latin typeface="Verdana"/>
                <a:cs typeface="Verdana"/>
              </a:rPr>
              <a:t>Wir freuen uns </a:t>
            </a:r>
            <a:br>
              <a:rPr lang="de-DE" dirty="0" smtClean="0">
                <a:solidFill>
                  <a:srgbClr val="FFFFFF"/>
                </a:solidFill>
                <a:latin typeface="Verdana"/>
                <a:cs typeface="Verdana"/>
              </a:rPr>
            </a:br>
            <a:r>
              <a:rPr lang="de-DE" dirty="0" smtClean="0">
                <a:solidFill>
                  <a:srgbClr val="FFFFFF"/>
                </a:solidFill>
                <a:latin typeface="Verdana"/>
                <a:cs typeface="Verdana"/>
              </a:rPr>
              <a:t>auf deine Bewerbung als Lehrling!</a:t>
            </a:r>
            <a:endParaRPr lang="de-DE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593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Office PowerPoint</Application>
  <PresentationFormat>Bildschirmpräsentation (16:9)</PresentationFormat>
  <Paragraphs>46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Corbel</vt:lpstr>
      <vt:lpstr>Verdana</vt:lpstr>
      <vt:lpstr>Wingdings</vt:lpstr>
      <vt:lpstr>Office-Design</vt:lpstr>
      <vt:lpstr>LACKIERTECHNIKER/IN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Wanted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HAFNER/IN</dc:title>
  <dc:creator>Martina Stasny</dc:creator>
  <cp:lastModifiedBy>BrunnerK</cp:lastModifiedBy>
  <cp:revision>83</cp:revision>
  <cp:lastPrinted>2017-09-07T09:33:55Z</cp:lastPrinted>
  <dcterms:created xsi:type="dcterms:W3CDTF">2017-08-11T06:57:31Z</dcterms:created>
  <dcterms:modified xsi:type="dcterms:W3CDTF">2018-09-20T13:37:51Z</dcterms:modified>
</cp:coreProperties>
</file>