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304" r:id="rId4"/>
    <p:sldId id="258" r:id="rId5"/>
    <p:sldId id="305" r:id="rId6"/>
    <p:sldId id="303" r:id="rId7"/>
    <p:sldId id="308" r:id="rId8"/>
    <p:sldId id="306" r:id="rId9"/>
    <p:sldId id="307" r:id="rId10"/>
    <p:sldId id="264" r:id="rId11"/>
  </p:sldIdLst>
  <p:sldSz cx="7561263" cy="10693400"/>
  <p:notesSz cx="6797675" cy="9926638"/>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368">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4D4D4D"/>
    <a:srgbClr val="FF0000"/>
    <a:srgbClr val="CC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22" autoAdjust="0"/>
    <p:restoredTop sz="94660"/>
  </p:normalViewPr>
  <p:slideViewPr>
    <p:cSldViewPr showGuides="1">
      <p:cViewPr varScale="1">
        <p:scale>
          <a:sx n="46" d="100"/>
          <a:sy n="46" d="100"/>
        </p:scale>
        <p:origin x="2772" y="66"/>
      </p:cViewPr>
      <p:guideLst>
        <p:guide orient="horz" pos="3368"/>
        <p:guide pos="23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44563" y="1749425"/>
            <a:ext cx="5672137" cy="3724275"/>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944563" y="5616575"/>
            <a:ext cx="5672137" cy="258127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Rectangle 4">
            <a:extLst>
              <a:ext uri="{FF2B5EF4-FFF2-40B4-BE49-F238E27FC236}">
                <a16:creationId xmlns:a16="http://schemas.microsoft.com/office/drawing/2014/main" id="{4DB199EB-A291-4158-BDF0-D373BC77D432}"/>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a:extLst>
              <a:ext uri="{FF2B5EF4-FFF2-40B4-BE49-F238E27FC236}">
                <a16:creationId xmlns:a16="http://schemas.microsoft.com/office/drawing/2014/main" id="{7B4D0D7F-09FD-4975-A3B1-66D6FCFD5D1E}"/>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id="{088AAD20-864C-4220-918F-2271B500043A}"/>
              </a:ext>
            </a:extLst>
          </p:cNvPr>
          <p:cNvSpPr>
            <a:spLocks noGrp="1" noChangeArrowheads="1"/>
          </p:cNvSpPr>
          <p:nvPr>
            <p:ph type="sldNum" sz="quarter" idx="12"/>
          </p:nvPr>
        </p:nvSpPr>
        <p:spPr>
          <a:ln/>
        </p:spPr>
        <p:txBody>
          <a:bodyPr/>
          <a:lstStyle>
            <a:lvl1pPr>
              <a:defRPr/>
            </a:lvl1pPr>
          </a:lstStyle>
          <a:p>
            <a:pPr>
              <a:defRPr/>
            </a:pPr>
            <a:fld id="{0C9232E3-C3E9-4035-943E-9ED2745181F2}" type="slidenum">
              <a:rPr lang="de-DE" altLang="de-DE"/>
              <a:pPr>
                <a:defRPr/>
              </a:pPr>
              <a:t>‹Nr.›</a:t>
            </a:fld>
            <a:endParaRPr lang="de-DE" altLang="de-DE"/>
          </a:p>
        </p:txBody>
      </p:sp>
    </p:spTree>
    <p:extLst>
      <p:ext uri="{BB962C8B-B14F-4D97-AF65-F5344CB8AC3E}">
        <p14:creationId xmlns:p14="http://schemas.microsoft.com/office/powerpoint/2010/main" val="642324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F5F816FD-5B6C-4AB2-83AD-2FAA79D145A0}"/>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a:extLst>
              <a:ext uri="{FF2B5EF4-FFF2-40B4-BE49-F238E27FC236}">
                <a16:creationId xmlns:a16="http://schemas.microsoft.com/office/drawing/2014/main" id="{CA62523E-CC69-4D6A-BBA2-F3622A1A75A7}"/>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id="{50A6DA96-3F1F-4217-9917-88887C557681}"/>
              </a:ext>
            </a:extLst>
          </p:cNvPr>
          <p:cNvSpPr>
            <a:spLocks noGrp="1" noChangeArrowheads="1"/>
          </p:cNvSpPr>
          <p:nvPr>
            <p:ph type="sldNum" sz="quarter" idx="12"/>
          </p:nvPr>
        </p:nvSpPr>
        <p:spPr>
          <a:ln/>
        </p:spPr>
        <p:txBody>
          <a:bodyPr/>
          <a:lstStyle>
            <a:lvl1pPr>
              <a:defRPr/>
            </a:lvl1pPr>
          </a:lstStyle>
          <a:p>
            <a:pPr>
              <a:defRPr/>
            </a:pPr>
            <a:fld id="{497B0BA1-AE03-4420-A011-76A3949E7E80}" type="slidenum">
              <a:rPr lang="de-DE" altLang="de-DE"/>
              <a:pPr>
                <a:defRPr/>
              </a:pPr>
              <a:t>‹Nr.›</a:t>
            </a:fld>
            <a:endParaRPr lang="de-DE" altLang="de-DE"/>
          </a:p>
        </p:txBody>
      </p:sp>
    </p:spTree>
    <p:extLst>
      <p:ext uri="{BB962C8B-B14F-4D97-AF65-F5344CB8AC3E}">
        <p14:creationId xmlns:p14="http://schemas.microsoft.com/office/powerpoint/2010/main" val="2684438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5483225" y="428625"/>
            <a:ext cx="1700213" cy="9123363"/>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77825" y="428625"/>
            <a:ext cx="4953000" cy="9123363"/>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8762E39E-9FC7-4B8D-AB19-E12A5EB86BCC}"/>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a:extLst>
              <a:ext uri="{FF2B5EF4-FFF2-40B4-BE49-F238E27FC236}">
                <a16:creationId xmlns:a16="http://schemas.microsoft.com/office/drawing/2014/main" id="{3A46A02E-C3E3-4CF4-AB37-DFABBB5CA5C4}"/>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id="{D1F24CDA-DF24-4D5D-B8BE-C4318E051067}"/>
              </a:ext>
            </a:extLst>
          </p:cNvPr>
          <p:cNvSpPr>
            <a:spLocks noGrp="1" noChangeArrowheads="1"/>
          </p:cNvSpPr>
          <p:nvPr>
            <p:ph type="sldNum" sz="quarter" idx="12"/>
          </p:nvPr>
        </p:nvSpPr>
        <p:spPr>
          <a:ln/>
        </p:spPr>
        <p:txBody>
          <a:bodyPr/>
          <a:lstStyle>
            <a:lvl1pPr>
              <a:defRPr/>
            </a:lvl1pPr>
          </a:lstStyle>
          <a:p>
            <a:pPr>
              <a:defRPr/>
            </a:pPr>
            <a:fld id="{FA0AB6BA-9FB8-4BD3-B817-9FC3EDE6FFA9}" type="slidenum">
              <a:rPr lang="de-DE" altLang="de-DE"/>
              <a:pPr>
                <a:defRPr/>
              </a:pPr>
              <a:t>‹Nr.›</a:t>
            </a:fld>
            <a:endParaRPr lang="de-DE" altLang="de-DE"/>
          </a:p>
        </p:txBody>
      </p:sp>
    </p:spTree>
    <p:extLst>
      <p:ext uri="{BB962C8B-B14F-4D97-AF65-F5344CB8AC3E}">
        <p14:creationId xmlns:p14="http://schemas.microsoft.com/office/powerpoint/2010/main" val="2007554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FC0D725A-8A32-4185-A96E-A8ACDC3A67D7}"/>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a:extLst>
              <a:ext uri="{FF2B5EF4-FFF2-40B4-BE49-F238E27FC236}">
                <a16:creationId xmlns:a16="http://schemas.microsoft.com/office/drawing/2014/main" id="{42760754-DCBC-469A-B45C-F80ECEF7002F}"/>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id="{EF777BE8-3618-4FF9-A7CE-0854EF65B29D}"/>
              </a:ext>
            </a:extLst>
          </p:cNvPr>
          <p:cNvSpPr>
            <a:spLocks noGrp="1" noChangeArrowheads="1"/>
          </p:cNvSpPr>
          <p:nvPr>
            <p:ph type="sldNum" sz="quarter" idx="12"/>
          </p:nvPr>
        </p:nvSpPr>
        <p:spPr>
          <a:ln/>
        </p:spPr>
        <p:txBody>
          <a:bodyPr/>
          <a:lstStyle>
            <a:lvl1pPr>
              <a:defRPr/>
            </a:lvl1pPr>
          </a:lstStyle>
          <a:p>
            <a:pPr>
              <a:defRPr/>
            </a:pPr>
            <a:fld id="{39919A5A-48D0-41C4-8E57-36C61CB81168}" type="slidenum">
              <a:rPr lang="de-DE" altLang="de-DE"/>
              <a:pPr>
                <a:defRPr/>
              </a:pPr>
              <a:t>‹Nr.›</a:t>
            </a:fld>
            <a:endParaRPr lang="de-DE" altLang="de-DE"/>
          </a:p>
        </p:txBody>
      </p:sp>
    </p:spTree>
    <p:extLst>
      <p:ext uri="{BB962C8B-B14F-4D97-AF65-F5344CB8AC3E}">
        <p14:creationId xmlns:p14="http://schemas.microsoft.com/office/powerpoint/2010/main" val="1927860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15938" y="2665413"/>
            <a:ext cx="6521450" cy="4448175"/>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515938" y="7156450"/>
            <a:ext cx="6521450" cy="233838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
        <p:nvSpPr>
          <p:cNvPr id="4" name="Rectangle 4">
            <a:extLst>
              <a:ext uri="{FF2B5EF4-FFF2-40B4-BE49-F238E27FC236}">
                <a16:creationId xmlns:a16="http://schemas.microsoft.com/office/drawing/2014/main" id="{79184953-C51E-4D81-8274-08DD16E0C424}"/>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a:extLst>
              <a:ext uri="{FF2B5EF4-FFF2-40B4-BE49-F238E27FC236}">
                <a16:creationId xmlns:a16="http://schemas.microsoft.com/office/drawing/2014/main" id="{109A0ACA-F059-4E6D-B822-0E696909D203}"/>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id="{3621522C-2041-4FDB-9B11-0BB1F17CBF38}"/>
              </a:ext>
            </a:extLst>
          </p:cNvPr>
          <p:cNvSpPr>
            <a:spLocks noGrp="1" noChangeArrowheads="1"/>
          </p:cNvSpPr>
          <p:nvPr>
            <p:ph type="sldNum" sz="quarter" idx="12"/>
          </p:nvPr>
        </p:nvSpPr>
        <p:spPr>
          <a:ln/>
        </p:spPr>
        <p:txBody>
          <a:bodyPr/>
          <a:lstStyle>
            <a:lvl1pPr>
              <a:defRPr/>
            </a:lvl1pPr>
          </a:lstStyle>
          <a:p>
            <a:pPr>
              <a:defRPr/>
            </a:pPr>
            <a:fld id="{2A1CC340-85F3-4D12-ADC4-957D5E32AA4D}" type="slidenum">
              <a:rPr lang="de-DE" altLang="de-DE"/>
              <a:pPr>
                <a:defRPr/>
              </a:pPr>
              <a:t>‹Nr.›</a:t>
            </a:fld>
            <a:endParaRPr lang="de-DE" altLang="de-DE"/>
          </a:p>
        </p:txBody>
      </p:sp>
    </p:spTree>
    <p:extLst>
      <p:ext uri="{BB962C8B-B14F-4D97-AF65-F5344CB8AC3E}">
        <p14:creationId xmlns:p14="http://schemas.microsoft.com/office/powerpoint/2010/main" val="751982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77825" y="2495550"/>
            <a:ext cx="3325813" cy="70564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856038" y="2495550"/>
            <a:ext cx="3327400" cy="70564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D82C9314-EA84-4326-A854-4D70F0E727B1}"/>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a:extLst>
              <a:ext uri="{FF2B5EF4-FFF2-40B4-BE49-F238E27FC236}">
                <a16:creationId xmlns:a16="http://schemas.microsoft.com/office/drawing/2014/main" id="{ACDA2332-D830-47E5-9D32-1DF43EEB5E63}"/>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a:extLst>
              <a:ext uri="{FF2B5EF4-FFF2-40B4-BE49-F238E27FC236}">
                <a16:creationId xmlns:a16="http://schemas.microsoft.com/office/drawing/2014/main" id="{51383F61-B9D3-4E24-854E-75CF47758454}"/>
              </a:ext>
            </a:extLst>
          </p:cNvPr>
          <p:cNvSpPr>
            <a:spLocks noGrp="1" noChangeArrowheads="1"/>
          </p:cNvSpPr>
          <p:nvPr>
            <p:ph type="sldNum" sz="quarter" idx="12"/>
          </p:nvPr>
        </p:nvSpPr>
        <p:spPr>
          <a:ln/>
        </p:spPr>
        <p:txBody>
          <a:bodyPr/>
          <a:lstStyle>
            <a:lvl1pPr>
              <a:defRPr/>
            </a:lvl1pPr>
          </a:lstStyle>
          <a:p>
            <a:pPr>
              <a:defRPr/>
            </a:pPr>
            <a:fld id="{82CE3081-AC2B-479E-BE57-5E332A8B771D}" type="slidenum">
              <a:rPr lang="de-DE" altLang="de-DE"/>
              <a:pPr>
                <a:defRPr/>
              </a:pPr>
              <a:t>‹Nr.›</a:t>
            </a:fld>
            <a:endParaRPr lang="de-DE" altLang="de-DE"/>
          </a:p>
        </p:txBody>
      </p:sp>
    </p:spTree>
    <p:extLst>
      <p:ext uri="{BB962C8B-B14F-4D97-AF65-F5344CB8AC3E}">
        <p14:creationId xmlns:p14="http://schemas.microsoft.com/office/powerpoint/2010/main" val="949780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20700" y="569913"/>
            <a:ext cx="6521450" cy="2066925"/>
          </a:xfrm>
        </p:spPr>
        <p:txBody>
          <a:bodyPr/>
          <a:lstStyle/>
          <a:p>
            <a:r>
              <a:rPr lang="de-DE"/>
              <a:t>Titelmasterformat durch Klicken bearbeiten</a:t>
            </a:r>
          </a:p>
        </p:txBody>
      </p:sp>
      <p:sp>
        <p:nvSpPr>
          <p:cNvPr id="3" name="Textplatzhalter 2"/>
          <p:cNvSpPr>
            <a:spLocks noGrp="1"/>
          </p:cNvSpPr>
          <p:nvPr>
            <p:ph type="body" idx="1"/>
          </p:nvPr>
        </p:nvSpPr>
        <p:spPr>
          <a:xfrm>
            <a:off x="520700" y="2620963"/>
            <a:ext cx="3198813" cy="1285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520700" y="3906838"/>
            <a:ext cx="3198813" cy="574516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827463" y="2620963"/>
            <a:ext cx="3214687" cy="1285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3827463" y="3906838"/>
            <a:ext cx="3214687" cy="574516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a:extLst>
              <a:ext uri="{FF2B5EF4-FFF2-40B4-BE49-F238E27FC236}">
                <a16:creationId xmlns:a16="http://schemas.microsoft.com/office/drawing/2014/main" id="{01727063-1638-484D-A59B-FD63908A574A}"/>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8" name="Rectangle 5">
            <a:extLst>
              <a:ext uri="{FF2B5EF4-FFF2-40B4-BE49-F238E27FC236}">
                <a16:creationId xmlns:a16="http://schemas.microsoft.com/office/drawing/2014/main" id="{C083641C-812B-4288-8E1A-1A6AC98CFF79}"/>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9" name="Rectangle 6">
            <a:extLst>
              <a:ext uri="{FF2B5EF4-FFF2-40B4-BE49-F238E27FC236}">
                <a16:creationId xmlns:a16="http://schemas.microsoft.com/office/drawing/2014/main" id="{9EF6C246-5D17-41FA-9B06-641C2F3F6B8A}"/>
              </a:ext>
            </a:extLst>
          </p:cNvPr>
          <p:cNvSpPr>
            <a:spLocks noGrp="1" noChangeArrowheads="1"/>
          </p:cNvSpPr>
          <p:nvPr>
            <p:ph type="sldNum" sz="quarter" idx="12"/>
          </p:nvPr>
        </p:nvSpPr>
        <p:spPr>
          <a:ln/>
        </p:spPr>
        <p:txBody>
          <a:bodyPr/>
          <a:lstStyle>
            <a:lvl1pPr>
              <a:defRPr/>
            </a:lvl1pPr>
          </a:lstStyle>
          <a:p>
            <a:pPr>
              <a:defRPr/>
            </a:pPr>
            <a:fld id="{3CE876D5-9766-42D0-A885-4B4907BB45B2}" type="slidenum">
              <a:rPr lang="de-DE" altLang="de-DE"/>
              <a:pPr>
                <a:defRPr/>
              </a:pPr>
              <a:t>‹Nr.›</a:t>
            </a:fld>
            <a:endParaRPr lang="de-DE" altLang="de-DE"/>
          </a:p>
        </p:txBody>
      </p:sp>
    </p:spTree>
    <p:extLst>
      <p:ext uri="{BB962C8B-B14F-4D97-AF65-F5344CB8AC3E}">
        <p14:creationId xmlns:p14="http://schemas.microsoft.com/office/powerpoint/2010/main" val="1098013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a:extLst>
              <a:ext uri="{FF2B5EF4-FFF2-40B4-BE49-F238E27FC236}">
                <a16:creationId xmlns:a16="http://schemas.microsoft.com/office/drawing/2014/main" id="{079EEA94-CB60-4F41-AC36-08B360F1F7E8}"/>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4" name="Rectangle 5">
            <a:extLst>
              <a:ext uri="{FF2B5EF4-FFF2-40B4-BE49-F238E27FC236}">
                <a16:creationId xmlns:a16="http://schemas.microsoft.com/office/drawing/2014/main" id="{37F531F1-7C9F-4BD8-B097-81B44B74978D}"/>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5" name="Rectangle 6">
            <a:extLst>
              <a:ext uri="{FF2B5EF4-FFF2-40B4-BE49-F238E27FC236}">
                <a16:creationId xmlns:a16="http://schemas.microsoft.com/office/drawing/2014/main" id="{7A94E3E1-2630-4720-BECB-5EED4FECE917}"/>
              </a:ext>
            </a:extLst>
          </p:cNvPr>
          <p:cNvSpPr>
            <a:spLocks noGrp="1" noChangeArrowheads="1"/>
          </p:cNvSpPr>
          <p:nvPr>
            <p:ph type="sldNum" sz="quarter" idx="12"/>
          </p:nvPr>
        </p:nvSpPr>
        <p:spPr>
          <a:ln/>
        </p:spPr>
        <p:txBody>
          <a:bodyPr/>
          <a:lstStyle>
            <a:lvl1pPr>
              <a:defRPr/>
            </a:lvl1pPr>
          </a:lstStyle>
          <a:p>
            <a:pPr>
              <a:defRPr/>
            </a:pPr>
            <a:fld id="{32B8C314-1A27-4A53-8408-04B2808577B0}" type="slidenum">
              <a:rPr lang="de-DE" altLang="de-DE"/>
              <a:pPr>
                <a:defRPr/>
              </a:pPr>
              <a:t>‹Nr.›</a:t>
            </a:fld>
            <a:endParaRPr lang="de-DE" altLang="de-DE"/>
          </a:p>
        </p:txBody>
      </p:sp>
    </p:spTree>
    <p:extLst>
      <p:ext uri="{BB962C8B-B14F-4D97-AF65-F5344CB8AC3E}">
        <p14:creationId xmlns:p14="http://schemas.microsoft.com/office/powerpoint/2010/main" val="2918641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9D70152-C897-481E-9461-DCFAE55254F5}"/>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3" name="Rectangle 5">
            <a:extLst>
              <a:ext uri="{FF2B5EF4-FFF2-40B4-BE49-F238E27FC236}">
                <a16:creationId xmlns:a16="http://schemas.microsoft.com/office/drawing/2014/main" id="{69D3E0FD-E477-45A6-AFC3-9CACE52A66D9}"/>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4" name="Rectangle 6">
            <a:extLst>
              <a:ext uri="{FF2B5EF4-FFF2-40B4-BE49-F238E27FC236}">
                <a16:creationId xmlns:a16="http://schemas.microsoft.com/office/drawing/2014/main" id="{5B969317-6CB2-4DAF-9CA5-AC1F275D2B55}"/>
              </a:ext>
            </a:extLst>
          </p:cNvPr>
          <p:cNvSpPr>
            <a:spLocks noGrp="1" noChangeArrowheads="1"/>
          </p:cNvSpPr>
          <p:nvPr>
            <p:ph type="sldNum" sz="quarter" idx="12"/>
          </p:nvPr>
        </p:nvSpPr>
        <p:spPr>
          <a:ln/>
        </p:spPr>
        <p:txBody>
          <a:bodyPr/>
          <a:lstStyle>
            <a:lvl1pPr>
              <a:defRPr/>
            </a:lvl1pPr>
          </a:lstStyle>
          <a:p>
            <a:pPr>
              <a:defRPr/>
            </a:pPr>
            <a:fld id="{BFE81D8D-874E-49CE-A191-A3946C7447AD}" type="slidenum">
              <a:rPr lang="de-DE" altLang="de-DE"/>
              <a:pPr>
                <a:defRPr/>
              </a:pPr>
              <a:t>‹Nr.›</a:t>
            </a:fld>
            <a:endParaRPr lang="de-DE" altLang="de-DE"/>
          </a:p>
        </p:txBody>
      </p:sp>
    </p:spTree>
    <p:extLst>
      <p:ext uri="{BB962C8B-B14F-4D97-AF65-F5344CB8AC3E}">
        <p14:creationId xmlns:p14="http://schemas.microsoft.com/office/powerpoint/2010/main" val="1085788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0700" y="712788"/>
            <a:ext cx="2438400" cy="249555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3214688" y="1539875"/>
            <a:ext cx="3827462" cy="7599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520700" y="3208338"/>
            <a:ext cx="2438400" cy="5943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Rectangle 4">
            <a:extLst>
              <a:ext uri="{FF2B5EF4-FFF2-40B4-BE49-F238E27FC236}">
                <a16:creationId xmlns:a16="http://schemas.microsoft.com/office/drawing/2014/main" id="{EA747BD9-9234-494E-9A6F-DB78B69B7261}"/>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a:extLst>
              <a:ext uri="{FF2B5EF4-FFF2-40B4-BE49-F238E27FC236}">
                <a16:creationId xmlns:a16="http://schemas.microsoft.com/office/drawing/2014/main" id="{C6DD04EF-BA82-405C-AEA5-0B934747A353}"/>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a:extLst>
              <a:ext uri="{FF2B5EF4-FFF2-40B4-BE49-F238E27FC236}">
                <a16:creationId xmlns:a16="http://schemas.microsoft.com/office/drawing/2014/main" id="{32EF7CE4-CFA4-4A1C-8FC7-2DCECCBF110E}"/>
              </a:ext>
            </a:extLst>
          </p:cNvPr>
          <p:cNvSpPr>
            <a:spLocks noGrp="1" noChangeArrowheads="1"/>
          </p:cNvSpPr>
          <p:nvPr>
            <p:ph type="sldNum" sz="quarter" idx="12"/>
          </p:nvPr>
        </p:nvSpPr>
        <p:spPr>
          <a:ln/>
        </p:spPr>
        <p:txBody>
          <a:bodyPr/>
          <a:lstStyle>
            <a:lvl1pPr>
              <a:defRPr/>
            </a:lvl1pPr>
          </a:lstStyle>
          <a:p>
            <a:pPr>
              <a:defRPr/>
            </a:pPr>
            <a:fld id="{D1532819-3DD6-48A7-8958-12C971439AAA}" type="slidenum">
              <a:rPr lang="de-DE" altLang="de-DE"/>
              <a:pPr>
                <a:defRPr/>
              </a:pPr>
              <a:t>‹Nr.›</a:t>
            </a:fld>
            <a:endParaRPr lang="de-DE" altLang="de-DE"/>
          </a:p>
        </p:txBody>
      </p:sp>
    </p:spTree>
    <p:extLst>
      <p:ext uri="{BB962C8B-B14F-4D97-AF65-F5344CB8AC3E}">
        <p14:creationId xmlns:p14="http://schemas.microsoft.com/office/powerpoint/2010/main" val="1372089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0700" y="712788"/>
            <a:ext cx="2438400" cy="249555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3214688" y="1539875"/>
            <a:ext cx="3827462" cy="75993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520700" y="3208338"/>
            <a:ext cx="2438400" cy="5943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Rectangle 4">
            <a:extLst>
              <a:ext uri="{FF2B5EF4-FFF2-40B4-BE49-F238E27FC236}">
                <a16:creationId xmlns:a16="http://schemas.microsoft.com/office/drawing/2014/main" id="{337D647C-2B85-4A32-9AF0-73F796C951F9}"/>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a:extLst>
              <a:ext uri="{FF2B5EF4-FFF2-40B4-BE49-F238E27FC236}">
                <a16:creationId xmlns:a16="http://schemas.microsoft.com/office/drawing/2014/main" id="{D22BE090-E718-4916-9ECA-A732FF7774AB}"/>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a:extLst>
              <a:ext uri="{FF2B5EF4-FFF2-40B4-BE49-F238E27FC236}">
                <a16:creationId xmlns:a16="http://schemas.microsoft.com/office/drawing/2014/main" id="{CB370002-9506-4826-9E5F-7A4CAA9B9897}"/>
              </a:ext>
            </a:extLst>
          </p:cNvPr>
          <p:cNvSpPr>
            <a:spLocks noGrp="1" noChangeArrowheads="1"/>
          </p:cNvSpPr>
          <p:nvPr>
            <p:ph type="sldNum" sz="quarter" idx="12"/>
          </p:nvPr>
        </p:nvSpPr>
        <p:spPr>
          <a:ln/>
        </p:spPr>
        <p:txBody>
          <a:bodyPr/>
          <a:lstStyle>
            <a:lvl1pPr>
              <a:defRPr/>
            </a:lvl1pPr>
          </a:lstStyle>
          <a:p>
            <a:pPr>
              <a:defRPr/>
            </a:pPr>
            <a:fld id="{7F4EFB68-2193-4315-9BC0-FCF31E6732D0}" type="slidenum">
              <a:rPr lang="de-DE" altLang="de-DE"/>
              <a:pPr>
                <a:defRPr/>
              </a:pPr>
              <a:t>‹Nr.›</a:t>
            </a:fld>
            <a:endParaRPr lang="de-DE" altLang="de-DE"/>
          </a:p>
        </p:txBody>
      </p:sp>
    </p:spTree>
    <p:extLst>
      <p:ext uri="{BB962C8B-B14F-4D97-AF65-F5344CB8AC3E}">
        <p14:creationId xmlns:p14="http://schemas.microsoft.com/office/powerpoint/2010/main" val="346404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2CA588E-A599-4062-8DFF-9E3B3F0D14C3}"/>
              </a:ext>
            </a:extLst>
          </p:cNvPr>
          <p:cNvSpPr>
            <a:spLocks noGrp="1" noChangeArrowheads="1"/>
          </p:cNvSpPr>
          <p:nvPr>
            <p:ph type="title"/>
          </p:nvPr>
        </p:nvSpPr>
        <p:spPr bwMode="auto">
          <a:xfrm>
            <a:off x="377825" y="428625"/>
            <a:ext cx="6805613"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027" name="Rectangle 3">
            <a:extLst>
              <a:ext uri="{FF2B5EF4-FFF2-40B4-BE49-F238E27FC236}">
                <a16:creationId xmlns:a16="http://schemas.microsoft.com/office/drawing/2014/main" id="{4AEB1AD9-2EB1-4174-BE29-7A2514FEFC59}"/>
              </a:ext>
            </a:extLst>
          </p:cNvPr>
          <p:cNvSpPr>
            <a:spLocks noGrp="1" noChangeArrowheads="1"/>
          </p:cNvSpPr>
          <p:nvPr>
            <p:ph type="body" idx="1"/>
          </p:nvPr>
        </p:nvSpPr>
        <p:spPr bwMode="auto">
          <a:xfrm>
            <a:off x="377825" y="2495550"/>
            <a:ext cx="6805613" cy="705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a:extLst>
              <a:ext uri="{FF2B5EF4-FFF2-40B4-BE49-F238E27FC236}">
                <a16:creationId xmlns:a16="http://schemas.microsoft.com/office/drawing/2014/main" id="{FEFFD03C-F58A-4F79-8309-7791B4BDFE35}"/>
              </a:ext>
            </a:extLst>
          </p:cNvPr>
          <p:cNvSpPr>
            <a:spLocks noGrp="1" noChangeArrowheads="1"/>
          </p:cNvSpPr>
          <p:nvPr>
            <p:ph type="dt" sz="half" idx="2"/>
          </p:nvPr>
        </p:nvSpPr>
        <p:spPr bwMode="auto">
          <a:xfrm>
            <a:off x="377825" y="9737725"/>
            <a:ext cx="176530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de-DE" altLang="de-DE"/>
          </a:p>
        </p:txBody>
      </p:sp>
      <p:sp>
        <p:nvSpPr>
          <p:cNvPr id="1029" name="Rectangle 5">
            <a:extLst>
              <a:ext uri="{FF2B5EF4-FFF2-40B4-BE49-F238E27FC236}">
                <a16:creationId xmlns:a16="http://schemas.microsoft.com/office/drawing/2014/main" id="{C2210142-6971-4D72-AD85-F50E1A107DA1}"/>
              </a:ext>
            </a:extLst>
          </p:cNvPr>
          <p:cNvSpPr>
            <a:spLocks noGrp="1" noChangeArrowheads="1"/>
          </p:cNvSpPr>
          <p:nvPr>
            <p:ph type="ftr" sz="quarter" idx="3"/>
          </p:nvPr>
        </p:nvSpPr>
        <p:spPr bwMode="auto">
          <a:xfrm>
            <a:off x="2582863" y="9737725"/>
            <a:ext cx="2395537"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de-DE" altLang="de-DE"/>
          </a:p>
        </p:txBody>
      </p:sp>
      <p:sp>
        <p:nvSpPr>
          <p:cNvPr id="1030" name="Rectangle 6">
            <a:extLst>
              <a:ext uri="{FF2B5EF4-FFF2-40B4-BE49-F238E27FC236}">
                <a16:creationId xmlns:a16="http://schemas.microsoft.com/office/drawing/2014/main" id="{077EAC27-273E-48A0-A4B5-B13CEE0C532D}"/>
              </a:ext>
            </a:extLst>
          </p:cNvPr>
          <p:cNvSpPr>
            <a:spLocks noGrp="1" noChangeArrowheads="1"/>
          </p:cNvSpPr>
          <p:nvPr>
            <p:ph type="sldNum" sz="quarter" idx="4"/>
          </p:nvPr>
        </p:nvSpPr>
        <p:spPr bwMode="auto">
          <a:xfrm>
            <a:off x="5418138" y="9737725"/>
            <a:ext cx="176530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4870B05-0E7F-45E4-BF09-4F899AAAD377}"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hyperlink" Target="http://www.google.at/url?sa=i&amp;rct=j&amp;q=wiener+st%C3%A4dtische+versicherung&amp;source=images&amp;cd=&amp;cad=rja&amp;docid=z8nCHVksjufbHM&amp;tbnid=DqnTT_jNYJJEuM:&amp;ved=0CAUQjRw&amp;url=http%3A%2F%2Fwww.wienerstaedtische.at%2Fpresse%2Fmediathek%2Flogo.html&amp;ei=LnQTUq6QE-X80QWcp4CQDA&amp;psig=AFQjCNEFzJC1s42WkxBeE-SWWSu6zTj4nQ&amp;ust=1377093036083435" TargetMode="External"/><Relationship Id="rId7" Type="http://schemas.openxmlformats.org/officeDocument/2006/relationships/oleObject" Target="../embeddings/oleObject1.bin"/><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3.jp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5.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ooe.wohnbaupreis@kronenzeitung.at"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a:extLst>
              <a:ext uri="{FF2B5EF4-FFF2-40B4-BE49-F238E27FC236}">
                <a16:creationId xmlns:a16="http://schemas.microsoft.com/office/drawing/2014/main" id="{ACE04A15-274F-4A59-BF74-096CFF73055E}"/>
              </a:ext>
            </a:extLst>
          </p:cNvPr>
          <p:cNvSpPr>
            <a:spLocks noChangeArrowheads="1"/>
          </p:cNvSpPr>
          <p:nvPr/>
        </p:nvSpPr>
        <p:spPr bwMode="auto">
          <a:xfrm>
            <a:off x="5637213" y="9247188"/>
            <a:ext cx="142875" cy="1444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sp>
        <p:nvSpPr>
          <p:cNvPr id="2051" name="Text Box 7">
            <a:extLst>
              <a:ext uri="{FF2B5EF4-FFF2-40B4-BE49-F238E27FC236}">
                <a16:creationId xmlns:a16="http://schemas.microsoft.com/office/drawing/2014/main" id="{A311D035-E6F5-4D44-89CA-9DB271F76370}"/>
              </a:ext>
            </a:extLst>
          </p:cNvPr>
          <p:cNvSpPr txBox="1">
            <a:spLocks noChangeArrowheads="1"/>
          </p:cNvSpPr>
          <p:nvPr/>
        </p:nvSpPr>
        <p:spPr bwMode="auto">
          <a:xfrm>
            <a:off x="468313" y="3429000"/>
            <a:ext cx="6624637"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de-DE" altLang="de-DE" sz="3600" b="1" dirty="0">
                <a:latin typeface="Franklin Gothic Book" panose="020B0503020102020204" pitchFamily="34" charset="0"/>
              </a:rPr>
              <a:t>OBERÖSTERREICHISCHER</a:t>
            </a:r>
            <a:br>
              <a:rPr lang="de-DE" altLang="de-DE" sz="3600" b="1" dirty="0">
                <a:latin typeface="Franklin Gothic Book" panose="020B0503020102020204" pitchFamily="34" charset="0"/>
              </a:rPr>
            </a:br>
            <a:r>
              <a:rPr lang="de-DE" altLang="de-DE" sz="3600" b="1" dirty="0">
                <a:latin typeface="Franklin Gothic Book" panose="020B0503020102020204" pitchFamily="34" charset="0"/>
              </a:rPr>
              <a:t>WOHNBAUPREIS </a:t>
            </a:r>
            <a:r>
              <a:rPr lang="de-DE" altLang="de-DE" sz="3600" b="1" dirty="0">
                <a:solidFill>
                  <a:srgbClr val="CC0000"/>
                </a:solidFill>
                <a:latin typeface="Franklin Gothic Book" panose="020B0503020102020204" pitchFamily="34" charset="0"/>
              </a:rPr>
              <a:t>2022</a:t>
            </a:r>
            <a:endParaRPr lang="de-DE" altLang="de-DE" sz="3600" b="1" dirty="0">
              <a:latin typeface="Franklin Gothic Book" panose="020B0503020102020204" pitchFamily="34" charset="0"/>
            </a:endParaRPr>
          </a:p>
          <a:p>
            <a:pPr eaLnBrk="1" hangingPunct="1">
              <a:spcBef>
                <a:spcPct val="50000"/>
              </a:spcBef>
              <a:buFontTx/>
              <a:buNone/>
            </a:pPr>
            <a:r>
              <a:rPr lang="de-DE" altLang="de-DE" sz="2800" b="1" dirty="0">
                <a:latin typeface="Franklin Gothic Book" panose="020B0503020102020204" pitchFamily="34" charset="0"/>
              </a:rPr>
              <a:t>Wettbewerb</a:t>
            </a:r>
            <a:r>
              <a:rPr lang="de-DE" altLang="de-DE" sz="1600" dirty="0">
                <a:latin typeface="Franklin Gothic Book" panose="020B0503020102020204" pitchFamily="34" charset="0"/>
              </a:rPr>
              <a:t> </a:t>
            </a:r>
            <a:br>
              <a:rPr lang="de-DE" altLang="de-DE" sz="1600" dirty="0">
                <a:latin typeface="Franklin Gothic Book" panose="020B0503020102020204" pitchFamily="34" charset="0"/>
              </a:rPr>
            </a:br>
            <a:r>
              <a:rPr lang="de-DE" altLang="de-DE" sz="1600" dirty="0">
                <a:latin typeface="Franklin Gothic Book" panose="020B0503020102020204" pitchFamily="34" charset="0"/>
              </a:rPr>
              <a:t>zur Prämierung wohnungspolitisch wertvoller Projekte im geförderten mehrgeschoßigen Wohnbau unter besonderer Berücksichtigung von Funktionalität, Wirtschaftlichkeit und Nachhaltigkeit sowie des freifinanzierten Wohnbaus. </a:t>
            </a:r>
            <a:br>
              <a:rPr lang="de-DE" altLang="de-DE" sz="1600" dirty="0">
                <a:latin typeface="Franklin Gothic Book" panose="020B0503020102020204" pitchFamily="34" charset="0"/>
              </a:rPr>
            </a:br>
            <a:endParaRPr lang="de-DE" altLang="de-DE" sz="1600" dirty="0">
              <a:latin typeface="Franklin Gothic Book" panose="020B0503020102020204" pitchFamily="34" charset="0"/>
            </a:endParaRPr>
          </a:p>
        </p:txBody>
      </p:sp>
      <p:pic>
        <p:nvPicPr>
          <p:cNvPr id="2053" name="Picture 19" descr="immobilien_oo4">
            <a:extLst>
              <a:ext uri="{FF2B5EF4-FFF2-40B4-BE49-F238E27FC236}">
                <a16:creationId xmlns:a16="http://schemas.microsoft.com/office/drawing/2014/main" id="{DE64CECC-A832-420B-B6BE-5E0A87E0AB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542" y="588964"/>
            <a:ext cx="2665281"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Grafik 1">
            <a:extLst>
              <a:ext uri="{FF2B5EF4-FFF2-40B4-BE49-F238E27FC236}">
                <a16:creationId xmlns:a16="http://schemas.microsoft.com/office/drawing/2014/main" id="{5FD9B47A-26B6-4229-8359-E455D84D92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55909" y="594172"/>
            <a:ext cx="1553114"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2">
            <a:extLst>
              <a:ext uri="{FF2B5EF4-FFF2-40B4-BE49-F238E27FC236}">
                <a16:creationId xmlns:a16="http://schemas.microsoft.com/office/drawing/2014/main" id="{76821243-3375-4489-BAF6-BBC9F66803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231" y="173137"/>
            <a:ext cx="2419350" cy="25812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7" descr="immobilien_oo4">
            <a:extLst>
              <a:ext uri="{FF2B5EF4-FFF2-40B4-BE49-F238E27FC236}">
                <a16:creationId xmlns:a16="http://schemas.microsoft.com/office/drawing/2014/main" id="{F1BEC406-843A-4B84-8E20-5A15337A99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6426200"/>
            <a:ext cx="2236787"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6">
            <a:extLst>
              <a:ext uri="{FF2B5EF4-FFF2-40B4-BE49-F238E27FC236}">
                <a16:creationId xmlns:a16="http://schemas.microsoft.com/office/drawing/2014/main" id="{94EB4379-EE0F-422B-9D51-EC028A5E7BDF}"/>
              </a:ext>
            </a:extLst>
          </p:cNvPr>
          <p:cNvSpPr txBox="1">
            <a:spLocks noChangeArrowheads="1"/>
          </p:cNvSpPr>
          <p:nvPr/>
        </p:nvSpPr>
        <p:spPr bwMode="auto">
          <a:xfrm>
            <a:off x="468313" y="3429000"/>
            <a:ext cx="7092950" cy="520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de-DE" altLang="de-DE" sz="3400" b="1" dirty="0">
                <a:latin typeface="Franklin Gothic Book" panose="020B0503020102020204" pitchFamily="34" charset="0"/>
              </a:rPr>
              <a:t>Träger &amp; Sponsoren</a:t>
            </a:r>
          </a:p>
          <a:p>
            <a:pPr algn="just" eaLnBrk="1" hangingPunct="1">
              <a:spcBef>
                <a:spcPct val="0"/>
              </a:spcBef>
              <a:buFontTx/>
              <a:buNone/>
            </a:pPr>
            <a:endParaRPr lang="de-DE" altLang="de-DE" sz="1400" dirty="0">
              <a:latin typeface="Franklin Gothic Book" panose="020B0503020102020204" pitchFamily="34" charset="0"/>
            </a:endParaRPr>
          </a:p>
          <a:p>
            <a:pPr algn="just" eaLnBrk="1" hangingPunct="1">
              <a:spcBef>
                <a:spcPct val="0"/>
              </a:spcBef>
              <a:buFontTx/>
              <a:buNone/>
            </a:pPr>
            <a:endParaRPr lang="de-DE" altLang="de-DE" sz="1400" dirty="0">
              <a:latin typeface="Franklin Gothic Book" panose="020B0503020102020204" pitchFamily="34" charset="0"/>
            </a:endParaRPr>
          </a:p>
          <a:p>
            <a:pPr algn="just" eaLnBrk="1" hangingPunct="1">
              <a:spcBef>
                <a:spcPct val="0"/>
              </a:spcBef>
              <a:buFontTx/>
              <a:buNone/>
            </a:pPr>
            <a:r>
              <a:rPr lang="de-DE" altLang="de-DE" sz="1400" dirty="0">
                <a:latin typeface="Franklin Gothic Book" panose="020B0503020102020204" pitchFamily="34" charset="0"/>
              </a:rPr>
              <a:t>Ein ausdrücklicher Dank den Trägern und Sponsoren des </a:t>
            </a:r>
          </a:p>
          <a:p>
            <a:pPr algn="just" eaLnBrk="1" hangingPunct="1">
              <a:spcBef>
                <a:spcPct val="0"/>
              </a:spcBef>
              <a:buFontTx/>
              <a:buNone/>
            </a:pPr>
            <a:r>
              <a:rPr lang="de-AT" altLang="de-DE" sz="1400" b="1" dirty="0">
                <a:latin typeface="Franklin Gothic Book" panose="020B0503020102020204" pitchFamily="34" charset="0"/>
              </a:rPr>
              <a:t>OBERÖSTERREICHISCHEN </a:t>
            </a:r>
            <a:r>
              <a:rPr lang="de-AT" altLang="de-DE" sz="1400" b="1">
                <a:latin typeface="Franklin Gothic Book" panose="020B0503020102020204" pitchFamily="34" charset="0"/>
              </a:rPr>
              <a:t>WOHNBAUPREISES</a:t>
            </a:r>
            <a:r>
              <a:rPr lang="de-AT" altLang="de-DE" sz="1400" b="1">
                <a:solidFill>
                  <a:srgbClr val="CC0000"/>
                </a:solidFill>
                <a:latin typeface="Franklin Gothic Book" panose="020B0503020102020204" pitchFamily="34" charset="0"/>
              </a:rPr>
              <a:t> 2022  </a:t>
            </a:r>
            <a:endParaRPr lang="de-AT" altLang="de-DE" sz="1800" dirty="0"/>
          </a:p>
          <a:p>
            <a:pPr algn="just" eaLnBrk="1" hangingPunct="1">
              <a:spcBef>
                <a:spcPct val="0"/>
              </a:spcBef>
              <a:buFontTx/>
              <a:buNone/>
            </a:pPr>
            <a:endParaRPr lang="de-AT" altLang="de-DE" sz="1800" dirty="0"/>
          </a:p>
          <a:p>
            <a:pPr algn="just" eaLnBrk="1" hangingPunct="1">
              <a:spcBef>
                <a:spcPct val="0"/>
              </a:spcBef>
              <a:buFontTx/>
              <a:buNone/>
            </a:pPr>
            <a:endParaRPr lang="de-AT" altLang="de-DE" sz="1400" b="1" dirty="0">
              <a:latin typeface="Franklin Gothic Book" panose="020B0503020102020204" pitchFamily="34" charset="0"/>
            </a:endParaRPr>
          </a:p>
          <a:p>
            <a:pPr algn="just" eaLnBrk="1" hangingPunct="1">
              <a:spcBef>
                <a:spcPct val="0"/>
              </a:spcBef>
              <a:buFontTx/>
              <a:buNone/>
            </a:pPr>
            <a:r>
              <a:rPr lang="de-AT" altLang="de-DE" sz="1400" b="1" dirty="0">
                <a:latin typeface="Franklin Gothic Book" panose="020B0503020102020204" pitchFamily="34" charset="0"/>
              </a:rPr>
              <a:t>Träger</a:t>
            </a:r>
          </a:p>
          <a:p>
            <a:pPr algn="just" eaLnBrk="1" hangingPunct="1">
              <a:spcBef>
                <a:spcPct val="0"/>
              </a:spcBef>
              <a:buFontTx/>
              <a:buNone/>
            </a:pPr>
            <a:endParaRPr lang="de-AT" altLang="de-DE" sz="1400" b="1" dirty="0">
              <a:latin typeface="Franklin Gothic Book" panose="020B0503020102020204" pitchFamily="34" charset="0"/>
            </a:endParaRPr>
          </a:p>
          <a:p>
            <a:pPr algn="just" eaLnBrk="1" hangingPunct="1">
              <a:spcBef>
                <a:spcPct val="0"/>
              </a:spcBef>
              <a:buFontTx/>
              <a:buNone/>
            </a:pPr>
            <a:endParaRPr lang="de-AT" altLang="de-DE" sz="1400" b="1" dirty="0">
              <a:latin typeface="Franklin Gothic Book" panose="020B0503020102020204" pitchFamily="34" charset="0"/>
            </a:endParaRPr>
          </a:p>
          <a:p>
            <a:pPr algn="just" eaLnBrk="1" hangingPunct="1">
              <a:spcBef>
                <a:spcPct val="0"/>
              </a:spcBef>
              <a:buFontTx/>
              <a:buNone/>
            </a:pPr>
            <a:endParaRPr lang="de-AT" altLang="de-DE" sz="1400" b="1" dirty="0">
              <a:latin typeface="Franklin Gothic Book" panose="020B0503020102020204" pitchFamily="34" charset="0"/>
            </a:endParaRPr>
          </a:p>
          <a:p>
            <a:pPr algn="just" eaLnBrk="1" hangingPunct="1">
              <a:spcBef>
                <a:spcPct val="0"/>
              </a:spcBef>
              <a:buFontTx/>
              <a:buNone/>
            </a:pPr>
            <a:endParaRPr lang="de-AT" altLang="de-DE" sz="1400" b="1" dirty="0">
              <a:latin typeface="Franklin Gothic Book" panose="020B0503020102020204" pitchFamily="34" charset="0"/>
            </a:endParaRPr>
          </a:p>
          <a:p>
            <a:pPr algn="just" eaLnBrk="1" hangingPunct="1">
              <a:spcBef>
                <a:spcPct val="0"/>
              </a:spcBef>
              <a:buFontTx/>
              <a:buNone/>
            </a:pPr>
            <a:endParaRPr lang="de-AT" altLang="de-DE" sz="1400" b="1" dirty="0">
              <a:latin typeface="Franklin Gothic Book" panose="020B0503020102020204" pitchFamily="34" charset="0"/>
            </a:endParaRPr>
          </a:p>
          <a:p>
            <a:pPr algn="just" eaLnBrk="1" hangingPunct="1">
              <a:spcBef>
                <a:spcPct val="0"/>
              </a:spcBef>
              <a:buFontTx/>
              <a:buNone/>
            </a:pPr>
            <a:endParaRPr lang="de-AT" altLang="de-DE" sz="1400" b="1" dirty="0">
              <a:latin typeface="Franklin Gothic Book" panose="020B0503020102020204" pitchFamily="34" charset="0"/>
            </a:endParaRPr>
          </a:p>
          <a:p>
            <a:pPr algn="just" eaLnBrk="1" hangingPunct="1">
              <a:spcBef>
                <a:spcPct val="0"/>
              </a:spcBef>
              <a:buFontTx/>
              <a:buNone/>
            </a:pPr>
            <a:endParaRPr lang="de-AT" altLang="de-DE" sz="1400" b="1" dirty="0">
              <a:latin typeface="Franklin Gothic Book" panose="020B0503020102020204" pitchFamily="34" charset="0"/>
            </a:endParaRPr>
          </a:p>
          <a:p>
            <a:pPr algn="just" eaLnBrk="1" hangingPunct="1">
              <a:spcBef>
                <a:spcPct val="0"/>
              </a:spcBef>
              <a:buFontTx/>
              <a:buNone/>
            </a:pPr>
            <a:endParaRPr lang="de-AT" altLang="de-DE" sz="1400" b="1" dirty="0">
              <a:latin typeface="Franklin Gothic Book" panose="020B0503020102020204" pitchFamily="34" charset="0"/>
            </a:endParaRPr>
          </a:p>
          <a:p>
            <a:pPr algn="just" eaLnBrk="1" hangingPunct="1">
              <a:spcBef>
                <a:spcPct val="0"/>
              </a:spcBef>
              <a:buFontTx/>
              <a:buNone/>
            </a:pPr>
            <a:endParaRPr lang="de-AT" altLang="de-DE" sz="1400" b="1" dirty="0">
              <a:latin typeface="Franklin Gothic Book" panose="020B0503020102020204" pitchFamily="34" charset="0"/>
            </a:endParaRPr>
          </a:p>
          <a:p>
            <a:pPr algn="just" eaLnBrk="1" hangingPunct="1">
              <a:spcBef>
                <a:spcPct val="0"/>
              </a:spcBef>
              <a:buFontTx/>
              <a:buNone/>
            </a:pPr>
            <a:endParaRPr lang="de-AT" altLang="de-DE" sz="1400" b="1" dirty="0">
              <a:latin typeface="Franklin Gothic Book" panose="020B0503020102020204" pitchFamily="34" charset="0"/>
            </a:endParaRPr>
          </a:p>
          <a:p>
            <a:pPr algn="just" eaLnBrk="1" hangingPunct="1">
              <a:spcBef>
                <a:spcPct val="0"/>
              </a:spcBef>
              <a:buFontTx/>
              <a:buNone/>
            </a:pPr>
            <a:endParaRPr lang="de-AT" altLang="de-DE" sz="1400" b="1" dirty="0">
              <a:latin typeface="Franklin Gothic Book" panose="020B0503020102020204" pitchFamily="34" charset="0"/>
            </a:endParaRPr>
          </a:p>
          <a:p>
            <a:pPr algn="just" eaLnBrk="1" hangingPunct="1">
              <a:spcBef>
                <a:spcPct val="0"/>
              </a:spcBef>
              <a:buFontTx/>
              <a:buNone/>
            </a:pPr>
            <a:endParaRPr lang="de-AT" altLang="de-DE" sz="1400" b="1" dirty="0">
              <a:latin typeface="Franklin Gothic Book" panose="020B0503020102020204" pitchFamily="34" charset="0"/>
            </a:endParaRPr>
          </a:p>
          <a:p>
            <a:pPr algn="just" eaLnBrk="1" hangingPunct="1">
              <a:spcBef>
                <a:spcPct val="0"/>
              </a:spcBef>
              <a:buFontTx/>
              <a:buNone/>
            </a:pPr>
            <a:r>
              <a:rPr lang="de-AT" altLang="de-DE" sz="1400" b="1" dirty="0">
                <a:latin typeface="Franklin Gothic Book" panose="020B0503020102020204" pitchFamily="34" charset="0"/>
              </a:rPr>
              <a:t>Sponsoren</a:t>
            </a:r>
            <a:endParaRPr lang="de-DE" altLang="de-DE" sz="1400" b="1" dirty="0">
              <a:latin typeface="Franklin Gothic Book" panose="020B0503020102020204" pitchFamily="34" charset="0"/>
            </a:endParaRPr>
          </a:p>
          <a:p>
            <a:pPr algn="just" eaLnBrk="1" hangingPunct="1">
              <a:spcBef>
                <a:spcPct val="0"/>
              </a:spcBef>
              <a:buFontTx/>
              <a:buNone/>
            </a:pPr>
            <a:endParaRPr lang="de-DE" altLang="de-DE" sz="1400" b="1" dirty="0">
              <a:latin typeface="Franklin Gothic Book" panose="020B0503020102020204" pitchFamily="34" charset="0"/>
            </a:endParaRPr>
          </a:p>
        </p:txBody>
      </p:sp>
      <p:sp>
        <p:nvSpPr>
          <p:cNvPr id="10244" name="Rectangle 15">
            <a:extLst>
              <a:ext uri="{FF2B5EF4-FFF2-40B4-BE49-F238E27FC236}">
                <a16:creationId xmlns:a16="http://schemas.microsoft.com/office/drawing/2014/main" id="{A87DCB30-5498-4E98-AA12-FAB03889469F}"/>
              </a:ext>
            </a:extLst>
          </p:cNvPr>
          <p:cNvSpPr>
            <a:spLocks noChangeArrowheads="1"/>
          </p:cNvSpPr>
          <p:nvPr/>
        </p:nvSpPr>
        <p:spPr bwMode="auto">
          <a:xfrm>
            <a:off x="5637213" y="9247188"/>
            <a:ext cx="142875" cy="1444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DE" altLang="de-DE" sz="1800"/>
          </a:p>
        </p:txBody>
      </p:sp>
      <p:pic>
        <p:nvPicPr>
          <p:cNvPr id="10246" name="Picture 21" descr="Logo_Wiener_Staedtische_4c">
            <a:hlinkClick r:id="rId3"/>
            <a:extLst>
              <a:ext uri="{FF2B5EF4-FFF2-40B4-BE49-F238E27FC236}">
                <a16:creationId xmlns:a16="http://schemas.microsoft.com/office/drawing/2014/main" id="{81A8ECAB-1126-404A-AA62-D82DF4D992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7300" y="9091613"/>
            <a:ext cx="17494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26" descr="Fotolia_43700873_L">
            <a:extLst>
              <a:ext uri="{FF2B5EF4-FFF2-40B4-BE49-F238E27FC236}">
                <a16:creationId xmlns:a16="http://schemas.microsoft.com/office/drawing/2014/main" id="{10C7D02B-F61A-468F-AA0F-403395C181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960" r="1666"/>
          <a:stretch>
            <a:fillRect/>
          </a:stretch>
        </p:blipFill>
        <p:spPr bwMode="auto">
          <a:xfrm>
            <a:off x="4932363" y="522288"/>
            <a:ext cx="2128837"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Grafik 2">
            <a:extLst>
              <a:ext uri="{FF2B5EF4-FFF2-40B4-BE49-F238E27FC236}">
                <a16:creationId xmlns:a16="http://schemas.microsoft.com/office/drawing/2014/main" id="{7F037700-DF63-4337-8C1D-0C8D3DD9D2A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45025" y="9752013"/>
            <a:ext cx="2146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50" name="Objekt 1">
            <a:extLst>
              <a:ext uri="{FF2B5EF4-FFF2-40B4-BE49-F238E27FC236}">
                <a16:creationId xmlns:a16="http://schemas.microsoft.com/office/drawing/2014/main" id="{860A0402-5CD7-4253-9267-44A79C9AAE35}"/>
              </a:ext>
            </a:extLst>
          </p:cNvPr>
          <p:cNvGraphicFramePr>
            <a:graphicFrameLocks noChangeAspect="1"/>
          </p:cNvGraphicFramePr>
          <p:nvPr/>
        </p:nvGraphicFramePr>
        <p:xfrm>
          <a:off x="587375" y="5778500"/>
          <a:ext cx="1714500" cy="1636713"/>
        </p:xfrm>
        <a:graphic>
          <a:graphicData uri="http://schemas.openxmlformats.org/presentationml/2006/ole">
            <mc:AlternateContent xmlns:mc="http://schemas.openxmlformats.org/markup-compatibility/2006">
              <mc:Choice xmlns:v="urn:schemas-microsoft-com:vml" Requires="v">
                <p:oleObj name="Acrobat Document" r:id="rId7" imgW="3971804" imgH="3790709" progId="Acrobat.Document.2017">
                  <p:embed/>
                </p:oleObj>
              </mc:Choice>
              <mc:Fallback>
                <p:oleObj name="Acrobat Document" r:id="rId7" imgW="3971804" imgH="3790709" progId="Acrobat.Document.2017">
                  <p:embed/>
                  <p:pic>
                    <p:nvPicPr>
                      <p:cNvPr id="0" name="Objek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7375" y="5778500"/>
                        <a:ext cx="1714500" cy="163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251" name="Grafik 5">
            <a:extLst>
              <a:ext uri="{FF2B5EF4-FFF2-40B4-BE49-F238E27FC236}">
                <a16:creationId xmlns:a16="http://schemas.microsoft.com/office/drawing/2014/main" id="{A35FA53E-FEEE-4BAD-99FA-68EE50CD410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5025" y="8259763"/>
            <a:ext cx="278447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Grafik 2">
            <a:extLst>
              <a:ext uri="{FF2B5EF4-FFF2-40B4-BE49-F238E27FC236}">
                <a16:creationId xmlns:a16="http://schemas.microsoft.com/office/drawing/2014/main" id="{D7A767DD-0C27-45A1-BD0D-EB902F2547F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8475" y="8388350"/>
            <a:ext cx="139065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fik 12">
            <a:extLst>
              <a:ext uri="{FF2B5EF4-FFF2-40B4-BE49-F238E27FC236}">
                <a16:creationId xmlns:a16="http://schemas.microsoft.com/office/drawing/2014/main" id="{23F34B88-0FCA-4AFE-B5B9-596ED346CB5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99085" y="5399802"/>
            <a:ext cx="2109938" cy="225115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a:extLst>
              <a:ext uri="{FF2B5EF4-FFF2-40B4-BE49-F238E27FC236}">
                <a16:creationId xmlns:a16="http://schemas.microsoft.com/office/drawing/2014/main" id="{CD939AB8-B1F6-4973-AB25-2F3FC32024E7}"/>
              </a:ext>
            </a:extLst>
          </p:cNvPr>
          <p:cNvSpPr txBox="1">
            <a:spLocks noChangeArrowheads="1"/>
          </p:cNvSpPr>
          <p:nvPr/>
        </p:nvSpPr>
        <p:spPr bwMode="auto">
          <a:xfrm>
            <a:off x="468313" y="3429000"/>
            <a:ext cx="6624637" cy="605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de-DE" altLang="de-DE" sz="3400" b="1" dirty="0">
                <a:latin typeface="Franklin Gothic Book" panose="020B0503020102020204" pitchFamily="34" charset="0"/>
              </a:rPr>
              <a:t>Einleitung &amp; Ausgangslage</a:t>
            </a:r>
          </a:p>
          <a:p>
            <a:pPr algn="just" eaLnBrk="1" hangingPunct="1">
              <a:spcBef>
                <a:spcPct val="0"/>
              </a:spcBef>
              <a:buFontTx/>
              <a:buNone/>
            </a:pPr>
            <a:endParaRPr lang="de-DE" altLang="de-DE" sz="1400" dirty="0">
              <a:latin typeface="Franklin Gothic Book" panose="020B0503020102020204" pitchFamily="34" charset="0"/>
            </a:endParaRPr>
          </a:p>
          <a:p>
            <a:pPr algn="just" eaLnBrk="1" hangingPunct="1">
              <a:lnSpc>
                <a:spcPct val="150000"/>
              </a:lnSpc>
              <a:spcBef>
                <a:spcPct val="0"/>
              </a:spcBef>
              <a:buFontTx/>
              <a:buNone/>
            </a:pPr>
            <a:r>
              <a:rPr lang="de-DE" altLang="de-DE" sz="1400" dirty="0">
                <a:latin typeface="Franklin Gothic Book" panose="020B0503020102020204" pitchFamily="34" charset="0"/>
              </a:rPr>
              <a:t>Die </a:t>
            </a:r>
            <a:r>
              <a:rPr lang="de-DE" altLang="de-DE" sz="1400" b="1" dirty="0">
                <a:latin typeface="Franklin Gothic Book" panose="020B0503020102020204" pitchFamily="34" charset="0"/>
              </a:rPr>
              <a:t>KRONE</a:t>
            </a:r>
            <a:r>
              <a:rPr lang="de-DE" altLang="de-DE" sz="1400" dirty="0">
                <a:latin typeface="Franklin Gothic Book" panose="020B0503020102020204" pitchFamily="34" charset="0"/>
              </a:rPr>
              <a:t>, als führende oberösterreichische Tageszeitung, lobt in Kooperation mit dem </a:t>
            </a:r>
            <a:r>
              <a:rPr lang="de-DE" altLang="de-DE" sz="1400" b="1" i="1" dirty="0">
                <a:latin typeface="Franklin Gothic Book" panose="020B0503020102020204" pitchFamily="34" charset="0"/>
              </a:rPr>
              <a:t>Verband gemeinnütziger Bauvereinigungen</a:t>
            </a:r>
            <a:r>
              <a:rPr lang="de-DE" altLang="de-DE" sz="1400" i="1" dirty="0">
                <a:latin typeface="Franklin Gothic Book" panose="020B0503020102020204" pitchFamily="34" charset="0"/>
              </a:rPr>
              <a:t> – Landesgruppe Oberösterreich</a:t>
            </a:r>
            <a:r>
              <a:rPr lang="de-DE" altLang="de-DE" sz="1400" dirty="0">
                <a:latin typeface="Franklin Gothic Book" panose="020B0503020102020204" pitchFamily="34" charset="0"/>
              </a:rPr>
              <a:t> und der </a:t>
            </a:r>
            <a:r>
              <a:rPr lang="de-DE" altLang="de-DE" sz="1400" b="1" i="1" dirty="0">
                <a:latin typeface="Franklin Gothic Book" panose="020B0503020102020204" pitchFamily="34" charset="0"/>
              </a:rPr>
              <a:t>Fachgruppe </a:t>
            </a:r>
            <a:r>
              <a:rPr lang="de-AT" altLang="de-DE" sz="1400" b="1" i="1" dirty="0">
                <a:latin typeface="Franklin Gothic Book" panose="020B0503020102020204" pitchFamily="34" charset="0"/>
              </a:rPr>
              <a:t>Immobilien- und Vermögenstreuhänder</a:t>
            </a:r>
            <a:r>
              <a:rPr lang="de-AT" altLang="de-DE" sz="1400" b="1" dirty="0">
                <a:latin typeface="Franklin Gothic Book" panose="020B0503020102020204" pitchFamily="34" charset="0"/>
              </a:rPr>
              <a:t> </a:t>
            </a:r>
            <a:r>
              <a:rPr lang="de-AT" altLang="de-DE" sz="1400" dirty="0">
                <a:latin typeface="Franklin Gothic Book" panose="020B0503020102020204" pitchFamily="34" charset="0"/>
              </a:rPr>
              <a:t>der </a:t>
            </a:r>
            <a:r>
              <a:rPr lang="de-DE" altLang="de-DE" sz="1400" i="1" dirty="0">
                <a:latin typeface="Franklin Gothic Book" panose="020B0503020102020204" pitchFamily="34" charset="0"/>
              </a:rPr>
              <a:t>Wirtschaftskammer Oberösterreich </a:t>
            </a:r>
            <a:r>
              <a:rPr lang="de-AT" altLang="de-DE" sz="1400" dirty="0">
                <a:latin typeface="Franklin Gothic Book" panose="020B0503020102020204" pitchFamily="34" charset="0"/>
              </a:rPr>
              <a:t>den </a:t>
            </a:r>
            <a:r>
              <a:rPr lang="de-AT" altLang="de-DE" sz="1400" b="1" dirty="0">
                <a:latin typeface="Franklin Gothic Book" panose="020B0503020102020204" pitchFamily="34" charset="0"/>
              </a:rPr>
              <a:t>OBERÖSTERREICHISCHEN WOHNBAUPREIS</a:t>
            </a:r>
            <a:r>
              <a:rPr lang="de-AT" altLang="de-DE" sz="1400" b="1" dirty="0">
                <a:solidFill>
                  <a:srgbClr val="CC0000"/>
                </a:solidFill>
                <a:latin typeface="Franklin Gothic Book" panose="020B0503020102020204" pitchFamily="34" charset="0"/>
              </a:rPr>
              <a:t> 2022</a:t>
            </a:r>
            <a:r>
              <a:rPr lang="de-AT" altLang="de-DE" sz="1400" dirty="0">
                <a:latin typeface="Franklin Gothic Book" panose="020B0503020102020204" pitchFamily="34" charset="0"/>
              </a:rPr>
              <a:t> aus. </a:t>
            </a:r>
          </a:p>
          <a:p>
            <a:pPr algn="just" eaLnBrk="1" hangingPunct="1">
              <a:lnSpc>
                <a:spcPct val="150000"/>
              </a:lnSpc>
              <a:spcBef>
                <a:spcPct val="0"/>
              </a:spcBef>
              <a:buFontTx/>
              <a:buNone/>
            </a:pPr>
            <a:endParaRPr lang="de-AT" altLang="de-DE" sz="1400" dirty="0">
              <a:latin typeface="Franklin Gothic Book" panose="020B0503020102020204" pitchFamily="34" charset="0"/>
            </a:endParaRPr>
          </a:p>
          <a:p>
            <a:pPr algn="just" eaLnBrk="1" hangingPunct="1">
              <a:lnSpc>
                <a:spcPct val="150000"/>
              </a:lnSpc>
              <a:spcBef>
                <a:spcPct val="0"/>
              </a:spcBef>
              <a:buFontTx/>
              <a:buNone/>
            </a:pPr>
            <a:r>
              <a:rPr lang="de-AT" altLang="de-DE" sz="1400" dirty="0">
                <a:latin typeface="Franklin Gothic Book" panose="020B0503020102020204" pitchFamily="34" charset="0"/>
              </a:rPr>
              <a:t>Dieser Preis soll die Möglichkeit bieten, die hochstehenden und vielfältigen Leistungen des geförderten Wohnbaus aber auch des freifinanzierten Wohnbaus in Oberösterreich einer breiten Öffentlichkeit vorzustellen und </a:t>
            </a:r>
            <a:r>
              <a:rPr lang="de-AT" altLang="de-DE" sz="1400" b="1" dirty="0">
                <a:latin typeface="Franklin Gothic Book" panose="020B0503020102020204" pitchFamily="34" charset="0"/>
              </a:rPr>
              <a:t>besondere Projekte</a:t>
            </a:r>
            <a:r>
              <a:rPr lang="de-AT" altLang="de-DE" sz="1400" dirty="0">
                <a:latin typeface="Franklin Gothic Book" panose="020B0503020102020204" pitchFamily="34" charset="0"/>
              </a:rPr>
              <a:t> in </a:t>
            </a:r>
            <a:r>
              <a:rPr lang="de-AT" altLang="de-DE" sz="1400" b="1" dirty="0">
                <a:latin typeface="Franklin Gothic Book" panose="020B0503020102020204" pitchFamily="34" charset="0"/>
              </a:rPr>
              <a:t>vier Kategorien hervorzuheben</a:t>
            </a:r>
            <a:r>
              <a:rPr lang="de-AT" altLang="de-DE" sz="1400" dirty="0">
                <a:latin typeface="Franklin Gothic Book" panose="020B0503020102020204" pitchFamily="34" charset="0"/>
              </a:rPr>
              <a:t>. </a:t>
            </a:r>
          </a:p>
          <a:p>
            <a:pPr algn="just" eaLnBrk="1" hangingPunct="1">
              <a:lnSpc>
                <a:spcPct val="150000"/>
              </a:lnSpc>
              <a:spcBef>
                <a:spcPct val="0"/>
              </a:spcBef>
              <a:buFontTx/>
              <a:buNone/>
            </a:pPr>
            <a:endParaRPr lang="de-AT" altLang="de-DE" sz="1400" dirty="0">
              <a:latin typeface="Franklin Gothic Book" panose="020B0503020102020204" pitchFamily="34" charset="0"/>
            </a:endParaRPr>
          </a:p>
          <a:p>
            <a:pPr algn="just" eaLnBrk="1" hangingPunct="1">
              <a:lnSpc>
                <a:spcPct val="150000"/>
              </a:lnSpc>
              <a:spcBef>
                <a:spcPct val="0"/>
              </a:spcBef>
              <a:buFontTx/>
              <a:buNone/>
            </a:pPr>
            <a:r>
              <a:rPr lang="de-AT" altLang="de-DE" sz="1400" dirty="0">
                <a:latin typeface="Franklin Gothic Book" panose="020B0503020102020204" pitchFamily="34" charset="0"/>
              </a:rPr>
              <a:t>Die Umsetzung dieses </a:t>
            </a:r>
            <a:r>
              <a:rPr lang="de-AT" altLang="de-DE" sz="1400" b="1" dirty="0">
                <a:latin typeface="Franklin Gothic Book" panose="020B0503020102020204" pitchFamily="34" charset="0"/>
              </a:rPr>
              <a:t>OBERÖSTERREICHISCHEN WOHNBAUPREISES</a:t>
            </a:r>
            <a:r>
              <a:rPr lang="de-AT" altLang="de-DE" sz="1400" b="1" dirty="0">
                <a:solidFill>
                  <a:srgbClr val="CC0000"/>
                </a:solidFill>
                <a:latin typeface="Franklin Gothic Book" panose="020B0503020102020204" pitchFamily="34" charset="0"/>
              </a:rPr>
              <a:t> 2022</a:t>
            </a:r>
            <a:r>
              <a:rPr lang="de-AT" altLang="de-DE" sz="1800" dirty="0"/>
              <a:t> </a:t>
            </a:r>
            <a:r>
              <a:rPr lang="de-AT" altLang="de-DE" sz="1400" dirty="0">
                <a:latin typeface="Franklin Gothic Book" panose="020B0503020102020204" pitchFamily="34" charset="0"/>
              </a:rPr>
              <a:t>ist durch das Engagement der Träger sowie der Sponsoren möglich. In diesem Zusammenhang sei schon vorab ausdrücklich folgenden Förderern gedankt: </a:t>
            </a:r>
          </a:p>
          <a:p>
            <a:pPr algn="just" eaLnBrk="1" hangingPunct="1">
              <a:lnSpc>
                <a:spcPct val="150000"/>
              </a:lnSpc>
              <a:spcBef>
                <a:spcPct val="0"/>
              </a:spcBef>
              <a:buFontTx/>
              <a:buNone/>
            </a:pPr>
            <a:endParaRPr lang="de-AT" altLang="de-DE" sz="1400" dirty="0">
              <a:latin typeface="Franklin Gothic Book" panose="020B0503020102020204" pitchFamily="34" charset="0"/>
            </a:endParaRPr>
          </a:p>
          <a:p>
            <a:pPr algn="ctr" eaLnBrk="1" hangingPunct="1">
              <a:lnSpc>
                <a:spcPct val="150000"/>
              </a:lnSpc>
              <a:spcBef>
                <a:spcPct val="0"/>
              </a:spcBef>
              <a:buFontTx/>
              <a:buNone/>
            </a:pPr>
            <a:r>
              <a:rPr lang="de-AT" altLang="de-DE" sz="1400" b="1" dirty="0">
                <a:latin typeface="Franklin Gothic Book" panose="020B0503020102020204" pitchFamily="34" charset="0"/>
              </a:rPr>
              <a:t>Land Oberösterreich                Wiener Städtische Versicherung </a:t>
            </a:r>
          </a:p>
          <a:p>
            <a:pPr algn="ctr" eaLnBrk="1" hangingPunct="1">
              <a:lnSpc>
                <a:spcPct val="150000"/>
              </a:lnSpc>
              <a:spcBef>
                <a:spcPct val="0"/>
              </a:spcBef>
              <a:buFontTx/>
              <a:buNone/>
            </a:pPr>
            <a:r>
              <a:rPr lang="de-AT" altLang="de-DE" sz="1400" b="1" dirty="0">
                <a:latin typeface="Franklin Gothic Book" panose="020B0503020102020204" pitchFamily="34" charset="0"/>
              </a:rPr>
              <a:t>Energie AG                       Sparkasse Oberösterreich</a:t>
            </a:r>
            <a:endParaRPr lang="de-DE" altLang="de-DE" sz="1400" dirty="0">
              <a:latin typeface="Franklin Gothic Book" panose="020B0503020102020204" pitchFamily="34" charset="0"/>
            </a:endParaRPr>
          </a:p>
        </p:txBody>
      </p:sp>
      <p:pic>
        <p:nvPicPr>
          <p:cNvPr id="3075" name="Picture 11" descr="Fotolia_43700873_L">
            <a:extLst>
              <a:ext uri="{FF2B5EF4-FFF2-40B4-BE49-F238E27FC236}">
                <a16:creationId xmlns:a16="http://schemas.microsoft.com/office/drawing/2014/main" id="{0516D638-C45B-4595-8AD4-39550C9E84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960" r="1666"/>
          <a:stretch>
            <a:fillRect/>
          </a:stretch>
        </p:blipFill>
        <p:spPr bwMode="auto">
          <a:xfrm>
            <a:off x="4932363" y="522288"/>
            <a:ext cx="2128837"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a:extLst>
              <a:ext uri="{FF2B5EF4-FFF2-40B4-BE49-F238E27FC236}">
                <a16:creationId xmlns:a16="http://schemas.microsoft.com/office/drawing/2014/main" id="{4C22BF09-44E4-48C7-8D42-6D93B4432FD4}"/>
              </a:ext>
            </a:extLst>
          </p:cNvPr>
          <p:cNvSpPr txBox="1">
            <a:spLocks noChangeArrowheads="1"/>
          </p:cNvSpPr>
          <p:nvPr/>
        </p:nvSpPr>
        <p:spPr bwMode="auto">
          <a:xfrm>
            <a:off x="468313" y="3429000"/>
            <a:ext cx="6624637"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de-DE" altLang="de-DE" sz="3400" b="1" dirty="0">
                <a:latin typeface="Franklin Gothic Book" panose="020B0503020102020204" pitchFamily="34" charset="0"/>
              </a:rPr>
              <a:t>Einleitung &amp; Ausgangslage</a:t>
            </a:r>
          </a:p>
          <a:p>
            <a:pPr algn="just" eaLnBrk="1" hangingPunct="1">
              <a:spcBef>
                <a:spcPct val="0"/>
              </a:spcBef>
              <a:buFontTx/>
              <a:buNone/>
            </a:pPr>
            <a:endParaRPr lang="de-DE" altLang="de-DE" sz="1400" dirty="0">
              <a:latin typeface="Franklin Gothic Book" panose="020B0503020102020204" pitchFamily="34" charset="0"/>
            </a:endParaRPr>
          </a:p>
          <a:p>
            <a:pPr algn="just" eaLnBrk="1" hangingPunct="1">
              <a:lnSpc>
                <a:spcPct val="150000"/>
              </a:lnSpc>
              <a:spcBef>
                <a:spcPct val="0"/>
              </a:spcBef>
              <a:buFontTx/>
              <a:buNone/>
            </a:pPr>
            <a:r>
              <a:rPr lang="de-DE" altLang="de-DE" sz="1400" dirty="0">
                <a:latin typeface="Franklin Gothic Book" panose="020B0503020102020204" pitchFamily="34" charset="0"/>
              </a:rPr>
              <a:t>Das Land Oberösterreich ist reich an hochwertiger Baukunst und -kultur. Diese erfüllt einerseits die Aufgabe, wertvollen Wohnraum - mit intensiv nachgefragten sozialen und nachhaltig ausgerichteten, positiven gesellschaftspolitischen Wirkungen - zu schaffen, andererseits ist sie ein prägendes und charakterisierendes räumliches und gestalterisches Element. Daher sollen </a:t>
            </a:r>
            <a:r>
              <a:rPr lang="de-DE" altLang="de-DE" sz="1400" b="1" dirty="0">
                <a:latin typeface="Franklin Gothic Book" panose="020B0503020102020204" pitchFamily="34" charset="0"/>
              </a:rPr>
              <a:t>einzigartige Projekte gesucht, gefunden und ausgezeichnet werden</a:t>
            </a:r>
            <a:r>
              <a:rPr lang="de-DE" altLang="de-DE" sz="1400" dirty="0">
                <a:latin typeface="Franklin Gothic Book" panose="020B0503020102020204" pitchFamily="34" charset="0"/>
              </a:rPr>
              <a:t>, um diese einer breiten Öffentlichkeit bekannt zu machen und damit aktiv einen Beitrag für ein positives Baukultur-Verständnis in Oberösterreich zu leisten. </a:t>
            </a:r>
          </a:p>
          <a:p>
            <a:pPr algn="just" eaLnBrk="1" hangingPunct="1">
              <a:lnSpc>
                <a:spcPct val="150000"/>
              </a:lnSpc>
              <a:spcBef>
                <a:spcPct val="0"/>
              </a:spcBef>
              <a:buFontTx/>
              <a:buNone/>
            </a:pPr>
            <a:endParaRPr lang="de-DE" altLang="de-DE" sz="1400" dirty="0">
              <a:latin typeface="Franklin Gothic Book" panose="020B0503020102020204" pitchFamily="34" charset="0"/>
            </a:endParaRPr>
          </a:p>
          <a:p>
            <a:pPr algn="just" eaLnBrk="1" hangingPunct="1">
              <a:lnSpc>
                <a:spcPct val="150000"/>
              </a:lnSpc>
              <a:spcBef>
                <a:spcPct val="0"/>
              </a:spcBef>
              <a:buFontTx/>
              <a:buNone/>
            </a:pPr>
            <a:r>
              <a:rPr lang="de-DE" altLang="de-DE" sz="1400" dirty="0">
                <a:latin typeface="Franklin Gothic Book" panose="020B0503020102020204" pitchFamily="34" charset="0"/>
              </a:rPr>
              <a:t>Die Kommunikation für den </a:t>
            </a:r>
            <a:r>
              <a:rPr lang="de-AT" altLang="de-DE" sz="1400" b="1" dirty="0">
                <a:latin typeface="Franklin Gothic Book" panose="020B0503020102020204" pitchFamily="34" charset="0"/>
              </a:rPr>
              <a:t>OBERÖSTERREICHISCHEN WOHNBAUPREIS</a:t>
            </a:r>
            <a:r>
              <a:rPr lang="de-AT" altLang="de-DE" sz="1400" b="1" dirty="0">
                <a:solidFill>
                  <a:srgbClr val="CC0000"/>
                </a:solidFill>
                <a:latin typeface="Franklin Gothic Book" panose="020B0503020102020204" pitchFamily="34" charset="0"/>
              </a:rPr>
              <a:t> 2022</a:t>
            </a:r>
            <a:r>
              <a:rPr lang="de-AT" altLang="de-DE" sz="1800" dirty="0"/>
              <a:t> </a:t>
            </a:r>
            <a:r>
              <a:rPr lang="de-DE" altLang="de-DE" sz="1400" dirty="0">
                <a:latin typeface="Franklin Gothic Book" panose="020B0503020102020204" pitchFamily="34" charset="0"/>
              </a:rPr>
              <a:t>erfolgt über die Tageszeitung KRONE, die diesen Wettbewerb medial unterstützt. Die Einreichungen werden einer breiten </a:t>
            </a:r>
            <a:r>
              <a:rPr lang="de-DE" altLang="de-DE" sz="1400" b="1" dirty="0">
                <a:latin typeface="Franklin Gothic Book" panose="020B0503020102020204" pitchFamily="34" charset="0"/>
              </a:rPr>
              <a:t>Öffentlichkeit vorgestellt. </a:t>
            </a:r>
            <a:endParaRPr lang="de-DE" altLang="de-DE" sz="1400" dirty="0">
              <a:latin typeface="Franklin Gothic Book" panose="020B0503020102020204" pitchFamily="34" charset="0"/>
            </a:endParaRPr>
          </a:p>
        </p:txBody>
      </p:sp>
      <p:pic>
        <p:nvPicPr>
          <p:cNvPr id="4099" name="Picture 6" descr="Fotolia_43700873_L">
            <a:extLst>
              <a:ext uri="{FF2B5EF4-FFF2-40B4-BE49-F238E27FC236}">
                <a16:creationId xmlns:a16="http://schemas.microsoft.com/office/drawing/2014/main" id="{B8FE33DD-EABD-4230-852F-B0A1836EB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960" r="1666"/>
          <a:stretch>
            <a:fillRect/>
          </a:stretch>
        </p:blipFill>
        <p:spPr bwMode="auto">
          <a:xfrm>
            <a:off x="4932363" y="522288"/>
            <a:ext cx="2128837"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9">
            <a:extLst>
              <a:ext uri="{FF2B5EF4-FFF2-40B4-BE49-F238E27FC236}">
                <a16:creationId xmlns:a16="http://schemas.microsoft.com/office/drawing/2014/main" id="{5C8E5331-46AB-42E9-A7AD-F6F6BF0B25F6}"/>
              </a:ext>
            </a:extLst>
          </p:cNvPr>
          <p:cNvSpPr txBox="1">
            <a:spLocks noChangeArrowheads="1"/>
          </p:cNvSpPr>
          <p:nvPr/>
        </p:nvSpPr>
        <p:spPr bwMode="auto">
          <a:xfrm>
            <a:off x="468313" y="3429000"/>
            <a:ext cx="6624637"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de-DE" altLang="de-DE" sz="3400" b="1" dirty="0">
                <a:latin typeface="Franklin Gothic Book" panose="020B0503020102020204" pitchFamily="34" charset="0"/>
              </a:rPr>
              <a:t>Zeitplan</a:t>
            </a:r>
          </a:p>
          <a:p>
            <a:pPr algn="just" eaLnBrk="1" hangingPunct="1">
              <a:spcBef>
                <a:spcPct val="0"/>
              </a:spcBef>
              <a:buFontTx/>
              <a:buNone/>
            </a:pPr>
            <a:endParaRPr lang="de-DE" altLang="de-DE" sz="1400" dirty="0">
              <a:latin typeface="Franklin Gothic Book" panose="020B0503020102020204" pitchFamily="34" charset="0"/>
            </a:endParaRPr>
          </a:p>
          <a:p>
            <a:pPr algn="just" eaLnBrk="1" hangingPunct="1">
              <a:lnSpc>
                <a:spcPct val="150000"/>
              </a:lnSpc>
              <a:spcBef>
                <a:spcPct val="0"/>
              </a:spcBef>
              <a:buFontTx/>
              <a:buNone/>
            </a:pPr>
            <a:r>
              <a:rPr lang="de-DE" altLang="de-DE" sz="1400" dirty="0">
                <a:latin typeface="Franklin Gothic Book" panose="020B0503020102020204" pitchFamily="34" charset="0"/>
              </a:rPr>
              <a:t>Der </a:t>
            </a:r>
            <a:r>
              <a:rPr lang="de-AT" altLang="de-DE" sz="1400" b="1" dirty="0">
                <a:latin typeface="Franklin Gothic Book" panose="020B0503020102020204" pitchFamily="34" charset="0"/>
              </a:rPr>
              <a:t>OBERÖSTERREICHISCHE WOHNBAUPREIS</a:t>
            </a:r>
            <a:r>
              <a:rPr lang="de-AT" altLang="de-DE" sz="1400" b="1" dirty="0">
                <a:solidFill>
                  <a:srgbClr val="CC0000"/>
                </a:solidFill>
                <a:latin typeface="Franklin Gothic Book" panose="020B0503020102020204" pitchFamily="34" charset="0"/>
              </a:rPr>
              <a:t> 2022</a:t>
            </a:r>
            <a:r>
              <a:rPr lang="de-AT" altLang="de-DE" sz="1800" dirty="0"/>
              <a:t> </a:t>
            </a:r>
            <a:r>
              <a:rPr lang="de-DE" altLang="de-DE" sz="1400" dirty="0">
                <a:latin typeface="Franklin Gothic Book" panose="020B0503020102020204" pitchFamily="34" charset="0"/>
              </a:rPr>
              <a:t>ist breit angelegt. Daher liegt ein wesentlicher Schwerpunkt in der Kommunikation. Die Umsetzung startet mit einer schriftlichen Einladung unter den Mitgliedsunternehmen von Verband und Wirtschaftskammer und wird in der Folge durch die mediale Berichterstattung in der KRONE über 6 Wochen werbewirksam veröffentlicht.  </a:t>
            </a:r>
          </a:p>
          <a:p>
            <a:pPr algn="just" eaLnBrk="1" hangingPunct="1">
              <a:lnSpc>
                <a:spcPct val="150000"/>
              </a:lnSpc>
              <a:spcBef>
                <a:spcPct val="0"/>
              </a:spcBef>
              <a:buFontTx/>
              <a:buNone/>
            </a:pPr>
            <a:endParaRPr lang="de-DE" altLang="de-DE" sz="1400" dirty="0">
              <a:latin typeface="Franklin Gothic Book" panose="020B0503020102020204" pitchFamily="34" charset="0"/>
            </a:endParaRPr>
          </a:p>
          <a:p>
            <a:pPr algn="ctr" eaLnBrk="1" hangingPunct="1">
              <a:lnSpc>
                <a:spcPct val="150000"/>
              </a:lnSpc>
              <a:spcBef>
                <a:spcPct val="0"/>
              </a:spcBef>
              <a:buFontTx/>
              <a:buNone/>
            </a:pPr>
            <a:r>
              <a:rPr lang="de-DE" altLang="de-DE" sz="1400" dirty="0">
                <a:latin typeface="Franklin Gothic Book" panose="020B0503020102020204" pitchFamily="34" charset="0"/>
              </a:rPr>
              <a:t>* </a:t>
            </a:r>
            <a:r>
              <a:rPr lang="de-DE" altLang="de-DE" sz="1400" b="1" dirty="0">
                <a:latin typeface="Franklin Gothic Book" panose="020B0503020102020204" pitchFamily="34" charset="0"/>
              </a:rPr>
              <a:t>Einladungsversendung </a:t>
            </a:r>
            <a:r>
              <a:rPr lang="de-DE" altLang="de-DE" sz="1400" dirty="0">
                <a:latin typeface="Franklin Gothic Book" panose="020B0503020102020204" pitchFamily="34" charset="0"/>
              </a:rPr>
              <a:t>/ Verband/Fachgruppe Immobilien- und Vermögenstreuhänder, WKOÖ              </a:t>
            </a:r>
            <a:br>
              <a:rPr lang="de-DE" altLang="de-DE" sz="1400" dirty="0">
                <a:latin typeface="Franklin Gothic Book" panose="020B0503020102020204" pitchFamily="34" charset="0"/>
              </a:rPr>
            </a:br>
            <a:r>
              <a:rPr lang="de-DE" altLang="de-DE" sz="1400" i="1" dirty="0">
                <a:latin typeface="Franklin Gothic Book" panose="020B0503020102020204" pitchFamily="34" charset="0"/>
              </a:rPr>
              <a:t>Schriftliche Aussendung und Einladung an die Mitgliedsunternehmen </a:t>
            </a:r>
          </a:p>
          <a:p>
            <a:pPr algn="ctr" eaLnBrk="1" hangingPunct="1">
              <a:lnSpc>
                <a:spcPct val="150000"/>
              </a:lnSpc>
              <a:spcBef>
                <a:spcPct val="0"/>
              </a:spcBef>
              <a:buFontTx/>
              <a:buNone/>
            </a:pPr>
            <a:endParaRPr lang="de-DE" altLang="de-DE" sz="1400" i="1" dirty="0">
              <a:latin typeface="Franklin Gothic Book" panose="020B0503020102020204" pitchFamily="34" charset="0"/>
            </a:endParaRPr>
          </a:p>
          <a:p>
            <a:pPr algn="ctr" eaLnBrk="1" hangingPunct="1">
              <a:lnSpc>
                <a:spcPct val="150000"/>
              </a:lnSpc>
              <a:spcBef>
                <a:spcPct val="0"/>
              </a:spcBef>
              <a:buFontTx/>
              <a:buNone/>
            </a:pPr>
            <a:r>
              <a:rPr lang="de-DE" altLang="de-DE" sz="1400" i="1" dirty="0">
                <a:latin typeface="Franklin Gothic Book" panose="020B0503020102020204" pitchFamily="34" charset="0"/>
              </a:rPr>
              <a:t>*   </a:t>
            </a:r>
            <a:r>
              <a:rPr lang="de-DE" altLang="de-DE" sz="1400" b="1" dirty="0">
                <a:latin typeface="Franklin Gothic Book" panose="020B0503020102020204" pitchFamily="34" charset="0"/>
              </a:rPr>
              <a:t>KRONE Berichte</a:t>
            </a:r>
            <a:r>
              <a:rPr lang="de-DE" altLang="de-DE" sz="1400" dirty="0">
                <a:latin typeface="Franklin Gothic Book" panose="020B0503020102020204" pitchFamily="34" charset="0"/>
              </a:rPr>
              <a:t> (alternierend Di/Mi/Do und Fr/Sa/So)</a:t>
            </a:r>
          </a:p>
          <a:p>
            <a:pPr algn="ctr" eaLnBrk="1" hangingPunct="1">
              <a:lnSpc>
                <a:spcPct val="150000"/>
              </a:lnSpc>
              <a:spcBef>
                <a:spcPct val="0"/>
              </a:spcBef>
              <a:buFontTx/>
              <a:buNone/>
            </a:pPr>
            <a:r>
              <a:rPr lang="de-DE" altLang="de-DE" sz="1400" dirty="0">
                <a:latin typeface="Franklin Gothic Book" panose="020B0503020102020204" pitchFamily="34" charset="0"/>
              </a:rPr>
              <a:t> </a:t>
            </a:r>
            <a:r>
              <a:rPr lang="de-DE" altLang="de-DE" sz="1400" b="1" dirty="0">
                <a:latin typeface="Franklin Gothic Book" panose="020B0503020102020204" pitchFamily="34" charset="0"/>
              </a:rPr>
              <a:t> ab  Mitte/Ende September  2022</a:t>
            </a:r>
            <a:r>
              <a:rPr lang="de-DE" altLang="de-DE" sz="1400" dirty="0">
                <a:latin typeface="Franklin Gothic Book" panose="020B0503020102020204" pitchFamily="34" charset="0"/>
              </a:rPr>
              <a:t>   </a:t>
            </a:r>
            <a:r>
              <a:rPr lang="de-DE" altLang="de-DE" sz="1400" i="1" dirty="0">
                <a:latin typeface="Franklin Gothic Book" panose="020B0503020102020204" pitchFamily="34" charset="0"/>
              </a:rPr>
              <a:t>Berichterstattung über WOHNBAUPREIS sowie Sponsorenvorstellung</a:t>
            </a:r>
            <a:r>
              <a:rPr lang="de-DE" altLang="de-DE" sz="1400" dirty="0">
                <a:latin typeface="Franklin Gothic Book" panose="020B0503020102020204" pitchFamily="34" charset="0"/>
              </a:rPr>
              <a:t> </a:t>
            </a:r>
          </a:p>
          <a:p>
            <a:pPr algn="just" eaLnBrk="1" hangingPunct="1">
              <a:lnSpc>
                <a:spcPct val="150000"/>
              </a:lnSpc>
              <a:spcBef>
                <a:spcPct val="0"/>
              </a:spcBef>
              <a:buFontTx/>
              <a:buNone/>
            </a:pPr>
            <a:endParaRPr lang="de-DE" altLang="de-DE" sz="1400" dirty="0">
              <a:latin typeface="Franklin Gothic Book" panose="020B0503020102020204" pitchFamily="34" charset="0"/>
            </a:endParaRPr>
          </a:p>
        </p:txBody>
      </p:sp>
      <p:pic>
        <p:nvPicPr>
          <p:cNvPr id="5123" name="Picture 14" descr="Fotolia_43700873_L">
            <a:extLst>
              <a:ext uri="{FF2B5EF4-FFF2-40B4-BE49-F238E27FC236}">
                <a16:creationId xmlns:a16="http://schemas.microsoft.com/office/drawing/2014/main" id="{62242AC4-7E7B-4277-A517-F32617C372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960" r="1666"/>
          <a:stretch>
            <a:fillRect/>
          </a:stretch>
        </p:blipFill>
        <p:spPr bwMode="auto">
          <a:xfrm>
            <a:off x="4932363" y="522288"/>
            <a:ext cx="2128837"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a:extLst>
              <a:ext uri="{FF2B5EF4-FFF2-40B4-BE49-F238E27FC236}">
                <a16:creationId xmlns:a16="http://schemas.microsoft.com/office/drawing/2014/main" id="{CDF03996-F8A0-428A-83E2-4AAAAA5EE777}"/>
              </a:ext>
            </a:extLst>
          </p:cNvPr>
          <p:cNvSpPr txBox="1">
            <a:spLocks noChangeArrowheads="1"/>
          </p:cNvSpPr>
          <p:nvPr/>
        </p:nvSpPr>
        <p:spPr bwMode="auto">
          <a:xfrm>
            <a:off x="468313" y="3429000"/>
            <a:ext cx="6624637" cy="6054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defRPr/>
            </a:pPr>
            <a:r>
              <a:rPr lang="de-DE" altLang="de-DE" sz="3400" b="1" dirty="0">
                <a:latin typeface="Franklin Gothic Book" panose="020B0503020102020204" pitchFamily="34" charset="0"/>
              </a:rPr>
              <a:t>Zeitplan</a:t>
            </a:r>
          </a:p>
          <a:p>
            <a:pPr algn="just" eaLnBrk="1" hangingPunct="1">
              <a:spcBef>
                <a:spcPct val="0"/>
              </a:spcBef>
              <a:buFontTx/>
              <a:buNone/>
              <a:defRPr/>
            </a:pPr>
            <a:endParaRPr lang="de-DE" altLang="de-DE" sz="1400" dirty="0">
              <a:latin typeface="Franklin Gothic Book" panose="020B0503020102020204" pitchFamily="34" charset="0"/>
            </a:endParaRPr>
          </a:p>
          <a:p>
            <a:pPr algn="just" eaLnBrk="1" hangingPunct="1">
              <a:lnSpc>
                <a:spcPct val="150000"/>
              </a:lnSpc>
              <a:spcBef>
                <a:spcPct val="0"/>
              </a:spcBef>
              <a:buFontTx/>
              <a:buNone/>
              <a:defRPr/>
            </a:pPr>
            <a:r>
              <a:rPr lang="de-DE" altLang="de-DE" sz="1400" dirty="0">
                <a:latin typeface="Franklin Gothic Book" panose="020B0503020102020204" pitchFamily="34" charset="0"/>
              </a:rPr>
              <a:t>Die </a:t>
            </a:r>
            <a:r>
              <a:rPr lang="de-DE" altLang="de-DE" sz="1400" b="1" dirty="0">
                <a:latin typeface="Franklin Gothic Book" panose="020B0503020102020204" pitchFamily="34" charset="0"/>
              </a:rPr>
              <a:t>Einreichfrist</a:t>
            </a:r>
            <a:r>
              <a:rPr lang="de-DE" altLang="de-DE" sz="1400" dirty="0">
                <a:latin typeface="Franklin Gothic Book" panose="020B0503020102020204" pitchFamily="34" charset="0"/>
              </a:rPr>
              <a:t> für die Teilnahme am </a:t>
            </a:r>
            <a:r>
              <a:rPr lang="de-AT" altLang="de-DE" sz="1400" b="1" dirty="0">
                <a:latin typeface="Franklin Gothic Book" panose="020B0503020102020204" pitchFamily="34" charset="0"/>
              </a:rPr>
              <a:t>OBERÖSTERREICHISCHE</a:t>
            </a:r>
            <a:r>
              <a:rPr lang="de-DE" altLang="de-DE" sz="1400" b="1" dirty="0">
                <a:latin typeface="Franklin Gothic Book" panose="020B0503020102020204" pitchFamily="34" charset="0"/>
              </a:rPr>
              <a:t>N</a:t>
            </a:r>
            <a:r>
              <a:rPr lang="de-AT" altLang="de-DE" sz="1400" b="1" dirty="0">
                <a:latin typeface="Franklin Gothic Book" panose="020B0503020102020204" pitchFamily="34" charset="0"/>
              </a:rPr>
              <a:t> WOHNBAUPREIS</a:t>
            </a:r>
            <a:r>
              <a:rPr lang="de-AT" altLang="de-DE" sz="1400" b="1" dirty="0">
                <a:solidFill>
                  <a:srgbClr val="CC0000"/>
                </a:solidFill>
                <a:latin typeface="Franklin Gothic Book" panose="020B0503020102020204" pitchFamily="34" charset="0"/>
              </a:rPr>
              <a:t> 2022</a:t>
            </a:r>
            <a:r>
              <a:rPr lang="de-AT" altLang="de-DE" sz="1400" dirty="0">
                <a:latin typeface="Franklin Gothic Book" panose="020B0503020102020204" pitchFamily="34" charset="0"/>
              </a:rPr>
              <a:t> </a:t>
            </a:r>
            <a:r>
              <a:rPr lang="de-DE" altLang="de-DE" sz="1400" dirty="0">
                <a:latin typeface="Franklin Gothic Book" panose="020B0503020102020204" pitchFamily="34" charset="0"/>
              </a:rPr>
              <a:t>ist mit </a:t>
            </a:r>
            <a:r>
              <a:rPr lang="de-DE" altLang="de-DE" sz="1400" b="1" dirty="0">
                <a:latin typeface="Franklin Gothic Book" panose="020B0503020102020204" pitchFamily="34" charset="0"/>
              </a:rPr>
              <a:t>04. November 2022</a:t>
            </a:r>
            <a:r>
              <a:rPr lang="de-DE" altLang="de-DE" sz="1400" dirty="0">
                <a:latin typeface="Franklin Gothic Book" panose="020B0503020102020204" pitchFamily="34" charset="0"/>
              </a:rPr>
              <a:t> vorgesehen. Im Anschluss wird die Jurysitzung am 28 . November 2022 stattfinden. Eine entsprechende Vorprüfung wird, abhängig von der Anzahl der eingereichten Projekte, stattfinden. </a:t>
            </a:r>
          </a:p>
          <a:p>
            <a:pPr algn="just" eaLnBrk="1" hangingPunct="1">
              <a:lnSpc>
                <a:spcPct val="150000"/>
              </a:lnSpc>
              <a:spcBef>
                <a:spcPct val="0"/>
              </a:spcBef>
              <a:buFontTx/>
              <a:buNone/>
              <a:defRPr/>
            </a:pPr>
            <a:endParaRPr lang="de-DE" altLang="de-DE" sz="1400" dirty="0">
              <a:latin typeface="Franklin Gothic Book" panose="020B0503020102020204" pitchFamily="34" charset="0"/>
            </a:endParaRPr>
          </a:p>
          <a:p>
            <a:pPr eaLnBrk="1" hangingPunct="1">
              <a:lnSpc>
                <a:spcPct val="150000"/>
              </a:lnSpc>
              <a:spcBef>
                <a:spcPct val="0"/>
              </a:spcBef>
              <a:buFontTx/>
              <a:buNone/>
              <a:defRPr/>
            </a:pPr>
            <a:r>
              <a:rPr lang="de-DE" altLang="de-DE" sz="1400" dirty="0">
                <a:effectLst>
                  <a:outerShdw blurRad="38100" dist="38100" dir="2700000" algn="tl">
                    <a:srgbClr val="C0C0C0"/>
                  </a:outerShdw>
                </a:effectLst>
                <a:latin typeface="Franklin Gothic Book" panose="020B0503020102020204" pitchFamily="34" charset="0"/>
              </a:rPr>
              <a:t>* </a:t>
            </a:r>
            <a:r>
              <a:rPr lang="de-DE" altLang="de-DE" sz="1400" b="1" dirty="0">
                <a:latin typeface="Franklin Gothic Book" panose="020B0503020102020204" pitchFamily="34" charset="0"/>
              </a:rPr>
              <a:t>Einreichfrist:     bis  04. November 2022</a:t>
            </a:r>
          </a:p>
          <a:p>
            <a:pPr algn="just" eaLnBrk="1" hangingPunct="1">
              <a:lnSpc>
                <a:spcPct val="150000"/>
              </a:lnSpc>
              <a:spcBef>
                <a:spcPct val="0"/>
              </a:spcBef>
              <a:buFontTx/>
              <a:buNone/>
              <a:defRPr/>
            </a:pPr>
            <a:r>
              <a:rPr lang="de-DE" altLang="de-DE" sz="1400" i="1" dirty="0">
                <a:latin typeface="Franklin Gothic Book" panose="020B0503020102020204" pitchFamily="34" charset="0"/>
              </a:rPr>
              <a:t>Einsendung der standardisierten Power-Point-Unterlagen an die KRONE (bitte an </a:t>
            </a:r>
            <a:r>
              <a:rPr lang="de-AT" altLang="de-DE" sz="1400" dirty="0">
                <a:solidFill>
                  <a:srgbClr val="1F497D"/>
                </a:solidFill>
                <a:ea typeface="Calibri" panose="020F0502020204030204" pitchFamily="34" charset="0"/>
                <a:hlinkClick r:id="rId2"/>
              </a:rPr>
              <a:t>ooe.wohnbaupreis@kronenzeitung.at</a:t>
            </a:r>
            <a:r>
              <a:rPr lang="de-AT" altLang="de-DE" sz="1400" dirty="0">
                <a:solidFill>
                  <a:srgbClr val="1F497D"/>
                </a:solidFill>
                <a:ea typeface="Calibri" panose="020F0502020204030204" pitchFamily="34" charset="0"/>
              </a:rPr>
              <a:t>   </a:t>
            </a:r>
            <a:r>
              <a:rPr lang="de-AT" altLang="de-DE" sz="1400" i="1" dirty="0">
                <a:latin typeface="+mn-lt"/>
                <a:ea typeface="Calibri" panose="020F0502020204030204" pitchFamily="34" charset="0"/>
              </a:rPr>
              <a:t>senden und </a:t>
            </a:r>
            <a:r>
              <a:rPr lang="de-DE" altLang="de-DE" sz="1400" i="1" dirty="0">
                <a:highlight>
                  <a:srgbClr val="FF3300"/>
                </a:highlight>
                <a:latin typeface="+mn-lt"/>
              </a:rPr>
              <a:t>Wohnbaupreis</a:t>
            </a:r>
            <a:r>
              <a:rPr lang="de-DE" altLang="de-DE" sz="1400" i="1" dirty="0">
                <a:latin typeface="+mn-lt"/>
              </a:rPr>
              <a:t> im Betreff anführen.)</a:t>
            </a:r>
          </a:p>
          <a:p>
            <a:pPr algn="just" eaLnBrk="1" hangingPunct="1">
              <a:lnSpc>
                <a:spcPct val="150000"/>
              </a:lnSpc>
              <a:spcBef>
                <a:spcPct val="0"/>
              </a:spcBef>
              <a:buFontTx/>
              <a:buNone/>
              <a:defRPr/>
            </a:pPr>
            <a:endParaRPr lang="de-DE" altLang="de-DE" sz="1400" i="1" dirty="0">
              <a:latin typeface="Franklin Gothic Book" panose="020B0503020102020204" pitchFamily="34" charset="0"/>
            </a:endParaRPr>
          </a:p>
          <a:p>
            <a:pPr algn="just" eaLnBrk="1" hangingPunct="1">
              <a:lnSpc>
                <a:spcPct val="150000"/>
              </a:lnSpc>
              <a:spcBef>
                <a:spcPct val="0"/>
              </a:spcBef>
              <a:buFontTx/>
              <a:buNone/>
              <a:defRPr/>
            </a:pPr>
            <a:r>
              <a:rPr lang="de-DE" altLang="de-DE" sz="1400" dirty="0">
                <a:latin typeface="Franklin Gothic Book" panose="020B0503020102020204" pitchFamily="34" charset="0"/>
              </a:rPr>
              <a:t>* </a:t>
            </a:r>
            <a:r>
              <a:rPr lang="de-DE" altLang="de-DE" sz="1400" b="1" dirty="0">
                <a:latin typeface="Franklin Gothic Book" panose="020B0503020102020204" pitchFamily="34" charset="0"/>
              </a:rPr>
              <a:t>Jurysitzung</a:t>
            </a:r>
            <a:r>
              <a:rPr lang="de-DE" altLang="de-DE" sz="1400" dirty="0">
                <a:latin typeface="Franklin Gothic Book" panose="020B0503020102020204" pitchFamily="34" charset="0"/>
              </a:rPr>
              <a:t> </a:t>
            </a:r>
            <a:r>
              <a:rPr lang="de-DE" altLang="de-DE" sz="1400" b="1" dirty="0">
                <a:latin typeface="Franklin Gothic Book" panose="020B0503020102020204" pitchFamily="34" charset="0"/>
              </a:rPr>
              <a:t>:      28. November 2022</a:t>
            </a:r>
            <a:endParaRPr lang="de-DE" altLang="de-DE" sz="1400" dirty="0">
              <a:latin typeface="Franklin Gothic Book" panose="020B0503020102020204" pitchFamily="34" charset="0"/>
            </a:endParaRPr>
          </a:p>
          <a:p>
            <a:pPr algn="just" eaLnBrk="1" hangingPunct="1">
              <a:lnSpc>
                <a:spcPct val="150000"/>
              </a:lnSpc>
              <a:spcBef>
                <a:spcPct val="0"/>
              </a:spcBef>
              <a:buFontTx/>
              <a:buNone/>
              <a:defRPr/>
            </a:pPr>
            <a:endParaRPr lang="de-DE" altLang="de-DE" sz="1400" dirty="0">
              <a:latin typeface="Franklin Gothic Book" panose="020B0503020102020204" pitchFamily="34" charset="0"/>
            </a:endParaRPr>
          </a:p>
          <a:p>
            <a:pPr algn="just" eaLnBrk="1" hangingPunct="1">
              <a:lnSpc>
                <a:spcPct val="150000"/>
              </a:lnSpc>
              <a:spcBef>
                <a:spcPct val="0"/>
              </a:spcBef>
              <a:buFontTx/>
              <a:buNone/>
              <a:defRPr/>
            </a:pPr>
            <a:r>
              <a:rPr lang="de-DE" altLang="de-DE" sz="1400" dirty="0">
                <a:latin typeface="Franklin Gothic Book" panose="020B0503020102020204" pitchFamily="34" charset="0"/>
              </a:rPr>
              <a:t>Eine öffentliche </a:t>
            </a:r>
            <a:r>
              <a:rPr lang="de-DE" altLang="de-DE" sz="1400" b="1" dirty="0">
                <a:latin typeface="Franklin Gothic Book" panose="020B0503020102020204" pitchFamily="34" charset="0"/>
              </a:rPr>
              <a:t>Abschlussveranstaltung</a:t>
            </a:r>
            <a:r>
              <a:rPr lang="de-DE" altLang="de-DE" sz="1400" dirty="0">
                <a:latin typeface="Franklin Gothic Book" panose="020B0503020102020204" pitchFamily="34" charset="0"/>
              </a:rPr>
              <a:t> mit Präsentation der Preisträger des </a:t>
            </a:r>
            <a:r>
              <a:rPr lang="de-AT" altLang="de-DE" sz="1400" b="1" dirty="0">
                <a:latin typeface="Franklin Gothic Book" panose="020B0503020102020204" pitchFamily="34" charset="0"/>
              </a:rPr>
              <a:t>OBERÖSTERREICHISCHEN WOHNBAUPREISES</a:t>
            </a:r>
            <a:r>
              <a:rPr lang="de-AT" altLang="de-DE" sz="1400" b="1" dirty="0">
                <a:solidFill>
                  <a:srgbClr val="CC0000"/>
                </a:solidFill>
                <a:latin typeface="Franklin Gothic Book" panose="020B0503020102020204" pitchFamily="34" charset="0"/>
              </a:rPr>
              <a:t> 2022</a:t>
            </a:r>
            <a:r>
              <a:rPr lang="de-AT" altLang="de-DE" sz="1800" dirty="0"/>
              <a:t> </a:t>
            </a:r>
            <a:r>
              <a:rPr lang="de-DE" altLang="de-DE" sz="1400" dirty="0">
                <a:latin typeface="Franklin Gothic Book" panose="020B0503020102020204" pitchFamily="34" charset="0"/>
              </a:rPr>
              <a:t>wird am 13. Dezember 2022 stattfinden. Eine Einladung folgt zeitgerecht.</a:t>
            </a:r>
          </a:p>
          <a:p>
            <a:pPr algn="just" eaLnBrk="1" hangingPunct="1">
              <a:lnSpc>
                <a:spcPct val="150000"/>
              </a:lnSpc>
              <a:spcBef>
                <a:spcPct val="0"/>
              </a:spcBef>
              <a:buFontTx/>
              <a:buNone/>
              <a:defRPr/>
            </a:pPr>
            <a:endParaRPr lang="de-DE" altLang="de-DE" sz="1400" dirty="0">
              <a:latin typeface="Franklin Gothic Book" panose="020B0503020102020204" pitchFamily="34" charset="0"/>
            </a:endParaRPr>
          </a:p>
        </p:txBody>
      </p:sp>
      <p:pic>
        <p:nvPicPr>
          <p:cNvPr id="6147" name="Picture 5" descr="Fotolia_43700873_L">
            <a:extLst>
              <a:ext uri="{FF2B5EF4-FFF2-40B4-BE49-F238E27FC236}">
                <a16:creationId xmlns:a16="http://schemas.microsoft.com/office/drawing/2014/main" id="{9D7E0721-B851-433D-8CF8-7ABCF8D092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60" r="1666"/>
          <a:stretch>
            <a:fillRect/>
          </a:stretch>
        </p:blipFill>
        <p:spPr bwMode="auto">
          <a:xfrm>
            <a:off x="4932363" y="522288"/>
            <a:ext cx="2128837"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a:extLst>
              <a:ext uri="{FF2B5EF4-FFF2-40B4-BE49-F238E27FC236}">
                <a16:creationId xmlns:a16="http://schemas.microsoft.com/office/drawing/2014/main" id="{CCAC4B13-4EE1-46D7-8207-07A0AB8E9AF0}"/>
              </a:ext>
            </a:extLst>
          </p:cNvPr>
          <p:cNvSpPr txBox="1">
            <a:spLocks noChangeArrowheads="1"/>
          </p:cNvSpPr>
          <p:nvPr/>
        </p:nvSpPr>
        <p:spPr bwMode="auto">
          <a:xfrm>
            <a:off x="468313" y="2682404"/>
            <a:ext cx="6624637" cy="8085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de-DE" altLang="de-DE" sz="3400" b="1" dirty="0">
                <a:latin typeface="Franklin Gothic Book" panose="020B0503020102020204" pitchFamily="34" charset="0"/>
              </a:rPr>
              <a:t>Kategorien </a:t>
            </a:r>
          </a:p>
          <a:p>
            <a:pPr algn="just" eaLnBrk="1" hangingPunct="1">
              <a:spcBef>
                <a:spcPct val="0"/>
              </a:spcBef>
              <a:buFontTx/>
              <a:buNone/>
            </a:pPr>
            <a:endParaRPr lang="de-DE" altLang="de-DE" sz="1400" dirty="0">
              <a:latin typeface="Franklin Gothic Book" panose="020B0503020102020204" pitchFamily="34" charset="0"/>
            </a:endParaRPr>
          </a:p>
          <a:p>
            <a:pPr algn="just" eaLnBrk="1" hangingPunct="1">
              <a:lnSpc>
                <a:spcPct val="150000"/>
              </a:lnSpc>
              <a:spcBef>
                <a:spcPct val="0"/>
              </a:spcBef>
              <a:buFontTx/>
              <a:buNone/>
            </a:pPr>
            <a:r>
              <a:rPr lang="de-DE" altLang="de-DE" sz="1400" dirty="0">
                <a:latin typeface="Franklin Gothic Book" panose="020B0503020102020204" pitchFamily="34" charset="0"/>
              </a:rPr>
              <a:t>Der </a:t>
            </a:r>
            <a:r>
              <a:rPr lang="de-AT" altLang="de-DE" sz="1400" b="1" dirty="0">
                <a:latin typeface="Franklin Gothic Book" panose="020B0503020102020204" pitchFamily="34" charset="0"/>
              </a:rPr>
              <a:t>OBERÖSTERREICHISCHE WOHNBAUPREIS</a:t>
            </a:r>
            <a:r>
              <a:rPr lang="de-AT" altLang="de-DE" sz="1400" b="1" dirty="0">
                <a:solidFill>
                  <a:srgbClr val="CC0000"/>
                </a:solidFill>
                <a:latin typeface="Franklin Gothic Book" panose="020B0503020102020204" pitchFamily="34" charset="0"/>
              </a:rPr>
              <a:t> 2022</a:t>
            </a:r>
            <a:r>
              <a:rPr lang="de-AT" altLang="de-DE" sz="1800" dirty="0"/>
              <a:t> </a:t>
            </a:r>
            <a:r>
              <a:rPr lang="de-DE" altLang="de-DE" sz="1400" dirty="0">
                <a:latin typeface="Franklin Gothic Book" panose="020B0503020102020204" pitchFamily="34" charset="0"/>
              </a:rPr>
              <a:t>wird in </a:t>
            </a:r>
            <a:r>
              <a:rPr lang="de-DE" altLang="de-DE" sz="1400" b="1" dirty="0">
                <a:latin typeface="Franklin Gothic Book" panose="020B0503020102020204" pitchFamily="34" charset="0"/>
              </a:rPr>
              <a:t>vier Kategorien</a:t>
            </a:r>
            <a:r>
              <a:rPr lang="de-DE" altLang="de-DE" sz="1400" dirty="0">
                <a:latin typeface="Franklin Gothic Book" panose="020B0503020102020204" pitchFamily="34" charset="0"/>
              </a:rPr>
              <a:t> vergeben. Es werden Projekte prämiert, die in folgenden Schwerpunktfeldern vorbildlich sind: </a:t>
            </a:r>
          </a:p>
          <a:p>
            <a:pPr algn="just" eaLnBrk="1" hangingPunct="1">
              <a:lnSpc>
                <a:spcPct val="150000"/>
              </a:lnSpc>
              <a:spcBef>
                <a:spcPct val="0"/>
              </a:spcBef>
              <a:buFontTx/>
              <a:buNone/>
            </a:pPr>
            <a:endParaRPr lang="de-DE" altLang="de-DE" sz="1400" dirty="0">
              <a:latin typeface="Franklin Gothic Book" panose="020B0503020102020204" pitchFamily="34" charset="0"/>
            </a:endParaRPr>
          </a:p>
          <a:p>
            <a:pPr algn="just" eaLnBrk="1" hangingPunct="1">
              <a:lnSpc>
                <a:spcPct val="150000"/>
              </a:lnSpc>
              <a:spcBef>
                <a:spcPct val="0"/>
              </a:spcBef>
              <a:buFontTx/>
              <a:buNone/>
            </a:pPr>
            <a:r>
              <a:rPr lang="de-DE" altLang="de-DE" sz="1400" dirty="0">
                <a:latin typeface="Franklin Gothic Book" panose="020B0503020102020204" pitchFamily="34" charset="0"/>
              </a:rPr>
              <a:t>    </a:t>
            </a:r>
            <a:r>
              <a:rPr lang="de-DE" altLang="de-DE" sz="1400" b="1" dirty="0">
                <a:latin typeface="Franklin Gothic Book" panose="020B0503020102020204" pitchFamily="34" charset="0"/>
              </a:rPr>
              <a:t>ländliches Wohnen    </a:t>
            </a:r>
          </a:p>
          <a:p>
            <a:pPr algn="just" eaLnBrk="1" hangingPunct="1">
              <a:lnSpc>
                <a:spcPct val="150000"/>
              </a:lnSpc>
              <a:spcBef>
                <a:spcPct val="0"/>
              </a:spcBef>
              <a:buFontTx/>
              <a:buNone/>
            </a:pPr>
            <a:r>
              <a:rPr lang="de-DE" altLang="de-DE" sz="1400" b="1" dirty="0">
                <a:latin typeface="Franklin Gothic Book" panose="020B0503020102020204" pitchFamily="34" charset="0"/>
              </a:rPr>
              <a:t>    urbanes Wohnen </a:t>
            </a:r>
          </a:p>
          <a:p>
            <a:pPr algn="just" eaLnBrk="1" hangingPunct="1">
              <a:lnSpc>
                <a:spcPct val="150000"/>
              </a:lnSpc>
              <a:spcBef>
                <a:spcPct val="0"/>
              </a:spcBef>
              <a:buFontTx/>
              <a:buNone/>
            </a:pPr>
            <a:r>
              <a:rPr lang="de-DE" altLang="de-DE" sz="1400" b="1" dirty="0">
                <a:latin typeface="Franklin Gothic Book" panose="020B0503020102020204" pitchFamily="34" charset="0"/>
              </a:rPr>
              <a:t>    nachhaltiges Bauen</a:t>
            </a:r>
          </a:p>
          <a:p>
            <a:pPr algn="just" eaLnBrk="1" hangingPunct="1">
              <a:lnSpc>
                <a:spcPct val="150000"/>
              </a:lnSpc>
              <a:spcBef>
                <a:spcPct val="0"/>
              </a:spcBef>
              <a:buFontTx/>
              <a:buNone/>
            </a:pPr>
            <a:r>
              <a:rPr lang="de-DE" altLang="de-DE" sz="1400" b="1" dirty="0">
                <a:latin typeface="Franklin Gothic Book" panose="020B0503020102020204" pitchFamily="34" charset="0"/>
              </a:rPr>
              <a:t>    freifinanzierter Wohnbau</a:t>
            </a:r>
            <a:endParaRPr lang="de-DE" altLang="de-DE" sz="1400" dirty="0">
              <a:latin typeface="Franklin Gothic Book" panose="020B0503020102020204" pitchFamily="34" charset="0"/>
            </a:endParaRPr>
          </a:p>
          <a:p>
            <a:pPr algn="just" eaLnBrk="1" hangingPunct="1">
              <a:lnSpc>
                <a:spcPct val="150000"/>
              </a:lnSpc>
              <a:spcBef>
                <a:spcPct val="0"/>
              </a:spcBef>
              <a:buFontTx/>
              <a:buNone/>
            </a:pPr>
            <a:endParaRPr lang="de-DE" altLang="de-DE" sz="1400" dirty="0">
              <a:latin typeface="Franklin Gothic Book" panose="020B0503020102020204" pitchFamily="34" charset="0"/>
            </a:endParaRPr>
          </a:p>
          <a:p>
            <a:pPr algn="just" eaLnBrk="1" hangingPunct="1">
              <a:lnSpc>
                <a:spcPct val="150000"/>
              </a:lnSpc>
              <a:spcBef>
                <a:spcPct val="0"/>
              </a:spcBef>
              <a:buFontTx/>
              <a:buNone/>
            </a:pPr>
            <a:r>
              <a:rPr lang="de-DE" altLang="de-DE" sz="1400" dirty="0">
                <a:latin typeface="Franklin Gothic Book" panose="020B0503020102020204" pitchFamily="34" charset="0"/>
              </a:rPr>
              <a:t>Diese Schwerpunktfelder sollen Gruppierungen ermöglichen, die sich wie folgt definieren: </a:t>
            </a:r>
            <a:r>
              <a:rPr lang="de-DE" altLang="de-DE" sz="1400" b="1" i="1" dirty="0">
                <a:latin typeface="Franklin Gothic Book" panose="020B0503020102020204" pitchFamily="34" charset="0"/>
              </a:rPr>
              <a:t>ländliches Wohnen</a:t>
            </a:r>
            <a:r>
              <a:rPr lang="de-DE" altLang="de-DE" sz="1400" dirty="0">
                <a:latin typeface="Franklin Gothic Book" panose="020B0503020102020204" pitchFamily="34" charset="0"/>
              </a:rPr>
              <a:t> umfasst Bauvorhaben in peripheren Gegenden in Orten (Standortgemeinde) mit weniger als 5.000 Einwohnern. Die Kategorie</a:t>
            </a:r>
            <a:r>
              <a:rPr lang="de-DE" altLang="de-DE" sz="1400" b="1" dirty="0">
                <a:latin typeface="Franklin Gothic Book" panose="020B0503020102020204" pitchFamily="34" charset="0"/>
              </a:rPr>
              <a:t> urbanes Wohnen</a:t>
            </a:r>
            <a:r>
              <a:rPr lang="de-DE" altLang="de-DE" sz="1400" dirty="0">
                <a:latin typeface="Franklin Gothic Book" panose="020B0503020102020204" pitchFamily="34" charset="0"/>
              </a:rPr>
              <a:t> behandelt Projekte in städtischem Umfeld (&gt; 5.000 Einwohner).</a:t>
            </a:r>
          </a:p>
          <a:p>
            <a:pPr algn="just" eaLnBrk="1" hangingPunct="1">
              <a:lnSpc>
                <a:spcPct val="150000"/>
              </a:lnSpc>
              <a:spcBef>
                <a:spcPct val="0"/>
              </a:spcBef>
              <a:buFontTx/>
              <a:buNone/>
            </a:pPr>
            <a:r>
              <a:rPr lang="de-DE" altLang="de-DE" sz="1400" dirty="0">
                <a:latin typeface="Franklin Gothic Book" panose="020B0503020102020204" pitchFamily="34" charset="0"/>
              </a:rPr>
              <a:t>Die Kategorie </a:t>
            </a:r>
            <a:r>
              <a:rPr lang="de-DE" altLang="de-DE" sz="1400" b="1" dirty="0">
                <a:latin typeface="Franklin Gothic Book" panose="020B0503020102020204" pitchFamily="34" charset="0"/>
              </a:rPr>
              <a:t>nachhaltiges Bauen </a:t>
            </a:r>
            <a:r>
              <a:rPr lang="de-DE" altLang="de-DE" sz="1400" dirty="0">
                <a:latin typeface="Franklin Gothic Book" panose="020B0503020102020204" pitchFamily="34" charset="0"/>
              </a:rPr>
              <a:t>soll Bauvorhaben mit </a:t>
            </a:r>
            <a:r>
              <a:rPr lang="de-DE" altLang="de-DE" sz="1400">
                <a:latin typeface="Franklin Gothic Book" panose="020B0503020102020204" pitchFamily="34" charset="0"/>
              </a:rPr>
              <a:t>speziellen Revitalisierungsmerkmalen </a:t>
            </a:r>
            <a:r>
              <a:rPr lang="de-DE" altLang="de-DE" sz="1400" dirty="0">
                <a:latin typeface="Franklin Gothic Book" panose="020B0503020102020204" pitchFamily="34" charset="0"/>
              </a:rPr>
              <a:t>vorstellen. Auch nehmen wir gerne Objekte an, welche Nachverdichtung, ökologisches Bauen, Generalsanierungen oder Ortskernverbesserungen darstellen. Die Kategorie </a:t>
            </a:r>
            <a:r>
              <a:rPr lang="de-DE" altLang="de-DE" sz="1400" b="1" dirty="0">
                <a:latin typeface="Franklin Gothic Book" panose="020B0503020102020204" pitchFamily="34" charset="0"/>
              </a:rPr>
              <a:t>freifinanzierter Wohnbau </a:t>
            </a:r>
            <a:r>
              <a:rPr lang="de-DE" altLang="de-DE" sz="1400" dirty="0">
                <a:latin typeface="Franklin Gothic Book" panose="020B0503020102020204" pitchFamily="34" charset="0"/>
              </a:rPr>
              <a:t>betrifft alle Formen des modernen Wohnens (inkl. Reihenhäuser) im freifinanzierten Eigentums-, bzw. Mietbereich. Hierbei wird dieses Jahr speziell ein Schwerpunkt auf Sanierungen, Revitalisierungen und Nachverdichtungen gesetzt, um den </a:t>
            </a:r>
            <a:r>
              <a:rPr lang="de-AT" altLang="de-DE" sz="1400" b="1" dirty="0">
                <a:latin typeface="Franklin Gothic Book" panose="020B0503020102020204" pitchFamily="34" charset="0"/>
              </a:rPr>
              <a:t>OBERÖSTERREICHISCHE WOHNBAUPREIS</a:t>
            </a:r>
            <a:r>
              <a:rPr lang="de-AT" altLang="de-DE" sz="1400" b="1" dirty="0">
                <a:solidFill>
                  <a:srgbClr val="CC0000"/>
                </a:solidFill>
                <a:latin typeface="Franklin Gothic Book" panose="020B0503020102020204" pitchFamily="34" charset="0"/>
              </a:rPr>
              <a:t> 2022</a:t>
            </a:r>
            <a:r>
              <a:rPr lang="de-AT" altLang="de-DE" sz="1800" dirty="0"/>
              <a:t> </a:t>
            </a:r>
            <a:r>
              <a:rPr lang="de-AT" altLang="de-DE" sz="1400" dirty="0">
                <a:latin typeface="Franklin Gothic Book" panose="020B0503020102020204" pitchFamily="34" charset="0"/>
              </a:rPr>
              <a:t>dem Wandel des Wohnungsmarktes anzupassen.</a:t>
            </a:r>
            <a:endParaRPr lang="de-DE" altLang="de-DE" sz="1400" dirty="0">
              <a:latin typeface="Franklin Gothic Book" panose="020B0503020102020204" pitchFamily="34" charset="0"/>
            </a:endParaRPr>
          </a:p>
          <a:p>
            <a:pPr algn="just" eaLnBrk="1" hangingPunct="1">
              <a:lnSpc>
                <a:spcPct val="150000"/>
              </a:lnSpc>
              <a:spcBef>
                <a:spcPct val="0"/>
              </a:spcBef>
              <a:buFontTx/>
              <a:buNone/>
            </a:pPr>
            <a:endParaRPr lang="de-DE" altLang="de-DE" sz="1400" dirty="0">
              <a:latin typeface="Franklin Gothic Book" panose="020B0503020102020204" pitchFamily="34" charset="0"/>
            </a:endParaRPr>
          </a:p>
        </p:txBody>
      </p:sp>
      <p:pic>
        <p:nvPicPr>
          <p:cNvPr id="7171" name="Picture 12" descr="Fotolia_43700873_L">
            <a:extLst>
              <a:ext uri="{FF2B5EF4-FFF2-40B4-BE49-F238E27FC236}">
                <a16:creationId xmlns:a16="http://schemas.microsoft.com/office/drawing/2014/main" id="{6490824C-5285-4BF7-A48C-FEB4F9E8A8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960" r="1666"/>
          <a:stretch>
            <a:fillRect/>
          </a:stretch>
        </p:blipFill>
        <p:spPr bwMode="auto">
          <a:xfrm>
            <a:off x="4932363" y="522288"/>
            <a:ext cx="2128837"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a:extLst>
              <a:ext uri="{FF2B5EF4-FFF2-40B4-BE49-F238E27FC236}">
                <a16:creationId xmlns:a16="http://schemas.microsoft.com/office/drawing/2014/main" id="{CCAC4B13-4EE1-46D7-8207-07A0AB8E9AF0}"/>
              </a:ext>
            </a:extLst>
          </p:cNvPr>
          <p:cNvSpPr txBox="1">
            <a:spLocks noChangeArrowheads="1"/>
          </p:cNvSpPr>
          <p:nvPr/>
        </p:nvSpPr>
        <p:spPr bwMode="auto">
          <a:xfrm>
            <a:off x="468313" y="3429000"/>
            <a:ext cx="6624637" cy="2730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de-DE" altLang="de-DE" sz="3400" b="1" dirty="0">
                <a:latin typeface="Franklin Gothic Book" panose="020B0503020102020204" pitchFamily="34" charset="0"/>
              </a:rPr>
              <a:t>Kategorien </a:t>
            </a:r>
          </a:p>
          <a:p>
            <a:pPr algn="just" eaLnBrk="1" hangingPunct="1">
              <a:spcBef>
                <a:spcPct val="0"/>
              </a:spcBef>
              <a:buFontTx/>
              <a:buNone/>
            </a:pPr>
            <a:endParaRPr lang="de-DE" altLang="de-DE" sz="1400" dirty="0">
              <a:latin typeface="Franklin Gothic Book" panose="020B0503020102020204" pitchFamily="34" charset="0"/>
            </a:endParaRPr>
          </a:p>
          <a:p>
            <a:pPr algn="just" eaLnBrk="1" hangingPunct="1">
              <a:lnSpc>
                <a:spcPct val="150000"/>
              </a:lnSpc>
              <a:spcBef>
                <a:spcPct val="0"/>
              </a:spcBef>
              <a:buFontTx/>
              <a:buNone/>
            </a:pPr>
            <a:r>
              <a:rPr lang="de-DE" altLang="de-DE" sz="1400" dirty="0">
                <a:latin typeface="Franklin Gothic Book" panose="020B0503020102020204" pitchFamily="34" charset="0"/>
              </a:rPr>
              <a:t>Den Projekten aller Kategorien ist gemein, dass sie innerhalb der letzten 3 Jahre endabgerechnet oder zumindest fertiggestellt und vom Land Oberösterreich gefördert wurden (Ausnahme freifinanzierter Wohnbau). Es liegt den Teilnehmern frei, auch mehrere Projekte einzureichen. </a:t>
            </a:r>
          </a:p>
          <a:p>
            <a:pPr algn="just" eaLnBrk="1" hangingPunct="1">
              <a:lnSpc>
                <a:spcPct val="150000"/>
              </a:lnSpc>
              <a:spcBef>
                <a:spcPct val="0"/>
              </a:spcBef>
              <a:buFontTx/>
              <a:buNone/>
            </a:pPr>
            <a:endParaRPr lang="de-DE" altLang="de-DE" sz="1400" dirty="0">
              <a:latin typeface="Franklin Gothic Book" panose="020B0503020102020204" pitchFamily="34" charset="0"/>
            </a:endParaRPr>
          </a:p>
          <a:p>
            <a:pPr algn="just" eaLnBrk="1" hangingPunct="1">
              <a:lnSpc>
                <a:spcPct val="150000"/>
              </a:lnSpc>
              <a:spcBef>
                <a:spcPct val="0"/>
              </a:spcBef>
              <a:buFontTx/>
              <a:buNone/>
            </a:pPr>
            <a:r>
              <a:rPr lang="de-DE" altLang="de-DE" sz="1400" dirty="0">
                <a:latin typeface="Franklin Gothic Book" panose="020B0503020102020204" pitchFamily="34" charset="0"/>
              </a:rPr>
              <a:t>Die Jury hält sich das Vorrecht frei, bei Bedarf eine </a:t>
            </a:r>
            <a:r>
              <a:rPr lang="de-DE" altLang="de-DE" sz="1400" dirty="0" err="1">
                <a:latin typeface="Franklin Gothic Book" panose="020B0503020102020204" pitchFamily="34" charset="0"/>
              </a:rPr>
              <a:t>Umkategorisierung</a:t>
            </a:r>
            <a:r>
              <a:rPr lang="de-DE" altLang="de-DE" sz="1400" dirty="0">
                <a:latin typeface="Franklin Gothic Book" panose="020B0503020102020204" pitchFamily="34" charset="0"/>
              </a:rPr>
              <a:t> durchzuführen.</a:t>
            </a:r>
          </a:p>
        </p:txBody>
      </p:sp>
      <p:pic>
        <p:nvPicPr>
          <p:cNvPr id="7171" name="Picture 12" descr="Fotolia_43700873_L">
            <a:extLst>
              <a:ext uri="{FF2B5EF4-FFF2-40B4-BE49-F238E27FC236}">
                <a16:creationId xmlns:a16="http://schemas.microsoft.com/office/drawing/2014/main" id="{6490824C-5285-4BF7-A48C-FEB4F9E8A8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960" r="1666"/>
          <a:stretch>
            <a:fillRect/>
          </a:stretch>
        </p:blipFill>
        <p:spPr bwMode="auto">
          <a:xfrm>
            <a:off x="4932363" y="522288"/>
            <a:ext cx="2128837"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4786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a:extLst>
              <a:ext uri="{FF2B5EF4-FFF2-40B4-BE49-F238E27FC236}">
                <a16:creationId xmlns:a16="http://schemas.microsoft.com/office/drawing/2014/main" id="{442FFEB6-0153-49AE-AD5D-BEDE7C0D50E7}"/>
              </a:ext>
            </a:extLst>
          </p:cNvPr>
          <p:cNvSpPr txBox="1">
            <a:spLocks noChangeArrowheads="1"/>
          </p:cNvSpPr>
          <p:nvPr/>
        </p:nvSpPr>
        <p:spPr bwMode="auto">
          <a:xfrm>
            <a:off x="468313" y="3429000"/>
            <a:ext cx="6624637" cy="531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de-DE" altLang="de-DE" sz="3400" b="1" dirty="0">
                <a:latin typeface="Franklin Gothic Book" panose="020B0503020102020204" pitchFamily="34" charset="0"/>
              </a:rPr>
              <a:t>Teilnahmevoraussetzungen </a:t>
            </a:r>
          </a:p>
          <a:p>
            <a:pPr algn="just" eaLnBrk="1" hangingPunct="1">
              <a:spcBef>
                <a:spcPct val="0"/>
              </a:spcBef>
              <a:buFontTx/>
              <a:buNone/>
            </a:pPr>
            <a:endParaRPr lang="de-DE" altLang="de-DE" sz="1400" dirty="0">
              <a:latin typeface="Franklin Gothic Book" panose="020B0503020102020204" pitchFamily="34" charset="0"/>
            </a:endParaRPr>
          </a:p>
          <a:p>
            <a:pPr algn="just" eaLnBrk="1" hangingPunct="1">
              <a:lnSpc>
                <a:spcPct val="150000"/>
              </a:lnSpc>
              <a:spcBef>
                <a:spcPct val="0"/>
              </a:spcBef>
              <a:buFontTx/>
              <a:buNone/>
            </a:pPr>
            <a:r>
              <a:rPr lang="de-DE" altLang="de-DE" sz="1400" dirty="0">
                <a:latin typeface="Franklin Gothic Book" panose="020B0503020102020204" pitchFamily="34" charset="0"/>
              </a:rPr>
              <a:t>Der </a:t>
            </a:r>
            <a:r>
              <a:rPr lang="de-AT" altLang="de-DE" sz="1400" b="1" dirty="0">
                <a:latin typeface="Franklin Gothic Book" panose="020B0503020102020204" pitchFamily="34" charset="0"/>
              </a:rPr>
              <a:t>OBERÖSTERREICHISCHE WOHNBAUPREIS</a:t>
            </a:r>
            <a:r>
              <a:rPr lang="de-AT" altLang="de-DE" sz="1400" dirty="0">
                <a:latin typeface="Franklin Gothic Book" panose="020B0503020102020204" pitchFamily="34" charset="0"/>
              </a:rPr>
              <a:t> </a:t>
            </a:r>
            <a:r>
              <a:rPr lang="de-AT" altLang="de-DE" sz="1400" b="1" dirty="0">
                <a:solidFill>
                  <a:srgbClr val="CC0000"/>
                </a:solidFill>
                <a:latin typeface="Franklin Gothic Book" panose="020B0503020102020204" pitchFamily="34" charset="0"/>
              </a:rPr>
              <a:t>2022</a:t>
            </a:r>
            <a:r>
              <a:rPr lang="de-AT" altLang="de-DE" sz="1400" dirty="0">
                <a:latin typeface="Franklin Gothic Book" panose="020B0503020102020204" pitchFamily="34" charset="0"/>
              </a:rPr>
              <a:t> </a:t>
            </a:r>
            <a:r>
              <a:rPr lang="de-DE" altLang="de-DE" sz="1400" dirty="0">
                <a:latin typeface="Franklin Gothic Book" panose="020B0503020102020204" pitchFamily="34" charset="0"/>
              </a:rPr>
              <a:t>wird unter den Mitgliedsunternehmen des Verbandes gemeinnütziger Bauvereinigungen – Landesgruppe Oberösterreich und der Fachgruppe </a:t>
            </a:r>
            <a:r>
              <a:rPr lang="de-AT" altLang="de-DE" sz="1400" dirty="0">
                <a:latin typeface="Franklin Gothic Book" panose="020B0503020102020204" pitchFamily="34" charset="0"/>
              </a:rPr>
              <a:t>Immobilien- und Vermögenstreuhänder der </a:t>
            </a:r>
            <a:r>
              <a:rPr lang="de-DE" altLang="de-DE" sz="1400" dirty="0">
                <a:latin typeface="Franklin Gothic Book" panose="020B0503020102020204" pitchFamily="34" charset="0"/>
              </a:rPr>
              <a:t>Wirtschaftskammer Oberösterreich </a:t>
            </a:r>
            <a:r>
              <a:rPr lang="de-AT" altLang="de-DE" sz="1400" dirty="0">
                <a:latin typeface="Franklin Gothic Book" panose="020B0503020102020204" pitchFamily="34" charset="0"/>
              </a:rPr>
              <a:t>ausgelobt. Die Teilnahmevoraussetzungen liegen neben der </a:t>
            </a:r>
            <a:r>
              <a:rPr lang="de-AT" altLang="de-DE" sz="1400" b="1" dirty="0">
                <a:latin typeface="Franklin Gothic Book" panose="020B0503020102020204" pitchFamily="34" charset="0"/>
              </a:rPr>
              <a:t>Zugehörigkeit zu einem der beiden Interessensverbänden,</a:t>
            </a:r>
            <a:r>
              <a:rPr lang="de-AT" altLang="de-DE" sz="1400" dirty="0">
                <a:latin typeface="Franklin Gothic Book" panose="020B0503020102020204" pitchFamily="34" charset="0"/>
              </a:rPr>
              <a:t> in einer (ehemaligen) </a:t>
            </a:r>
            <a:r>
              <a:rPr lang="de-AT" altLang="de-DE" sz="1400" b="1" dirty="0">
                <a:latin typeface="Franklin Gothic Book" panose="020B0503020102020204" pitchFamily="34" charset="0"/>
              </a:rPr>
              <a:t>Zuteilung von Wohnbauförderungsmitteln</a:t>
            </a:r>
            <a:r>
              <a:rPr lang="de-AT" altLang="de-DE" sz="1400" dirty="0">
                <a:latin typeface="Franklin Gothic Book" panose="020B0503020102020204" pitchFamily="34" charset="0"/>
              </a:rPr>
              <a:t> durch das Land Oberösterreich für das eingereichte Projekt. Ausgenommen natürlich Projekte in der Kategorie freifinanzierter Wohnbau.</a:t>
            </a:r>
          </a:p>
          <a:p>
            <a:pPr algn="just" eaLnBrk="1" hangingPunct="1">
              <a:lnSpc>
                <a:spcPct val="150000"/>
              </a:lnSpc>
              <a:spcBef>
                <a:spcPct val="0"/>
              </a:spcBef>
              <a:buFontTx/>
              <a:buNone/>
            </a:pPr>
            <a:endParaRPr lang="de-AT" altLang="de-DE" sz="1400" dirty="0">
              <a:latin typeface="Franklin Gothic Book" panose="020B0503020102020204" pitchFamily="34" charset="0"/>
            </a:endParaRPr>
          </a:p>
          <a:p>
            <a:pPr algn="just" eaLnBrk="1" hangingPunct="1">
              <a:lnSpc>
                <a:spcPct val="150000"/>
              </a:lnSpc>
              <a:spcBef>
                <a:spcPct val="0"/>
              </a:spcBef>
              <a:buFontTx/>
              <a:buNone/>
            </a:pPr>
            <a:r>
              <a:rPr lang="de-DE" altLang="de-DE" sz="1400" dirty="0">
                <a:latin typeface="Franklin Gothic Book" panose="020B0503020102020204" pitchFamily="34" charset="0"/>
              </a:rPr>
              <a:t>Die Projekte müssen ferner </a:t>
            </a:r>
            <a:r>
              <a:rPr lang="de-DE" altLang="de-DE" sz="1400" b="1" dirty="0">
                <a:latin typeface="Franklin Gothic Book" panose="020B0503020102020204" pitchFamily="34" charset="0"/>
              </a:rPr>
              <a:t>in den letzten 3 Jahren fertiggestellt</a:t>
            </a:r>
            <a:r>
              <a:rPr lang="de-DE" altLang="de-DE" sz="1400" dirty="0">
                <a:latin typeface="Franklin Gothic Book" panose="020B0503020102020204" pitchFamily="34" charset="0"/>
              </a:rPr>
              <a:t> worden sein. Dabei kann es sich beispielsweise sowohl um Projekte des verdichteten Flachbaus – sohin Reihenhausprojekte – handeln, als auch um mehrgeschoßige Wohnbauprojekte unabhängig ihrer Rechtsform (Miete/Mietkauf/Eigentum). </a:t>
            </a:r>
          </a:p>
          <a:p>
            <a:pPr algn="just" eaLnBrk="1" hangingPunct="1">
              <a:lnSpc>
                <a:spcPct val="150000"/>
              </a:lnSpc>
              <a:spcBef>
                <a:spcPct val="0"/>
              </a:spcBef>
              <a:buFontTx/>
              <a:buNone/>
            </a:pPr>
            <a:endParaRPr lang="de-DE" altLang="de-DE" sz="1400" dirty="0">
              <a:latin typeface="Franklin Gothic Book" panose="020B0503020102020204" pitchFamily="34" charset="0"/>
            </a:endParaRPr>
          </a:p>
        </p:txBody>
      </p:sp>
      <p:pic>
        <p:nvPicPr>
          <p:cNvPr id="8195" name="Picture 9" descr="Fotolia_43700873_L">
            <a:extLst>
              <a:ext uri="{FF2B5EF4-FFF2-40B4-BE49-F238E27FC236}">
                <a16:creationId xmlns:a16="http://schemas.microsoft.com/office/drawing/2014/main" id="{6EFBEAB8-8DB0-47AE-BFB6-E6C4E92224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960" r="1666"/>
          <a:stretch>
            <a:fillRect/>
          </a:stretch>
        </p:blipFill>
        <p:spPr bwMode="auto">
          <a:xfrm>
            <a:off x="4932363" y="522288"/>
            <a:ext cx="2128837"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6561CBF6-2B87-4B34-A95B-9EB1E32EFCEF}"/>
              </a:ext>
            </a:extLst>
          </p:cNvPr>
          <p:cNvSpPr txBox="1">
            <a:spLocks noChangeArrowheads="1"/>
          </p:cNvSpPr>
          <p:nvPr/>
        </p:nvSpPr>
        <p:spPr bwMode="auto">
          <a:xfrm>
            <a:off x="468313" y="3429000"/>
            <a:ext cx="6624637" cy="5315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de-DE" altLang="de-DE" sz="3400" b="1" dirty="0">
                <a:latin typeface="Franklin Gothic Book" panose="020B0503020102020204" pitchFamily="34" charset="0"/>
              </a:rPr>
              <a:t>Juryzusammensetzung </a:t>
            </a:r>
          </a:p>
          <a:p>
            <a:pPr algn="just" eaLnBrk="1" hangingPunct="1">
              <a:spcBef>
                <a:spcPct val="0"/>
              </a:spcBef>
              <a:buFontTx/>
              <a:buNone/>
            </a:pPr>
            <a:endParaRPr lang="de-DE" altLang="de-DE" sz="1400" dirty="0">
              <a:latin typeface="Franklin Gothic Book" panose="020B0503020102020204" pitchFamily="34" charset="0"/>
            </a:endParaRPr>
          </a:p>
          <a:p>
            <a:pPr algn="just" eaLnBrk="1" hangingPunct="1">
              <a:lnSpc>
                <a:spcPct val="150000"/>
              </a:lnSpc>
              <a:spcBef>
                <a:spcPct val="0"/>
              </a:spcBef>
              <a:buFontTx/>
              <a:buNone/>
            </a:pPr>
            <a:r>
              <a:rPr lang="de-DE" altLang="de-DE" sz="1400" dirty="0">
                <a:latin typeface="Franklin Gothic Book" panose="020B0503020102020204" pitchFamily="34" charset="0"/>
              </a:rPr>
              <a:t>Der </a:t>
            </a:r>
            <a:r>
              <a:rPr lang="de-AT" altLang="de-DE" sz="1400" b="1" dirty="0">
                <a:latin typeface="Franklin Gothic Book" panose="020B0503020102020204" pitchFamily="34" charset="0"/>
              </a:rPr>
              <a:t>OBERÖSTERREICHISCHE WOHNBAUPREIS</a:t>
            </a:r>
            <a:r>
              <a:rPr lang="de-AT" altLang="de-DE" sz="1400" dirty="0">
                <a:latin typeface="Franklin Gothic Book" panose="020B0503020102020204" pitchFamily="34" charset="0"/>
              </a:rPr>
              <a:t> </a:t>
            </a:r>
            <a:r>
              <a:rPr lang="de-AT" altLang="de-DE" sz="1400" b="1" dirty="0">
                <a:solidFill>
                  <a:srgbClr val="CC0000"/>
                </a:solidFill>
                <a:latin typeface="Franklin Gothic Book" panose="020B0503020102020204" pitchFamily="34" charset="0"/>
              </a:rPr>
              <a:t>2022</a:t>
            </a:r>
            <a:r>
              <a:rPr lang="de-AT" altLang="de-DE" sz="1400" dirty="0">
                <a:latin typeface="Franklin Gothic Book" panose="020B0503020102020204" pitchFamily="34" charset="0"/>
              </a:rPr>
              <a:t> </a:t>
            </a:r>
            <a:r>
              <a:rPr lang="de-DE" altLang="de-DE" sz="1400" dirty="0">
                <a:latin typeface="Franklin Gothic Book" panose="020B0503020102020204" pitchFamily="34" charset="0"/>
              </a:rPr>
              <a:t>umfasst auch einen </a:t>
            </a:r>
            <a:r>
              <a:rPr lang="de-DE" altLang="de-DE" sz="1400" b="1" dirty="0">
                <a:latin typeface="Franklin Gothic Book" panose="020B0503020102020204" pitchFamily="34" charset="0"/>
              </a:rPr>
              <a:t>Publikumspreis</a:t>
            </a:r>
            <a:r>
              <a:rPr lang="de-DE" altLang="de-DE" sz="1400" dirty="0">
                <a:latin typeface="Franklin Gothic Book" panose="020B0503020102020204" pitchFamily="34" charset="0"/>
              </a:rPr>
              <a:t>. Die Leserinnen und Leser werden durch die KRONE informiert und eingebunden sowie durch in Aussicht gestellte Preise zur Teilnahme motiviert. Es geht dabei um die „beste Nachbarschaft“ – unter den Teilnehmern wird ein Siedlungsfest verlost. </a:t>
            </a:r>
          </a:p>
          <a:p>
            <a:pPr algn="just" eaLnBrk="1" hangingPunct="1">
              <a:lnSpc>
                <a:spcPct val="150000"/>
              </a:lnSpc>
              <a:spcBef>
                <a:spcPct val="0"/>
              </a:spcBef>
              <a:buFontTx/>
              <a:buNone/>
            </a:pPr>
            <a:endParaRPr lang="de-DE" altLang="de-DE" sz="1400" dirty="0">
              <a:latin typeface="Franklin Gothic Book" panose="020B0503020102020204" pitchFamily="34" charset="0"/>
            </a:endParaRPr>
          </a:p>
          <a:p>
            <a:pPr algn="just" eaLnBrk="1" hangingPunct="1">
              <a:lnSpc>
                <a:spcPct val="150000"/>
              </a:lnSpc>
              <a:spcBef>
                <a:spcPct val="0"/>
              </a:spcBef>
              <a:buFontTx/>
              <a:buNone/>
            </a:pPr>
            <a:r>
              <a:rPr lang="de-DE" altLang="de-DE" sz="1400" dirty="0">
                <a:latin typeface="Franklin Gothic Book" panose="020B0503020102020204" pitchFamily="34" charset="0"/>
              </a:rPr>
              <a:t>Die anderen drei Kategorien bewertet eine Jury aus namhaften Experten. </a:t>
            </a:r>
          </a:p>
          <a:p>
            <a:pPr algn="just" eaLnBrk="1" hangingPunct="1">
              <a:lnSpc>
                <a:spcPct val="150000"/>
              </a:lnSpc>
              <a:spcBef>
                <a:spcPct val="0"/>
              </a:spcBef>
              <a:buFontTx/>
              <a:buNone/>
            </a:pPr>
            <a:endParaRPr lang="de-DE" altLang="de-DE" sz="1400" dirty="0">
              <a:latin typeface="Franklin Gothic Book" panose="020B0503020102020204" pitchFamily="34" charset="0"/>
            </a:endParaRPr>
          </a:p>
          <a:p>
            <a:pPr algn="just" eaLnBrk="1" hangingPunct="1">
              <a:lnSpc>
                <a:spcPct val="150000"/>
              </a:lnSpc>
              <a:spcBef>
                <a:spcPct val="0"/>
              </a:spcBef>
              <a:buFontTx/>
              <a:buNone/>
            </a:pPr>
            <a:r>
              <a:rPr lang="de-DE" altLang="de-DE" sz="1400" dirty="0">
                <a:latin typeface="Franklin Gothic Book" panose="020B0503020102020204" pitchFamily="34" charset="0"/>
              </a:rPr>
              <a:t>Es sind derzeit für die insgesamt </a:t>
            </a:r>
            <a:r>
              <a:rPr lang="de-DE" altLang="de-DE" sz="1400" b="1" dirty="0">
                <a:latin typeface="Franklin Gothic Book" panose="020B0503020102020204" pitchFamily="34" charset="0"/>
              </a:rPr>
              <a:t>7-köpfige Jury</a:t>
            </a:r>
            <a:r>
              <a:rPr lang="de-DE" altLang="de-DE" sz="1400" dirty="0">
                <a:latin typeface="Franklin Gothic Book" panose="020B0503020102020204" pitchFamily="34" charset="0"/>
              </a:rPr>
              <a:t> folgende Personen angedacht und </a:t>
            </a:r>
            <a:br>
              <a:rPr lang="de-DE" altLang="de-DE" sz="1400" dirty="0">
                <a:latin typeface="Franklin Gothic Book" panose="020B0503020102020204" pitchFamily="34" charset="0"/>
              </a:rPr>
            </a:br>
            <a:r>
              <a:rPr lang="de-DE" altLang="de-DE" sz="1400" dirty="0">
                <a:latin typeface="Franklin Gothic Book" panose="020B0503020102020204" pitchFamily="34" charset="0"/>
              </a:rPr>
              <a:t>gefragt:  als Vorsitzender XXXXX</a:t>
            </a:r>
            <a:r>
              <a:rPr lang="de-AT" altLang="de-DE" sz="1400" dirty="0">
                <a:latin typeface="Franklin Gothic Book" panose="020B0503020102020204" pitchFamily="34" charset="0"/>
              </a:rPr>
              <a:t>; der Wohnbaureferent und Landeshauptmann-</a:t>
            </a:r>
            <a:r>
              <a:rPr lang="de-AT" altLang="de-DE" sz="1400" dirty="0" err="1">
                <a:latin typeface="Franklin Gothic Book" panose="020B0503020102020204" pitchFamily="34" charset="0"/>
              </a:rPr>
              <a:t>Stv</a:t>
            </a:r>
            <a:r>
              <a:rPr lang="de-AT" altLang="de-DE" sz="1400" dirty="0">
                <a:latin typeface="Franklin Gothic Book" panose="020B0503020102020204" pitchFamily="34" charset="0"/>
              </a:rPr>
              <a:t>. für Oberösterreich, Herr Dr. Manfred </a:t>
            </a:r>
            <a:r>
              <a:rPr lang="de-AT" altLang="de-DE" sz="1400" dirty="0" err="1">
                <a:latin typeface="Franklin Gothic Book" panose="020B0503020102020204" pitchFamily="34" charset="0"/>
              </a:rPr>
              <a:t>Haimbuchner</a:t>
            </a:r>
            <a:r>
              <a:rPr lang="de-AT" altLang="de-DE" sz="1400" dirty="0">
                <a:latin typeface="Franklin Gothic Book" panose="020B0503020102020204" pitchFamily="34" charset="0"/>
              </a:rPr>
              <a:t>; jeweils VertreterInnen der Fachgruppe Immobilien- und Vermögenstreuhänder der Wirtschaftskammer Oberösterreich beziehungsweise des Verbandes der gemeinnützigen Bauvereinigungen. </a:t>
            </a:r>
          </a:p>
          <a:p>
            <a:pPr algn="just" eaLnBrk="1" hangingPunct="1">
              <a:lnSpc>
                <a:spcPct val="150000"/>
              </a:lnSpc>
              <a:spcBef>
                <a:spcPct val="0"/>
              </a:spcBef>
              <a:buFontTx/>
              <a:buNone/>
            </a:pPr>
            <a:endParaRPr lang="de-DE" altLang="de-DE" sz="1400" dirty="0">
              <a:latin typeface="Franklin Gothic Book" panose="020B0503020102020204" pitchFamily="34" charset="0"/>
            </a:endParaRPr>
          </a:p>
        </p:txBody>
      </p:sp>
      <p:pic>
        <p:nvPicPr>
          <p:cNvPr id="9219" name="Picture 5" descr="Fotolia_43700873_L">
            <a:extLst>
              <a:ext uri="{FF2B5EF4-FFF2-40B4-BE49-F238E27FC236}">
                <a16:creationId xmlns:a16="http://schemas.microsoft.com/office/drawing/2014/main" id="{65E87F3D-34F9-43B8-9DE6-E3FF8568A9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960" r="1666"/>
          <a:stretch>
            <a:fillRect/>
          </a:stretch>
        </p:blipFill>
        <p:spPr bwMode="auto">
          <a:xfrm>
            <a:off x="4932363" y="522288"/>
            <a:ext cx="2128837"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903</Words>
  <Application>Microsoft Office PowerPoint</Application>
  <PresentationFormat>Benutzerdefiniert</PresentationFormat>
  <Paragraphs>84</Paragraphs>
  <Slides>10</Slides>
  <Notes>0</Notes>
  <HiddenSlides>0</HiddenSlides>
  <MMClips>0</MMClips>
  <ScaleCrop>false</ScaleCrop>
  <HeadingPairs>
    <vt:vector size="8" baseType="variant">
      <vt:variant>
        <vt:lpstr>Verwendete Schriftarten</vt:lpstr>
      </vt:variant>
      <vt:variant>
        <vt:i4>2</vt:i4>
      </vt:variant>
      <vt:variant>
        <vt:lpstr>Design</vt:lpstr>
      </vt:variant>
      <vt:variant>
        <vt:i4>1</vt:i4>
      </vt:variant>
      <vt:variant>
        <vt:lpstr>Eingebettete OLE-Server</vt:lpstr>
      </vt:variant>
      <vt:variant>
        <vt:i4>1</vt:i4>
      </vt:variant>
      <vt:variant>
        <vt:lpstr>Folientitel</vt:lpstr>
      </vt:variant>
      <vt:variant>
        <vt:i4>10</vt:i4>
      </vt:variant>
    </vt:vector>
  </HeadingPairs>
  <TitlesOfParts>
    <vt:vector size="14" baseType="lpstr">
      <vt:lpstr>Arial</vt:lpstr>
      <vt:lpstr>Franklin Gothic Book</vt:lpstr>
      <vt:lpstr>Standarddesign</vt:lpstr>
      <vt:lpstr>Acrobat Document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isg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isg</dc:creator>
  <cp:lastModifiedBy>Schiller Helena - WKOÖ</cp:lastModifiedBy>
  <cp:revision>126</cp:revision>
  <cp:lastPrinted>2022-05-25T10:59:18Z</cp:lastPrinted>
  <dcterms:created xsi:type="dcterms:W3CDTF">2005-02-28T12:37:20Z</dcterms:created>
  <dcterms:modified xsi:type="dcterms:W3CDTF">2022-09-28T09:55:27Z</dcterms:modified>
</cp:coreProperties>
</file>