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8" r:id="rId3"/>
    <p:sldId id="514" r:id="rId4"/>
    <p:sldId id="265" r:id="rId5"/>
    <p:sldId id="372" r:id="rId6"/>
    <p:sldId id="369" r:id="rId7"/>
    <p:sldId id="517" r:id="rId8"/>
    <p:sldId id="373" r:id="rId9"/>
    <p:sldId id="375" r:id="rId10"/>
    <p:sldId id="376" r:id="rId11"/>
    <p:sldId id="377" r:id="rId12"/>
    <p:sldId id="378" r:id="rId13"/>
    <p:sldId id="379" r:id="rId14"/>
    <p:sldId id="383" r:id="rId15"/>
    <p:sldId id="388" r:id="rId16"/>
    <p:sldId id="389" r:id="rId17"/>
    <p:sldId id="374" r:id="rId18"/>
    <p:sldId id="380" r:id="rId19"/>
    <p:sldId id="381" r:id="rId20"/>
    <p:sldId id="384" r:id="rId21"/>
    <p:sldId id="515" r:id="rId22"/>
    <p:sldId id="516" r:id="rId23"/>
    <p:sldId id="385" r:id="rId24"/>
    <p:sldId id="518" r:id="rId25"/>
    <p:sldId id="257" r:id="rId26"/>
    <p:sldId id="510" r:id="rId27"/>
    <p:sldId id="333" r:id="rId28"/>
    <p:sldId id="512" r:id="rId29"/>
    <p:sldId id="513" r:id="rId30"/>
    <p:sldId id="511" r:id="rId31"/>
    <p:sldId id="391" r:id="rId32"/>
    <p:sldId id="318" r:id="rId3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EFBF16-D07C-4DE2-8FE7-92A9C5DC3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372CD7-2027-4AC5-9932-3C8CAA207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4F32FA-BCF4-4B91-9F46-4A7E448F9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A83561-22C1-4B1E-A563-FEA2494E9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B777EB-40AD-4843-BAC8-3ACF7D299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9210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06255F-6DDC-412A-96FC-2703758DA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FDCAE0E-65E7-4C39-AD76-8C4BD503B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FFEB6C-60B7-46E0-B5E5-4A669C1BF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2C27C0-CDD4-4C63-A3F0-70E4AD839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A1516F-84E9-40D8-898A-916C60551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82186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85C05B6-9BB5-47EB-AF49-3C81253AE9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27F80AD-B69C-4807-9D12-85870C93F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4285A8-C992-42D7-8E6C-2577DFA2F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E281CE-8185-4351-984D-2F742FDD1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1B6EC9-60E4-4B6B-A6B5-DD9DBDD6E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6329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A994D-7136-49C2-811F-E80AD0886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9C86DB-467E-4959-B70F-0804348E0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9D7B24-2F52-41FF-8012-DB11BFC84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2B771F-24C5-4314-9CB1-CA1E0E8A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A2CD9E-F0DF-4591-9929-A67A7861A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435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888B97-A784-4A40-BA06-5F9DD2CF7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384860-F0F5-43CC-B09E-1437B9853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A46A91-E69D-4543-94E2-2117FF133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907590-7BE2-4D7F-8BC7-40F677DEF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EF94F2-559C-457B-A52A-DB80F47C8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21484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5F622C-F367-4364-BE40-0D5E0AFBC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F39E56-2AC6-4D0F-B737-BBF7EE9765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76FCE5D-7396-4D90-B853-B236D5CA7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E35C202-7895-4716-8BFA-19B5CB9AF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E03C13-0D3B-4CF5-BC4C-1531C373D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49F2937-6006-4547-AAD7-B0F7E7F0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51141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36F1AD-AC2D-4CAC-ADE9-0F842275C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838EA3-1965-43FA-A282-1B6D27CB9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AFC46B1-2C66-49C4-B666-959B66A2E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E2A5308-CC94-4263-AE58-2812CF69E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F0D4919-0CE4-4102-81D9-5B208B4250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8B92DD3-11AD-4893-A975-32998F9C2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A73A724-64E9-41A7-8E5D-3FAA29E7F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A951248-6078-4109-9E2F-39393A20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2254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2CBBED-DC3D-4DFC-AEC6-73995178C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B4BC294-8B65-44DF-B009-7431C74B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16B7624-A004-4725-8AB2-793BD332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94D1FA8-0BA2-4DDC-B413-AE194E380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0527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B9D6991-EF11-467A-84C7-D37031A01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9F46657-F044-48B7-AD7E-7F60EB2ED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CD2E3DA-AF45-45EA-8B53-53CCA98EC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4742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D7D229-29AE-4CC3-A37E-410354806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613D38-284C-4660-BA89-F59C2FA66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69E7A4F-3BC6-4354-8FDA-A57D5331F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8FD36B2-5D83-4AB5-B04D-8A1FD6E1C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8E69659-4376-452F-8A85-D532B82F1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D4844D4-7A57-423F-8AC1-F65AEC168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3327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A48635-74DC-4184-A2DA-5B0C0FD7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9CF214-AF4F-4148-8665-882F2EC3DB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95D2A1D-8BC5-423A-A8BF-5EDAF28F5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6A29EB7-955A-4611-B0F2-FB1B108FE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15778E-6E68-4FBC-95F9-A92235D7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D1C6C6-BD1D-4C2E-8178-9856CFF6C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27198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4BBFD4C-D1D3-4F71-A6D3-40D9CAD9C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2E31077-086D-4D26-B852-1843BEBE9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0C8213-716A-4F7C-9B6F-2EE0444519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4E273-82E1-4CD9-BA89-D0B1BABD8641}" type="datetimeFigureOut">
              <a:rPr lang="de-AT" smtClean="0"/>
              <a:t>13.09.2021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6FE650-3597-4BCF-BCF2-2EDBD2D729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0E6D40-2B27-4077-A996-ABD6F58D51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4AA7C-6AEB-4681-927A-54DA74E925D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28038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rothe@aon.at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ko.at/service/kollektivvertrag/umstiegsdienstzettel-fusspfleger-kosmetiker-masseure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ko.at/service/kollektivvertrag/kollektivvertrag-fusspfleger-kosmetiker-masseurgewerbe-2021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rothe@aon.at" TargetMode="External"/><Relationship Id="rId2" Type="http://schemas.openxmlformats.org/officeDocument/2006/relationships/hyperlink" Target="mailto:franziska-hahn-reichl@wkstmk.a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mailto:rechtsservice@wkstk.at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ko.at/service/kollektivvertrag/erlaeuterungen-lohnordnung-fusspfleger-kosmetiker-masseure.html" TargetMode="External"/><Relationship Id="rId2" Type="http://schemas.openxmlformats.org/officeDocument/2006/relationships/hyperlink" Target="https://www.wko.at/service/kollektivvertrag/lohnordnung-fusspfleger-kosmetiker-masseurgewerbe-2021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2D9BD5-AFA7-403D-8CFD-9531A90D16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Fußpfleger, Kosmetiker, Masseure</a:t>
            </a:r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312730B-2C08-4E73-BACB-4BC727739D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Neuer Kollektivvertrag ab 1. Oktober 2021 für Arbeiter/innen</a:t>
            </a:r>
          </a:p>
          <a:p>
            <a:r>
              <a:rPr lang="de-DE" dirty="0"/>
              <a:t>Online-Seminar</a:t>
            </a:r>
          </a:p>
          <a:p>
            <a:r>
              <a:rPr lang="de-DE" dirty="0"/>
              <a:t>14.9.2021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17519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30D77C-E4C3-4BF2-AC5D-7E3CF1EB0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Angelernte 2a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B7FA02-32C3-4BB0-B700-6EA5D5456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Arbeiter/innen mit fachspezifische Ausbildung</a:t>
            </a:r>
          </a:p>
          <a:p>
            <a:pPr lvl="1"/>
            <a:r>
              <a:rPr lang="de-DE" dirty="0"/>
              <a:t>es genügt „irgendeine“ fachspezifische Ausbildung</a:t>
            </a:r>
          </a:p>
          <a:p>
            <a:pPr lvl="1"/>
            <a:r>
              <a:rPr lang="de-DE" dirty="0"/>
              <a:t>aber eine Lehrabschlussprüfung liegt nicht vor</a:t>
            </a:r>
          </a:p>
          <a:p>
            <a:r>
              <a:rPr lang="de-DE" dirty="0">
                <a:solidFill>
                  <a:srgbClr val="FF0000"/>
                </a:solidFill>
              </a:rPr>
              <a:t>Tätigkeit eines Facharbeiters wird verrichtet!</a:t>
            </a:r>
          </a:p>
          <a:p>
            <a:r>
              <a:rPr lang="de-DE" dirty="0"/>
              <a:t>€ 1.580</a:t>
            </a:r>
          </a:p>
          <a:p>
            <a:r>
              <a:rPr lang="de-DE" dirty="0"/>
              <a:t>keine weiteren Sprünge</a:t>
            </a:r>
            <a:endParaRPr lang="de-AT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74801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30D77C-E4C3-4BF2-AC5D-7E3CF1EB0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557"/>
            <a:ext cx="10515600" cy="1325563"/>
          </a:xfrm>
        </p:spPr>
        <p:txBody>
          <a:bodyPr/>
          <a:lstStyle/>
          <a:p>
            <a:r>
              <a:rPr lang="de-DE" dirty="0"/>
              <a:t>Angelernte 2b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B7FA02-32C3-4BB0-B700-6EA5D5456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3057"/>
            <a:ext cx="10515600" cy="4351338"/>
          </a:xfrm>
        </p:spPr>
        <p:txBody>
          <a:bodyPr>
            <a:normAutofit/>
          </a:bodyPr>
          <a:lstStyle/>
          <a:p>
            <a:r>
              <a:rPr lang="de-DE" dirty="0"/>
              <a:t>Arbeiter/innen mit </a:t>
            </a:r>
            <a:r>
              <a:rPr lang="de-DE" dirty="0">
                <a:solidFill>
                  <a:srgbClr val="FF0000"/>
                </a:solidFill>
              </a:rPr>
              <a:t>besondere</a:t>
            </a:r>
            <a:r>
              <a:rPr lang="de-DE" dirty="0"/>
              <a:t> fachspezifische Ausbildung</a:t>
            </a:r>
          </a:p>
          <a:p>
            <a:pPr lvl="1"/>
            <a:r>
              <a:rPr lang="de-DE" dirty="0"/>
              <a:t>es genügt  nicht mehr „irgendeine“ fachspezifische Ausbildung, sondern</a:t>
            </a:r>
          </a:p>
          <a:p>
            <a:pPr lvl="2"/>
            <a:r>
              <a:rPr lang="de-DE" dirty="0"/>
              <a:t>Ausbildung nach Fußpflege-Verordnung</a:t>
            </a:r>
          </a:p>
          <a:p>
            <a:pPr lvl="2"/>
            <a:r>
              <a:rPr lang="de-DE" dirty="0"/>
              <a:t>Ausbildung nach Massage-Verordnung</a:t>
            </a:r>
          </a:p>
          <a:p>
            <a:pPr lvl="2"/>
            <a:r>
              <a:rPr lang="de-DE" dirty="0"/>
              <a:t>Ausbildung Kosmetik 650 Stunden bei anerkanntem Bildungsträger</a:t>
            </a:r>
          </a:p>
          <a:p>
            <a:pPr lvl="1"/>
            <a:r>
              <a:rPr lang="de-DE" dirty="0"/>
              <a:t>aber eine Lehrabschlussprüfung liegt nicht vor</a:t>
            </a:r>
          </a:p>
          <a:p>
            <a:r>
              <a:rPr lang="de-DE" dirty="0">
                <a:solidFill>
                  <a:srgbClr val="FF0000"/>
                </a:solidFill>
              </a:rPr>
              <a:t>Tätigkeit eines Facharbeiters wird verrichtet!</a:t>
            </a:r>
          </a:p>
          <a:p>
            <a:r>
              <a:rPr lang="de-DE" dirty="0"/>
              <a:t>im ersten Jahr der Berufstätigkeit € 1.560</a:t>
            </a:r>
          </a:p>
          <a:p>
            <a:r>
              <a:rPr lang="de-DE" dirty="0"/>
              <a:t>im 2. und 3. Jahr € 1.600</a:t>
            </a:r>
          </a:p>
          <a:p>
            <a:r>
              <a:rPr lang="de-DE" dirty="0"/>
              <a:t>ab dem 4. Jahr € 1.660</a:t>
            </a:r>
            <a:endParaRPr lang="de-AT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80916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30D77C-E4C3-4BF2-AC5D-7E3CF1EB0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Angelernte 2c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B7FA02-32C3-4BB0-B700-6EA5D5456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keine fachspezifische Ausbildung</a:t>
            </a:r>
          </a:p>
          <a:p>
            <a:r>
              <a:rPr lang="de-DE" dirty="0">
                <a:solidFill>
                  <a:srgbClr val="FF0000"/>
                </a:solidFill>
              </a:rPr>
              <a:t> überwiegende Tätigkeit </a:t>
            </a:r>
          </a:p>
          <a:p>
            <a:r>
              <a:rPr lang="de-DE" dirty="0">
                <a:solidFill>
                  <a:srgbClr val="FF0000"/>
                </a:solidFill>
              </a:rPr>
              <a:t>Handpflege, Modellieren von Fingernägeln, Visagisten, kosmetische Wickeltechniken, Haarentfernung mittels Harzes, Lichtquellen usw. anwenden, Tätigkeiten in Schlankheitsstudios</a:t>
            </a:r>
          </a:p>
          <a:p>
            <a:r>
              <a:rPr lang="de-DE" dirty="0"/>
              <a:t>€ 1.590</a:t>
            </a:r>
          </a:p>
          <a:p>
            <a:r>
              <a:rPr lang="de-DE" dirty="0"/>
              <a:t>keine weiteren Sprünge</a:t>
            </a:r>
            <a:endParaRPr lang="de-AT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46795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F224DA-9249-4132-85F7-C84067FCF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Hilfskräfte, Lohngruppe 3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270165-FACB-43B6-9A08-3879EAEF6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Reinigungskräfte</a:t>
            </a:r>
          </a:p>
          <a:p>
            <a:r>
              <a:rPr lang="de-DE" dirty="0"/>
              <a:t>sonstige Hilfsarbeiten, egal welcher Art</a:t>
            </a:r>
          </a:p>
          <a:p>
            <a:r>
              <a:rPr lang="de-DE" dirty="0"/>
              <a:t>€ 1.550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34209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57B5B1-ED71-4CC3-8209-BE886214B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Lehrlingseinkommen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3B918D-CBA6-40E8-812D-7E212CEA89E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>
                <a:solidFill>
                  <a:srgbClr val="C00000"/>
                </a:solidFill>
              </a:rPr>
              <a:t>ab 1.10.2021</a:t>
            </a:r>
          </a:p>
          <a:p>
            <a:r>
              <a:rPr lang="de-DE" dirty="0"/>
              <a:t>1. Lehrjahr € 580</a:t>
            </a:r>
          </a:p>
          <a:p>
            <a:r>
              <a:rPr lang="de-DE" dirty="0"/>
              <a:t>2. Lehrjahr € 675</a:t>
            </a:r>
            <a:endParaRPr lang="de-AT" dirty="0"/>
          </a:p>
          <a:p>
            <a:r>
              <a:rPr lang="de-DE" dirty="0"/>
              <a:t>3. Lehrjahr € 889</a:t>
            </a:r>
            <a:endParaRPr lang="de-AT" dirty="0"/>
          </a:p>
          <a:p>
            <a:r>
              <a:rPr lang="de-DE" dirty="0"/>
              <a:t>4. Lehrjahr € 980</a:t>
            </a:r>
            <a:endParaRPr lang="de-AT" dirty="0"/>
          </a:p>
          <a:p>
            <a:endParaRPr lang="de-AT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D8E1D8-8215-4390-A731-D1E3AFE2E97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>
                <a:solidFill>
                  <a:srgbClr val="C00000"/>
                </a:solidFill>
              </a:rPr>
              <a:t>ab 1.1.2022</a:t>
            </a:r>
          </a:p>
          <a:p>
            <a:r>
              <a:rPr lang="de-DE" dirty="0"/>
              <a:t>1. Lehrjahr € 600</a:t>
            </a:r>
          </a:p>
          <a:p>
            <a:r>
              <a:rPr lang="de-DE" dirty="0"/>
              <a:t>2. Lehrjahr € 700</a:t>
            </a:r>
            <a:endParaRPr lang="de-AT" dirty="0"/>
          </a:p>
          <a:p>
            <a:r>
              <a:rPr lang="de-DE" dirty="0"/>
              <a:t>3. Lehrjahr € 900</a:t>
            </a:r>
            <a:endParaRPr lang="de-AT" dirty="0"/>
          </a:p>
          <a:p>
            <a:r>
              <a:rPr lang="de-DE" dirty="0"/>
              <a:t>4. Lehrjahr € 1.000</a:t>
            </a:r>
            <a:endParaRPr lang="de-AT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55194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1CCB4B-8EE5-4EB2-BA54-060CBA32A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Zulage A) 13 % vom Monatslohn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F5621C-DA5A-4465-B6A6-FE27AA8AF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Zulage A) nur bei </a:t>
            </a:r>
            <a:r>
              <a:rPr lang="de-DE" dirty="0">
                <a:solidFill>
                  <a:srgbClr val="FF0000"/>
                </a:solidFill>
              </a:rPr>
              <a:t>zusätzlich vereinbarten </a:t>
            </a:r>
            <a:r>
              <a:rPr lang="de-DE" dirty="0"/>
              <a:t>Tätigkeiten</a:t>
            </a:r>
          </a:p>
          <a:p>
            <a:pPr lvl="1"/>
            <a:r>
              <a:rPr lang="de-DE" dirty="0"/>
              <a:t>Arbeitseinteilung</a:t>
            </a:r>
          </a:p>
          <a:p>
            <a:pPr lvl="1"/>
            <a:r>
              <a:rPr lang="de-DE" dirty="0"/>
              <a:t>Führung von Stundenlisten</a:t>
            </a:r>
          </a:p>
          <a:p>
            <a:pPr lvl="1"/>
            <a:r>
              <a:rPr lang="de-DE" dirty="0"/>
              <a:t>Materialausgabe, Materialbestellung</a:t>
            </a:r>
          </a:p>
          <a:p>
            <a:r>
              <a:rPr lang="de-DE" dirty="0"/>
              <a:t>Vereinbarung muss </a:t>
            </a:r>
            <a:r>
              <a:rPr lang="de-DE" dirty="0">
                <a:solidFill>
                  <a:srgbClr val="FF0000"/>
                </a:solidFill>
              </a:rPr>
              <a:t>schriftlich</a:t>
            </a:r>
            <a:r>
              <a:rPr lang="de-DE" dirty="0"/>
              <a:t> sein!</a:t>
            </a:r>
          </a:p>
          <a:p>
            <a:r>
              <a:rPr lang="de-DE" dirty="0"/>
              <a:t>13 % werden kaufmännisch gerundet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838013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1CCB4B-8EE5-4EB2-BA54-060CBA32A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Zulage B) 10 % vom Monatslohn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F5621C-DA5A-4465-B6A6-FE27AA8AF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Zulage B) für Lehrlingsausbildung</a:t>
            </a:r>
          </a:p>
          <a:p>
            <a:r>
              <a:rPr lang="de-DE" dirty="0"/>
              <a:t>Arbeitnehmer/in muss </a:t>
            </a:r>
            <a:r>
              <a:rPr lang="de-DE" dirty="0">
                <a:solidFill>
                  <a:srgbClr val="FF0000"/>
                </a:solidFill>
              </a:rPr>
              <a:t>als Ausbilder im Lehrvertrag eingetragen</a:t>
            </a:r>
            <a:r>
              <a:rPr lang="de-DE" dirty="0"/>
              <a:t> sein</a:t>
            </a:r>
          </a:p>
          <a:p>
            <a:r>
              <a:rPr lang="de-DE" dirty="0"/>
              <a:t>für die Dauer der Eintragung</a:t>
            </a:r>
          </a:p>
          <a:p>
            <a:r>
              <a:rPr lang="de-DE" dirty="0"/>
              <a:t>unabhängig von der Anzahl der auszubildenden Lehrlinge</a:t>
            </a:r>
          </a:p>
          <a:p>
            <a:endParaRPr lang="de-AT" dirty="0"/>
          </a:p>
          <a:p>
            <a:r>
              <a:rPr lang="de-AT" dirty="0"/>
              <a:t>Fallen Zulagen A) und B) zusammen gebührt insgesamt nicht 23 % sondern nur 20 % Zulage</a:t>
            </a:r>
          </a:p>
        </p:txBody>
      </p:sp>
    </p:spTree>
    <p:extLst>
      <p:ext uri="{BB962C8B-B14F-4D97-AF65-F5344CB8AC3E}">
        <p14:creationId xmlns:p14="http://schemas.microsoft.com/office/powerpoint/2010/main" val="2410410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EBDB58-ED20-4A8F-AEA0-C2C64C1B3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gilt als  Berufsjahr?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0C1E47-92BF-4A9B-8799-3A4EEBEE7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Es gelten nicht nur die Berufsjahre im eigenen Betrieb!</a:t>
            </a:r>
          </a:p>
          <a:p>
            <a:r>
              <a:rPr lang="de-DE" dirty="0"/>
              <a:t>Es gelten alle Zeiten, gleichgültig bei welchem Arbeitgeber diese Zeiten verbracht wurden.</a:t>
            </a:r>
          </a:p>
          <a:p>
            <a:r>
              <a:rPr lang="de-DE" dirty="0"/>
              <a:t>Als Facharbeiter-Berufsjahre gelten alle Zeiten nach der erfolgreich abgeschlossenen Lehrabschlussprüfung (auch die </a:t>
            </a:r>
            <a:r>
              <a:rPr lang="de-DE" dirty="0" err="1"/>
              <a:t>Behaltezeit</a:t>
            </a:r>
            <a:r>
              <a:rPr lang="de-DE" dirty="0"/>
              <a:t>)</a:t>
            </a:r>
          </a:p>
          <a:p>
            <a:r>
              <a:rPr lang="de-DE" dirty="0"/>
              <a:t>Als Berufsjahre in der Lohngruppe 2b (Angelernte mit besondere Ausbildung) gelten alle Jahre, die nach der abgeschlossenen Ausbildung liegen, gleichgültig bei welchem Arbeitgeber diese Zeiten verbracht wurden.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52924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B6FE2C-8964-4E30-89BC-013DF8FB3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Woher weiß der Arbeitgeber, wie viele Berufsjahre vorliegen?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6575C4-9A28-4B98-B969-7643BE3A3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Der Arbeitgeber </a:t>
            </a:r>
            <a:r>
              <a:rPr lang="de-DE" dirty="0">
                <a:solidFill>
                  <a:srgbClr val="FF0000"/>
                </a:solidFill>
              </a:rPr>
              <a:t>ist verpflichtet</a:t>
            </a:r>
            <a:r>
              <a:rPr lang="de-DE" dirty="0"/>
              <a:t>, die Arbeitnehmer/innen beim Einstellungsgespräch nach anrechenbaren Zeiten der Berufstätigkeit zu befragen!</a:t>
            </a:r>
          </a:p>
          <a:p>
            <a:r>
              <a:rPr lang="de-DE" dirty="0"/>
              <a:t>Werden die behaupteten Zeiten binnen  3 Monaten nachgewiesen, sind die Zeiten zu berücksichtigen.</a:t>
            </a:r>
          </a:p>
          <a:p>
            <a:r>
              <a:rPr lang="de-DE" dirty="0"/>
              <a:t>Die Zeiten sind im zwingend auszustellenden Dienstzettel bzw. im Dienstvertrag zu vermerken.</a:t>
            </a:r>
          </a:p>
          <a:p>
            <a:r>
              <a:rPr lang="de-DE" dirty="0"/>
              <a:t>Bei verspätetem Nachweis werden Berufsjahre erst ab dem folgenden Monat berücksichtigt.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62499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EA3D47-4862-436E-AA78-664AB0FF2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ist die Rechtslage, wenn der Arbeitgeber seine „Pflicht zur Befragung“ vergisst? 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43DBBD-1D01-4B29-950C-7167E4B0D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Liegen anrechenbare Berufsjahre vor, die bei der Lohnzahlung nicht berücksichtigt wurden, bestehen für die Arbeitnehmer/innen Nachzahlungsansprüche.</a:t>
            </a:r>
          </a:p>
          <a:p>
            <a:pPr lvl="1"/>
            <a:r>
              <a:rPr lang="de-DE" dirty="0"/>
              <a:t>zumindest 6 Monate (siehe § 17 Verfallsklausel)</a:t>
            </a:r>
          </a:p>
          <a:p>
            <a:r>
              <a:rPr lang="de-DE" dirty="0"/>
              <a:t>Bei einer Beitragsprüfung ist mit Nachzahlungen zu rechnen (5 Jahre)</a:t>
            </a:r>
          </a:p>
          <a:p>
            <a:r>
              <a:rPr lang="de-DE" dirty="0"/>
              <a:t>Zudem liegt Lohndumping vor, das zu Verwaltungsstrafverfahren führen kann.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113489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09801" y="404813"/>
            <a:ext cx="7847013" cy="4176712"/>
          </a:xfrm>
        </p:spPr>
        <p:txBody>
          <a:bodyPr>
            <a:normAutofit fontScale="90000"/>
          </a:bodyPr>
          <a:lstStyle/>
          <a:p>
            <a:br>
              <a:rPr lang="de-DE" altLang="de-DE" sz="7200"/>
            </a:br>
            <a:br>
              <a:rPr lang="de-DE" altLang="de-DE" sz="7200"/>
            </a:br>
            <a:br>
              <a:rPr lang="de-DE" altLang="de-DE" sz="7200"/>
            </a:br>
            <a:r>
              <a:rPr lang="de-DE" altLang="de-DE" sz="2000"/>
              <a:t>Unternehmensberatung - Wirtschaftsmediation</a:t>
            </a:r>
            <a:br>
              <a:rPr lang="de-DE" altLang="de-DE" sz="2000"/>
            </a:br>
            <a:r>
              <a:rPr lang="de-DE" altLang="de-DE" sz="4000"/>
              <a:t>Dr. Heinz Rothe</a:t>
            </a:r>
            <a:br>
              <a:rPr lang="de-DE" altLang="de-DE" sz="4000"/>
            </a:br>
            <a:endParaRPr lang="de-DE" altLang="de-DE" sz="4000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855913" y="5105400"/>
            <a:ext cx="6400800" cy="1752600"/>
          </a:xfrm>
        </p:spPr>
        <p:txBody>
          <a:bodyPr/>
          <a:lstStyle/>
          <a:p>
            <a:r>
              <a:rPr lang="de-DE" altLang="de-DE">
                <a:hlinkClick r:id="rId2"/>
              </a:rPr>
              <a:t>rothe@aon.at</a:t>
            </a:r>
            <a:endParaRPr lang="de-DE" altLang="de-DE"/>
          </a:p>
          <a:p>
            <a:r>
              <a:rPr lang="de-DE" altLang="de-DE"/>
              <a:t>0664/3372054</a:t>
            </a:r>
          </a:p>
        </p:txBody>
      </p:sp>
      <p:pic>
        <p:nvPicPr>
          <p:cNvPr id="4100" name="Picture 6" descr="hr_logo 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1" y="1052514"/>
            <a:ext cx="244951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CC5AC-EE26-4C62-8A3A-DD14E4B88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Was ist im Hinblick auf die neue Lohnordnung zu tun?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A242D4-4534-4142-872D-59811DB62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Umstiegsdienstzettel</a:t>
            </a:r>
            <a:r>
              <a:rPr lang="de-DE" dirty="0"/>
              <a:t> ausstellen</a:t>
            </a:r>
          </a:p>
          <a:p>
            <a:r>
              <a:rPr lang="de-DE" dirty="0"/>
              <a:t>Wann? Tunlichst noch im September 2021, spätestens bis zur ersten Oktoberabrechnung</a:t>
            </a:r>
          </a:p>
          <a:p>
            <a:r>
              <a:rPr lang="de-DE" dirty="0"/>
              <a:t>siehe Formular der Bundesinnung</a:t>
            </a:r>
          </a:p>
          <a:p>
            <a:pPr lvl="1"/>
            <a:r>
              <a:rPr lang="de-DE" dirty="0"/>
              <a:t>Die neue Einstufung und die Berufsjahre werden festgehalten.</a:t>
            </a:r>
          </a:p>
          <a:p>
            <a:pPr lvl="1"/>
            <a:r>
              <a:rPr lang="de-DE" dirty="0"/>
              <a:t>allenfalls ergänzen, wann der nächste Sprung erfolgt (dieser Hinweis fehlt im Muster)</a:t>
            </a:r>
          </a:p>
          <a:p>
            <a:pPr lvl="1"/>
            <a:r>
              <a:rPr lang="de-DE" dirty="0">
                <a:hlinkClick r:id="rId2"/>
              </a:rPr>
              <a:t>https://www.wko.at/service/kollektivvertrag/umstiegsdienstzettel-fusspfleger-kosmetiker-masseure.html</a:t>
            </a:r>
            <a:r>
              <a:rPr lang="de-DE" dirty="0"/>
              <a:t> </a:t>
            </a:r>
          </a:p>
          <a:p>
            <a:r>
              <a:rPr lang="de-DE" dirty="0"/>
              <a:t>höhere Löhne bleiben</a:t>
            </a:r>
          </a:p>
        </p:txBody>
      </p:sp>
    </p:spTree>
    <p:extLst>
      <p:ext uri="{BB962C8B-B14F-4D97-AF65-F5344CB8AC3E}">
        <p14:creationId xmlns:p14="http://schemas.microsoft.com/office/powerpoint/2010/main" val="2772382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F21CCB-9EAE-471D-9A7A-09C8D8443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Muss ich auch einen </a:t>
            </a:r>
            <a:r>
              <a:rPr lang="de-DE" dirty="0" err="1"/>
              <a:t>Umstiegsdienstzettel</a:t>
            </a:r>
            <a:r>
              <a:rPr lang="de-DE" dirty="0"/>
              <a:t> ausstellen, wenn ich ohnehin über dem Kollektivvertrag bezahle?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3EA89F-A72C-402E-A60B-C3187BA34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Ja! Es ist auch zu empfehlen, weil damit die Höhe der Überzahlung verdeutlicht wird.</a:t>
            </a:r>
          </a:p>
          <a:p>
            <a:r>
              <a:rPr lang="de-DE" dirty="0"/>
              <a:t>Beispiel:</a:t>
            </a:r>
            <a:br>
              <a:rPr lang="de-DE" dirty="0"/>
            </a:br>
            <a:r>
              <a:rPr lang="de-DE" dirty="0"/>
              <a:t>Facharbeiterin im 6. Berufsjahr (KV € 1.710); tatsächlicher Lohn </a:t>
            </a:r>
            <a:br>
              <a:rPr lang="de-DE" dirty="0"/>
            </a:br>
            <a:r>
              <a:rPr lang="de-DE" dirty="0"/>
              <a:t>€ 2.000. Überzahlung daher € 290</a:t>
            </a:r>
          </a:p>
          <a:p>
            <a:r>
              <a:rPr lang="de-DE" dirty="0"/>
              <a:t>Allenfalls könnte eine ergänzende Vereinbarung getroffen werden, wonach mit der Überzahlung geleistete Überstunden abgegolten sind.</a:t>
            </a:r>
          </a:p>
          <a:p>
            <a:pPr lvl="1"/>
            <a:r>
              <a:rPr lang="de-DE" dirty="0"/>
              <a:t>Diesbezüglich sollte Beratung angefordert werden!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115859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42C5AC-8E0E-4BD7-8DBB-E04788AA3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zur Überstundenabdeckung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260CAA-E2EE-4969-B174-D98A1EC66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KV € 1.710, tatsächlicher Lohn € 2.000, Überzahlung € 290</a:t>
            </a:r>
          </a:p>
          <a:p>
            <a:r>
              <a:rPr lang="de-DE" dirty="0"/>
              <a:t>Überstundenberechnung:</a:t>
            </a:r>
            <a:br>
              <a:rPr lang="de-DE" dirty="0"/>
            </a:br>
            <a:r>
              <a:rPr lang="de-DE" dirty="0"/>
              <a:t>Überstundengrundlohn: € 1.710 : 173 = € 9,88 </a:t>
            </a:r>
            <a:br>
              <a:rPr lang="de-DE" dirty="0"/>
            </a:br>
            <a:r>
              <a:rPr lang="de-DE" dirty="0"/>
              <a:t>+ 50% Zuschlag = € 4,94, zusammen daher € 14,82.</a:t>
            </a:r>
          </a:p>
          <a:p>
            <a:r>
              <a:rPr lang="de-DE" dirty="0"/>
              <a:t>€ 290 : 14,82 = 19 ½ </a:t>
            </a:r>
          </a:p>
          <a:p>
            <a:pPr lvl="1"/>
            <a:r>
              <a:rPr lang="de-DE" dirty="0"/>
              <a:t>Es können daher mit dieser Überzahlung durchschnittlich 19 ½ Überstunden pro Monat abgegolten werden</a:t>
            </a:r>
          </a:p>
          <a:p>
            <a:r>
              <a:rPr lang="de-DE" dirty="0"/>
              <a:t>Wichtig ist eine klare Vereinbarung!</a:t>
            </a:r>
          </a:p>
          <a:p>
            <a:r>
              <a:rPr lang="de-DE" dirty="0"/>
              <a:t>Ohne entsprechende Vereinbarung berechnet sich die Überstunde mit 1/173 von € 2.000!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76508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ADE770-AFD9-40F4-8907-899AE18BE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hoch ist der Monatslohn für Teilzeitkräfte?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4CBE76-01A5-4BFD-B528-7CF05AAC2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Monatslohn ist durch 173 zu teilen</a:t>
            </a:r>
          </a:p>
          <a:p>
            <a:r>
              <a:rPr lang="de-DE" dirty="0"/>
              <a:t>Stundensatz ist mit der Anzahl der vereinbarten Wochenstunden zu multiplizieren und mit dem Faktor 4,33 auf einen Teilzeit-Monatslohn hochzurechnen</a:t>
            </a:r>
          </a:p>
          <a:p>
            <a:pPr lvl="1"/>
            <a:r>
              <a:rPr lang="de-DE" dirty="0"/>
              <a:t>Beispiel 1: </a:t>
            </a:r>
            <a:br>
              <a:rPr lang="de-DE" dirty="0"/>
            </a:br>
            <a:r>
              <a:rPr lang="de-DE" dirty="0"/>
              <a:t>Vereinbart sind 2 Tage á 8 Stunden, also 16 Wochenstunden.</a:t>
            </a:r>
            <a:br>
              <a:rPr lang="de-DE" dirty="0"/>
            </a:br>
            <a:r>
              <a:rPr lang="de-DE" dirty="0"/>
              <a:t>Facharbeiterlohn ab dem 6. Jahr € 1.710</a:t>
            </a:r>
            <a:br>
              <a:rPr lang="de-DE" dirty="0"/>
            </a:br>
            <a:r>
              <a:rPr lang="de-DE" dirty="0"/>
              <a:t>Berechnung: € 1.710 : 173 x 16 x 4,33 = € 684,79</a:t>
            </a:r>
          </a:p>
          <a:p>
            <a:pPr lvl="1"/>
            <a:r>
              <a:rPr lang="de-DE" dirty="0"/>
              <a:t>Beispiel 2: </a:t>
            </a:r>
            <a:br>
              <a:rPr lang="de-DE" dirty="0"/>
            </a:br>
            <a:r>
              <a:rPr lang="de-DE" dirty="0"/>
              <a:t>Vereinbart sind 20 Wochenstunden (Halbzeitkraft)</a:t>
            </a:r>
            <a:br>
              <a:rPr lang="de-DE" dirty="0"/>
            </a:br>
            <a:r>
              <a:rPr lang="de-DE" dirty="0"/>
              <a:t>Facharbeiterlohn ab dem 6. Jahr € 1.710</a:t>
            </a:r>
            <a:br>
              <a:rPr lang="de-DE" dirty="0"/>
            </a:br>
            <a:r>
              <a:rPr lang="de-DE" dirty="0"/>
              <a:t>Berechnung: € 1.710 : 173 x 20 x 4,33 = </a:t>
            </a:r>
            <a:r>
              <a:rPr lang="de-DE" dirty="0">
                <a:solidFill>
                  <a:srgbClr val="FF0000"/>
                </a:solidFill>
              </a:rPr>
              <a:t>€ 855,99 </a:t>
            </a:r>
            <a:r>
              <a:rPr lang="de-DE" dirty="0"/>
              <a:t>und nicht € 855</a:t>
            </a:r>
            <a:endParaRPr lang="de-AT" dirty="0"/>
          </a:p>
          <a:p>
            <a:pPr lvl="1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230794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67927B-8ED8-45C2-8A04-7E8E03A38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Wann ist der Monatslohn spätestens zu zahlen?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F4CD99-613E-4AB8-8441-42BF712C7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§ 10 Z 3 KV: spätestens bis zum letzten Tag des Monats (Wertstellung)</a:t>
            </a:r>
          </a:p>
          <a:p>
            <a:r>
              <a:rPr lang="de-DE" dirty="0"/>
              <a:t>Demnach muss der/die Arbeitnehmer/in an diesem Tag über den Lohn verfügen können.</a:t>
            </a:r>
          </a:p>
          <a:p>
            <a:pPr lvl="1"/>
            <a:r>
              <a:rPr lang="de-DE" dirty="0"/>
              <a:t>Betriebsübliche Überweisungen am 2. oder 3. (oder später) im Folgemonat wären rechtswidrig.</a:t>
            </a:r>
          </a:p>
          <a:p>
            <a:r>
              <a:rPr lang="de-DE" dirty="0"/>
              <a:t>Diese Fälligkeit betrifft den nur den „fixen“ Monatslohn!</a:t>
            </a:r>
          </a:p>
          <a:p>
            <a:r>
              <a:rPr lang="de-DE" dirty="0"/>
              <a:t>Variable Entgeltbestandteile wie Überstunden, Mehrarbeit, Zulagen, Aufwandsentschädigungen können spätestens mit dem Folgemonat abgerechnet werden.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3918662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C82AB0-7BB7-4349-B2EA-2B9DD6F21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Rahmenkollektivvertrag, Auszüge 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0B4B4C-B1A4-46F0-8543-F96AAC9C2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Flexible Gestaltung von Arbeitszeit wird ermöglicht</a:t>
            </a:r>
          </a:p>
          <a:p>
            <a:pPr lvl="1"/>
            <a:r>
              <a:rPr lang="de-DE" dirty="0"/>
              <a:t>13-Wochen-Durchrechnung (45 pro Woche, 10 pro Tag)</a:t>
            </a:r>
          </a:p>
          <a:p>
            <a:r>
              <a:rPr lang="de-DE" dirty="0"/>
              <a:t>Offenhalten der Studios am Samstag bis 18:00 Uhr</a:t>
            </a:r>
          </a:p>
          <a:p>
            <a:r>
              <a:rPr lang="de-DE" dirty="0"/>
              <a:t>keine Zuschläge für Arbeiten zwischen 07:00 und 20:00 Uhr</a:t>
            </a:r>
          </a:p>
          <a:p>
            <a:pPr lvl="1"/>
            <a:r>
              <a:rPr lang="de-DE" dirty="0"/>
              <a:t>Nachtzuschlag erst ab 20:00 Uhr 100 %</a:t>
            </a:r>
          </a:p>
          <a:p>
            <a:pPr lvl="1"/>
            <a:r>
              <a:rPr lang="de-DE" dirty="0"/>
              <a:t>Nachtüberstunden 150 %</a:t>
            </a:r>
          </a:p>
          <a:p>
            <a:r>
              <a:rPr lang="de-DE" dirty="0"/>
              <a:t>Sonderzahlungen können vierteljährlich bezahlt werden</a:t>
            </a:r>
          </a:p>
          <a:p>
            <a:pPr lvl="1"/>
            <a:r>
              <a:rPr lang="de-DE" dirty="0"/>
              <a:t>damit Abzugsersparnis für die Arbeitnehmer/innen bis zu 3 %</a:t>
            </a:r>
          </a:p>
          <a:p>
            <a:r>
              <a:rPr lang="de-DE" dirty="0"/>
              <a:t>Kündigung zum 15. und Letzten eines jeden Monats möglich</a:t>
            </a:r>
          </a:p>
          <a:p>
            <a:pPr lvl="1"/>
            <a:r>
              <a:rPr lang="de-DE" dirty="0"/>
              <a:t>Achtung: Neue gesetzliche Kündigungsregeln ab 1.10.2021</a:t>
            </a:r>
          </a:p>
          <a:p>
            <a:r>
              <a:rPr lang="de-AT" dirty="0">
                <a:hlinkClick r:id="rId2"/>
              </a:rPr>
              <a:t>https://www.wko.at/service/kollektivvertrag/kollektivvertrag-fusspfleger-kosmetiker-masseurgewerbe-2021.html</a:t>
            </a:r>
            <a:r>
              <a:rPr lang="de-A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90586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>
          <a:xfrm>
            <a:off x="2098485" y="838264"/>
            <a:ext cx="7772400" cy="1143000"/>
          </a:xfrm>
        </p:spPr>
        <p:txBody>
          <a:bodyPr>
            <a:noAutofit/>
          </a:bodyPr>
          <a:lstStyle/>
          <a:p>
            <a:r>
              <a:rPr lang="de-AT" altLang="de-DE" sz="3600" dirty="0"/>
              <a:t>Gesetzliche Änderungen  der Kündigungsregeln für Arbeiter/innen ab 1.10.2021</a:t>
            </a:r>
          </a:p>
        </p:txBody>
      </p:sp>
      <p:sp>
        <p:nvSpPr>
          <p:cNvPr id="4099" name="Inhaltsplatzhalter 2"/>
          <p:cNvSpPr>
            <a:spLocks noGrp="1"/>
          </p:cNvSpPr>
          <p:nvPr>
            <p:ph idx="1"/>
          </p:nvPr>
        </p:nvSpPr>
        <p:spPr>
          <a:xfrm>
            <a:off x="1997901" y="2821051"/>
            <a:ext cx="7772400" cy="4114800"/>
          </a:xfrm>
        </p:spPr>
        <p:txBody>
          <a:bodyPr/>
          <a:lstStyle/>
          <a:p>
            <a:r>
              <a:rPr lang="de-AT" altLang="de-DE" dirty="0"/>
              <a:t>§ 1159 ABGB: Die Kündigungsregeln bei Arbeitern werden an jene der Angestellten angeglichen. </a:t>
            </a:r>
          </a:p>
          <a:p>
            <a:r>
              <a:rPr lang="de-AT" altLang="de-DE" dirty="0"/>
              <a:t>Das gilt für Kündigungen die ab 1.10.2021 </a:t>
            </a:r>
            <a:r>
              <a:rPr lang="de-AT" altLang="de-DE" b="1" dirty="0">
                <a:solidFill>
                  <a:srgbClr val="FF0000"/>
                </a:solidFill>
              </a:rPr>
              <a:t>ausgesprochen</a:t>
            </a:r>
            <a:r>
              <a:rPr lang="de-AT" altLang="de-DE" dirty="0"/>
              <a:t> werden</a:t>
            </a:r>
          </a:p>
        </p:txBody>
      </p:sp>
      <p:sp>
        <p:nvSpPr>
          <p:cNvPr id="4100" name="Fußzeilenplatzhalt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altLang="de-DE" sz="1400"/>
              <a:t>Neue Kündigungsregel © hr</a:t>
            </a:r>
          </a:p>
        </p:txBody>
      </p:sp>
      <p:sp>
        <p:nvSpPr>
          <p:cNvPr id="4101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CDE7D0C-862A-4312-A791-0C931D4E87A5}" type="slidenum">
              <a:rPr lang="de-DE" altLang="de-DE" sz="1400"/>
              <a:pPr/>
              <a:t>26</a:t>
            </a:fld>
            <a:endParaRPr lang="de-DE" altLang="de-DE" sz="1400"/>
          </a:p>
        </p:txBody>
      </p:sp>
    </p:spTree>
    <p:extLst>
      <p:ext uri="{BB962C8B-B14F-4D97-AF65-F5344CB8AC3E}">
        <p14:creationId xmlns:p14="http://schemas.microsoft.com/office/powerpoint/2010/main" val="3591616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Line 2"/>
          <p:cNvSpPr>
            <a:spLocks noChangeShapeType="1"/>
          </p:cNvSpPr>
          <p:nvPr/>
        </p:nvSpPr>
        <p:spPr bwMode="auto">
          <a:xfrm>
            <a:off x="2895600" y="3124200"/>
            <a:ext cx="0" cy="914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175107" name="Line 3"/>
          <p:cNvSpPr>
            <a:spLocks noChangeShapeType="1"/>
          </p:cNvSpPr>
          <p:nvPr/>
        </p:nvSpPr>
        <p:spPr bwMode="auto">
          <a:xfrm>
            <a:off x="2895600" y="4419600"/>
            <a:ext cx="5867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175108" name="Line 4"/>
          <p:cNvSpPr>
            <a:spLocks noChangeShapeType="1"/>
          </p:cNvSpPr>
          <p:nvPr/>
        </p:nvSpPr>
        <p:spPr bwMode="auto">
          <a:xfrm>
            <a:off x="8763000" y="4876800"/>
            <a:ext cx="0" cy="762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175109" name="WordArt 5"/>
          <p:cNvSpPr>
            <a:spLocks noChangeArrowheads="1" noChangeShapeType="1" noTextEdit="1"/>
          </p:cNvSpPr>
          <p:nvPr/>
        </p:nvSpPr>
        <p:spPr bwMode="auto">
          <a:xfrm>
            <a:off x="2057400" y="2286000"/>
            <a:ext cx="3830638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AT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Kündigungsausspruch</a:t>
            </a:r>
          </a:p>
        </p:txBody>
      </p:sp>
      <p:sp>
        <p:nvSpPr>
          <p:cNvPr id="175110" name="WordArt 6"/>
          <p:cNvSpPr>
            <a:spLocks noChangeArrowheads="1" noChangeShapeType="1" noTextEdit="1"/>
          </p:cNvSpPr>
          <p:nvPr/>
        </p:nvSpPr>
        <p:spPr bwMode="auto">
          <a:xfrm>
            <a:off x="6019801" y="5715000"/>
            <a:ext cx="35147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AT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Kündigungstermin</a:t>
            </a:r>
          </a:p>
        </p:txBody>
      </p:sp>
      <p:sp>
        <p:nvSpPr>
          <p:cNvPr id="175111" name="WordArt 7"/>
          <p:cNvSpPr>
            <a:spLocks noChangeArrowheads="1" noChangeShapeType="1" noTextEdit="1"/>
          </p:cNvSpPr>
          <p:nvPr/>
        </p:nvSpPr>
        <p:spPr bwMode="auto">
          <a:xfrm>
            <a:off x="3810001" y="3581400"/>
            <a:ext cx="395287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AT" sz="3600" kern="1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/>
              </a:rPr>
              <a:t>Kündigungsfrist</a:t>
            </a:r>
          </a:p>
        </p:txBody>
      </p:sp>
      <p:sp>
        <p:nvSpPr>
          <p:cNvPr id="175112" name="WordArt 8"/>
          <p:cNvSpPr>
            <a:spLocks noChangeArrowheads="1" noChangeShapeType="1" noTextEdit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AT" sz="3600" kern="10">
                <a:solidFill>
                  <a:srgbClr val="336699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Kündigung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 animBg="1"/>
      <p:bldP spid="175107" grpId="0" animBg="1"/>
      <p:bldP spid="175108" grpId="0" animBg="1"/>
      <p:bldP spid="175109" grpId="0" animBg="1"/>
      <p:bldP spid="175110" grpId="0" animBg="1"/>
      <p:bldP spid="175111" grpId="0" animBg="1"/>
      <p:bldP spid="1751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C65A49-350D-4133-BEFC-6EC489B5E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>
            <a:normAutofit/>
          </a:bodyPr>
          <a:lstStyle/>
          <a:p>
            <a:r>
              <a:rPr lang="de-DE" sz="4400" u="sng" dirty="0"/>
              <a:t>Kündigungsregeln für </a:t>
            </a:r>
            <a:r>
              <a:rPr lang="de-DE" sz="4400" u="sng" dirty="0">
                <a:solidFill>
                  <a:srgbClr val="FF0000"/>
                </a:solidFill>
              </a:rPr>
              <a:t>Arbeitgeber/innen</a:t>
            </a:r>
            <a:r>
              <a:rPr lang="de-DE" sz="4400" u="sng" dirty="0"/>
              <a:t>: gesetzliche Änderungen ab </a:t>
            </a:r>
            <a:r>
              <a:rPr lang="de-DE" sz="4400" dirty="0"/>
              <a:t>1.10.2021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CD7943-9B51-47C0-B9C1-2CCA9D8F2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017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de-DE" dirty="0"/>
              <a:t>Fristen, die der </a:t>
            </a:r>
            <a:r>
              <a:rPr lang="de-DE" dirty="0">
                <a:solidFill>
                  <a:srgbClr val="FF0000"/>
                </a:solidFill>
              </a:rPr>
              <a:t>Arbeitgeber</a:t>
            </a:r>
            <a:r>
              <a:rPr lang="de-DE" dirty="0"/>
              <a:t> einzuhalten hat: </a:t>
            </a:r>
          </a:p>
          <a:p>
            <a:pPr lvl="1"/>
            <a:r>
              <a:rPr lang="de-DE" dirty="0"/>
              <a:t>mindestens 6 Wochen, </a:t>
            </a:r>
          </a:p>
          <a:p>
            <a:pPr lvl="1"/>
            <a:r>
              <a:rPr lang="de-DE" dirty="0"/>
              <a:t>nach 2 Dienstjahren 2 Monate</a:t>
            </a:r>
          </a:p>
          <a:p>
            <a:pPr lvl="1"/>
            <a:r>
              <a:rPr lang="de-DE" dirty="0"/>
              <a:t>nach 5 Dienstjahren 3 Monate</a:t>
            </a:r>
          </a:p>
          <a:p>
            <a:pPr lvl="1"/>
            <a:r>
              <a:rPr lang="de-DE" dirty="0"/>
              <a:t>nach 15 Dienstjahren 4 Monate</a:t>
            </a:r>
          </a:p>
          <a:p>
            <a:pPr lvl="1"/>
            <a:r>
              <a:rPr lang="de-DE" dirty="0"/>
              <a:t>nach 25 Dienstjahren 5 Monate</a:t>
            </a:r>
          </a:p>
          <a:p>
            <a:r>
              <a:rPr lang="de-DE" dirty="0"/>
              <a:t>Kündigungstermin für </a:t>
            </a:r>
            <a:r>
              <a:rPr lang="de-DE" dirty="0">
                <a:solidFill>
                  <a:srgbClr val="FF0000"/>
                </a:solidFill>
              </a:rPr>
              <a:t>Arbeitgeber </a:t>
            </a:r>
            <a:r>
              <a:rPr lang="de-DE" sz="2000" dirty="0"/>
              <a:t>(letzter Tag des Dienstverhältnisses):</a:t>
            </a:r>
            <a:r>
              <a:rPr lang="de-DE" dirty="0"/>
              <a:t> </a:t>
            </a:r>
          </a:p>
          <a:p>
            <a:pPr lvl="1"/>
            <a:r>
              <a:rPr lang="de-DE" dirty="0"/>
              <a:t>Nach dem Kollektivvertrag ist die Kündigung zum 15. und Letzten eines Kalendermonats möglich.</a:t>
            </a:r>
          </a:p>
          <a:p>
            <a:r>
              <a:rPr lang="de-DE" dirty="0"/>
              <a:t>Achtung: Allenfalls Zusammenrechnungsregel nach § 9 KV beachten!</a:t>
            </a:r>
          </a:p>
          <a:p>
            <a:pPr lvl="1"/>
            <a:r>
              <a:rPr lang="de-DE" dirty="0"/>
              <a:t>Unterbrechungen bis zu 120 Tagen sind u.U. unschädlich) § 9 KV</a:t>
            </a:r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CAB5516-56A0-4462-B84D-9D1B0115C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Neue Kündigungsregel © hr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613A53-F2A7-4FDC-A6F7-ABAC23B3A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2862A-0F41-432C-B513-CA5751D9D4C5}" type="slidenum">
              <a:rPr lang="de-DE" smtClean="0"/>
              <a:pPr>
                <a:defRPr/>
              </a:pPr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60783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61A561-8417-4A58-989F-F801BF77B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Arbeitgeberkündigung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776F3-5D9A-4FF6-BA5A-CBDC124C6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Beispiel 1:</a:t>
            </a:r>
            <a:br>
              <a:rPr lang="de-DE" dirty="0"/>
            </a:br>
            <a:br>
              <a:rPr lang="de-DE" dirty="0"/>
            </a:br>
            <a:r>
              <a:rPr lang="de-DE" dirty="0"/>
              <a:t>Die Kündigung wird vom Arbeitgeber am Mittwoch, dem 6.10.2021 ausgesprochen. Die Arbeitnehmerin ist schon 2 Jahre beschäftigt. Das Arbeitsverhältnis endet unter Einhaltung einer 2-monatigen Kündigungsfrist am 15.12.2021.</a:t>
            </a:r>
          </a:p>
          <a:p>
            <a:r>
              <a:rPr lang="de-DE" dirty="0"/>
              <a:t>Beispiel 2:</a:t>
            </a:r>
            <a:br>
              <a:rPr lang="de-DE" dirty="0"/>
            </a:br>
            <a:br>
              <a:rPr lang="de-DE" dirty="0"/>
            </a:br>
            <a:r>
              <a:rPr lang="de-DE" dirty="0"/>
              <a:t>Die Arbeitnehmerin ist am 1. September 2021 eingetreten. Die 1-monatige Probezeit ist vorbei. Der Arbeitgeber entschließt sich Anfang Oktober 2021 zur Kündigung und spricht diese am 6.10.2021 aus. Das Arbeitsverhältnis endet unter Einhaltung einer 6-wöchigen Kündigungsfrist am 30.11.2021.</a:t>
            </a:r>
          </a:p>
          <a:p>
            <a:endParaRPr lang="de-DE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1894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3A290F-5F63-4F4E-908D-08AEC92E3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1A21F0-E795-4C42-9A67-06C75FC52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Neue Lohnordnung</a:t>
            </a:r>
          </a:p>
          <a:p>
            <a:pPr lvl="1"/>
            <a:r>
              <a:rPr lang="de-DE" dirty="0"/>
              <a:t>Erläuterung zur Einstufung</a:t>
            </a:r>
          </a:p>
          <a:p>
            <a:pPr lvl="1"/>
            <a:r>
              <a:rPr lang="de-DE"/>
              <a:t>Qualifikationen und Berufsjahre </a:t>
            </a:r>
            <a:r>
              <a:rPr lang="de-DE" dirty="0"/>
              <a:t>werden berücksichtigt</a:t>
            </a:r>
          </a:p>
          <a:p>
            <a:pPr lvl="1"/>
            <a:r>
              <a:rPr lang="de-DE" dirty="0" err="1"/>
              <a:t>Umstiegsdienstzettel</a:t>
            </a:r>
            <a:endParaRPr lang="de-DE" dirty="0"/>
          </a:p>
          <a:p>
            <a:r>
              <a:rPr lang="de-DE" dirty="0"/>
              <a:t>Neue Kündigungsregeln</a:t>
            </a:r>
          </a:p>
          <a:p>
            <a:r>
              <a:rPr lang="de-DE" dirty="0"/>
              <a:t>kurze Hinweise zum Rahmenkollektivvertrag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700105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C65A49-350D-4133-BEFC-6EC489B5E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12" y="522053"/>
            <a:ext cx="7559096" cy="1078147"/>
          </a:xfrm>
        </p:spPr>
        <p:txBody>
          <a:bodyPr>
            <a:normAutofit fontScale="90000"/>
          </a:bodyPr>
          <a:lstStyle/>
          <a:p>
            <a:r>
              <a:rPr lang="de-DE" sz="4000" u="sng" dirty="0"/>
              <a:t>Kündigungsregeln für die Selbstkündigung von </a:t>
            </a:r>
            <a:r>
              <a:rPr lang="de-DE" sz="4000" u="sng" dirty="0">
                <a:solidFill>
                  <a:srgbClr val="FF0000"/>
                </a:solidFill>
              </a:rPr>
              <a:t>Arbeiter/innen</a:t>
            </a:r>
            <a:r>
              <a:rPr lang="de-DE" sz="4000" u="sng" dirty="0"/>
              <a:t>: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CD7943-9B51-47C0-B9C1-2CCA9D8F2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4408" y="2093131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de-DE" dirty="0"/>
              <a:t>Fristen, die seitens der Arbeiter/innen einzuhalten sind: </a:t>
            </a:r>
          </a:p>
          <a:p>
            <a:pPr lvl="1"/>
            <a:r>
              <a:rPr lang="de-DE" dirty="0"/>
              <a:t>Nach § 16 Z 3 Kollektivvertrag sind es </a:t>
            </a:r>
            <a:r>
              <a:rPr lang="de-DE" dirty="0">
                <a:solidFill>
                  <a:srgbClr val="FF0000"/>
                </a:solidFill>
              </a:rPr>
              <a:t>unabhängig von der Beschäftigungsdauer</a:t>
            </a:r>
            <a:r>
              <a:rPr lang="de-DE" dirty="0"/>
              <a:t> immer 2 Wochen</a:t>
            </a:r>
          </a:p>
          <a:p>
            <a:r>
              <a:rPr lang="de-DE" dirty="0"/>
              <a:t>Kündigungstermin für Arbeitnehmer </a:t>
            </a:r>
            <a:r>
              <a:rPr lang="de-DE" sz="2000" dirty="0"/>
              <a:t>(letzter Tag des Dienstverhältnisses):</a:t>
            </a:r>
            <a:r>
              <a:rPr lang="de-DE" dirty="0"/>
              <a:t> </a:t>
            </a:r>
          </a:p>
          <a:p>
            <a:pPr lvl="1"/>
            <a:r>
              <a:rPr lang="de-DE" dirty="0"/>
              <a:t>jeder Tag</a:t>
            </a:r>
          </a:p>
          <a:p>
            <a:r>
              <a:rPr lang="de-DE" dirty="0"/>
              <a:t>Beispiel: Die Arbeiterin spricht die Kündigung an einem Dienstag aus. Das Arbeitsverhältnis endet am Dienstag in 2 Wochen.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CAB5516-56A0-4462-B84D-9D1B0115C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Neue Kündigungsregel © hr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613A53-F2A7-4FDC-A6F7-ABAC23B3A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2862A-0F41-432C-B513-CA5751D9D4C5}" type="slidenum">
              <a:rPr lang="de-DE" smtClean="0"/>
              <a:pPr>
                <a:defRPr/>
              </a:pPr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99264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18FD60-450D-4397-BAD7-047CD436F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Fragen?</a:t>
            </a:r>
            <a:br>
              <a:rPr lang="de-DE" dirty="0"/>
            </a:b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AA276C-5E0E-40A9-8713-9280C042D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Landesinnung, Frau Mag. Franziska Hahn-Reichl, 0316 601 472, </a:t>
            </a:r>
            <a:r>
              <a:rPr lang="de-DE" dirty="0">
                <a:hlinkClick r:id="rId2"/>
              </a:rPr>
              <a:t>franziska-hahn-reichl@wkstmk.at</a:t>
            </a:r>
            <a:r>
              <a:rPr lang="de-DE" dirty="0"/>
              <a:t> </a:t>
            </a:r>
          </a:p>
          <a:p>
            <a:r>
              <a:rPr lang="de-DE" dirty="0"/>
              <a:t>         Dr. Heinz Rothe, 0664 3372054, </a:t>
            </a:r>
            <a:r>
              <a:rPr lang="de-DE" dirty="0">
                <a:hlinkClick r:id="rId3"/>
              </a:rPr>
              <a:t>rothe@aon.at</a:t>
            </a:r>
            <a:endParaRPr lang="de-DE" dirty="0"/>
          </a:p>
          <a:p>
            <a:r>
              <a:rPr lang="de-DE" dirty="0"/>
              <a:t>Rechtservice WK </a:t>
            </a:r>
            <a:r>
              <a:rPr lang="de-DE" dirty="0" err="1"/>
              <a:t>Stmk</a:t>
            </a:r>
            <a:r>
              <a:rPr lang="de-DE" dirty="0"/>
              <a:t>, 0316 601 601, </a:t>
            </a:r>
            <a:r>
              <a:rPr lang="de-DE" dirty="0" err="1">
                <a:hlinkClick r:id="rId4"/>
              </a:rPr>
              <a:t>rechtsservice@</a:t>
            </a:r>
            <a:r>
              <a:rPr lang="de-DE" err="1">
                <a:hlinkClick r:id="rId4"/>
              </a:rPr>
              <a:t>wkstk</a:t>
            </a:r>
            <a:r>
              <a:rPr lang="de-DE">
                <a:hlinkClick r:id="rId4"/>
              </a:rPr>
              <a:t>.at</a:t>
            </a:r>
            <a:r>
              <a:rPr lang="de-DE"/>
              <a:t> 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AT" dirty="0"/>
          </a:p>
        </p:txBody>
      </p:sp>
      <p:pic>
        <p:nvPicPr>
          <p:cNvPr id="4" name="Picture 6" descr="hr_logo rgb">
            <a:extLst>
              <a:ext uri="{FF2B5EF4-FFF2-40B4-BE49-F238E27FC236}">
                <a16:creationId xmlns:a16="http://schemas.microsoft.com/office/drawing/2014/main" id="{41E9DF29-F063-4B29-B62E-56E733D01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521" y="2683493"/>
            <a:ext cx="496229" cy="575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11169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Fußzeilenplatzhalt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400" dirty="0"/>
          </a:p>
        </p:txBody>
      </p:sp>
      <p:sp>
        <p:nvSpPr>
          <p:cNvPr id="103428" name="WordArt 4"/>
          <p:cNvSpPr>
            <a:spLocks noChangeArrowheads="1" noChangeShapeType="1" noTextEdit="1"/>
          </p:cNvSpPr>
          <p:nvPr/>
        </p:nvSpPr>
        <p:spPr bwMode="auto">
          <a:xfrm>
            <a:off x="2351088" y="333376"/>
            <a:ext cx="7416800" cy="58324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de-A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Herzlichen Dank</a:t>
            </a:r>
          </a:p>
          <a:p>
            <a:pPr algn="ctr"/>
            <a:r>
              <a:rPr lang="de-A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für Ihre</a:t>
            </a:r>
          </a:p>
          <a:p>
            <a:pPr algn="ctr"/>
            <a:r>
              <a:rPr lang="de-A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Aufmerksamkeit!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5AC600-701E-48E7-8346-987EBD57F3CF}" type="slidenum">
              <a:rPr lang="de-DE" smtClean="0"/>
              <a:pPr>
                <a:defRPr/>
              </a:pPr>
              <a:t>32</a:t>
            </a:fld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86200" y="914400"/>
            <a:ext cx="5702300" cy="1206500"/>
            <a:chOff x="1488" y="576"/>
            <a:chExt cx="3592" cy="760"/>
          </a:xfrm>
        </p:grpSpPr>
        <p:sp>
          <p:nvSpPr>
            <p:cNvPr id="9233" name="Rectangle 3"/>
            <p:cNvSpPr>
              <a:spLocks noChangeArrowheads="1"/>
            </p:cNvSpPr>
            <p:nvPr/>
          </p:nvSpPr>
          <p:spPr bwMode="auto">
            <a:xfrm>
              <a:off x="1488" y="576"/>
              <a:ext cx="3592" cy="760"/>
            </a:xfrm>
            <a:prstGeom prst="rect">
              <a:avLst/>
            </a:prstGeom>
            <a:solidFill>
              <a:srgbClr val="DBFFB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de-DE" altLang="de-DE" sz="1800">
                <a:latin typeface="Arial" charset="0"/>
              </a:endParaRPr>
            </a:p>
          </p:txBody>
        </p:sp>
        <p:sp>
          <p:nvSpPr>
            <p:cNvPr id="9234" name="Rectangle 4"/>
            <p:cNvSpPr>
              <a:spLocks noChangeArrowheads="1"/>
            </p:cNvSpPr>
            <p:nvPr/>
          </p:nvSpPr>
          <p:spPr bwMode="auto">
            <a:xfrm>
              <a:off x="1564" y="611"/>
              <a:ext cx="3443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de-DE" altLang="de-DE" sz="4400"/>
                <a:t>Gesetze, Verordnungen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883150" y="2444750"/>
            <a:ext cx="4711700" cy="1206500"/>
            <a:chOff x="2116" y="1540"/>
            <a:chExt cx="2968" cy="760"/>
          </a:xfrm>
        </p:grpSpPr>
        <p:sp>
          <p:nvSpPr>
            <p:cNvPr id="9231" name="Rectangle 6"/>
            <p:cNvSpPr>
              <a:spLocks noChangeArrowheads="1"/>
            </p:cNvSpPr>
            <p:nvPr/>
          </p:nvSpPr>
          <p:spPr bwMode="auto">
            <a:xfrm>
              <a:off x="2116" y="1540"/>
              <a:ext cx="2968" cy="760"/>
            </a:xfrm>
            <a:prstGeom prst="rect">
              <a:avLst/>
            </a:prstGeom>
            <a:solidFill>
              <a:srgbClr val="A3F25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de-DE" altLang="de-DE" sz="1800">
                <a:latin typeface="Arial" charset="0"/>
              </a:endParaRPr>
            </a:p>
          </p:txBody>
        </p:sp>
        <p:sp>
          <p:nvSpPr>
            <p:cNvPr id="9232" name="Rectangle 7"/>
            <p:cNvSpPr>
              <a:spLocks noChangeArrowheads="1"/>
            </p:cNvSpPr>
            <p:nvPr/>
          </p:nvSpPr>
          <p:spPr bwMode="auto">
            <a:xfrm>
              <a:off x="2483" y="1696"/>
              <a:ext cx="2238" cy="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de-DE" altLang="de-DE" sz="4000"/>
                <a:t>Kollektivvertrag</a:t>
              </a: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5797551" y="4044950"/>
            <a:ext cx="3819525" cy="1130300"/>
            <a:chOff x="2692" y="2548"/>
            <a:chExt cx="2406" cy="712"/>
          </a:xfrm>
        </p:grpSpPr>
        <p:sp>
          <p:nvSpPr>
            <p:cNvPr id="9229" name="Rectangle 9"/>
            <p:cNvSpPr>
              <a:spLocks noChangeArrowheads="1"/>
            </p:cNvSpPr>
            <p:nvPr/>
          </p:nvSpPr>
          <p:spPr bwMode="auto">
            <a:xfrm>
              <a:off x="2692" y="2548"/>
              <a:ext cx="2392" cy="712"/>
            </a:xfrm>
            <a:prstGeom prst="rect">
              <a:avLst/>
            </a:prstGeom>
            <a:solidFill>
              <a:srgbClr val="60C9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de-DE" altLang="de-DE" sz="1800">
                <a:latin typeface="Arial" charset="0"/>
              </a:endParaRPr>
            </a:p>
          </p:txBody>
        </p:sp>
        <p:sp>
          <p:nvSpPr>
            <p:cNvPr id="9230" name="Rectangle 10"/>
            <p:cNvSpPr>
              <a:spLocks noChangeArrowheads="1"/>
            </p:cNvSpPr>
            <p:nvPr/>
          </p:nvSpPr>
          <p:spPr bwMode="auto">
            <a:xfrm>
              <a:off x="2771" y="2666"/>
              <a:ext cx="2327" cy="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de-DE" altLang="de-DE"/>
                <a:t>Betriebsvereinbarung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6940550" y="5492753"/>
            <a:ext cx="2654300" cy="1109663"/>
            <a:chOff x="3412" y="3460"/>
            <a:chExt cx="1672" cy="699"/>
          </a:xfrm>
        </p:grpSpPr>
        <p:sp>
          <p:nvSpPr>
            <p:cNvPr id="9227" name="Rectangle 12"/>
            <p:cNvSpPr>
              <a:spLocks noChangeArrowheads="1"/>
            </p:cNvSpPr>
            <p:nvPr/>
          </p:nvSpPr>
          <p:spPr bwMode="auto">
            <a:xfrm>
              <a:off x="3412" y="3460"/>
              <a:ext cx="1672" cy="664"/>
            </a:xfrm>
            <a:prstGeom prst="rect">
              <a:avLst/>
            </a:prstGeom>
            <a:solidFill>
              <a:srgbClr val="00AE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de-DE" altLang="de-DE" sz="1800">
                <a:latin typeface="Arial" charset="0"/>
              </a:endParaRPr>
            </a:p>
          </p:txBody>
        </p:sp>
        <p:sp>
          <p:nvSpPr>
            <p:cNvPr id="9228" name="Rectangle 13"/>
            <p:cNvSpPr>
              <a:spLocks noChangeArrowheads="1"/>
            </p:cNvSpPr>
            <p:nvPr/>
          </p:nvSpPr>
          <p:spPr bwMode="auto">
            <a:xfrm>
              <a:off x="3779" y="3482"/>
              <a:ext cx="962" cy="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de-DE" altLang="de-DE"/>
                <a:t>Arbeits-</a:t>
              </a:r>
            </a:p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de-DE" altLang="de-DE"/>
                <a:t> vertrag</a:t>
              </a:r>
            </a:p>
          </p:txBody>
        </p:sp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3643314" y="-374650"/>
            <a:ext cx="769937" cy="7607300"/>
            <a:chOff x="1335" y="-236"/>
            <a:chExt cx="485" cy="4792"/>
          </a:xfrm>
        </p:grpSpPr>
        <p:sp>
          <p:nvSpPr>
            <p:cNvPr id="9225" name="Rectangle 15"/>
            <p:cNvSpPr>
              <a:spLocks noChangeArrowheads="1"/>
            </p:cNvSpPr>
            <p:nvPr/>
          </p:nvSpPr>
          <p:spPr bwMode="auto">
            <a:xfrm rot="3300000">
              <a:off x="-812" y="1924"/>
              <a:ext cx="4792" cy="47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de-DE" altLang="de-DE" sz="1800">
                <a:latin typeface="Arial" charset="0"/>
              </a:endParaRPr>
            </a:p>
          </p:txBody>
        </p:sp>
        <p:sp>
          <p:nvSpPr>
            <p:cNvPr id="9226" name="Rectangle 16"/>
            <p:cNvSpPr>
              <a:spLocks noChangeArrowheads="1"/>
            </p:cNvSpPr>
            <p:nvPr/>
          </p:nvSpPr>
          <p:spPr bwMode="auto">
            <a:xfrm rot="3360000">
              <a:off x="-349" y="1964"/>
              <a:ext cx="3778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SzPct val="100000"/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spcBef>
                  <a:spcPct val="20000"/>
                </a:spcBef>
                <a:buSzPct val="100000"/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spcBef>
                  <a:spcPct val="20000"/>
                </a:spcBef>
                <a:buSzPct val="100000"/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spcBef>
                  <a:spcPct val="20000"/>
                </a:spcBef>
                <a:buSzPct val="100000"/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spcBef>
                  <a:spcPct val="20000"/>
                </a:spcBef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de-DE" altLang="de-DE" sz="3600"/>
                <a:t>Verschlechterungen unwirksam</a:t>
              </a:r>
            </a:p>
          </p:txBody>
        </p:sp>
      </p:grpSp>
      <p:sp>
        <p:nvSpPr>
          <p:cNvPr id="103441" name="AutoShape 17"/>
          <p:cNvSpPr>
            <a:spLocks noChangeArrowheads="1"/>
          </p:cNvSpPr>
          <p:nvPr/>
        </p:nvSpPr>
        <p:spPr bwMode="auto">
          <a:xfrm rot="-2121940">
            <a:off x="3124200" y="1828800"/>
            <a:ext cx="381000" cy="4648200"/>
          </a:xfrm>
          <a:prstGeom prst="downArrow">
            <a:avLst>
              <a:gd name="adj1" fmla="val 50000"/>
              <a:gd name="adj2" fmla="val 30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de-DE" altLang="de-DE" sz="1800">
              <a:latin typeface="Arial" charset="0"/>
            </a:endParaRPr>
          </a:p>
        </p:txBody>
      </p:sp>
      <p:sp>
        <p:nvSpPr>
          <p:cNvPr id="103442" name="Rectangle 18"/>
          <p:cNvSpPr>
            <a:spLocks noGrp="1" noChangeArrowheads="1"/>
          </p:cNvSpPr>
          <p:nvPr>
            <p:ph type="title" idx="4294967295"/>
          </p:nvPr>
        </p:nvSpPr>
        <p:spPr>
          <a:xfrm>
            <a:off x="2362200" y="-304800"/>
            <a:ext cx="7772400" cy="1143000"/>
          </a:xfrm>
        </p:spPr>
        <p:txBody>
          <a:bodyPr/>
          <a:lstStyle/>
          <a:p>
            <a:r>
              <a:rPr lang="de-DE" altLang="de-DE" u="sng"/>
              <a:t>Günstigkeitsprinzip</a:t>
            </a: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41" grpId="0" animBg="1"/>
      <p:bldP spid="10344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00909B-34F4-40ED-83AF-EB8903B9B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Vorteile eines Kollektivvertrages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8225CB-4EDE-4D60-BA68-C0D651CE0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Rechtssicherheit</a:t>
            </a:r>
          </a:p>
          <a:p>
            <a:r>
              <a:rPr lang="de-DE" dirty="0"/>
              <a:t>Wettbewerbsgleichheit</a:t>
            </a:r>
          </a:p>
          <a:p>
            <a:r>
              <a:rPr lang="de-DE" dirty="0"/>
              <a:t>Wettbewerbsklarheit</a:t>
            </a:r>
          </a:p>
          <a:p>
            <a:r>
              <a:rPr lang="de-DE" dirty="0"/>
              <a:t>eigenständige Lohnordnung</a:t>
            </a:r>
          </a:p>
          <a:p>
            <a:pPr lvl="1"/>
            <a:r>
              <a:rPr lang="de-DE" dirty="0"/>
              <a:t>Abkoppelung von den Friseuren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36648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CA6FAB-D847-4C45-B148-622FB06AD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Lohnordnung „neu“ – 6 Lohngruppen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5929F3-347D-4F43-9E15-CD4CD7986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Absichten der neuen Lohnordnung</a:t>
            </a:r>
          </a:p>
          <a:p>
            <a:pPr lvl="1"/>
            <a:r>
              <a:rPr lang="de-DE" dirty="0"/>
              <a:t>eine berufliche Ausbildung soll sich auf die Lohnhöhe auswirken </a:t>
            </a:r>
          </a:p>
          <a:p>
            <a:pPr lvl="1"/>
            <a:r>
              <a:rPr lang="de-DE" dirty="0"/>
              <a:t>Berufserfahrung wird entsprechend berücksichtigt</a:t>
            </a:r>
          </a:p>
          <a:p>
            <a:pPr lvl="1"/>
            <a:r>
              <a:rPr lang="de-DE" dirty="0"/>
              <a:t>die überwiegend ausgeübte Tätigkeit ist mitentscheidend</a:t>
            </a:r>
          </a:p>
          <a:p>
            <a:endParaRPr lang="de-DE" dirty="0"/>
          </a:p>
          <a:p>
            <a:r>
              <a:rPr lang="de-DE" dirty="0"/>
              <a:t>Facharbeiter: Lohngruppe 1a und 1b</a:t>
            </a:r>
          </a:p>
          <a:p>
            <a:r>
              <a:rPr lang="de-DE" dirty="0"/>
              <a:t>Angelernte: Lohngruppe 2a, 2b, 2c</a:t>
            </a:r>
          </a:p>
          <a:p>
            <a:r>
              <a:rPr lang="de-DE" dirty="0"/>
              <a:t>Hilfskräfte: Lohngruppe 3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175278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1CA9C6-1363-4896-BDF1-D50FF0018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Internetseiten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F8775A-C030-465C-86AA-78508FE62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Lohnordnung</a:t>
            </a:r>
            <a:br>
              <a:rPr lang="de-DE" dirty="0"/>
            </a:br>
            <a:r>
              <a:rPr lang="de-DE" dirty="0">
                <a:hlinkClick r:id="rId2"/>
              </a:rPr>
              <a:t>https://www.wko.at/service/kollektivvertrag/lohnordnung-fusspfleger-kosmetiker-masseurgewerbe-2021.html</a:t>
            </a:r>
            <a:endParaRPr lang="de-DE" dirty="0"/>
          </a:p>
          <a:p>
            <a:r>
              <a:rPr lang="de-DE" dirty="0"/>
              <a:t>Erläuterungen mit Beispielen</a:t>
            </a:r>
            <a:br>
              <a:rPr lang="de-DE" dirty="0"/>
            </a:br>
            <a:r>
              <a:rPr lang="de-DE" dirty="0">
                <a:hlinkClick r:id="rId3"/>
              </a:rPr>
              <a:t>https://www.wko.at/service/kollektivvertrag/erlaeuterungen-lohnordnung-fusspfleger-kosmetiker-masseure.html</a:t>
            </a:r>
            <a:r>
              <a:rPr lang="de-DE" dirty="0"/>
              <a:t>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34734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49D871-9654-4234-8FFA-A880903B7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Facharbeiter/in 1a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1B76B0-EF4A-408D-B2A4-16E28DB04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Lehrabschlussprüfung (Befähigungsprüfungen) Fußpfleger, Kosmetiker oder  Masseur</a:t>
            </a:r>
          </a:p>
          <a:p>
            <a:r>
              <a:rPr lang="de-DE" dirty="0"/>
              <a:t>wenn </a:t>
            </a:r>
            <a:r>
              <a:rPr lang="de-DE" dirty="0">
                <a:solidFill>
                  <a:srgbClr val="FF0000"/>
                </a:solidFill>
              </a:rPr>
              <a:t>überwiegend</a:t>
            </a:r>
            <a:r>
              <a:rPr lang="de-DE" dirty="0"/>
              <a:t> im erlernten Beruf </a:t>
            </a:r>
            <a:r>
              <a:rPr lang="de-DE" dirty="0">
                <a:solidFill>
                  <a:srgbClr val="FF0000"/>
                </a:solidFill>
              </a:rPr>
              <a:t>eingesetzt</a:t>
            </a:r>
            <a:r>
              <a:rPr lang="de-DE" dirty="0"/>
              <a:t>.</a:t>
            </a:r>
          </a:p>
          <a:p>
            <a:r>
              <a:rPr lang="de-DE" dirty="0"/>
              <a:t>1. und 2. Jahr € 1.610</a:t>
            </a:r>
          </a:p>
          <a:p>
            <a:r>
              <a:rPr lang="de-DE" dirty="0"/>
              <a:t>3. bis 5. Jahr € 1.660</a:t>
            </a:r>
          </a:p>
          <a:p>
            <a:r>
              <a:rPr lang="de-DE" dirty="0"/>
              <a:t>ab 6. Jahr € 1.710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47924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30D77C-E4C3-4BF2-AC5D-7E3CF1EB0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Facharbeiter/in 1b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B7FA02-32C3-4BB0-B700-6EA5D5456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Lehrabschlussprüfung (Befähigungsprüfungen) in mehreren Lehrberufen (zumindest 2 Lehrberufe) Fußpfleger, Kosmetiker oder  Masseur </a:t>
            </a:r>
            <a:r>
              <a:rPr lang="de-DE" dirty="0">
                <a:solidFill>
                  <a:srgbClr val="FF0000"/>
                </a:solidFill>
              </a:rPr>
              <a:t>oder Friseur</a:t>
            </a:r>
          </a:p>
          <a:p>
            <a:r>
              <a:rPr lang="de-DE" dirty="0"/>
              <a:t>wenn in mehreren fachlichen Kompetenzen eingesetzt</a:t>
            </a:r>
          </a:p>
          <a:p>
            <a:r>
              <a:rPr lang="de-DE" dirty="0"/>
              <a:t>1. und 2. Jahr € 1.650</a:t>
            </a:r>
          </a:p>
          <a:p>
            <a:r>
              <a:rPr lang="de-DE" dirty="0"/>
              <a:t>3. bis 5. Jahr € 1.700</a:t>
            </a:r>
          </a:p>
          <a:p>
            <a:r>
              <a:rPr lang="de-DE" dirty="0"/>
              <a:t>ab 6. Jahr € 1.760</a:t>
            </a:r>
            <a:endParaRPr lang="de-AT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18767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1621</Words>
  <Application>Microsoft Office PowerPoint</Application>
  <PresentationFormat>Breitbild</PresentationFormat>
  <Paragraphs>203</Paragraphs>
  <Slides>32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32</vt:i4>
      </vt:variant>
    </vt:vector>
  </HeadingPairs>
  <TitlesOfParts>
    <vt:vector size="39" baseType="lpstr">
      <vt:lpstr>Arial</vt:lpstr>
      <vt:lpstr>Arial Black</vt:lpstr>
      <vt:lpstr>Calibri</vt:lpstr>
      <vt:lpstr>Calibri Light</vt:lpstr>
      <vt:lpstr>Impact</vt:lpstr>
      <vt:lpstr>Times New Roman</vt:lpstr>
      <vt:lpstr>Office</vt:lpstr>
      <vt:lpstr>Fußpfleger, Kosmetiker, Masseure</vt:lpstr>
      <vt:lpstr>   Unternehmensberatung - Wirtschaftsmediation Dr. Heinz Rothe </vt:lpstr>
      <vt:lpstr>Inhalte</vt:lpstr>
      <vt:lpstr>Günstigkeitsprinzip</vt:lpstr>
      <vt:lpstr>Vorteile eines Kollektivvertrages</vt:lpstr>
      <vt:lpstr>Lohnordnung „neu“ – 6 Lohngruppen</vt:lpstr>
      <vt:lpstr>Internetseiten</vt:lpstr>
      <vt:lpstr>Facharbeiter/in 1a</vt:lpstr>
      <vt:lpstr>Facharbeiter/in 1b</vt:lpstr>
      <vt:lpstr>Angelernte 2a</vt:lpstr>
      <vt:lpstr>Angelernte 2b</vt:lpstr>
      <vt:lpstr>Angelernte 2c</vt:lpstr>
      <vt:lpstr>Hilfskräfte, Lohngruppe 3</vt:lpstr>
      <vt:lpstr>Lehrlingseinkommen</vt:lpstr>
      <vt:lpstr>Zulage A) 13 % vom Monatslohn</vt:lpstr>
      <vt:lpstr>Zulage B) 10 % vom Monatslohn</vt:lpstr>
      <vt:lpstr>Was gilt als  Berufsjahr?</vt:lpstr>
      <vt:lpstr>Woher weiß der Arbeitgeber, wie viele Berufsjahre vorliegen?</vt:lpstr>
      <vt:lpstr>Wie ist die Rechtslage, wenn der Arbeitgeber seine „Pflicht zur Befragung“ vergisst? </vt:lpstr>
      <vt:lpstr>Was ist im Hinblick auf die neue Lohnordnung zu tun?</vt:lpstr>
      <vt:lpstr>Muss ich auch einen Umstiegsdienstzettel ausstellen, wenn ich ohnehin über dem Kollektivvertrag bezahle?</vt:lpstr>
      <vt:lpstr>Beispiel zur Überstundenabdeckung</vt:lpstr>
      <vt:lpstr>Wie hoch ist der Monatslohn für Teilzeitkräfte?</vt:lpstr>
      <vt:lpstr>Wann ist der Monatslohn spätestens zu zahlen?</vt:lpstr>
      <vt:lpstr>Rahmenkollektivvertrag, Auszüge </vt:lpstr>
      <vt:lpstr>Gesetzliche Änderungen  der Kündigungsregeln für Arbeiter/innen ab 1.10.2021</vt:lpstr>
      <vt:lpstr>PowerPoint-Präsentation</vt:lpstr>
      <vt:lpstr>Kündigungsregeln für Arbeitgeber/innen: gesetzliche Änderungen ab 1.10.2021</vt:lpstr>
      <vt:lpstr>Beispiel Arbeitgeberkündigung</vt:lpstr>
      <vt:lpstr>Kündigungsregeln für die Selbstkündigung von Arbeiter/innen:</vt:lpstr>
      <vt:lpstr>Fragen? 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Fußpfleger, Kosmetiker, Masseure</dc:title>
  <dc:creator>UH</dc:creator>
  <cp:lastModifiedBy>UH</cp:lastModifiedBy>
  <cp:revision>8</cp:revision>
  <dcterms:created xsi:type="dcterms:W3CDTF">2021-09-12T11:48:26Z</dcterms:created>
  <dcterms:modified xsi:type="dcterms:W3CDTF">2021-09-13T09:12:21Z</dcterms:modified>
</cp:coreProperties>
</file>