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9" r:id="rId13"/>
  </p:sldIdLst>
  <p:sldSz cx="18288000" cy="10287000"/>
  <p:notesSz cx="6858000" cy="9144000"/>
  <p:embeddedFontLst>
    <p:embeddedFont>
      <p:font typeface="Catamaran Bold" pitchFamily="2" charset="77"/>
      <p:regular r:id="rId16"/>
      <p:bold r:id="rId17"/>
    </p:embeddedFont>
    <p:embeddedFont>
      <p:font typeface="Catamaran Extra-Light" pitchFamily="2" charset="77"/>
      <p:regular r:id="rId18"/>
    </p:embeddedFont>
    <p:embeddedFont>
      <p:font typeface="Catamaran Light" pitchFamily="2" charset="77"/>
      <p:regular r:id="rId19"/>
    </p:embeddedFont>
    <p:embeddedFont>
      <p:font typeface="Catamaran Medium" pitchFamily="2" charset="77"/>
      <p:regular r:id="rId20"/>
    </p:embeddedFont>
    <p:embeddedFont>
      <p:font typeface="Catamaran Semi-Bold" pitchFamily="2" charset="77"/>
      <p:regular r:id="rId21"/>
      <p:bold r:id="rId22"/>
    </p:embeddedFont>
    <p:embeddedFont>
      <p:font typeface="The Seasons" pitchFamily="2" charset="77"/>
      <p:regular r:id="rId23"/>
    </p:embeddedFont>
    <p:embeddedFont>
      <p:font typeface="The Seasons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8" autoAdjust="0"/>
    <p:restoredTop sz="96014" autoAdjust="0"/>
  </p:normalViewPr>
  <p:slideViewPr>
    <p:cSldViewPr>
      <p:cViewPr>
        <p:scale>
          <a:sx n="87" d="100"/>
          <a:sy n="87" d="100"/>
        </p:scale>
        <p:origin x="197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45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7DF876-A434-AA61-F99D-11B663F35E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F127E4-FCC6-9952-7DE3-B8DEA4C5D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D7D7E-50EF-CB49-8ED7-39364F34B135}" type="datetimeFigureOut">
              <a:rPr lang="de-DE" smtClean="0"/>
              <a:t>11.06.26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090A4C-FA70-B8FB-B285-386564FA36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0693A0-A917-EDA9-5FC9-142157391E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E81D0-3B27-9F48-90B3-E4EB632CC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077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2DDC5-F437-994C-B9B0-65BBDDD21162}" type="datetimeFigureOut">
              <a:rPr lang="de-DE" smtClean="0"/>
              <a:t>11.06.26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1A8A-BE3B-A148-AE0C-ECFF4A206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7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Überblick mit allen </a:t>
            </a:r>
            <a:r>
              <a:rPr lang="de-DE" dirty="0" err="1"/>
              <a:t>unterpunkten</a:t>
            </a:r>
            <a:endParaRPr lang="de-DE" dirty="0"/>
          </a:p>
          <a:p>
            <a:r>
              <a:rPr lang="de-DE" dirty="0"/>
              <a:t>Gesehen wie MA-Bindung </a:t>
            </a:r>
            <a:r>
              <a:rPr lang="de-DE" dirty="0" err="1"/>
              <a:t>funktiniert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Der Fachkräftemangel wird bleiben und uns noch länger begleiten, Sie wissen aber jetzt wie sie MA binden.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7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Und dafür wünsche ich Ihnen viel Erfolg.</a:t>
            </a:r>
          </a:p>
          <a:p>
            <a:r>
              <a:rPr lang="de-DE" dirty="0"/>
              <a:t>Danke.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1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19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80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Satz vorlesen!</a:t>
            </a:r>
          </a:p>
          <a:p>
            <a:endParaRPr lang="de-DE" dirty="0"/>
          </a:p>
          <a:p>
            <a:r>
              <a:rPr lang="de-DE" dirty="0"/>
              <a:t>Einladen zum Fragen stellen!</a:t>
            </a:r>
          </a:p>
          <a:p>
            <a:endParaRPr lang="de-DE" dirty="0"/>
          </a:p>
          <a:p>
            <a:r>
              <a:rPr lang="de-DE" dirty="0"/>
              <a:t>Warum trifft Unternehmen ein MA-Austritt? Mittlerweile haben wir einen AN-Markt, früher AG-Markt (Geschichte Kienbaum)</a:t>
            </a:r>
          </a:p>
          <a:p>
            <a:r>
              <a:rPr lang="de-DE" dirty="0"/>
              <a:t>Viele offene Position aufgrund von Fachkräftemangel. Wieso?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17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Demografisch – wenig junge Personen kommen auf den Markt nach, viele Alte gehen</a:t>
            </a:r>
          </a:p>
          <a:p>
            <a:r>
              <a:rPr lang="de-DE" dirty="0"/>
              <a:t>Fehlende Qualifikation – Mangelberufe, manche Fachberufe kaum Nachfrage,</a:t>
            </a:r>
          </a:p>
          <a:p>
            <a:r>
              <a:rPr lang="de-DE" dirty="0"/>
              <a:t>Veränderte Arbeitswelt – MA erwarten mehr vom AG als nur Arbeit &amp; Geld (Rahmenbedingungen, Kultur)</a:t>
            </a:r>
          </a:p>
          <a:p>
            <a:endParaRPr lang="de-DE" dirty="0"/>
          </a:p>
          <a:p>
            <a:r>
              <a:rPr lang="de-DE" dirty="0"/>
              <a:t>Gerade weil es schwer ist neues Personal zu finden - &gt; Bindung im Vordergrund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97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MA-Bindung kann also die Antwort auf den Fachkräftemangel sein. Aber warum sonst noch MA-Bindung?</a:t>
            </a:r>
          </a:p>
          <a:p>
            <a:r>
              <a:rPr lang="de-DE" dirty="0"/>
              <a:t>Gerade wenn neu gefunden oder noch vor Suche - &gt; Binden</a:t>
            </a:r>
          </a:p>
          <a:p>
            <a:endParaRPr lang="de-DE" dirty="0"/>
          </a:p>
          <a:p>
            <a:r>
              <a:rPr lang="de-DE" dirty="0" err="1"/>
              <a:t>Flukation</a:t>
            </a:r>
            <a:r>
              <a:rPr lang="de-DE" dirty="0"/>
              <a:t> – 100-150% des Jahresbrutto (</a:t>
            </a:r>
            <a:r>
              <a:rPr lang="de-DE" dirty="0" err="1"/>
              <a:t>inbseondere</a:t>
            </a:r>
            <a:r>
              <a:rPr lang="de-DE" dirty="0"/>
              <a:t> wenn man Zeiten + extern. Ressourcen mit einrechnet); </a:t>
            </a:r>
            <a:r>
              <a:rPr lang="de-DE" dirty="0" err="1"/>
              <a:t>vl</a:t>
            </a:r>
            <a:r>
              <a:rPr lang="de-DE" dirty="0"/>
              <a:t> Aufträge ablehnen</a:t>
            </a:r>
          </a:p>
          <a:p>
            <a:r>
              <a:rPr lang="de-DE" dirty="0"/>
              <a:t>Wissen – MA, Prozesse, Kultur, Kundenbeziehungen</a:t>
            </a:r>
          </a:p>
          <a:p>
            <a:r>
              <a:rPr lang="de-DE" dirty="0"/>
              <a:t>Produktivität – Mehr zum Erfolg beitragen, wenn Verbunden mit Unternehmen – Dienst nach Vorschrift, richtig teuer</a:t>
            </a:r>
          </a:p>
          <a:p>
            <a:r>
              <a:rPr lang="de-DE" dirty="0" err="1"/>
              <a:t>Employer</a:t>
            </a:r>
            <a:r>
              <a:rPr lang="de-DE" dirty="0"/>
              <a:t> Branding – MA tragen Marke nach außen, nicht nur AG sondern Produkte &amp; Leistung</a:t>
            </a:r>
          </a:p>
          <a:p>
            <a:endParaRPr lang="de-DE" dirty="0"/>
          </a:p>
          <a:p>
            <a:r>
              <a:rPr lang="de-DE" dirty="0"/>
              <a:t>Nachhaltiger Wettbewerbsvorteil - Sie sehen – MA wichtig – aber wie funktioniert das?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47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Müssen nicht abfotografieren oder mitschreiben – Geschenk an alle Teilnehmenden zum Schluss (Webshop, MKP, Kosten)</a:t>
            </a:r>
          </a:p>
          <a:p>
            <a:endParaRPr lang="de-DE" dirty="0"/>
          </a:p>
          <a:p>
            <a:r>
              <a:rPr lang="de-DE" dirty="0"/>
              <a:t>Klingt mühsam und viel Arbeit , ABER</a:t>
            </a:r>
          </a:p>
          <a:p>
            <a:pPr marL="171450" indent="-171450">
              <a:buFontTx/>
              <a:buChar char="-"/>
            </a:pPr>
            <a:r>
              <a:rPr lang="de-DE" dirty="0"/>
              <a:t>Wissen was erwartet wird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Gesehen werden für Tätigkeit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Faire Bezahlung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3 Bereiche genauer mit Praxisbeispielen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6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Eigenen Beitrag verstehen (muss nicht </a:t>
            </a:r>
            <a:r>
              <a:rPr lang="de-DE" dirty="0" err="1"/>
              <a:t>selbstverwirklcung</a:t>
            </a:r>
            <a:r>
              <a:rPr lang="de-DE" dirty="0"/>
              <a:t> in Arbeit sein)</a:t>
            </a:r>
          </a:p>
          <a:p>
            <a:pPr marL="228600" indent="-228600">
              <a:buAutoNum type="arabicPeriod"/>
            </a:pPr>
            <a:r>
              <a:rPr lang="de-DE" dirty="0"/>
              <a:t>Wissen wofür ich zuständig bin und wofür nicht, was sind aufgaben und Verantwortlichkeiten -&gt; Beispiel für beides Tommy</a:t>
            </a:r>
          </a:p>
          <a:p>
            <a:pPr marL="228600" indent="-228600">
              <a:buAutoNum type="arabicPeriod"/>
            </a:pPr>
            <a:r>
              <a:rPr lang="de-DE" dirty="0"/>
              <a:t>Prozesse – nicht im Kopf behalten, Fairness, Unsicherheit reduzieren – wichtige Prozesse vereinheitlichen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Wenn alles immer anders läuft und für jedes Team unterschiedlich – Verwirrung und Unfair aufgefasst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Klar festlegen wer wofür verantwortlich ist und über die Richtung des Unternehmens und die Ausrichtung sprechen.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38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Feedback regelmäßig und rechtzeitig sonst krieg ich immer wieder die Selbe Arbeit vorgelegt</a:t>
            </a:r>
          </a:p>
          <a:p>
            <a:pPr marL="228600" indent="-228600">
              <a:buAutoNum type="arabicPeriod"/>
            </a:pPr>
            <a:r>
              <a:rPr lang="de-DE" dirty="0"/>
              <a:t>Führung heißt klare Kommunikation, Vorgaben und Teilen von Informationen – MA wollen wissen und verstehen was passiert, können teilweise auch nur helfen, wenn sie alle Informationen haben – wie in jeder zwischenmenschlichen Beziehung</a:t>
            </a:r>
          </a:p>
          <a:p>
            <a:pPr marL="228600" indent="-228600">
              <a:buAutoNum type="arabicPeriod"/>
            </a:pPr>
            <a:r>
              <a:rPr lang="de-DE" dirty="0"/>
              <a:t>Entwicklung – persönlich bzw. Fachlich, heißt nicht automatisch Karriere im </a:t>
            </a:r>
            <a:r>
              <a:rPr lang="de-DE" dirty="0" err="1"/>
              <a:t>Unternehemn</a:t>
            </a:r>
            <a:r>
              <a:rPr lang="de-DE" dirty="0"/>
              <a:t> und Karriere ist nicht gleichzeitig nach oben – verstehen durch Gespräche</a:t>
            </a:r>
          </a:p>
          <a:p>
            <a:pPr marL="228600" indent="-228600">
              <a:buAutoNum type="arabicPeriod"/>
            </a:pPr>
            <a:r>
              <a:rPr lang="de-DE" dirty="0"/>
              <a:t>Kultur – Arbeitszeit ist Lebenszeit</a:t>
            </a:r>
          </a:p>
          <a:p>
            <a:pPr marL="228600" indent="-228600"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Wertschätzung heißt auch, ich sehe was MA beitragen, fühlen sich nicht austauschbar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Vergütungsstrukur</a:t>
            </a:r>
            <a:r>
              <a:rPr lang="de-DE" dirty="0"/>
              <a:t> – Wissen wieviel ich wofür verdiene, wie kann ich mich erhöhen</a:t>
            </a:r>
          </a:p>
          <a:p>
            <a:r>
              <a:rPr lang="de-DE" dirty="0"/>
              <a:t>Nicht: Erhöhungen einfach zusagen, Nicht </a:t>
            </a:r>
            <a:r>
              <a:rPr lang="de-DE" dirty="0" err="1"/>
              <a:t>gehälter</a:t>
            </a:r>
            <a:r>
              <a:rPr lang="de-DE" dirty="0"/>
              <a:t> einfach nach </a:t>
            </a:r>
            <a:r>
              <a:rPr lang="de-DE" dirty="0" err="1"/>
              <a:t>gefühl</a:t>
            </a:r>
            <a:r>
              <a:rPr lang="de-DE" dirty="0"/>
              <a:t> individuell </a:t>
            </a:r>
            <a:r>
              <a:rPr lang="de-DE" dirty="0" err="1"/>
              <a:t>verhandlen</a:t>
            </a:r>
            <a:r>
              <a:rPr lang="de-DE" dirty="0"/>
              <a:t> (manche Verkaufen sich </a:t>
            </a:r>
            <a:r>
              <a:rPr lang="de-DE" dirty="0" err="1"/>
              <a:t>niht</a:t>
            </a:r>
            <a:r>
              <a:rPr lang="de-DE" dirty="0"/>
              <a:t> so gut)</a:t>
            </a:r>
          </a:p>
          <a:p>
            <a:r>
              <a:rPr lang="de-DE" dirty="0"/>
              <a:t>Kennen MA, die </a:t>
            </a:r>
            <a:r>
              <a:rPr lang="de-DE" dirty="0" err="1"/>
              <a:t>eineErhöhung</a:t>
            </a:r>
            <a:r>
              <a:rPr lang="de-DE" dirty="0"/>
              <a:t> verdienen – proaktiv angehen (ja, Geld teuer, aber </a:t>
            </a:r>
            <a:r>
              <a:rPr lang="de-DE" dirty="0" err="1"/>
              <a:t>Wrkung</a:t>
            </a:r>
            <a:r>
              <a:rPr lang="de-DE" dirty="0"/>
              <a:t> stark)</a:t>
            </a:r>
          </a:p>
          <a:p>
            <a:r>
              <a:rPr lang="de-DE" dirty="0"/>
              <a:t>Belohnung von Leistung – Faire Vergütung individuell und im Vergleich zu anderen </a:t>
            </a:r>
          </a:p>
          <a:p>
            <a:r>
              <a:rPr lang="de-DE" dirty="0" err="1"/>
              <a:t>Bsp</a:t>
            </a:r>
            <a:r>
              <a:rPr lang="de-DE" dirty="0"/>
              <a:t>: Langjährige MA verdienen weniger</a:t>
            </a:r>
          </a:p>
          <a:p>
            <a:endParaRPr lang="de-DE" dirty="0"/>
          </a:p>
          <a:p>
            <a:r>
              <a:rPr lang="de-DE" dirty="0"/>
              <a:t>Transparenz – wie laufen die Prozesse, pünktliche Auszahlung (aller Teile), Erklären was sind die Bestandteile, Fragerunden mit HR, LV &amp; Steuerberater, mögliche Optimierung </a:t>
            </a:r>
          </a:p>
          <a:p>
            <a:r>
              <a:rPr lang="de-DE" dirty="0"/>
              <a:t>Heißt nicht vollkommende Offenlegung, wobei Entgelttransparenz-RL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1A8A-BE3B-A148-AE0C-ECFF4A20690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03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4.sv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144000" y="18974"/>
            <a:ext cx="9119713" cy="7092979"/>
          </a:xfrm>
          <a:custGeom>
            <a:avLst/>
            <a:gdLst/>
            <a:ahLst/>
            <a:cxnLst/>
            <a:rect l="l" t="t" r="r" b="b"/>
            <a:pathLst>
              <a:path w="9119713" h="7092979">
                <a:moveTo>
                  <a:pt x="9119713" y="0"/>
                </a:moveTo>
                <a:lnTo>
                  <a:pt x="0" y="0"/>
                </a:lnTo>
                <a:lnTo>
                  <a:pt x="0" y="7092979"/>
                </a:lnTo>
                <a:lnTo>
                  <a:pt x="9119713" y="7092979"/>
                </a:lnTo>
                <a:lnTo>
                  <a:pt x="9119713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711" t="-22231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318779" y="2485348"/>
            <a:ext cx="5337153" cy="5316304"/>
            <a:chOff x="0" y="0"/>
            <a:chExt cx="6502400" cy="6477000"/>
          </a:xfrm>
        </p:grpSpPr>
        <p:sp>
          <p:nvSpPr>
            <p:cNvPr id="4" name="Freeform 4"/>
            <p:cNvSpPr/>
            <p:nvPr/>
          </p:nvSpPr>
          <p:spPr>
            <a:xfrm>
              <a:off x="116940" y="124149"/>
              <a:ext cx="6262195" cy="6234315"/>
            </a:xfrm>
            <a:custGeom>
              <a:avLst/>
              <a:gdLst/>
              <a:ahLst/>
              <a:cxnLst/>
              <a:rect l="l" t="t" r="r" b="b"/>
              <a:pathLst>
                <a:path w="6262195" h="623431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EE5F2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96098" y="3241040"/>
            <a:ext cx="10796934" cy="382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40"/>
              </a:lnSpc>
            </a:pPr>
            <a:r>
              <a:rPr lang="en-US" sz="6500" spc="481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DIE BINDUNG VON MITARBEITER:INNEN ALS ANTWORT AUF DEN FACHKRÄFTEMANGEL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3244" y="7118188"/>
            <a:ext cx="418447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algn="l">
              <a:lnSpc>
                <a:spcPts val="5599"/>
              </a:lnSpc>
            </a:pPr>
            <a:r>
              <a:rPr lang="en-US" sz="3999" dirty="0">
                <a:solidFill>
                  <a:srgbClr val="CEE5F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12. Juni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50061" y="0"/>
            <a:ext cx="5437939" cy="4143515"/>
          </a:xfrm>
          <a:custGeom>
            <a:avLst/>
            <a:gdLst/>
            <a:ahLst/>
            <a:cxnLst/>
            <a:rect l="l" t="t" r="r" b="b"/>
            <a:pathLst>
              <a:path w="7380784" h="4143515">
                <a:moveTo>
                  <a:pt x="7380783" y="0"/>
                </a:moveTo>
                <a:lnTo>
                  <a:pt x="0" y="0"/>
                </a:lnTo>
                <a:lnTo>
                  <a:pt x="0" y="4143515"/>
                </a:lnTo>
                <a:lnTo>
                  <a:pt x="7380783" y="4143515"/>
                </a:lnTo>
                <a:lnTo>
                  <a:pt x="7380783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6342" t="-109238" r="-2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3381477" y="338601"/>
            <a:ext cx="11505368" cy="9609798"/>
            <a:chOff x="-21855" y="0"/>
            <a:chExt cx="15340490" cy="12813064"/>
          </a:xfrm>
        </p:grpSpPr>
        <p:sp>
          <p:nvSpPr>
            <p:cNvPr id="4" name="Freeform 4"/>
            <p:cNvSpPr/>
            <p:nvPr/>
          </p:nvSpPr>
          <p:spPr>
            <a:xfrm>
              <a:off x="13072" y="0"/>
              <a:ext cx="15292491" cy="4568632"/>
            </a:xfrm>
            <a:custGeom>
              <a:avLst/>
              <a:gdLst/>
              <a:ahLst/>
              <a:cxnLst/>
              <a:rect l="l" t="t" r="r" b="b"/>
              <a:pathLst>
                <a:path w="15292491" h="4568632">
                  <a:moveTo>
                    <a:pt x="0" y="0"/>
                  </a:moveTo>
                  <a:lnTo>
                    <a:pt x="15292491" y="0"/>
                  </a:lnTo>
                  <a:lnTo>
                    <a:pt x="15292491" y="4568632"/>
                  </a:lnTo>
                  <a:lnTo>
                    <a:pt x="0" y="4568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3072" y="4856568"/>
              <a:ext cx="4644495" cy="2610063"/>
              <a:chOff x="0" y="0"/>
              <a:chExt cx="528188" cy="29682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28188" cy="296825"/>
              </a:xfrm>
              <a:custGeom>
                <a:avLst/>
                <a:gdLst/>
                <a:ahLst/>
                <a:cxnLst/>
                <a:rect l="l" t="t" r="r" b="b"/>
                <a:pathLst>
                  <a:path w="528188" h="296825">
                    <a:moveTo>
                      <a:pt x="68630" y="0"/>
                    </a:moveTo>
                    <a:lnTo>
                      <a:pt x="459558" y="0"/>
                    </a:lnTo>
                    <a:cubicBezTo>
                      <a:pt x="497462" y="0"/>
                      <a:pt x="528188" y="30727"/>
                      <a:pt x="528188" y="68630"/>
                    </a:cubicBezTo>
                    <a:lnTo>
                      <a:pt x="528188" y="228196"/>
                    </a:lnTo>
                    <a:cubicBezTo>
                      <a:pt x="528188" y="246398"/>
                      <a:pt x="520957" y="263854"/>
                      <a:pt x="508087" y="276724"/>
                    </a:cubicBezTo>
                    <a:cubicBezTo>
                      <a:pt x="495216" y="289595"/>
                      <a:pt x="477760" y="296825"/>
                      <a:pt x="459558" y="296825"/>
                    </a:cubicBezTo>
                    <a:lnTo>
                      <a:pt x="68630" y="296825"/>
                    </a:lnTo>
                    <a:cubicBezTo>
                      <a:pt x="50428" y="296825"/>
                      <a:pt x="32972" y="289595"/>
                      <a:pt x="20101" y="276724"/>
                    </a:cubicBezTo>
                    <a:cubicBezTo>
                      <a:pt x="7231" y="263854"/>
                      <a:pt x="0" y="246398"/>
                      <a:pt x="0" y="228196"/>
                    </a:cubicBezTo>
                    <a:lnTo>
                      <a:pt x="0" y="68630"/>
                    </a:lnTo>
                    <a:cubicBezTo>
                      <a:pt x="0" y="50428"/>
                      <a:pt x="7231" y="32972"/>
                      <a:pt x="20101" y="20101"/>
                    </a:cubicBezTo>
                    <a:cubicBezTo>
                      <a:pt x="32972" y="7231"/>
                      <a:pt x="50428" y="0"/>
                      <a:pt x="68630" y="0"/>
                    </a:cubicBezTo>
                    <a:close/>
                  </a:path>
                </a:pathLst>
              </a:custGeom>
              <a:solidFill>
                <a:srgbClr val="7C98B3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528188" cy="334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258883" y="4856568"/>
              <a:ext cx="4644495" cy="2610063"/>
              <a:chOff x="0" y="0"/>
              <a:chExt cx="528188" cy="2968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28188" cy="296825"/>
              </a:xfrm>
              <a:custGeom>
                <a:avLst/>
                <a:gdLst/>
                <a:ahLst/>
                <a:cxnLst/>
                <a:rect l="l" t="t" r="r" b="b"/>
                <a:pathLst>
                  <a:path w="528188" h="296825">
                    <a:moveTo>
                      <a:pt x="68630" y="0"/>
                    </a:moveTo>
                    <a:lnTo>
                      <a:pt x="459558" y="0"/>
                    </a:lnTo>
                    <a:cubicBezTo>
                      <a:pt x="497462" y="0"/>
                      <a:pt x="528188" y="30727"/>
                      <a:pt x="528188" y="68630"/>
                    </a:cubicBezTo>
                    <a:lnTo>
                      <a:pt x="528188" y="228196"/>
                    </a:lnTo>
                    <a:cubicBezTo>
                      <a:pt x="528188" y="246398"/>
                      <a:pt x="520957" y="263854"/>
                      <a:pt x="508087" y="276724"/>
                    </a:cubicBezTo>
                    <a:cubicBezTo>
                      <a:pt x="495216" y="289595"/>
                      <a:pt x="477760" y="296825"/>
                      <a:pt x="459558" y="296825"/>
                    </a:cubicBezTo>
                    <a:lnTo>
                      <a:pt x="68630" y="296825"/>
                    </a:lnTo>
                    <a:cubicBezTo>
                      <a:pt x="50428" y="296825"/>
                      <a:pt x="32972" y="289595"/>
                      <a:pt x="20101" y="276724"/>
                    </a:cubicBezTo>
                    <a:cubicBezTo>
                      <a:pt x="7231" y="263854"/>
                      <a:pt x="0" y="246398"/>
                      <a:pt x="0" y="228196"/>
                    </a:cubicBezTo>
                    <a:lnTo>
                      <a:pt x="0" y="68630"/>
                    </a:lnTo>
                    <a:cubicBezTo>
                      <a:pt x="0" y="50428"/>
                      <a:pt x="7231" y="32972"/>
                      <a:pt x="20101" y="20101"/>
                    </a:cubicBezTo>
                    <a:cubicBezTo>
                      <a:pt x="32972" y="7231"/>
                      <a:pt x="50428" y="0"/>
                      <a:pt x="68630" y="0"/>
                    </a:cubicBezTo>
                    <a:close/>
                  </a:path>
                </a:pathLst>
              </a:custGeom>
              <a:solidFill>
                <a:srgbClr val="7C98B3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528188" cy="334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0495929" y="4856568"/>
              <a:ext cx="4644495" cy="2610063"/>
              <a:chOff x="0" y="0"/>
              <a:chExt cx="528188" cy="2968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28188" cy="296825"/>
              </a:xfrm>
              <a:custGeom>
                <a:avLst/>
                <a:gdLst/>
                <a:ahLst/>
                <a:cxnLst/>
                <a:rect l="l" t="t" r="r" b="b"/>
                <a:pathLst>
                  <a:path w="528188" h="296825">
                    <a:moveTo>
                      <a:pt x="68630" y="0"/>
                    </a:moveTo>
                    <a:lnTo>
                      <a:pt x="459558" y="0"/>
                    </a:lnTo>
                    <a:cubicBezTo>
                      <a:pt x="497462" y="0"/>
                      <a:pt x="528188" y="30727"/>
                      <a:pt x="528188" y="68630"/>
                    </a:cubicBezTo>
                    <a:lnTo>
                      <a:pt x="528188" y="228196"/>
                    </a:lnTo>
                    <a:cubicBezTo>
                      <a:pt x="528188" y="246398"/>
                      <a:pt x="520957" y="263854"/>
                      <a:pt x="508087" y="276724"/>
                    </a:cubicBezTo>
                    <a:cubicBezTo>
                      <a:pt x="495216" y="289595"/>
                      <a:pt x="477760" y="296825"/>
                      <a:pt x="459558" y="296825"/>
                    </a:cubicBezTo>
                    <a:lnTo>
                      <a:pt x="68630" y="296825"/>
                    </a:lnTo>
                    <a:cubicBezTo>
                      <a:pt x="50428" y="296825"/>
                      <a:pt x="32972" y="289595"/>
                      <a:pt x="20101" y="276724"/>
                    </a:cubicBezTo>
                    <a:cubicBezTo>
                      <a:pt x="7231" y="263854"/>
                      <a:pt x="0" y="246398"/>
                      <a:pt x="0" y="228196"/>
                    </a:cubicBezTo>
                    <a:lnTo>
                      <a:pt x="0" y="68630"/>
                    </a:lnTo>
                    <a:cubicBezTo>
                      <a:pt x="0" y="50428"/>
                      <a:pt x="7231" y="32972"/>
                      <a:pt x="20101" y="20101"/>
                    </a:cubicBezTo>
                    <a:cubicBezTo>
                      <a:pt x="32972" y="7231"/>
                      <a:pt x="50428" y="0"/>
                      <a:pt x="68630" y="0"/>
                    </a:cubicBezTo>
                    <a:close/>
                  </a:path>
                </a:pathLst>
              </a:custGeom>
              <a:solidFill>
                <a:srgbClr val="7C98B3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528188" cy="334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0519956" y="7978722"/>
              <a:ext cx="4640113" cy="2052832"/>
              <a:chOff x="0" y="0"/>
              <a:chExt cx="527690" cy="23345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27690" cy="233455"/>
              </a:xfrm>
              <a:custGeom>
                <a:avLst/>
                <a:gdLst/>
                <a:ahLst/>
                <a:cxnLst/>
                <a:rect l="l" t="t" r="r" b="b"/>
                <a:pathLst>
                  <a:path w="527690" h="233455">
                    <a:moveTo>
                      <a:pt x="68694" y="0"/>
                    </a:moveTo>
                    <a:lnTo>
                      <a:pt x="458995" y="0"/>
                    </a:lnTo>
                    <a:cubicBezTo>
                      <a:pt x="496934" y="0"/>
                      <a:pt x="527690" y="30756"/>
                      <a:pt x="527690" y="68694"/>
                    </a:cubicBezTo>
                    <a:lnTo>
                      <a:pt x="527690" y="164761"/>
                    </a:lnTo>
                    <a:cubicBezTo>
                      <a:pt x="527690" y="202700"/>
                      <a:pt x="496934" y="233455"/>
                      <a:pt x="458995" y="233455"/>
                    </a:cubicBezTo>
                    <a:lnTo>
                      <a:pt x="68694" y="233455"/>
                    </a:lnTo>
                    <a:cubicBezTo>
                      <a:pt x="30756" y="233455"/>
                      <a:pt x="0" y="202700"/>
                      <a:pt x="0" y="164761"/>
                    </a:cubicBezTo>
                    <a:lnTo>
                      <a:pt x="0" y="68694"/>
                    </a:lnTo>
                    <a:cubicBezTo>
                      <a:pt x="0" y="30756"/>
                      <a:pt x="30756" y="0"/>
                      <a:pt x="68694" y="0"/>
                    </a:cubicBezTo>
                    <a:close/>
                  </a:path>
                </a:pathLst>
              </a:custGeom>
              <a:solidFill>
                <a:srgbClr val="ACCB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27690" cy="2715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0502502" y="10760232"/>
              <a:ext cx="4640113" cy="2052832"/>
              <a:chOff x="0" y="0"/>
              <a:chExt cx="527690" cy="23345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27690" cy="233455"/>
              </a:xfrm>
              <a:custGeom>
                <a:avLst/>
                <a:gdLst/>
                <a:ahLst/>
                <a:cxnLst/>
                <a:rect l="l" t="t" r="r" b="b"/>
                <a:pathLst>
                  <a:path w="527690" h="233455">
                    <a:moveTo>
                      <a:pt x="68694" y="0"/>
                    </a:moveTo>
                    <a:lnTo>
                      <a:pt x="458995" y="0"/>
                    </a:lnTo>
                    <a:cubicBezTo>
                      <a:pt x="496934" y="0"/>
                      <a:pt x="527690" y="30756"/>
                      <a:pt x="527690" y="68694"/>
                    </a:cubicBezTo>
                    <a:lnTo>
                      <a:pt x="527690" y="164761"/>
                    </a:lnTo>
                    <a:cubicBezTo>
                      <a:pt x="527690" y="202700"/>
                      <a:pt x="496934" y="233455"/>
                      <a:pt x="458995" y="233455"/>
                    </a:cubicBezTo>
                    <a:lnTo>
                      <a:pt x="68694" y="233455"/>
                    </a:lnTo>
                    <a:cubicBezTo>
                      <a:pt x="30756" y="233455"/>
                      <a:pt x="0" y="202700"/>
                      <a:pt x="0" y="164761"/>
                    </a:cubicBezTo>
                    <a:lnTo>
                      <a:pt x="0" y="68694"/>
                    </a:lnTo>
                    <a:cubicBezTo>
                      <a:pt x="0" y="30756"/>
                      <a:pt x="30756" y="0"/>
                      <a:pt x="68694" y="0"/>
                    </a:cubicBezTo>
                    <a:close/>
                  </a:path>
                </a:pathLst>
              </a:custGeom>
              <a:solidFill>
                <a:srgbClr val="ACCB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527690" cy="2715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6144" y="7978722"/>
              <a:ext cx="4640113" cy="1314136"/>
              <a:chOff x="0" y="0"/>
              <a:chExt cx="527685" cy="14947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27685" cy="149479"/>
              </a:xfrm>
              <a:custGeom>
                <a:avLst/>
                <a:gdLst/>
                <a:ahLst/>
                <a:cxnLst/>
                <a:rect l="l" t="t" r="r" b="b"/>
                <a:pathLst>
                  <a:path w="527685" h="149479">
                    <a:moveTo>
                      <a:pt x="527685" y="68694"/>
                    </a:moveTo>
                    <a:lnTo>
                      <a:pt x="527685" y="80785"/>
                    </a:lnTo>
                    <a:cubicBezTo>
                      <a:pt x="527685" y="118723"/>
                      <a:pt x="496929" y="149479"/>
                      <a:pt x="458991" y="149479"/>
                    </a:cubicBezTo>
                    <a:lnTo>
                      <a:pt x="68694" y="149479"/>
                    </a:lnTo>
                    <a:cubicBezTo>
                      <a:pt x="30756" y="149479"/>
                      <a:pt x="0" y="118723"/>
                      <a:pt x="0" y="80785"/>
                    </a:cubicBezTo>
                    <a:lnTo>
                      <a:pt x="0" y="68694"/>
                    </a:lnTo>
                    <a:cubicBezTo>
                      <a:pt x="0" y="30756"/>
                      <a:pt x="30756" y="0"/>
                      <a:pt x="68694" y="0"/>
                    </a:cubicBezTo>
                    <a:lnTo>
                      <a:pt x="458991" y="0"/>
                    </a:lnTo>
                    <a:cubicBezTo>
                      <a:pt x="496929" y="0"/>
                      <a:pt x="527685" y="30756"/>
                      <a:pt x="527685" y="68694"/>
                    </a:cubicBezTo>
                    <a:close/>
                  </a:path>
                </a:pathLst>
              </a:custGeom>
              <a:solidFill>
                <a:srgbClr val="ACCBE1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527685" cy="187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0526" y="9738811"/>
              <a:ext cx="4640113" cy="1314136"/>
              <a:chOff x="0" y="0"/>
              <a:chExt cx="527685" cy="14947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27685" cy="149479"/>
              </a:xfrm>
              <a:custGeom>
                <a:avLst/>
                <a:gdLst/>
                <a:ahLst/>
                <a:cxnLst/>
                <a:rect l="l" t="t" r="r" b="b"/>
                <a:pathLst>
                  <a:path w="527685" h="149479">
                    <a:moveTo>
                      <a:pt x="527685" y="68694"/>
                    </a:moveTo>
                    <a:lnTo>
                      <a:pt x="527685" y="80785"/>
                    </a:lnTo>
                    <a:cubicBezTo>
                      <a:pt x="527685" y="118723"/>
                      <a:pt x="496929" y="149479"/>
                      <a:pt x="458991" y="149479"/>
                    </a:cubicBezTo>
                    <a:lnTo>
                      <a:pt x="68694" y="149479"/>
                    </a:lnTo>
                    <a:cubicBezTo>
                      <a:pt x="30756" y="149479"/>
                      <a:pt x="0" y="118723"/>
                      <a:pt x="0" y="80785"/>
                    </a:cubicBezTo>
                    <a:lnTo>
                      <a:pt x="0" y="68694"/>
                    </a:lnTo>
                    <a:cubicBezTo>
                      <a:pt x="0" y="30756"/>
                      <a:pt x="30756" y="0"/>
                      <a:pt x="68694" y="0"/>
                    </a:cubicBezTo>
                    <a:lnTo>
                      <a:pt x="458991" y="0"/>
                    </a:lnTo>
                    <a:cubicBezTo>
                      <a:pt x="496929" y="0"/>
                      <a:pt x="527685" y="30756"/>
                      <a:pt x="527685" y="68694"/>
                    </a:cubicBezTo>
                    <a:close/>
                  </a:path>
                </a:pathLst>
              </a:custGeom>
              <a:solidFill>
                <a:srgbClr val="ACCBE1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527685" cy="187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0526" y="11498899"/>
              <a:ext cx="4640113" cy="1314165"/>
              <a:chOff x="0" y="0"/>
              <a:chExt cx="527690" cy="14945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27690" cy="149451"/>
              </a:xfrm>
              <a:custGeom>
                <a:avLst/>
                <a:gdLst/>
                <a:ahLst/>
                <a:cxnLst/>
                <a:rect l="l" t="t" r="r" b="b"/>
                <a:pathLst>
                  <a:path w="527690" h="149451">
                    <a:moveTo>
                      <a:pt x="68694" y="0"/>
                    </a:moveTo>
                    <a:lnTo>
                      <a:pt x="458995" y="0"/>
                    </a:lnTo>
                    <a:cubicBezTo>
                      <a:pt x="496934" y="0"/>
                      <a:pt x="527690" y="30756"/>
                      <a:pt x="527690" y="68694"/>
                    </a:cubicBezTo>
                    <a:lnTo>
                      <a:pt x="527690" y="80757"/>
                    </a:lnTo>
                    <a:cubicBezTo>
                      <a:pt x="527690" y="118696"/>
                      <a:pt x="496934" y="149451"/>
                      <a:pt x="458995" y="149451"/>
                    </a:cubicBezTo>
                    <a:lnTo>
                      <a:pt x="68694" y="149451"/>
                    </a:lnTo>
                    <a:cubicBezTo>
                      <a:pt x="30756" y="149451"/>
                      <a:pt x="0" y="118696"/>
                      <a:pt x="0" y="80757"/>
                    </a:cubicBezTo>
                    <a:lnTo>
                      <a:pt x="0" y="68694"/>
                    </a:lnTo>
                    <a:cubicBezTo>
                      <a:pt x="0" y="30756"/>
                      <a:pt x="30756" y="0"/>
                      <a:pt x="68694" y="0"/>
                    </a:cubicBezTo>
                    <a:close/>
                  </a:path>
                </a:pathLst>
              </a:custGeom>
              <a:solidFill>
                <a:srgbClr val="ACCB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527690" cy="1875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5258883" y="7978722"/>
              <a:ext cx="4640113" cy="830152"/>
              <a:chOff x="0" y="0"/>
              <a:chExt cx="527690" cy="9440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27690" cy="94408"/>
              </a:xfrm>
              <a:custGeom>
                <a:avLst/>
                <a:gdLst/>
                <a:ahLst/>
                <a:cxnLst/>
                <a:rect l="l" t="t" r="r" b="b"/>
                <a:pathLst>
                  <a:path w="527690" h="94408">
                    <a:moveTo>
                      <a:pt x="47204" y="0"/>
                    </a:moveTo>
                    <a:lnTo>
                      <a:pt x="480486" y="0"/>
                    </a:lnTo>
                    <a:cubicBezTo>
                      <a:pt x="493005" y="0"/>
                      <a:pt x="505012" y="4973"/>
                      <a:pt x="513864" y="13826"/>
                    </a:cubicBezTo>
                    <a:cubicBezTo>
                      <a:pt x="522716" y="22678"/>
                      <a:pt x="527690" y="34685"/>
                      <a:pt x="527690" y="47204"/>
                    </a:cubicBezTo>
                    <a:lnTo>
                      <a:pt x="527690" y="47204"/>
                    </a:lnTo>
                    <a:cubicBezTo>
                      <a:pt x="527690" y="73274"/>
                      <a:pt x="506556" y="94408"/>
                      <a:pt x="480486" y="94408"/>
                    </a:cubicBezTo>
                    <a:lnTo>
                      <a:pt x="47204" y="94408"/>
                    </a:lnTo>
                    <a:cubicBezTo>
                      <a:pt x="34685" y="94408"/>
                      <a:pt x="22678" y="89434"/>
                      <a:pt x="13826" y="80582"/>
                    </a:cubicBezTo>
                    <a:cubicBezTo>
                      <a:pt x="4973" y="71730"/>
                      <a:pt x="0" y="59723"/>
                      <a:pt x="0" y="47204"/>
                    </a:cubicBezTo>
                    <a:lnTo>
                      <a:pt x="0" y="47204"/>
                    </a:lnTo>
                    <a:cubicBezTo>
                      <a:pt x="0" y="34685"/>
                      <a:pt x="4973" y="22678"/>
                      <a:pt x="13826" y="13826"/>
                    </a:cubicBezTo>
                    <a:cubicBezTo>
                      <a:pt x="22678" y="4973"/>
                      <a:pt x="34685" y="0"/>
                      <a:pt x="47204" y="0"/>
                    </a:cubicBezTo>
                    <a:close/>
                  </a:path>
                </a:pathLst>
              </a:custGeom>
              <a:solidFill>
                <a:srgbClr val="ACCB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527690" cy="132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258883" y="11982912"/>
              <a:ext cx="4640113" cy="830152"/>
              <a:chOff x="0" y="0"/>
              <a:chExt cx="527690" cy="9440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527690" cy="94408"/>
              </a:xfrm>
              <a:custGeom>
                <a:avLst/>
                <a:gdLst/>
                <a:ahLst/>
                <a:cxnLst/>
                <a:rect l="l" t="t" r="r" b="b"/>
                <a:pathLst>
                  <a:path w="527690" h="94408">
                    <a:moveTo>
                      <a:pt x="47204" y="0"/>
                    </a:moveTo>
                    <a:lnTo>
                      <a:pt x="480486" y="0"/>
                    </a:lnTo>
                    <a:cubicBezTo>
                      <a:pt x="493005" y="0"/>
                      <a:pt x="505012" y="4973"/>
                      <a:pt x="513864" y="13826"/>
                    </a:cubicBezTo>
                    <a:cubicBezTo>
                      <a:pt x="522716" y="22678"/>
                      <a:pt x="527690" y="34685"/>
                      <a:pt x="527690" y="47204"/>
                    </a:cubicBezTo>
                    <a:lnTo>
                      <a:pt x="527690" y="47204"/>
                    </a:lnTo>
                    <a:cubicBezTo>
                      <a:pt x="527690" y="73274"/>
                      <a:pt x="506556" y="94408"/>
                      <a:pt x="480486" y="94408"/>
                    </a:cubicBezTo>
                    <a:lnTo>
                      <a:pt x="47204" y="94408"/>
                    </a:lnTo>
                    <a:cubicBezTo>
                      <a:pt x="34685" y="94408"/>
                      <a:pt x="22678" y="89434"/>
                      <a:pt x="13826" y="80582"/>
                    </a:cubicBezTo>
                    <a:cubicBezTo>
                      <a:pt x="4973" y="71730"/>
                      <a:pt x="0" y="59723"/>
                      <a:pt x="0" y="47204"/>
                    </a:cubicBezTo>
                    <a:lnTo>
                      <a:pt x="0" y="47204"/>
                    </a:lnTo>
                    <a:cubicBezTo>
                      <a:pt x="0" y="34685"/>
                      <a:pt x="4973" y="22678"/>
                      <a:pt x="13826" y="13826"/>
                    </a:cubicBezTo>
                    <a:cubicBezTo>
                      <a:pt x="22678" y="4973"/>
                      <a:pt x="34685" y="0"/>
                      <a:pt x="47204" y="0"/>
                    </a:cubicBezTo>
                    <a:close/>
                  </a:path>
                </a:pathLst>
              </a:custGeom>
              <a:solidFill>
                <a:srgbClr val="ACCB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527690" cy="132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261074" y="10668748"/>
              <a:ext cx="4640113" cy="830152"/>
              <a:chOff x="0" y="0"/>
              <a:chExt cx="527690" cy="9440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27690" cy="94408"/>
              </a:xfrm>
              <a:custGeom>
                <a:avLst/>
                <a:gdLst/>
                <a:ahLst/>
                <a:cxnLst/>
                <a:rect l="l" t="t" r="r" b="b"/>
                <a:pathLst>
                  <a:path w="527690" h="94408">
                    <a:moveTo>
                      <a:pt x="47204" y="0"/>
                    </a:moveTo>
                    <a:lnTo>
                      <a:pt x="480486" y="0"/>
                    </a:lnTo>
                    <a:cubicBezTo>
                      <a:pt x="493005" y="0"/>
                      <a:pt x="505012" y="4973"/>
                      <a:pt x="513864" y="13826"/>
                    </a:cubicBezTo>
                    <a:cubicBezTo>
                      <a:pt x="522716" y="22678"/>
                      <a:pt x="527690" y="34685"/>
                      <a:pt x="527690" y="47204"/>
                    </a:cubicBezTo>
                    <a:lnTo>
                      <a:pt x="527690" y="47204"/>
                    </a:lnTo>
                    <a:cubicBezTo>
                      <a:pt x="527690" y="73274"/>
                      <a:pt x="506556" y="94408"/>
                      <a:pt x="480486" y="94408"/>
                    </a:cubicBezTo>
                    <a:lnTo>
                      <a:pt x="47204" y="94408"/>
                    </a:lnTo>
                    <a:cubicBezTo>
                      <a:pt x="34685" y="94408"/>
                      <a:pt x="22678" y="89434"/>
                      <a:pt x="13826" y="80582"/>
                    </a:cubicBezTo>
                    <a:cubicBezTo>
                      <a:pt x="4973" y="71730"/>
                      <a:pt x="0" y="59723"/>
                      <a:pt x="0" y="47204"/>
                    </a:cubicBezTo>
                    <a:lnTo>
                      <a:pt x="0" y="47204"/>
                    </a:lnTo>
                    <a:cubicBezTo>
                      <a:pt x="0" y="34685"/>
                      <a:pt x="4973" y="22678"/>
                      <a:pt x="13826" y="13826"/>
                    </a:cubicBezTo>
                    <a:cubicBezTo>
                      <a:pt x="22678" y="4973"/>
                      <a:pt x="34685" y="0"/>
                      <a:pt x="47204" y="0"/>
                    </a:cubicBezTo>
                    <a:close/>
                  </a:path>
                </a:pathLst>
              </a:custGeom>
              <a:solidFill>
                <a:srgbClr val="ACCB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527690" cy="132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5258883" y="9323735"/>
              <a:ext cx="4640113" cy="830152"/>
              <a:chOff x="0" y="0"/>
              <a:chExt cx="527690" cy="9440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27690" cy="94408"/>
              </a:xfrm>
              <a:custGeom>
                <a:avLst/>
                <a:gdLst/>
                <a:ahLst/>
                <a:cxnLst/>
                <a:rect l="l" t="t" r="r" b="b"/>
                <a:pathLst>
                  <a:path w="527690" h="94408">
                    <a:moveTo>
                      <a:pt x="47204" y="0"/>
                    </a:moveTo>
                    <a:lnTo>
                      <a:pt x="480486" y="0"/>
                    </a:lnTo>
                    <a:cubicBezTo>
                      <a:pt x="493005" y="0"/>
                      <a:pt x="505012" y="4973"/>
                      <a:pt x="513864" y="13826"/>
                    </a:cubicBezTo>
                    <a:cubicBezTo>
                      <a:pt x="522716" y="22678"/>
                      <a:pt x="527690" y="34685"/>
                      <a:pt x="527690" y="47204"/>
                    </a:cubicBezTo>
                    <a:lnTo>
                      <a:pt x="527690" y="47204"/>
                    </a:lnTo>
                    <a:cubicBezTo>
                      <a:pt x="527690" y="73274"/>
                      <a:pt x="506556" y="94408"/>
                      <a:pt x="480486" y="94408"/>
                    </a:cubicBezTo>
                    <a:lnTo>
                      <a:pt x="47204" y="94408"/>
                    </a:lnTo>
                    <a:cubicBezTo>
                      <a:pt x="34685" y="94408"/>
                      <a:pt x="22678" y="89434"/>
                      <a:pt x="13826" y="80582"/>
                    </a:cubicBezTo>
                    <a:cubicBezTo>
                      <a:pt x="4973" y="71730"/>
                      <a:pt x="0" y="59723"/>
                      <a:pt x="0" y="47204"/>
                    </a:cubicBezTo>
                    <a:lnTo>
                      <a:pt x="0" y="47204"/>
                    </a:lnTo>
                    <a:cubicBezTo>
                      <a:pt x="0" y="34685"/>
                      <a:pt x="4973" y="22678"/>
                      <a:pt x="13826" y="13826"/>
                    </a:cubicBezTo>
                    <a:cubicBezTo>
                      <a:pt x="22678" y="4973"/>
                      <a:pt x="34685" y="0"/>
                      <a:pt x="47204" y="0"/>
                    </a:cubicBezTo>
                    <a:close/>
                  </a:path>
                </a:pathLst>
              </a:custGeom>
              <a:solidFill>
                <a:srgbClr val="ACCB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527690" cy="132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7117178" y="1857932"/>
              <a:ext cx="989047" cy="989047"/>
            </a:xfrm>
            <a:custGeom>
              <a:avLst/>
              <a:gdLst/>
              <a:ahLst/>
              <a:cxnLst/>
              <a:rect l="l" t="t" r="r" b="b"/>
              <a:pathLst>
                <a:path w="989047" h="989047">
                  <a:moveTo>
                    <a:pt x="0" y="0"/>
                  </a:moveTo>
                  <a:lnTo>
                    <a:pt x="989047" y="0"/>
                  </a:lnTo>
                  <a:lnTo>
                    <a:pt x="989047" y="989047"/>
                  </a:lnTo>
                  <a:lnTo>
                    <a:pt x="0" y="989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6144" y="3611535"/>
              <a:ext cx="15292491" cy="705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8"/>
                </a:lnSpc>
              </a:pPr>
              <a:r>
                <a:rPr lang="en-US" sz="5000" b="1" dirty="0" err="1">
                  <a:solidFill>
                    <a:srgbClr val="FFFFFF"/>
                  </a:solidFill>
                  <a:latin typeface="Catamaran Semi-Bold"/>
                  <a:ea typeface="Catamaran Semi-Bold"/>
                  <a:cs typeface="Catamaran Semi-Bold"/>
                  <a:sym typeface="Catamaran Semi-Bold"/>
                </a:rPr>
                <a:t>Mitarbeiter:innenbindung</a:t>
              </a:r>
              <a:endParaRPr lang="en-US" sz="5000" b="1" dirty="0">
                <a:solidFill>
                  <a:srgbClr val="FFFFFF"/>
                </a:solidFill>
                <a:latin typeface="Catamaran Semi-Bold"/>
                <a:ea typeface="Catamaran Semi-Bold"/>
                <a:cs typeface="Catamaran Semi-Bold"/>
                <a:sym typeface="Catamaran Semi-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6144" y="5877745"/>
              <a:ext cx="4644495" cy="62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8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Catamaran Semi-Bold"/>
                  <a:ea typeface="Catamaran Semi-Bold"/>
                  <a:cs typeface="Catamaran Semi-Bold"/>
                  <a:sym typeface="Catamaran Semi-Bold"/>
                </a:rPr>
                <a:t>Klare </a:t>
              </a:r>
              <a:r>
                <a:rPr lang="en-US" sz="3500" b="1" dirty="0" err="1">
                  <a:solidFill>
                    <a:srgbClr val="000000"/>
                  </a:solidFill>
                  <a:latin typeface="Catamaran Semi-Bold"/>
                  <a:ea typeface="Catamaran Semi-Bold"/>
                  <a:cs typeface="Catamaran Semi-Bold"/>
                  <a:sym typeface="Catamaran Semi-Bold"/>
                </a:rPr>
                <a:t>Aufgaben</a:t>
              </a:r>
              <a:endParaRPr lang="en-US" sz="3500" b="1" dirty="0">
                <a:solidFill>
                  <a:srgbClr val="000000"/>
                </a:solidFill>
                <a:latin typeface="Catamaran Semi-Bold"/>
                <a:ea typeface="Catamaran Semi-Bold"/>
                <a:cs typeface="Catamaran Semi-Bold"/>
                <a:sym typeface="Catamaran Semi-Bold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337071" y="5877745"/>
              <a:ext cx="4644495" cy="62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8"/>
                </a:lnSpc>
              </a:pPr>
              <a:r>
                <a:rPr lang="en-US" sz="3500" b="1" dirty="0" err="1">
                  <a:solidFill>
                    <a:srgbClr val="000000"/>
                  </a:solidFill>
                  <a:latin typeface="Catamaran Semi-Bold"/>
                  <a:cs typeface="Catamaran Semi-Bold"/>
                  <a:sym typeface="Catamaran Semi-Bold"/>
                </a:rPr>
                <a:t>Wertschätzung</a:t>
              </a:r>
              <a:endParaRPr lang="en-US" sz="3500" b="1" dirty="0">
                <a:solidFill>
                  <a:srgbClr val="000000"/>
                </a:solidFill>
                <a:latin typeface="Catamaran Semi-Bold"/>
                <a:cs typeface="Catamaran Semi-Bold"/>
                <a:sym typeface="Catamaran Semi-Bold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0498120" y="5877745"/>
              <a:ext cx="4644495" cy="62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8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Catamaran Semi-Bold"/>
                  <a:cs typeface="Catamaran Semi-Bold"/>
                  <a:sym typeface="Catamaran Semi-Bold"/>
                </a:rPr>
                <a:t>Faire </a:t>
              </a:r>
              <a:r>
                <a:rPr lang="en-US" sz="3500" b="1" dirty="0" err="1">
                  <a:solidFill>
                    <a:srgbClr val="000000"/>
                  </a:solidFill>
                  <a:latin typeface="Catamaran Semi-Bold"/>
                  <a:cs typeface="Catamaran Semi-Bold"/>
                  <a:sym typeface="Catamaran Semi-Bold"/>
                </a:rPr>
                <a:t>Vergütung</a:t>
              </a:r>
              <a:endParaRPr lang="en-US" sz="3500" b="1" dirty="0">
                <a:solidFill>
                  <a:srgbClr val="000000"/>
                </a:solidFill>
                <a:latin typeface="Catamaran Semi-Bold"/>
                <a:cs typeface="Catamaran Semi-Bold"/>
                <a:sym typeface="Catamaran Semi-Bold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0527" y="8537657"/>
              <a:ext cx="4657567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2305"/>
                </a:lnSpc>
                <a:defRPr sz="2500" b="1">
                  <a:solidFill>
                    <a:srgbClr val="000000"/>
                  </a:solidFill>
                  <a:latin typeface="Catamaran Extra-Light"/>
                  <a:ea typeface="Catamaran Extra-Light"/>
                  <a:cs typeface="Catamaran Extra-Light"/>
                </a:defRPr>
              </a:lvl1pPr>
            </a:lstStyle>
            <a:p>
              <a:r>
                <a:rPr lang="en-US" dirty="0" err="1">
                  <a:sym typeface="Catamaran Extra-Light"/>
                </a:rPr>
                <a:t>Sinnstiftende</a:t>
              </a:r>
              <a:r>
                <a:rPr lang="en-US" dirty="0">
                  <a:sym typeface="Catamaran Extra-Light"/>
                </a:rPr>
                <a:t> Arbeit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-13148" y="10257831"/>
              <a:ext cx="4657567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Jobprofile</a:t>
              </a:r>
              <a:endParaRPr lang="en-US" sz="2500" b="1" dirty="0">
                <a:solidFill>
                  <a:srgbClr val="000000"/>
                </a:solidFill>
                <a:latin typeface="Catamaran Extra-Light"/>
                <a:cs typeface="Catamaran Extra-Light"/>
                <a:sym typeface="Catamaran Extra-Light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-21855" y="12065463"/>
              <a:ext cx="4657567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Struktur</a:t>
              </a:r>
              <a:endParaRPr lang="en-US" sz="2500" b="1" dirty="0">
                <a:solidFill>
                  <a:srgbClr val="000000"/>
                </a:solidFill>
                <a:latin typeface="Catamaran Extra-Light"/>
                <a:cs typeface="Catamaran Extra-Light"/>
                <a:sym typeface="Catamaran Extra-Light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929775" y="8066893"/>
              <a:ext cx="3334481" cy="816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Feedback</a:t>
              </a:r>
              <a:r>
                <a:rPr lang="en-US" sz="1646" dirty="0">
                  <a:solidFill>
                    <a:srgbClr val="000000"/>
                  </a:solidFill>
                  <a:latin typeface="Catamaran Extra-Light"/>
                  <a:ea typeface="Catamaran Extra-Light"/>
                  <a:cs typeface="Catamaran Extra-Light"/>
                  <a:sym typeface="Catamaran Extra-Light"/>
                </a:rPr>
                <a:t> </a:t>
              </a:r>
              <a:r>
                <a:rPr lang="en-US" sz="2500" b="1" dirty="0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(“</a:t>
              </a: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Gesehen</a:t>
              </a:r>
              <a:r>
                <a:rPr lang="en-US" sz="2500" b="1" dirty="0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 </a:t>
              </a: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werden</a:t>
              </a:r>
              <a:r>
                <a:rPr lang="en-US" sz="2500" b="1" dirty="0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”)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5321135" y="9601193"/>
              <a:ext cx="4657567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Entwicklung</a:t>
              </a:r>
              <a:endParaRPr lang="en-US" sz="2500" b="1" dirty="0">
                <a:solidFill>
                  <a:srgbClr val="000000"/>
                </a:solidFill>
                <a:latin typeface="Catamaran Extra-Light"/>
                <a:cs typeface="Catamaran Extra-Light"/>
                <a:sym typeface="Catamaran Extra-Light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261075" y="10951136"/>
              <a:ext cx="4657567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Führung</a:t>
              </a:r>
              <a:endParaRPr lang="en-US" sz="2500" b="1" dirty="0">
                <a:solidFill>
                  <a:srgbClr val="000000"/>
                </a:solidFill>
                <a:latin typeface="Catamaran Extra-Light"/>
                <a:cs typeface="Catamaran Extra-Light"/>
                <a:sym typeface="Catamaran Extra-Light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5261075" y="12303764"/>
              <a:ext cx="4657567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Kultur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0482857" y="8805380"/>
              <a:ext cx="4657567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Light"/>
                </a:rPr>
                <a:t>Vergütungsstruktur</a:t>
              </a:r>
              <a:endParaRPr lang="en-US" sz="2500" b="1" dirty="0">
                <a:solidFill>
                  <a:srgbClr val="000000"/>
                </a:solidFill>
                <a:latin typeface="Catamaran Extra-Light"/>
                <a:cs typeface="Catamaran Extra-Light"/>
                <a:sym typeface="Catamaran Light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0482856" y="11562955"/>
              <a:ext cx="4657567" cy="816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5"/>
                </a:lnSpc>
              </a:pP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Transparente</a:t>
              </a:r>
              <a:r>
                <a:rPr lang="en-US" sz="2500" b="1" dirty="0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 </a:t>
              </a: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Gehalts</a:t>
              </a:r>
              <a:r>
                <a:rPr lang="en-US" sz="2500" b="1" dirty="0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- und </a:t>
              </a:r>
              <a:r>
                <a:rPr lang="en-US" sz="2500" b="1" dirty="0" err="1">
                  <a:solidFill>
                    <a:srgbClr val="000000"/>
                  </a:solidFill>
                  <a:latin typeface="Catamaran Extra-Light"/>
                  <a:cs typeface="Catamaran Extra-Light"/>
                  <a:sym typeface="Catamaran Extra-Light"/>
                </a:rPr>
                <a:t>Lohnverrechnung</a:t>
              </a:r>
              <a:endParaRPr lang="en-US" sz="2500" b="1" dirty="0">
                <a:solidFill>
                  <a:srgbClr val="000000"/>
                </a:solidFill>
                <a:latin typeface="Catamaran Extra-Light"/>
                <a:cs typeface="Catamaran Extra-Light"/>
                <a:sym typeface="Catamaran Extra-Light"/>
              </a:endParaRPr>
            </a:p>
          </p:txBody>
        </p:sp>
      </p:grpSp>
      <p:sp>
        <p:nvSpPr>
          <p:cNvPr id="55" name="Freeform 55"/>
          <p:cNvSpPr/>
          <p:nvPr/>
        </p:nvSpPr>
        <p:spPr>
          <a:xfrm rot="5400000">
            <a:off x="-312726" y="7704220"/>
            <a:ext cx="2913792" cy="2288339"/>
          </a:xfrm>
          <a:custGeom>
            <a:avLst/>
            <a:gdLst/>
            <a:ahLst/>
            <a:cxnLst/>
            <a:rect l="l" t="t" r="r" b="b"/>
            <a:pathLst>
              <a:path w="2913792" h="2288339">
                <a:moveTo>
                  <a:pt x="0" y="0"/>
                </a:moveTo>
                <a:lnTo>
                  <a:pt x="2913792" y="0"/>
                </a:lnTo>
                <a:lnTo>
                  <a:pt x="2913792" y="2288339"/>
                </a:lnTo>
                <a:lnTo>
                  <a:pt x="0" y="2288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03149" b="-158674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C8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A1DEA-EB39-4EBD-1F04-8129C547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B821DA-1F56-740C-119C-F38FC28627DE}"/>
              </a:ext>
            </a:extLst>
          </p:cNvPr>
          <p:cNvSpPr/>
          <p:nvPr/>
        </p:nvSpPr>
        <p:spPr>
          <a:xfrm flipH="1">
            <a:off x="9144000" y="18974"/>
            <a:ext cx="9119713" cy="7092979"/>
          </a:xfrm>
          <a:custGeom>
            <a:avLst/>
            <a:gdLst/>
            <a:ahLst/>
            <a:cxnLst/>
            <a:rect l="l" t="t" r="r" b="b"/>
            <a:pathLst>
              <a:path w="9119713" h="7092979">
                <a:moveTo>
                  <a:pt x="9119713" y="0"/>
                </a:moveTo>
                <a:lnTo>
                  <a:pt x="0" y="0"/>
                </a:lnTo>
                <a:lnTo>
                  <a:pt x="0" y="7092979"/>
                </a:lnTo>
                <a:lnTo>
                  <a:pt x="9119713" y="7092979"/>
                </a:lnTo>
                <a:lnTo>
                  <a:pt x="9119713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711" t="-2223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4C4CD4C-5DCB-6B05-73C5-482310CA6FC6}"/>
              </a:ext>
            </a:extLst>
          </p:cNvPr>
          <p:cNvSpPr txBox="1"/>
          <p:nvPr/>
        </p:nvSpPr>
        <p:spPr>
          <a:xfrm>
            <a:off x="3124200" y="4662599"/>
            <a:ext cx="1079693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40"/>
              </a:lnSpc>
            </a:pPr>
            <a:r>
              <a:rPr lang="en-US" sz="6500" spc="481" dirty="0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Danke!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6A90E793-DEC8-4C80-50B5-F8C02FFB7E79}"/>
              </a:ext>
            </a:extLst>
          </p:cNvPr>
          <p:cNvGrpSpPr>
            <a:grpSpLocks noChangeAspect="1"/>
          </p:cNvGrpSpPr>
          <p:nvPr/>
        </p:nvGrpSpPr>
        <p:grpSpPr>
          <a:xfrm>
            <a:off x="12115800" y="2628900"/>
            <a:ext cx="5337153" cy="5316304"/>
            <a:chOff x="0" y="0"/>
            <a:chExt cx="6502400" cy="647700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D9395B19-7CEC-91C4-4D7F-8418482F9180}"/>
                </a:ext>
              </a:extLst>
            </p:cNvPr>
            <p:cNvSpPr/>
            <p:nvPr/>
          </p:nvSpPr>
          <p:spPr>
            <a:xfrm>
              <a:off x="116940" y="124149"/>
              <a:ext cx="6262195" cy="6234315"/>
            </a:xfrm>
            <a:custGeom>
              <a:avLst/>
              <a:gdLst/>
              <a:ahLst/>
              <a:cxnLst/>
              <a:rect l="l" t="t" r="r" b="b"/>
              <a:pathLst>
                <a:path w="6262195" h="623431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4"/>
              <a:stretch>
                <a:fillRect l="223" t="-15336" r="223" b="-3466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A37A98C-9F07-7FC0-D5CF-B1019FB06254}"/>
                </a:ext>
              </a:extLst>
            </p:cNvPr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EE5F2"/>
            </a:solidFill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363873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15448" y="0"/>
            <a:ext cx="6972552" cy="10287000"/>
            <a:chOff x="0" y="0"/>
            <a:chExt cx="929673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5467" r="19374"/>
            <a:stretch>
              <a:fillRect/>
            </a:stretch>
          </p:blipFill>
          <p:spPr>
            <a:xfrm>
              <a:off x="0" y="0"/>
              <a:ext cx="929673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799351" y="602801"/>
            <a:ext cx="1305586" cy="1305586"/>
          </a:xfrm>
          <a:custGeom>
            <a:avLst/>
            <a:gdLst/>
            <a:ahLst/>
            <a:cxnLst/>
            <a:rect l="l" t="t" r="r" b="b"/>
            <a:pathLst>
              <a:path w="1305586" h="1305586">
                <a:moveTo>
                  <a:pt x="0" y="0"/>
                </a:moveTo>
                <a:lnTo>
                  <a:pt x="1305587" y="0"/>
                </a:lnTo>
                <a:lnTo>
                  <a:pt x="1305587" y="1305586"/>
                </a:lnTo>
                <a:lnTo>
                  <a:pt x="0" y="1305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4114386" y="3992631"/>
            <a:ext cx="473266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>
                <a:solidFill>
                  <a:srgbClr val="3D3D3D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www.mkp-beratung.com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4386" y="3435860"/>
            <a:ext cx="473266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>
                <a:solidFill>
                  <a:srgbClr val="3D3D3D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office@mkp-beratung.com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14386" y="2879088"/>
            <a:ext cx="473266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3D3D3D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+43 677 628 19 650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4386" y="2327010"/>
            <a:ext cx="4732667" cy="471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1"/>
              </a:lnSpc>
            </a:pPr>
            <a:r>
              <a:rPr lang="en-US" sz="2829" b="1">
                <a:solidFill>
                  <a:srgbClr val="206C8D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Marlene Köck, LL.M. (WU), MA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-4705" y="-7069"/>
            <a:ext cx="2366905" cy="5683969"/>
          </a:xfrm>
          <a:custGeom>
            <a:avLst/>
            <a:gdLst/>
            <a:ahLst/>
            <a:cxnLst/>
            <a:rect l="l" t="t" r="r" b="b"/>
            <a:pathLst>
              <a:path w="2366905" h="5683969">
                <a:moveTo>
                  <a:pt x="2366905" y="0"/>
                </a:moveTo>
                <a:lnTo>
                  <a:pt x="0" y="0"/>
                </a:lnTo>
                <a:lnTo>
                  <a:pt x="0" y="5683968"/>
                </a:lnTo>
                <a:lnTo>
                  <a:pt x="2366905" y="5683968"/>
                </a:lnTo>
                <a:lnTo>
                  <a:pt x="2366905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2531" r="-3496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17513769" y="9925798"/>
            <a:ext cx="660005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Catamaran Extra-Light"/>
                <a:ea typeface="Catamaran Extra-Light"/>
                <a:cs typeface="Catamaran Extra-Light"/>
                <a:sym typeface="Catamaran Extra-Light"/>
              </a:rPr>
              <a:t>© Daniela Fröstl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886" y="4670176"/>
            <a:ext cx="4937760" cy="49377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03941" y="9074749"/>
            <a:ext cx="41148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LinkedIn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08" y="4704466"/>
            <a:ext cx="4869180" cy="486918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042698" y="9074749"/>
            <a:ext cx="41148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Instagram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18321"/>
            <a:ext cx="4460916" cy="5868679"/>
          </a:xfrm>
          <a:custGeom>
            <a:avLst/>
            <a:gdLst/>
            <a:ahLst/>
            <a:cxnLst/>
            <a:rect l="l" t="t" r="r" b="b"/>
            <a:pathLst>
              <a:path w="4460916" h="5868679">
                <a:moveTo>
                  <a:pt x="0" y="0"/>
                </a:moveTo>
                <a:lnTo>
                  <a:pt x="4460916" y="0"/>
                </a:lnTo>
                <a:lnTo>
                  <a:pt x="4460916" y="5868679"/>
                </a:lnTo>
                <a:lnTo>
                  <a:pt x="0" y="58686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2485" b="-1633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736559" y="67548"/>
            <a:ext cx="5527154" cy="4344872"/>
          </a:xfrm>
          <a:custGeom>
            <a:avLst/>
            <a:gdLst/>
            <a:ahLst/>
            <a:cxnLst/>
            <a:rect l="l" t="t" r="r" b="b"/>
            <a:pathLst>
              <a:path w="5527154" h="4344872">
                <a:moveTo>
                  <a:pt x="0" y="0"/>
                </a:moveTo>
                <a:lnTo>
                  <a:pt x="5527154" y="0"/>
                </a:lnTo>
                <a:lnTo>
                  <a:pt x="5527154" y="4344872"/>
                </a:lnTo>
                <a:lnTo>
                  <a:pt x="0" y="43448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3410" r="-1819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55468" y="1471041"/>
            <a:ext cx="4698287" cy="8839713"/>
          </a:xfrm>
          <a:custGeom>
            <a:avLst/>
            <a:gdLst/>
            <a:ahLst/>
            <a:cxnLst/>
            <a:rect l="l" t="t" r="r" b="b"/>
            <a:pathLst>
              <a:path w="4698287" h="8839713">
                <a:moveTo>
                  <a:pt x="0" y="0"/>
                </a:moveTo>
                <a:lnTo>
                  <a:pt x="4698287" y="0"/>
                </a:lnTo>
                <a:lnTo>
                  <a:pt x="4698287" y="8839713"/>
                </a:lnTo>
                <a:lnTo>
                  <a:pt x="0" y="8839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974" t="-123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8382786" y="4337674"/>
            <a:ext cx="762025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HR-Consultant und Arbeitsrechtsexpertin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53557" y="1755987"/>
            <a:ext cx="12056685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>
                <a:solidFill>
                  <a:srgbClr val="206C8D"/>
                </a:solidFill>
                <a:latin typeface="The Seasons"/>
                <a:ea typeface="The Seasons"/>
                <a:cs typeface="The Seasons"/>
                <a:sym typeface="The Seasons"/>
              </a:rPr>
              <a:t>Marlene Köck, LL.M. (WU), 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53557" y="3124200"/>
            <a:ext cx="12705743" cy="7271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endParaRPr lang="de-AT" noProof="1"/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de-AT" sz="4500" noProof="1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Mehr als 13 Jahre HR-Erfahrung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de-AT" sz="4500" noProof="1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Seit 2024 selbstständige Unternehmensberaterin 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de-AT" sz="4500" noProof="1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Master in Wirtschaftsrecht &amp; Management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de-AT" sz="4500" noProof="1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Geprüfte Personalverrechnerin</a:t>
            </a:r>
          </a:p>
          <a:p>
            <a:pPr algn="l">
              <a:lnSpc>
                <a:spcPts val="6299"/>
              </a:lnSpc>
            </a:pPr>
            <a:endParaRPr lang="de-AT" sz="4500" noProof="1">
              <a:solidFill>
                <a:srgbClr val="00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algn="ctr">
              <a:lnSpc>
                <a:spcPts val="6299"/>
              </a:lnSpc>
            </a:pPr>
            <a:r>
              <a:rPr lang="de-AT" sz="4500" noProof="1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...und Begeisterung für alles rund um das Thema „Mitarbeiter:innen”.</a:t>
            </a:r>
          </a:p>
          <a:p>
            <a:pPr algn="l">
              <a:lnSpc>
                <a:spcPts val="6299"/>
              </a:lnSpc>
            </a:pPr>
            <a:endParaRPr lang="de-AT" sz="4500" noProof="1">
              <a:solidFill>
                <a:srgbClr val="00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7666" y="22942"/>
            <a:ext cx="8610610" cy="3705618"/>
          </a:xfrm>
          <a:custGeom>
            <a:avLst/>
            <a:gdLst/>
            <a:ahLst/>
            <a:cxnLst/>
            <a:rect l="l" t="t" r="r" b="b"/>
            <a:pathLst>
              <a:path w="8610610" h="3705618">
                <a:moveTo>
                  <a:pt x="0" y="0"/>
                </a:moveTo>
                <a:lnTo>
                  <a:pt x="8610610" y="0"/>
                </a:lnTo>
                <a:lnTo>
                  <a:pt x="8610610" y="3705618"/>
                </a:lnTo>
                <a:lnTo>
                  <a:pt x="0" y="3705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501" r="-4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328323" y="8087145"/>
            <a:ext cx="2913792" cy="2288339"/>
          </a:xfrm>
          <a:custGeom>
            <a:avLst/>
            <a:gdLst/>
            <a:ahLst/>
            <a:cxnLst/>
            <a:rect l="l" t="t" r="r" b="b"/>
            <a:pathLst>
              <a:path w="2913792" h="2288339">
                <a:moveTo>
                  <a:pt x="0" y="0"/>
                </a:moveTo>
                <a:lnTo>
                  <a:pt x="2913792" y="0"/>
                </a:lnTo>
                <a:lnTo>
                  <a:pt x="2913792" y="2288339"/>
                </a:lnTo>
                <a:lnTo>
                  <a:pt x="0" y="2288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03149" b="-15867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0" y="3979639"/>
            <a:ext cx="7372967" cy="6307361"/>
          </a:xfrm>
          <a:custGeom>
            <a:avLst/>
            <a:gdLst/>
            <a:ahLst/>
            <a:cxnLst/>
            <a:rect l="l" t="t" r="r" b="b"/>
            <a:pathLst>
              <a:path w="7372967" h="6307361">
                <a:moveTo>
                  <a:pt x="0" y="0"/>
                </a:moveTo>
                <a:lnTo>
                  <a:pt x="7372967" y="0"/>
                </a:lnTo>
                <a:lnTo>
                  <a:pt x="7372967" y="6307361"/>
                </a:lnTo>
                <a:lnTo>
                  <a:pt x="0" y="6307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360" b="-823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2994237" y="2435766"/>
            <a:ext cx="13132628" cy="5415468"/>
            <a:chOff x="0" y="0"/>
            <a:chExt cx="1315720" cy="542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5720" cy="542544"/>
            </a:xfrm>
            <a:custGeom>
              <a:avLst/>
              <a:gdLst/>
              <a:ahLst/>
              <a:cxnLst/>
              <a:rect l="l" t="t" r="r" b="b"/>
              <a:pathLst>
                <a:path w="1315720" h="542544">
                  <a:moveTo>
                    <a:pt x="1315720" y="17686"/>
                  </a:moveTo>
                  <a:lnTo>
                    <a:pt x="1315720" y="524858"/>
                  </a:lnTo>
                  <a:cubicBezTo>
                    <a:pt x="1315720" y="529549"/>
                    <a:pt x="1313857" y="534047"/>
                    <a:pt x="1310540" y="537364"/>
                  </a:cubicBezTo>
                  <a:cubicBezTo>
                    <a:pt x="1307223" y="540681"/>
                    <a:pt x="1302725" y="542544"/>
                    <a:pt x="1298034" y="542544"/>
                  </a:cubicBezTo>
                  <a:lnTo>
                    <a:pt x="17686" y="542544"/>
                  </a:lnTo>
                  <a:cubicBezTo>
                    <a:pt x="12995" y="542544"/>
                    <a:pt x="8497" y="540681"/>
                    <a:pt x="5180" y="537364"/>
                  </a:cubicBezTo>
                  <a:cubicBezTo>
                    <a:pt x="1863" y="534047"/>
                    <a:pt x="0" y="529549"/>
                    <a:pt x="0" y="524858"/>
                  </a:cubicBezTo>
                  <a:lnTo>
                    <a:pt x="0" y="17686"/>
                  </a:lnTo>
                  <a:cubicBezTo>
                    <a:pt x="0" y="12995"/>
                    <a:pt x="1863" y="8497"/>
                    <a:pt x="5180" y="5180"/>
                  </a:cubicBezTo>
                  <a:cubicBezTo>
                    <a:pt x="8497" y="1863"/>
                    <a:pt x="12995" y="0"/>
                    <a:pt x="17686" y="0"/>
                  </a:cubicBezTo>
                  <a:lnTo>
                    <a:pt x="1298034" y="0"/>
                  </a:lnTo>
                  <a:cubicBezTo>
                    <a:pt x="1307802" y="0"/>
                    <a:pt x="1315720" y="7918"/>
                    <a:pt x="1315720" y="17686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15720" cy="580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434961" y="3285289"/>
            <a:ext cx="12251178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7"/>
              </a:lnSpc>
              <a:spcBef>
                <a:spcPct val="0"/>
              </a:spcBef>
            </a:pPr>
            <a:r>
              <a:rPr lang="de-AT" sz="5184" spc="155" noProof="1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Fachkräfte sind heute keine Selbstverständlichkeit mehr – </a:t>
            </a:r>
          </a:p>
          <a:p>
            <a:pPr algn="ctr">
              <a:lnSpc>
                <a:spcPts val="7257"/>
              </a:lnSpc>
              <a:spcBef>
                <a:spcPct val="0"/>
              </a:spcBef>
            </a:pPr>
            <a:r>
              <a:rPr lang="de-AT" sz="5184" spc="155" noProof="1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die Bindung von Mitarbeiter:innen wird </a:t>
            </a:r>
          </a:p>
          <a:p>
            <a:pPr algn="ctr">
              <a:lnSpc>
                <a:spcPts val="7257"/>
              </a:lnSpc>
              <a:spcBef>
                <a:spcPct val="0"/>
              </a:spcBef>
            </a:pPr>
            <a:r>
              <a:rPr lang="de-AT" sz="5184" spc="155" noProof="1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zum Wettbewerbsfaktor.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3407"/>
            <a:ext cx="2326737" cy="2896955"/>
          </a:xfrm>
          <a:custGeom>
            <a:avLst/>
            <a:gdLst/>
            <a:ahLst/>
            <a:cxnLst/>
            <a:rect l="l" t="t" r="r" b="b"/>
            <a:pathLst>
              <a:path w="2326737" h="2896955">
                <a:moveTo>
                  <a:pt x="0" y="0"/>
                </a:moveTo>
                <a:lnTo>
                  <a:pt x="2326737" y="0"/>
                </a:lnTo>
                <a:lnTo>
                  <a:pt x="2326737" y="2896955"/>
                </a:lnTo>
                <a:lnTo>
                  <a:pt x="0" y="2896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54405" b="-104330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1747052" y="2047233"/>
            <a:ext cx="5137763" cy="51377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CBE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322863">
            <a:off x="13906824" y="6006358"/>
            <a:ext cx="5936008" cy="2794098"/>
          </a:xfrm>
          <a:custGeom>
            <a:avLst/>
            <a:gdLst/>
            <a:ahLst/>
            <a:cxnLst/>
            <a:rect l="l" t="t" r="r" b="b"/>
            <a:pathLst>
              <a:path w="5936008" h="2794098">
                <a:moveTo>
                  <a:pt x="0" y="0"/>
                </a:moveTo>
                <a:lnTo>
                  <a:pt x="5936008" y="0"/>
                </a:lnTo>
                <a:lnTo>
                  <a:pt x="5936008" y="2794098"/>
                </a:lnTo>
                <a:lnTo>
                  <a:pt x="0" y="27940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17126" r="-8325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1125261" y="2047233"/>
            <a:ext cx="5137763" cy="51377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CBE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63024" y="4496762"/>
            <a:ext cx="5137763" cy="513776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CBE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954" y="3955516"/>
            <a:ext cx="540314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spc="135" dirty="0">
                <a:solidFill>
                  <a:srgbClr val="19070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DEMOGRAFISCHER WANDEL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30176" y="6246494"/>
            <a:ext cx="4403459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135" dirty="0">
                <a:solidFill>
                  <a:srgbClr val="19070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FEHLENDE QUALIFIKATION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91566" y="3796965"/>
            <a:ext cx="4048734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135" dirty="0">
                <a:solidFill>
                  <a:srgbClr val="190702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VERÄNDERTE ARBEITSWELT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46887" y="896832"/>
            <a:ext cx="9170037" cy="101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10"/>
              </a:lnSpc>
              <a:spcBef>
                <a:spcPct val="0"/>
              </a:spcBef>
            </a:pPr>
            <a:r>
              <a:rPr lang="en-US" sz="6500" b="1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Fachkräftemangel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05202" y="0"/>
            <a:ext cx="6182798" cy="10287000"/>
            <a:chOff x="0" y="0"/>
            <a:chExt cx="824373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4840" r="4840"/>
            <a:stretch>
              <a:fillRect/>
            </a:stretch>
          </p:blipFill>
          <p:spPr>
            <a:xfrm>
              <a:off x="0" y="0"/>
              <a:ext cx="824373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382786" y="2723500"/>
            <a:ext cx="1747435" cy="174743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43285" y="3097390"/>
            <a:ext cx="2972050" cy="7189610"/>
          </a:xfrm>
          <a:custGeom>
            <a:avLst/>
            <a:gdLst/>
            <a:ahLst/>
            <a:cxnLst/>
            <a:rect l="l" t="t" r="r" b="b"/>
            <a:pathLst>
              <a:path w="2972050" h="7189610">
                <a:moveTo>
                  <a:pt x="0" y="0"/>
                </a:moveTo>
                <a:lnTo>
                  <a:pt x="2972050" y="0"/>
                </a:lnTo>
                <a:lnTo>
                  <a:pt x="2972050" y="7189610"/>
                </a:lnTo>
                <a:lnTo>
                  <a:pt x="0" y="71896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8129" t="-3261" b="-1732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2370348" y="2723500"/>
            <a:ext cx="1747435" cy="174743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682447" y="3045808"/>
            <a:ext cx="1102819" cy="1102819"/>
          </a:xfrm>
          <a:custGeom>
            <a:avLst/>
            <a:gdLst/>
            <a:ahLst/>
            <a:cxnLst/>
            <a:rect l="l" t="t" r="r" b="b"/>
            <a:pathLst>
              <a:path w="1102819" h="1102819">
                <a:moveTo>
                  <a:pt x="0" y="0"/>
                </a:moveTo>
                <a:lnTo>
                  <a:pt x="1102819" y="0"/>
                </a:lnTo>
                <a:lnTo>
                  <a:pt x="1102819" y="1102819"/>
                </a:lnTo>
                <a:lnTo>
                  <a:pt x="0" y="11028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8605308" y="2992419"/>
            <a:ext cx="1302391" cy="1209596"/>
          </a:xfrm>
          <a:custGeom>
            <a:avLst/>
            <a:gdLst/>
            <a:ahLst/>
            <a:cxnLst/>
            <a:rect l="l" t="t" r="r" b="b"/>
            <a:pathLst>
              <a:path w="1302391" h="1209596">
                <a:moveTo>
                  <a:pt x="0" y="0"/>
                </a:moveTo>
                <a:lnTo>
                  <a:pt x="1302391" y="0"/>
                </a:lnTo>
                <a:lnTo>
                  <a:pt x="1302391" y="1209596"/>
                </a:lnTo>
                <a:lnTo>
                  <a:pt x="0" y="12095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2370348" y="6385509"/>
            <a:ext cx="1747435" cy="174743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625944" y="6714710"/>
            <a:ext cx="1256661" cy="1240953"/>
          </a:xfrm>
          <a:custGeom>
            <a:avLst/>
            <a:gdLst/>
            <a:ahLst/>
            <a:cxnLst/>
            <a:rect l="l" t="t" r="r" b="b"/>
            <a:pathLst>
              <a:path w="1256661" h="1240953">
                <a:moveTo>
                  <a:pt x="0" y="0"/>
                </a:moveTo>
                <a:lnTo>
                  <a:pt x="1256661" y="0"/>
                </a:lnTo>
                <a:lnTo>
                  <a:pt x="1256661" y="1240953"/>
                </a:lnTo>
                <a:lnTo>
                  <a:pt x="0" y="12409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7" name="Group 17"/>
          <p:cNvGrpSpPr/>
          <p:nvPr/>
        </p:nvGrpSpPr>
        <p:grpSpPr>
          <a:xfrm>
            <a:off x="8382786" y="6469512"/>
            <a:ext cx="1747435" cy="174743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8667082" y="6760010"/>
            <a:ext cx="1178843" cy="1181797"/>
          </a:xfrm>
          <a:custGeom>
            <a:avLst/>
            <a:gdLst/>
            <a:ahLst/>
            <a:cxnLst/>
            <a:rect l="l" t="t" r="r" b="b"/>
            <a:pathLst>
              <a:path w="1178843" h="1181797">
                <a:moveTo>
                  <a:pt x="0" y="0"/>
                </a:moveTo>
                <a:lnTo>
                  <a:pt x="1178843" y="0"/>
                </a:lnTo>
                <a:lnTo>
                  <a:pt x="1178843" y="1181798"/>
                </a:lnTo>
                <a:lnTo>
                  <a:pt x="0" y="11817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1028954" y="489035"/>
            <a:ext cx="10137470" cy="200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10"/>
              </a:lnSpc>
              <a:spcBef>
                <a:spcPct val="0"/>
              </a:spcBef>
            </a:pPr>
            <a:r>
              <a:rPr lang="en-US" sz="6500" b="1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Warum Mitarbeiter:innenbindung?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1010" y="4793112"/>
            <a:ext cx="4136867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4500" u="none" strike="noStrik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Fluktuation als Gewinnfresser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7984" y="8456794"/>
            <a:ext cx="5202920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Mehr Produktivität durch Identifikation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99848" y="4793112"/>
            <a:ext cx="3688303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4500" u="none" strike="noStrik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Schutz des Wissens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277001" y="8456794"/>
            <a:ext cx="5733998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4500" u="none" strike="noStrik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Employer Branding von innen nach außen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0" grpId="0" animBg="1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781731" y="-38100"/>
            <a:ext cx="6533977" cy="7228832"/>
          </a:xfrm>
          <a:custGeom>
            <a:avLst/>
            <a:gdLst/>
            <a:ahLst/>
            <a:cxnLst/>
            <a:rect l="l" t="t" r="r" b="b"/>
            <a:pathLst>
              <a:path w="6533977" h="7228832">
                <a:moveTo>
                  <a:pt x="6533977" y="0"/>
                </a:moveTo>
                <a:lnTo>
                  <a:pt x="0" y="0"/>
                </a:lnTo>
                <a:lnTo>
                  <a:pt x="0" y="7228832"/>
                </a:lnTo>
                <a:lnTo>
                  <a:pt x="6533977" y="7228832"/>
                </a:lnTo>
                <a:lnTo>
                  <a:pt x="6533977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898" t="-1993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238007" y="1054978"/>
            <a:ext cx="15811985" cy="200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6500" b="1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Die 3 Säulen der</a:t>
            </a:r>
          </a:p>
          <a:p>
            <a:pPr marL="0" lvl="0" indent="0" algn="ctr">
              <a:lnSpc>
                <a:spcPts val="7410"/>
              </a:lnSpc>
              <a:spcBef>
                <a:spcPct val="0"/>
              </a:spcBef>
            </a:pPr>
            <a:r>
              <a:rPr lang="en-US" sz="6500" b="1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Mitarbeiter:innenbindung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5715907" y="7010153"/>
            <a:ext cx="8610610" cy="3705618"/>
          </a:xfrm>
          <a:custGeom>
            <a:avLst/>
            <a:gdLst/>
            <a:ahLst/>
            <a:cxnLst/>
            <a:rect l="l" t="t" r="r" b="b"/>
            <a:pathLst>
              <a:path w="8610610" h="3705618">
                <a:moveTo>
                  <a:pt x="0" y="0"/>
                </a:moveTo>
                <a:lnTo>
                  <a:pt x="8610610" y="0"/>
                </a:lnTo>
                <a:lnTo>
                  <a:pt x="8610610" y="3705618"/>
                </a:lnTo>
                <a:lnTo>
                  <a:pt x="0" y="3705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33501" r="-48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1425698" y="4587196"/>
            <a:ext cx="4924103" cy="2767195"/>
            <a:chOff x="0" y="0"/>
            <a:chExt cx="528188" cy="296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188" cy="296825"/>
            </a:xfrm>
            <a:custGeom>
              <a:avLst/>
              <a:gdLst/>
              <a:ahLst/>
              <a:cxnLst/>
              <a:rect l="l" t="t" r="r" b="b"/>
              <a:pathLst>
                <a:path w="528188" h="296825">
                  <a:moveTo>
                    <a:pt x="47167" y="0"/>
                  </a:moveTo>
                  <a:lnTo>
                    <a:pt x="481021" y="0"/>
                  </a:lnTo>
                  <a:cubicBezTo>
                    <a:pt x="507070" y="0"/>
                    <a:pt x="528188" y="21118"/>
                    <a:pt x="528188" y="47167"/>
                  </a:cubicBezTo>
                  <a:lnTo>
                    <a:pt x="528188" y="249658"/>
                  </a:lnTo>
                  <a:cubicBezTo>
                    <a:pt x="528188" y="262168"/>
                    <a:pt x="523219" y="274165"/>
                    <a:pt x="514373" y="283010"/>
                  </a:cubicBezTo>
                  <a:cubicBezTo>
                    <a:pt x="505527" y="291856"/>
                    <a:pt x="493530" y="296825"/>
                    <a:pt x="481021" y="296825"/>
                  </a:cubicBezTo>
                  <a:lnTo>
                    <a:pt x="47167" y="296825"/>
                  </a:lnTo>
                  <a:cubicBezTo>
                    <a:pt x="34658" y="296825"/>
                    <a:pt x="22661" y="291856"/>
                    <a:pt x="13815" y="283010"/>
                  </a:cubicBezTo>
                  <a:cubicBezTo>
                    <a:pt x="4969" y="274165"/>
                    <a:pt x="0" y="262168"/>
                    <a:pt x="0" y="249658"/>
                  </a:cubicBezTo>
                  <a:lnTo>
                    <a:pt x="0" y="47167"/>
                  </a:lnTo>
                  <a:cubicBezTo>
                    <a:pt x="0" y="34658"/>
                    <a:pt x="4969" y="22661"/>
                    <a:pt x="13815" y="13815"/>
                  </a:cubicBezTo>
                  <a:cubicBezTo>
                    <a:pt x="22661" y="4969"/>
                    <a:pt x="34658" y="0"/>
                    <a:pt x="47167" y="0"/>
                  </a:cubicBezTo>
                  <a:close/>
                </a:path>
              </a:pathLst>
            </a:custGeom>
            <a:solidFill>
              <a:srgbClr val="7C98B3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8188" cy="334925"/>
            </a:xfrm>
            <a:prstGeom prst="rect">
              <a:avLst/>
            </a:prstGeom>
          </p:spPr>
          <p:txBody>
            <a:bodyPr lIns="38008" tIns="38008" rIns="38008" bIns="380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87317" y="4587196"/>
            <a:ext cx="4924103" cy="2767195"/>
            <a:chOff x="0" y="0"/>
            <a:chExt cx="528188" cy="2968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8188" cy="296825"/>
            </a:xfrm>
            <a:custGeom>
              <a:avLst/>
              <a:gdLst/>
              <a:ahLst/>
              <a:cxnLst/>
              <a:rect l="l" t="t" r="r" b="b"/>
              <a:pathLst>
                <a:path w="528188" h="296825">
                  <a:moveTo>
                    <a:pt x="47167" y="0"/>
                  </a:moveTo>
                  <a:lnTo>
                    <a:pt x="481021" y="0"/>
                  </a:lnTo>
                  <a:cubicBezTo>
                    <a:pt x="507070" y="0"/>
                    <a:pt x="528188" y="21118"/>
                    <a:pt x="528188" y="47167"/>
                  </a:cubicBezTo>
                  <a:lnTo>
                    <a:pt x="528188" y="249658"/>
                  </a:lnTo>
                  <a:cubicBezTo>
                    <a:pt x="528188" y="262168"/>
                    <a:pt x="523219" y="274165"/>
                    <a:pt x="514373" y="283010"/>
                  </a:cubicBezTo>
                  <a:cubicBezTo>
                    <a:pt x="505527" y="291856"/>
                    <a:pt x="493530" y="296825"/>
                    <a:pt x="481021" y="296825"/>
                  </a:cubicBezTo>
                  <a:lnTo>
                    <a:pt x="47167" y="296825"/>
                  </a:lnTo>
                  <a:cubicBezTo>
                    <a:pt x="34658" y="296825"/>
                    <a:pt x="22661" y="291856"/>
                    <a:pt x="13815" y="283010"/>
                  </a:cubicBezTo>
                  <a:cubicBezTo>
                    <a:pt x="4969" y="274165"/>
                    <a:pt x="0" y="262168"/>
                    <a:pt x="0" y="249658"/>
                  </a:cubicBezTo>
                  <a:lnTo>
                    <a:pt x="0" y="47167"/>
                  </a:lnTo>
                  <a:cubicBezTo>
                    <a:pt x="0" y="34658"/>
                    <a:pt x="4969" y="22661"/>
                    <a:pt x="13815" y="13815"/>
                  </a:cubicBezTo>
                  <a:cubicBezTo>
                    <a:pt x="22661" y="4969"/>
                    <a:pt x="34658" y="0"/>
                    <a:pt x="47167" y="0"/>
                  </a:cubicBezTo>
                  <a:close/>
                </a:path>
              </a:pathLst>
            </a:custGeom>
            <a:solidFill>
              <a:srgbClr val="7C98B3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28188" cy="334925"/>
            </a:xfrm>
            <a:prstGeom prst="rect">
              <a:avLst/>
            </a:prstGeom>
          </p:spPr>
          <p:txBody>
            <a:bodyPr lIns="38008" tIns="38008" rIns="38008" bIns="38008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39645" y="4587196"/>
            <a:ext cx="4924103" cy="2767195"/>
            <a:chOff x="0" y="0"/>
            <a:chExt cx="528188" cy="2968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8188" cy="296825"/>
            </a:xfrm>
            <a:custGeom>
              <a:avLst/>
              <a:gdLst/>
              <a:ahLst/>
              <a:cxnLst/>
              <a:rect l="l" t="t" r="r" b="b"/>
              <a:pathLst>
                <a:path w="528188" h="296825">
                  <a:moveTo>
                    <a:pt x="47167" y="0"/>
                  </a:moveTo>
                  <a:lnTo>
                    <a:pt x="481021" y="0"/>
                  </a:lnTo>
                  <a:cubicBezTo>
                    <a:pt x="507070" y="0"/>
                    <a:pt x="528188" y="21118"/>
                    <a:pt x="528188" y="47167"/>
                  </a:cubicBezTo>
                  <a:lnTo>
                    <a:pt x="528188" y="249658"/>
                  </a:lnTo>
                  <a:cubicBezTo>
                    <a:pt x="528188" y="262168"/>
                    <a:pt x="523219" y="274165"/>
                    <a:pt x="514373" y="283010"/>
                  </a:cubicBezTo>
                  <a:cubicBezTo>
                    <a:pt x="505527" y="291856"/>
                    <a:pt x="493530" y="296825"/>
                    <a:pt x="481021" y="296825"/>
                  </a:cubicBezTo>
                  <a:lnTo>
                    <a:pt x="47167" y="296825"/>
                  </a:lnTo>
                  <a:cubicBezTo>
                    <a:pt x="34658" y="296825"/>
                    <a:pt x="22661" y="291856"/>
                    <a:pt x="13815" y="283010"/>
                  </a:cubicBezTo>
                  <a:cubicBezTo>
                    <a:pt x="4969" y="274165"/>
                    <a:pt x="0" y="262168"/>
                    <a:pt x="0" y="249658"/>
                  </a:cubicBezTo>
                  <a:lnTo>
                    <a:pt x="0" y="47167"/>
                  </a:lnTo>
                  <a:cubicBezTo>
                    <a:pt x="0" y="34658"/>
                    <a:pt x="4969" y="22661"/>
                    <a:pt x="13815" y="13815"/>
                  </a:cubicBezTo>
                  <a:cubicBezTo>
                    <a:pt x="22661" y="4969"/>
                    <a:pt x="34658" y="0"/>
                    <a:pt x="47167" y="0"/>
                  </a:cubicBezTo>
                  <a:close/>
                </a:path>
              </a:pathLst>
            </a:custGeom>
            <a:solidFill>
              <a:srgbClr val="7C98B3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8188" cy="334925"/>
            </a:xfrm>
            <a:prstGeom prst="rect">
              <a:avLst/>
            </a:prstGeom>
          </p:spPr>
          <p:txBody>
            <a:bodyPr lIns="38008" tIns="38008" rIns="38008" bIns="38008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15193" y="5664679"/>
            <a:ext cx="434511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Klare Aufgaben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76813" y="5664679"/>
            <a:ext cx="434511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 err="1">
                <a:solidFill>
                  <a:srgbClr val="000000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Wertschätzung</a:t>
            </a:r>
            <a:endParaRPr lang="en-US" sz="3999" b="1" dirty="0">
              <a:solidFill>
                <a:srgbClr val="000000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14187" y="5664679"/>
            <a:ext cx="434511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Faire </a:t>
            </a:r>
            <a:r>
              <a:rPr lang="en-US" sz="3999" b="1" dirty="0" err="1">
                <a:solidFill>
                  <a:srgbClr val="000000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Vergütung</a:t>
            </a:r>
            <a:endParaRPr lang="en-US" sz="3999" b="1" dirty="0">
              <a:solidFill>
                <a:srgbClr val="000000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</p:txBody>
      </p:sp>
      <p:sp>
        <p:nvSpPr>
          <p:cNvPr id="17" name="Freeform 17"/>
          <p:cNvSpPr/>
          <p:nvPr/>
        </p:nvSpPr>
        <p:spPr>
          <a:xfrm rot="-10800000">
            <a:off x="0" y="0"/>
            <a:ext cx="2913792" cy="2288339"/>
          </a:xfrm>
          <a:custGeom>
            <a:avLst/>
            <a:gdLst/>
            <a:ahLst/>
            <a:cxnLst/>
            <a:rect l="l" t="t" r="r" b="b"/>
            <a:pathLst>
              <a:path w="2913792" h="2288339">
                <a:moveTo>
                  <a:pt x="0" y="0"/>
                </a:moveTo>
                <a:lnTo>
                  <a:pt x="2913792" y="0"/>
                </a:lnTo>
                <a:lnTo>
                  <a:pt x="2913792" y="2288339"/>
                </a:lnTo>
                <a:lnTo>
                  <a:pt x="0" y="2288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3149" b="-158674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97547" y="1351175"/>
            <a:ext cx="1525598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49"/>
              </a:lnSpc>
              <a:spcBef>
                <a:spcPct val="0"/>
              </a:spcBef>
            </a:pPr>
            <a:r>
              <a:rPr lang="en-US" sz="7500" b="1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Klare Aufgaben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2966112" y="-21287"/>
            <a:ext cx="5294589" cy="4631387"/>
          </a:xfrm>
          <a:custGeom>
            <a:avLst/>
            <a:gdLst/>
            <a:ahLst/>
            <a:cxnLst/>
            <a:rect l="l" t="t" r="r" b="b"/>
            <a:pathLst>
              <a:path w="5294589" h="4631387">
                <a:moveTo>
                  <a:pt x="5294589" y="0"/>
                </a:moveTo>
                <a:lnTo>
                  <a:pt x="0" y="0"/>
                </a:lnTo>
                <a:lnTo>
                  <a:pt x="0" y="4631387"/>
                </a:lnTo>
                <a:lnTo>
                  <a:pt x="5294589" y="4631387"/>
                </a:lnTo>
                <a:lnTo>
                  <a:pt x="5294589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1031" t="-87197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13715999" y="3523814"/>
            <a:ext cx="3046331" cy="3046331"/>
            <a:chOff x="-762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-762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57802" y="3490007"/>
            <a:ext cx="3132485" cy="31324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7200" y="3523814"/>
            <a:ext cx="3046331" cy="30463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056661" y="4193530"/>
            <a:ext cx="1447409" cy="1899941"/>
          </a:xfrm>
          <a:custGeom>
            <a:avLst/>
            <a:gdLst/>
            <a:ahLst/>
            <a:cxnLst/>
            <a:rect l="l" t="t" r="r" b="b"/>
            <a:pathLst>
              <a:path w="1447409" h="1899941">
                <a:moveTo>
                  <a:pt x="0" y="0"/>
                </a:moveTo>
                <a:lnTo>
                  <a:pt x="1447409" y="0"/>
                </a:lnTo>
                <a:lnTo>
                  <a:pt x="1447409" y="1899940"/>
                </a:lnTo>
                <a:lnTo>
                  <a:pt x="0" y="18999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8260520" y="4020255"/>
            <a:ext cx="1527050" cy="1967214"/>
          </a:xfrm>
          <a:custGeom>
            <a:avLst/>
            <a:gdLst/>
            <a:ahLst/>
            <a:cxnLst/>
            <a:rect l="l" t="t" r="r" b="b"/>
            <a:pathLst>
              <a:path w="1527050" h="1967214">
                <a:moveTo>
                  <a:pt x="0" y="0"/>
                </a:moveTo>
                <a:lnTo>
                  <a:pt x="1527050" y="0"/>
                </a:lnTo>
                <a:lnTo>
                  <a:pt x="1527050" y="1967214"/>
                </a:lnTo>
                <a:lnTo>
                  <a:pt x="0" y="19672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4249400" y="4229100"/>
            <a:ext cx="2027923" cy="1589154"/>
          </a:xfrm>
          <a:custGeom>
            <a:avLst/>
            <a:gdLst/>
            <a:ahLst/>
            <a:cxnLst/>
            <a:rect l="l" t="t" r="r" b="b"/>
            <a:pathLst>
              <a:path w="2027923" h="1589154">
                <a:moveTo>
                  <a:pt x="0" y="0"/>
                </a:moveTo>
                <a:lnTo>
                  <a:pt x="2027922" y="0"/>
                </a:lnTo>
                <a:lnTo>
                  <a:pt x="2027922" y="1589154"/>
                </a:lnTo>
                <a:lnTo>
                  <a:pt x="0" y="15891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7457802" y="7427824"/>
            <a:ext cx="31515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Jobprofile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44628" y="7513121"/>
            <a:ext cx="31515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Struktur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2184" y="6773774"/>
            <a:ext cx="315159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Sinnstiftende Arbeit</a:t>
            </a:r>
          </a:p>
        </p:txBody>
      </p:sp>
      <p:sp>
        <p:nvSpPr>
          <p:cNvPr id="22" name="Freeform 22"/>
          <p:cNvSpPr/>
          <p:nvPr/>
        </p:nvSpPr>
        <p:spPr>
          <a:xfrm rot="-10800000">
            <a:off x="0" y="0"/>
            <a:ext cx="2913792" cy="2288339"/>
          </a:xfrm>
          <a:custGeom>
            <a:avLst/>
            <a:gdLst/>
            <a:ahLst/>
            <a:cxnLst/>
            <a:rect l="l" t="t" r="r" b="b"/>
            <a:pathLst>
              <a:path w="2913792" h="2288339">
                <a:moveTo>
                  <a:pt x="0" y="0"/>
                </a:moveTo>
                <a:lnTo>
                  <a:pt x="2913792" y="0"/>
                </a:lnTo>
                <a:lnTo>
                  <a:pt x="2913792" y="2288339"/>
                </a:lnTo>
                <a:lnTo>
                  <a:pt x="0" y="2288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03149" b="-158674"/>
            </a:stretch>
          </a:blipFill>
        </p:spPr>
        <p:txBody>
          <a:bodyPr/>
          <a:lstStyle/>
          <a:p>
            <a:endParaRPr lang="de-DE"/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C40B94DA-109D-A0FD-C3AA-8E3645A74CD1}"/>
              </a:ext>
            </a:extLst>
          </p:cNvPr>
          <p:cNvCxnSpPr/>
          <p:nvPr/>
        </p:nvCxnSpPr>
        <p:spPr>
          <a:xfrm>
            <a:off x="1257200" y="8523217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2C094805-EC03-ED99-A7E7-DF5668946240}"/>
              </a:ext>
            </a:extLst>
          </p:cNvPr>
          <p:cNvCxnSpPr/>
          <p:nvPr/>
        </p:nvCxnSpPr>
        <p:spPr>
          <a:xfrm>
            <a:off x="7294597" y="8523217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4273EB5-6660-E772-1E97-E823F59052CD}"/>
              </a:ext>
            </a:extLst>
          </p:cNvPr>
          <p:cNvCxnSpPr/>
          <p:nvPr/>
        </p:nvCxnSpPr>
        <p:spPr>
          <a:xfrm>
            <a:off x="13744628" y="8523217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97547" y="1351175"/>
            <a:ext cx="1525598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49"/>
              </a:lnSpc>
              <a:spcBef>
                <a:spcPct val="0"/>
              </a:spcBef>
            </a:pPr>
            <a:r>
              <a:rPr lang="en-US" sz="7500" b="1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Wertschätzung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3030200" y="36327"/>
            <a:ext cx="5257417" cy="4649973"/>
          </a:xfrm>
          <a:custGeom>
            <a:avLst/>
            <a:gdLst/>
            <a:ahLst/>
            <a:cxnLst/>
            <a:rect l="l" t="t" r="r" b="b"/>
            <a:pathLst>
              <a:path w="5257417" h="4649973">
                <a:moveTo>
                  <a:pt x="5257417" y="0"/>
                </a:moveTo>
                <a:lnTo>
                  <a:pt x="0" y="0"/>
                </a:lnTo>
                <a:lnTo>
                  <a:pt x="0" y="4649973"/>
                </a:lnTo>
                <a:lnTo>
                  <a:pt x="5257417" y="4649973"/>
                </a:lnTo>
                <a:lnTo>
                  <a:pt x="5257417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2452" t="-86449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5" name="Group 5"/>
          <p:cNvGrpSpPr/>
          <p:nvPr/>
        </p:nvGrpSpPr>
        <p:grpSpPr>
          <a:xfrm>
            <a:off x="14212969" y="3582709"/>
            <a:ext cx="3046331" cy="30463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66021" y="3539633"/>
            <a:ext cx="3132485" cy="31324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3582709"/>
            <a:ext cx="3046331" cy="30463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89495" y="3539633"/>
            <a:ext cx="3132485" cy="313248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75700" y="4156227"/>
            <a:ext cx="1952332" cy="1974546"/>
          </a:xfrm>
          <a:custGeom>
            <a:avLst/>
            <a:gdLst/>
            <a:ahLst/>
            <a:cxnLst/>
            <a:rect l="l" t="t" r="r" b="b"/>
            <a:pathLst>
              <a:path w="1952332" h="1974546">
                <a:moveTo>
                  <a:pt x="0" y="0"/>
                </a:moveTo>
                <a:lnTo>
                  <a:pt x="1952332" y="0"/>
                </a:lnTo>
                <a:lnTo>
                  <a:pt x="1952332" y="1974546"/>
                </a:lnTo>
                <a:lnTo>
                  <a:pt x="0" y="19745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5831121" y="4180001"/>
            <a:ext cx="2202283" cy="1926998"/>
          </a:xfrm>
          <a:custGeom>
            <a:avLst/>
            <a:gdLst/>
            <a:ahLst/>
            <a:cxnLst/>
            <a:rect l="l" t="t" r="r" b="b"/>
            <a:pathLst>
              <a:path w="2202283" h="1926998">
                <a:moveTo>
                  <a:pt x="0" y="0"/>
                </a:moveTo>
                <a:lnTo>
                  <a:pt x="2202284" y="0"/>
                </a:lnTo>
                <a:lnTo>
                  <a:pt x="2202284" y="1926998"/>
                </a:lnTo>
                <a:lnTo>
                  <a:pt x="0" y="19269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10249869" y="4037631"/>
            <a:ext cx="2211737" cy="2211737"/>
          </a:xfrm>
          <a:custGeom>
            <a:avLst/>
            <a:gdLst/>
            <a:ahLst/>
            <a:cxnLst/>
            <a:rect l="l" t="t" r="r" b="b"/>
            <a:pathLst>
              <a:path w="2211737" h="2211737">
                <a:moveTo>
                  <a:pt x="0" y="0"/>
                </a:moveTo>
                <a:lnTo>
                  <a:pt x="2211737" y="0"/>
                </a:lnTo>
                <a:lnTo>
                  <a:pt x="2211737" y="2211738"/>
                </a:lnTo>
                <a:lnTo>
                  <a:pt x="0" y="2211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14569775" y="4252693"/>
            <a:ext cx="2332719" cy="1781614"/>
          </a:xfrm>
          <a:custGeom>
            <a:avLst/>
            <a:gdLst/>
            <a:ahLst/>
            <a:cxnLst/>
            <a:rect l="l" t="t" r="r" b="b"/>
            <a:pathLst>
              <a:path w="2332719" h="1781614">
                <a:moveTo>
                  <a:pt x="0" y="0"/>
                </a:moveTo>
                <a:lnTo>
                  <a:pt x="2332719" y="0"/>
                </a:lnTo>
                <a:lnTo>
                  <a:pt x="2332719" y="1781614"/>
                </a:lnTo>
                <a:lnTo>
                  <a:pt x="0" y="17816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5366021" y="7427824"/>
            <a:ext cx="31515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Führung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47791" y="7427824"/>
            <a:ext cx="31515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Kultur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3436" y="7427824"/>
            <a:ext cx="31515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Feedback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00796" y="7427824"/>
            <a:ext cx="31515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Entwicklung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0" y="0"/>
            <a:ext cx="2913792" cy="2288339"/>
          </a:xfrm>
          <a:custGeom>
            <a:avLst/>
            <a:gdLst/>
            <a:ahLst/>
            <a:cxnLst/>
            <a:rect l="l" t="t" r="r" b="b"/>
            <a:pathLst>
              <a:path w="2913792" h="2288339">
                <a:moveTo>
                  <a:pt x="0" y="0"/>
                </a:moveTo>
                <a:lnTo>
                  <a:pt x="2913792" y="0"/>
                </a:lnTo>
                <a:lnTo>
                  <a:pt x="2913792" y="2288339"/>
                </a:lnTo>
                <a:lnTo>
                  <a:pt x="0" y="2288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03149" b="-158674"/>
            </a:stretch>
          </a:blipFill>
        </p:spPr>
        <p:txBody>
          <a:bodyPr/>
          <a:lstStyle/>
          <a:p>
            <a:endParaRPr lang="de-DE"/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7B6139EE-FB2D-FCA2-40FB-D86755017223}"/>
              </a:ext>
            </a:extLst>
          </p:cNvPr>
          <p:cNvCxnSpPr/>
          <p:nvPr/>
        </p:nvCxnSpPr>
        <p:spPr>
          <a:xfrm>
            <a:off x="14212969" y="8343900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2D6DE46-74AD-21B8-6A71-BCFC45571BA0}"/>
              </a:ext>
            </a:extLst>
          </p:cNvPr>
          <p:cNvCxnSpPr/>
          <p:nvPr/>
        </p:nvCxnSpPr>
        <p:spPr>
          <a:xfrm>
            <a:off x="9789495" y="8343900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78BC6E12-203D-6780-C78F-C084109F33D3}"/>
              </a:ext>
            </a:extLst>
          </p:cNvPr>
          <p:cNvCxnSpPr/>
          <p:nvPr/>
        </p:nvCxnSpPr>
        <p:spPr>
          <a:xfrm>
            <a:off x="5202816" y="8343900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FFF140AC-129D-286A-2BFD-C14408E9116F}"/>
              </a:ext>
            </a:extLst>
          </p:cNvPr>
          <p:cNvCxnSpPr/>
          <p:nvPr/>
        </p:nvCxnSpPr>
        <p:spPr>
          <a:xfrm>
            <a:off x="760231" y="8343900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97547" y="1351175"/>
            <a:ext cx="1525598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49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Faire </a:t>
            </a:r>
            <a:r>
              <a:rPr lang="en-US" sz="7500" b="1" dirty="0" err="1">
                <a:solidFill>
                  <a:srgbClr val="206C8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Vergütung</a:t>
            </a:r>
            <a:endParaRPr lang="en-US" sz="7500" b="1" dirty="0">
              <a:solidFill>
                <a:srgbClr val="206C8D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3049170" y="0"/>
            <a:ext cx="5238830" cy="4687146"/>
          </a:xfrm>
          <a:custGeom>
            <a:avLst/>
            <a:gdLst/>
            <a:ahLst/>
            <a:cxnLst/>
            <a:rect l="l" t="t" r="r" b="b"/>
            <a:pathLst>
              <a:path w="5238830" h="4687146">
                <a:moveTo>
                  <a:pt x="5238830" y="0"/>
                </a:moveTo>
                <a:lnTo>
                  <a:pt x="0" y="0"/>
                </a:lnTo>
                <a:lnTo>
                  <a:pt x="0" y="4687146"/>
                </a:lnTo>
                <a:lnTo>
                  <a:pt x="5238830" y="4687146"/>
                </a:lnTo>
                <a:lnTo>
                  <a:pt x="523883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3170" t="-84970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11009559" y="3577258"/>
            <a:ext cx="3132485" cy="313248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77862" y="3567947"/>
            <a:ext cx="3046331" cy="304633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6C8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455579" y="4099781"/>
            <a:ext cx="1890897" cy="2109787"/>
          </a:xfrm>
          <a:custGeom>
            <a:avLst/>
            <a:gdLst/>
            <a:ahLst/>
            <a:cxnLst/>
            <a:rect l="l" t="t" r="r" b="b"/>
            <a:pathLst>
              <a:path w="1890897" h="2109787">
                <a:moveTo>
                  <a:pt x="0" y="0"/>
                </a:moveTo>
                <a:lnTo>
                  <a:pt x="1890897" y="0"/>
                </a:lnTo>
                <a:lnTo>
                  <a:pt x="1890897" y="2109787"/>
                </a:lnTo>
                <a:lnTo>
                  <a:pt x="0" y="21097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1889666" y="4249513"/>
            <a:ext cx="1372271" cy="1787975"/>
          </a:xfrm>
          <a:custGeom>
            <a:avLst/>
            <a:gdLst/>
            <a:ahLst/>
            <a:cxnLst/>
            <a:rect l="l" t="t" r="r" b="b"/>
            <a:pathLst>
              <a:path w="1372271" h="1787975">
                <a:moveTo>
                  <a:pt x="0" y="0"/>
                </a:moveTo>
                <a:lnTo>
                  <a:pt x="1372271" y="0"/>
                </a:lnTo>
                <a:lnTo>
                  <a:pt x="1372271" y="1787974"/>
                </a:lnTo>
                <a:lnTo>
                  <a:pt x="0" y="17879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1132827" y="7024599"/>
            <a:ext cx="315159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Transparente Abrechnung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05210" y="7377024"/>
            <a:ext cx="499163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Vergütungsstruktur</a:t>
            </a:r>
          </a:p>
        </p:txBody>
      </p:sp>
      <p:sp>
        <p:nvSpPr>
          <p:cNvPr id="16" name="Freeform 16"/>
          <p:cNvSpPr/>
          <p:nvPr/>
        </p:nvSpPr>
        <p:spPr>
          <a:xfrm rot="-10800000">
            <a:off x="0" y="0"/>
            <a:ext cx="2913792" cy="2288339"/>
          </a:xfrm>
          <a:custGeom>
            <a:avLst/>
            <a:gdLst/>
            <a:ahLst/>
            <a:cxnLst/>
            <a:rect l="l" t="t" r="r" b="b"/>
            <a:pathLst>
              <a:path w="2913792" h="2288339">
                <a:moveTo>
                  <a:pt x="0" y="0"/>
                </a:moveTo>
                <a:lnTo>
                  <a:pt x="2913792" y="0"/>
                </a:lnTo>
                <a:lnTo>
                  <a:pt x="2913792" y="2288339"/>
                </a:lnTo>
                <a:lnTo>
                  <a:pt x="0" y="2288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03149" b="-158674"/>
            </a:stretch>
          </a:blipFill>
        </p:spPr>
        <p:txBody>
          <a:bodyPr/>
          <a:lstStyle/>
          <a:p>
            <a:endParaRPr lang="de-DE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5B06141D-3410-643F-B7B3-14A8DF543386}"/>
              </a:ext>
            </a:extLst>
          </p:cNvPr>
          <p:cNvCxnSpPr/>
          <p:nvPr/>
        </p:nvCxnSpPr>
        <p:spPr>
          <a:xfrm>
            <a:off x="11009559" y="8648700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75D115-36A6-5BFD-7461-CC8304664E43}"/>
              </a:ext>
            </a:extLst>
          </p:cNvPr>
          <p:cNvCxnSpPr/>
          <p:nvPr/>
        </p:nvCxnSpPr>
        <p:spPr>
          <a:xfrm>
            <a:off x="3609393" y="8648700"/>
            <a:ext cx="3314800" cy="0"/>
          </a:xfrm>
          <a:prstGeom prst="line">
            <a:avLst/>
          </a:prstGeom>
          <a:ln w="38100">
            <a:solidFill>
              <a:srgbClr val="1F6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Macintosh PowerPoint</Application>
  <PresentationFormat>Benutzerdefiniert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The Seasons Bold</vt:lpstr>
      <vt:lpstr>Calibri</vt:lpstr>
      <vt:lpstr>Catamaran Extra-Light</vt:lpstr>
      <vt:lpstr>Catamaran Semi-Bold</vt:lpstr>
      <vt:lpstr>Catamaran Bold</vt:lpstr>
      <vt:lpstr>Catamaran Medium</vt:lpstr>
      <vt:lpstr>Arial</vt:lpstr>
      <vt:lpstr>The Seasons</vt:lpstr>
      <vt:lpstr>Catamaran Light</vt:lpstr>
      <vt:lpstr>Aptos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WKO Purkersdorf (lang)</dc:title>
  <cp:lastModifiedBy>Marlene Köck</cp:lastModifiedBy>
  <cp:revision>7</cp:revision>
  <cp:lastPrinted>2026-05-21T15:16:26Z</cp:lastPrinted>
  <dcterms:created xsi:type="dcterms:W3CDTF">2006-08-16T00:00:00Z</dcterms:created>
  <dcterms:modified xsi:type="dcterms:W3CDTF">2026-06-11T15:47:29Z</dcterms:modified>
  <dc:identifier>DAHJzp5ozEk</dc:identifier>
</cp:coreProperties>
</file>