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5" r:id="rId5"/>
    <p:sldId id="274" r:id="rId6"/>
    <p:sldId id="266" r:id="rId7"/>
    <p:sldId id="268" r:id="rId8"/>
    <p:sldId id="267" r:id="rId9"/>
    <p:sldId id="269" r:id="rId10"/>
    <p:sldId id="270" r:id="rId11"/>
    <p:sldId id="272" r:id="rId12"/>
    <p:sldId id="260" r:id="rId13"/>
    <p:sldId id="263" r:id="rId14"/>
    <p:sldId id="264" r:id="rId15"/>
    <p:sldId id="265" r:id="rId16"/>
    <p:sldId id="262" r:id="rId17"/>
    <p:sldId id="271" r:id="rId18"/>
    <p:sldId id="273" r:id="rId19"/>
  </p:sldIdLst>
  <p:sldSz cx="9144000" cy="5715000" type="screen16x1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266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506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5958-D194-424C-9BB7-86F06D0BA27D}" type="datetimeFigureOut">
              <a:rPr lang="de-DE" smtClean="0"/>
              <a:t>13.01.2026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581AF-1165-4046-8073-3DB69ABED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831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81AF-1165-4046-8073-3DB69ABEDA8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58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Titelseite_16zu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1661159"/>
          </a:xfrm>
          <a:prstGeom prst="rect">
            <a:avLst/>
          </a:prstGeom>
        </p:spPr>
      </p:pic>
      <p:sp>
        <p:nvSpPr>
          <p:cNvPr id="5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1231" y="1752342"/>
            <a:ext cx="8074151" cy="1817577"/>
          </a:xfrm>
          <a:prstGeom prst="rect">
            <a:avLst/>
          </a:prstGeom>
        </p:spPr>
        <p:txBody>
          <a:bodyPr vert="horz"/>
          <a:lstStyle>
            <a:lvl1pPr marL="342900" indent="-342900">
              <a:buNone/>
              <a:defRPr lang="de-DE" sz="28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493200">
              <a:buFont typeface="Symbol" charset="2"/>
              <a:buChar char="-"/>
              <a:defRPr sz="1800">
                <a:latin typeface="Arial"/>
                <a:cs typeface="Arial"/>
              </a:defRPr>
            </a:lvl2pPr>
            <a:lvl3pPr marL="1085850" indent="-285750">
              <a:buFont typeface="Symbol" charset="2"/>
              <a:buChar char="-"/>
              <a:defRPr sz="1600">
                <a:latin typeface="Arial"/>
                <a:cs typeface="Arial"/>
              </a:defRPr>
            </a:lvl3pPr>
            <a:lvl4pPr marL="1543050" indent="-285750">
              <a:buFont typeface="Symbol" charset="2"/>
              <a:buChar char="-"/>
              <a:defRPr sz="1400">
                <a:latin typeface="Arial"/>
                <a:cs typeface="Arial"/>
              </a:defRPr>
            </a:lvl4pPr>
            <a:lvl5pPr marL="1885950" indent="-171450">
              <a:buFont typeface="Symbol" charset="2"/>
              <a:buChar char="-"/>
              <a:defRPr sz="1200">
                <a:latin typeface="Arial"/>
                <a:cs typeface="Arial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AT" dirty="0"/>
              <a:t>MASTERTEXTFORMAT BEARBEITEN</a:t>
            </a:r>
          </a:p>
          <a:p>
            <a:pPr marL="400050" lvl="1" indent="0" algn="l" defTabSz="457200" rtl="0" eaLnBrk="1" latinLnBrk="0" hangingPunct="1">
              <a:spcBef>
                <a:spcPct val="20000"/>
              </a:spcBef>
            </a:pPr>
            <a:r>
              <a:rPr lang="de-AT" dirty="0"/>
              <a:t>ZWEITE EBENE</a:t>
            </a:r>
          </a:p>
          <a:p>
            <a:pPr marL="800100" lvl="2" indent="0" algn="l" defTabSz="457200" rtl="0" eaLnBrk="1" latinLnBrk="0" hangingPunct="1">
              <a:spcBef>
                <a:spcPct val="20000"/>
              </a:spcBef>
            </a:pPr>
            <a:r>
              <a:rPr lang="de-AT" dirty="0"/>
              <a:t>DRITTE EBENE</a:t>
            </a:r>
          </a:p>
          <a:p>
            <a:pPr marL="1257300" lvl="3" indent="0" algn="l" defTabSz="457200" rtl="0" eaLnBrk="1" latinLnBrk="0" hangingPunct="1">
              <a:spcBef>
                <a:spcPct val="20000"/>
              </a:spcBef>
            </a:pPr>
            <a:r>
              <a:rPr lang="de-AT" dirty="0"/>
              <a:t>VIERTE EBENE</a:t>
            </a:r>
          </a:p>
          <a:p>
            <a:pPr marL="1714500" lvl="4" indent="0" algn="l" defTabSz="457200" rtl="0" eaLnBrk="1" latinLnBrk="0" hangingPunct="1">
              <a:spcBef>
                <a:spcPct val="20000"/>
              </a:spcBef>
            </a:pPr>
            <a:r>
              <a:rPr lang="de-AT" dirty="0"/>
              <a:t>FÜNFTE EBENE</a:t>
            </a:r>
            <a:endParaRPr lang="de-DE" dirty="0"/>
          </a:p>
        </p:txBody>
      </p:sp>
      <p:pic>
        <p:nvPicPr>
          <p:cNvPr id="8" name="Bild 7" descr="Titelseite_16zu9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56548"/>
            <a:ext cx="9144000" cy="46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3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Inhalt_16zu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9520" y="8018"/>
            <a:ext cx="1554480" cy="1180702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sz="quarter" idx="14"/>
          </p:nvPr>
        </p:nvSpPr>
        <p:spPr>
          <a:xfrm>
            <a:off x="509972" y="1247584"/>
            <a:ext cx="8204200" cy="34655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0" indent="0">
              <a:buNone/>
              <a:defRPr sz="1500">
                <a:latin typeface="Arial"/>
                <a:cs typeface="Arial"/>
              </a:defRPr>
            </a:lvl2pPr>
            <a:lvl3pPr marL="446088" indent="-171450">
              <a:buFont typeface="Symbol" charset="2"/>
              <a:buChar char="-"/>
              <a:tabLst>
                <a:tab pos="987425" algn="l"/>
              </a:tabLst>
              <a:defRPr sz="1800">
                <a:latin typeface="Arial"/>
                <a:cs typeface="Arial"/>
              </a:defRPr>
            </a:lvl3pPr>
            <a:lvl4pPr marL="803275" indent="-171450">
              <a:buFont typeface="Symbol" charset="2"/>
              <a:buChar char="-"/>
              <a:defRPr sz="1600">
                <a:latin typeface="Arial"/>
                <a:cs typeface="Arial"/>
              </a:defRPr>
            </a:lvl4pPr>
            <a:lvl5pPr marL="1254125" indent="-171450">
              <a:buFont typeface="Symbol" charset="2"/>
              <a:buChar char="-"/>
              <a:defRPr sz="1400" baseline="0">
                <a:latin typeface="Arial"/>
                <a:cs typeface="Arial"/>
              </a:defRPr>
            </a:lvl5pPr>
            <a:lvl6pPr marL="1792288" indent="-171450">
              <a:buFont typeface="Symbol" charset="2"/>
              <a:buChar char="-"/>
              <a:tabLst>
                <a:tab pos="1792288" algn="l"/>
              </a:tabLst>
              <a:defRPr sz="1200" baseline="0">
                <a:latin typeface="Arial"/>
                <a:cs typeface="Arial"/>
              </a:defRPr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Bild 7" descr="Titelseite_16zu9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07835"/>
            <a:ext cx="9144000" cy="511019"/>
          </a:xfrm>
          <a:prstGeom prst="rect">
            <a:avLst/>
          </a:prstGeom>
        </p:spPr>
      </p:pic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124200" y="5402089"/>
            <a:ext cx="28956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2"/>
          </p:nvPr>
        </p:nvSpPr>
        <p:spPr>
          <a:xfrm>
            <a:off x="268448" y="5402089"/>
            <a:ext cx="2855752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5402089"/>
            <a:ext cx="233913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9C37750-3350-FD4D-BFA9-CD0FDAD353D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6987540" cy="9525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636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Inhalt_16zu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9520" y="8018"/>
            <a:ext cx="1554480" cy="1180702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sz="quarter" idx="14"/>
          </p:nvPr>
        </p:nvSpPr>
        <p:spPr>
          <a:xfrm>
            <a:off x="509972" y="1247584"/>
            <a:ext cx="3978208" cy="34655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0" indent="0">
              <a:buNone/>
              <a:defRPr sz="1500">
                <a:latin typeface="Arial"/>
                <a:cs typeface="Arial"/>
              </a:defRPr>
            </a:lvl2pPr>
            <a:lvl3pPr marL="446088" indent="-171450">
              <a:buFont typeface="Symbol" charset="2"/>
              <a:buChar char="-"/>
              <a:tabLst>
                <a:tab pos="987425" algn="l"/>
              </a:tabLst>
              <a:defRPr sz="1800">
                <a:latin typeface="Arial"/>
                <a:cs typeface="Arial"/>
              </a:defRPr>
            </a:lvl3pPr>
            <a:lvl4pPr marL="803275" indent="-171450">
              <a:buFont typeface="Symbol" charset="2"/>
              <a:buChar char="-"/>
              <a:defRPr sz="1600">
                <a:latin typeface="Arial"/>
                <a:cs typeface="Arial"/>
              </a:defRPr>
            </a:lvl4pPr>
            <a:lvl5pPr marL="1254125" indent="-171450">
              <a:buFont typeface="Symbol" charset="2"/>
              <a:buChar char="-"/>
              <a:defRPr sz="1400" baseline="0">
                <a:latin typeface="Arial"/>
                <a:cs typeface="Arial"/>
              </a:defRPr>
            </a:lvl5pPr>
            <a:lvl6pPr marL="1792288" indent="-171450">
              <a:buFont typeface="Symbol" charset="2"/>
              <a:buChar char="-"/>
              <a:tabLst>
                <a:tab pos="1792288" algn="l"/>
              </a:tabLst>
              <a:defRPr sz="1200" baseline="0">
                <a:latin typeface="Arial"/>
                <a:cs typeface="Arial"/>
              </a:defRPr>
            </a:lvl6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7" descr="Titelseite_16zu9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07835"/>
            <a:ext cx="9144000" cy="511019"/>
          </a:xfrm>
          <a:prstGeom prst="rect">
            <a:avLst/>
          </a:prstGeom>
        </p:spPr>
      </p:pic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124200" y="5402089"/>
            <a:ext cx="28956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2"/>
          </p:nvPr>
        </p:nvSpPr>
        <p:spPr>
          <a:xfrm>
            <a:off x="268448" y="5402089"/>
            <a:ext cx="2855752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5402089"/>
            <a:ext cx="233913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9C37750-3350-FD4D-BFA9-CD0FDAD353D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132320" cy="9525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Inhaltsplatzhalter 2"/>
          <p:cNvSpPr>
            <a:spLocks noGrp="1"/>
          </p:cNvSpPr>
          <p:nvPr>
            <p:ph sz="quarter" idx="15"/>
          </p:nvPr>
        </p:nvSpPr>
        <p:spPr>
          <a:xfrm>
            <a:off x="4632392" y="1247584"/>
            <a:ext cx="3978208" cy="34655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0" indent="0">
              <a:buNone/>
              <a:defRPr sz="1500">
                <a:latin typeface="Arial"/>
                <a:cs typeface="Arial"/>
              </a:defRPr>
            </a:lvl2pPr>
            <a:lvl3pPr marL="446088" indent="-171450">
              <a:buFont typeface="Symbol" charset="2"/>
              <a:buChar char="-"/>
              <a:tabLst>
                <a:tab pos="987425" algn="l"/>
              </a:tabLst>
              <a:defRPr sz="1800">
                <a:latin typeface="Arial"/>
                <a:cs typeface="Arial"/>
              </a:defRPr>
            </a:lvl3pPr>
            <a:lvl4pPr marL="803275" indent="-171450">
              <a:buFont typeface="Symbol" charset="2"/>
              <a:buChar char="-"/>
              <a:defRPr sz="1600">
                <a:latin typeface="Arial"/>
                <a:cs typeface="Arial"/>
              </a:defRPr>
            </a:lvl4pPr>
            <a:lvl5pPr marL="1254125" indent="-171450">
              <a:buFont typeface="Symbol" charset="2"/>
              <a:buChar char="-"/>
              <a:defRPr sz="1400" baseline="0">
                <a:latin typeface="Arial"/>
                <a:cs typeface="Arial"/>
              </a:defRPr>
            </a:lvl5pPr>
            <a:lvl6pPr marL="1792288" indent="-171450">
              <a:buFont typeface="Symbol" charset="2"/>
              <a:buChar char="-"/>
              <a:tabLst>
                <a:tab pos="1792288" algn="l"/>
              </a:tabLst>
              <a:defRPr sz="1200" baseline="0">
                <a:latin typeface="Arial"/>
                <a:cs typeface="Arial"/>
              </a:defRPr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00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124200" y="5402089"/>
            <a:ext cx="28956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2"/>
          </p:nvPr>
        </p:nvSpPr>
        <p:spPr>
          <a:xfrm>
            <a:off x="268448" y="5402089"/>
            <a:ext cx="2855752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5402089"/>
            <a:ext cx="233913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9C37750-3350-FD4D-BFA9-CD0FDAD353D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5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31231" y="2011422"/>
            <a:ext cx="8074151" cy="1817577"/>
          </a:xfrm>
        </p:spPr>
        <p:txBody>
          <a:bodyPr/>
          <a:lstStyle/>
          <a:p>
            <a:r>
              <a:rPr lang="de-DE" sz="2000" dirty="0"/>
              <a:t>Fachtagung der Brandschutzbeauftragten 2017</a:t>
            </a:r>
            <a:endParaRPr lang="de-DE" dirty="0"/>
          </a:p>
          <a:p>
            <a:r>
              <a:rPr lang="de-DE" dirty="0"/>
              <a:t>Brandverhalten von Ausstattungsmaterialien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1230" y="4070960"/>
            <a:ext cx="829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Ing. Günther Harsch, </a:t>
            </a:r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Sachverständiger</a:t>
            </a:r>
          </a:p>
          <a:p>
            <a:pPr algn="r"/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de-AT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Brandschutz und Brandermittlung</a:t>
            </a:r>
            <a:endParaRPr lang="de-AT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3516350" y="1247583"/>
            <a:ext cx="5197821" cy="4090133"/>
          </a:xfrm>
        </p:spPr>
        <p:txBody>
          <a:bodyPr>
            <a:norm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600" b="0" dirty="0"/>
              <a:t>Prüfung</a:t>
            </a:r>
            <a:r>
              <a:rPr lang="de-AT" sz="1600" dirty="0"/>
              <a:t> </a:t>
            </a:r>
            <a:r>
              <a:rPr lang="de-AT" sz="1600" u="sng" dirty="0"/>
              <a:t>bestanden</a:t>
            </a:r>
            <a:r>
              <a:rPr lang="de-AT" sz="1600" dirty="0"/>
              <a:t> </a:t>
            </a:r>
            <a:r>
              <a:rPr lang="de-AT" sz="1600" b="0" dirty="0"/>
              <a:t>wenn:</a:t>
            </a:r>
          </a:p>
          <a:p>
            <a:pPr marL="446088" indent="-177800">
              <a:buFont typeface="Arial" panose="020B0604020202020204" pitchFamily="34" charset="0"/>
              <a:buChar char="•"/>
            </a:pPr>
            <a:r>
              <a:rPr lang="de-AT" sz="1600" dirty="0"/>
              <a:t>kein Entzünden und Brennen </a:t>
            </a:r>
            <a:r>
              <a:rPr lang="de-AT" sz="1600" b="0" dirty="0"/>
              <a:t>außerhalb des unmittelbaren Einwirkungsbereiches der Flamme</a:t>
            </a:r>
          </a:p>
          <a:p>
            <a:pPr marL="446088" indent="-177800">
              <a:buFont typeface="Arial" panose="020B0604020202020204" pitchFamily="34" charset="0"/>
              <a:buChar char="•"/>
            </a:pPr>
            <a:r>
              <a:rPr lang="de-AT" sz="1600" dirty="0"/>
              <a:t>Nachbrenndauer max. 5 sec.</a:t>
            </a:r>
          </a:p>
          <a:p>
            <a:pPr marL="446088" indent="-177800">
              <a:buFont typeface="Arial" panose="020B0604020202020204" pitchFamily="34" charset="0"/>
              <a:buChar char="•"/>
            </a:pPr>
            <a:r>
              <a:rPr lang="de-AT" sz="1600" dirty="0"/>
              <a:t>Nachglimmdauer max. 30 sec.</a:t>
            </a:r>
          </a:p>
          <a:p>
            <a:pPr marL="446088" indent="-177800">
              <a:buFont typeface="Arial" panose="020B0604020202020204" pitchFamily="34" charset="0"/>
              <a:buChar char="•"/>
            </a:pPr>
            <a:r>
              <a:rPr lang="de-AT" sz="1600" dirty="0"/>
              <a:t>Dekorationsartikel „nicht tropfend“</a:t>
            </a:r>
          </a:p>
          <a:p>
            <a:pPr marL="446088" indent="-177800">
              <a:buFont typeface="Arial" panose="020B0604020202020204" pitchFamily="34" charset="0"/>
              <a:buChar char="•"/>
            </a:pPr>
            <a:r>
              <a:rPr lang="de-AT" sz="1600" dirty="0" err="1"/>
              <a:t>Qualmbildungsklasse</a:t>
            </a:r>
            <a:r>
              <a:rPr lang="de-AT" sz="1600" dirty="0"/>
              <a:t> Q1 gem. ÖN A 3800-1</a:t>
            </a:r>
          </a:p>
          <a:p>
            <a:pPr marL="446088" indent="-177800">
              <a:buFont typeface="Arial" panose="020B0604020202020204" pitchFamily="34" charset="0"/>
              <a:buChar char="•"/>
            </a:pPr>
            <a:endParaRPr lang="de-AT" sz="1600" b="0" dirty="0"/>
          </a:p>
          <a:p>
            <a:pPr marL="177800" lvl="1" indent="-177800">
              <a:buFont typeface="Arial" panose="020B0604020202020204" pitchFamily="34" charset="0"/>
              <a:buChar char="•"/>
            </a:pPr>
            <a:endParaRPr lang="de-AT" sz="16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Dekorationsmaterialien</a:t>
            </a:r>
            <a:br>
              <a:rPr lang="de-AT" dirty="0"/>
            </a:br>
            <a:r>
              <a:rPr lang="de-AT" dirty="0"/>
              <a:t>ÖNORM B 3822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39" y="1247583"/>
            <a:ext cx="2881234" cy="384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5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Welche Ausführung für welchen Anlassfall?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Welche Prüfmethode nach welchen Normen?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2 zentrale Fragen: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929269" y="1898720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2059258" y="1956370"/>
            <a:ext cx="437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Sind Anforderungen überhaupt erforderlich?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929269" y="3311207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2059258" y="3368857"/>
            <a:ext cx="39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Bewertung der vorhandenen Zertifikate!</a:t>
            </a:r>
          </a:p>
        </p:txBody>
      </p:sp>
    </p:spTree>
    <p:extLst>
      <p:ext uri="{BB962C8B-B14F-4D97-AF65-F5344CB8AC3E}">
        <p14:creationId xmlns:p14="http://schemas.microsoft.com/office/powerpoint/2010/main" val="16205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dirty="0"/>
              <a:t>Nachweis durch einen Prüfbericht eines akkreditierten Prüfinstitutes in deutscher Sprache oder Gutachten</a:t>
            </a:r>
          </a:p>
          <a:p>
            <a:pPr marL="357188"/>
            <a:r>
              <a:rPr lang="de-AT" dirty="0"/>
              <a:t>Achtung: schwer brennbar ≠ schwer brennbar !</a:t>
            </a:r>
          </a:p>
          <a:p>
            <a:pPr marL="357188"/>
            <a:r>
              <a:rPr lang="de-AT" sz="1600" b="0" dirty="0"/>
              <a:t>DIN 4102:	  „schwerbrennbar“</a:t>
            </a:r>
          </a:p>
          <a:p>
            <a:pPr marL="357188"/>
            <a:r>
              <a:rPr lang="de-AT" sz="1600" b="0" dirty="0"/>
              <a:t>ÖN B 3822: „schwerbrennbar“ UND „nichttropfend“ UND „schwachqualmend“</a:t>
            </a:r>
          </a:p>
          <a:p>
            <a:pPr marL="357188"/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  <a:p>
            <a:pPr marL="360363"/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Wichtig für den BSB…</a:t>
            </a:r>
          </a:p>
        </p:txBody>
      </p:sp>
    </p:spTree>
    <p:extLst>
      <p:ext uri="{BB962C8B-B14F-4D97-AF65-F5344CB8AC3E}">
        <p14:creationId xmlns:p14="http://schemas.microsoft.com/office/powerpoint/2010/main" val="194588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Wichtig für den BSB…</a:t>
            </a:r>
            <a:br>
              <a:rPr lang="de-AT" dirty="0"/>
            </a:br>
            <a:r>
              <a:rPr lang="de-AT" dirty="0"/>
              <a:t>Prüfbericht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8" r="1390"/>
          <a:stretch/>
        </p:blipFill>
        <p:spPr bwMode="auto">
          <a:xfrm>
            <a:off x="1985739" y="1077288"/>
            <a:ext cx="5188212" cy="1917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" r="1172"/>
          <a:stretch/>
        </p:blipFill>
        <p:spPr bwMode="auto">
          <a:xfrm>
            <a:off x="1985739" y="3105904"/>
            <a:ext cx="5188212" cy="1938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072" y="3574864"/>
            <a:ext cx="2127257" cy="14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1181366"/>
            <a:ext cx="180975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Wichtig für den BSB…</a:t>
            </a:r>
            <a:br>
              <a:rPr lang="de-AT" dirty="0"/>
            </a:br>
            <a:r>
              <a:rPr lang="de-AT" dirty="0"/>
              <a:t>Prüfbericht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3404" y="1181366"/>
            <a:ext cx="5374889" cy="2201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3403" y="3505895"/>
            <a:ext cx="5374890" cy="348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Wichtig für den BSB…</a:t>
            </a:r>
            <a:br>
              <a:rPr lang="de-AT" dirty="0"/>
            </a:br>
            <a:r>
              <a:rPr lang="de-AT" dirty="0"/>
              <a:t>Prüfbericht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6754" y="1069856"/>
            <a:ext cx="6321929" cy="642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29" r="-7653"/>
          <a:stretch/>
        </p:blipFill>
        <p:spPr bwMode="auto">
          <a:xfrm>
            <a:off x="1446755" y="1755673"/>
            <a:ext cx="6321928" cy="1019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6754" y="2819634"/>
            <a:ext cx="6321929" cy="29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88" r="-7241"/>
          <a:stretch/>
        </p:blipFill>
        <p:spPr bwMode="auto">
          <a:xfrm>
            <a:off x="1446755" y="3141523"/>
            <a:ext cx="6321928" cy="691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6754" y="3876700"/>
            <a:ext cx="6321929" cy="265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6755" y="4170046"/>
            <a:ext cx="6321928" cy="1112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Ausstattungsmaterialien auf Fluchtwegen: schwer brennbar</a:t>
            </a:r>
          </a:p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Wichtig für den BSB…</a:t>
            </a:r>
          </a:p>
        </p:txBody>
      </p:sp>
      <p:pic>
        <p:nvPicPr>
          <p:cNvPr id="7" name="Picture 3" descr="C:\Users\guenther.harsch\AppData\Local\Microsoft\Windows\Temporary Internet Files\Content.IE5\5C6K6DWA\thumb-up-30717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38" y="4156806"/>
            <a:ext cx="321422" cy="52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128826" y="4201144"/>
            <a:ext cx="22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X</a:t>
            </a:r>
            <a:endParaRPr lang="de-AT" dirty="0"/>
          </a:p>
        </p:txBody>
      </p:sp>
      <p:pic>
        <p:nvPicPr>
          <p:cNvPr id="9" name="Picture 4" descr="C:\Users\guenther.harsch\AppData\Local\Microsoft\Windows\Temporary Internet Files\Content.IE5\IBOP3WST\220px-Pi-CM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658" y="4272204"/>
            <a:ext cx="479095" cy="38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927853" y="4141957"/>
            <a:ext cx="22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/>
              <a:t>=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2305455" y="4139527"/>
            <a:ext cx="6249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Holz von </a:t>
            </a:r>
            <a:r>
              <a:rPr lang="de-AT" sz="2000" b="1" dirty="0"/>
              <a:t>Eiche, Rotbuche, Esche, Dark </a:t>
            </a:r>
            <a:r>
              <a:rPr lang="de-AT" sz="2000" b="1" dirty="0" err="1"/>
              <a:t>Red</a:t>
            </a:r>
            <a:r>
              <a:rPr lang="de-AT" sz="2000" b="1" dirty="0"/>
              <a:t> </a:t>
            </a:r>
            <a:r>
              <a:rPr lang="de-AT" sz="2000" b="1" dirty="0" err="1"/>
              <a:t>Meranti</a:t>
            </a:r>
            <a:r>
              <a:rPr lang="de-AT" sz="2000" b="1" dirty="0"/>
              <a:t>,</a:t>
            </a:r>
          </a:p>
          <a:p>
            <a:r>
              <a:rPr lang="de-AT" sz="2000" b="1" dirty="0" err="1"/>
              <a:t>Sipo</a:t>
            </a:r>
            <a:r>
              <a:rPr lang="de-AT" sz="2000" b="1" dirty="0"/>
              <a:t>-Mahagoni und Ramin d ≥ 15 mm </a:t>
            </a:r>
            <a:r>
              <a:rPr lang="de-AT" sz="2000" dirty="0"/>
              <a:t>(ÖNORM A 3800-1)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37622"/>
              </p:ext>
            </p:extLst>
          </p:nvPr>
        </p:nvGraphicFramePr>
        <p:xfrm>
          <a:off x="938069" y="1799373"/>
          <a:ext cx="7298965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179">
                <a:tc gridSpan="3">
                  <a:txBody>
                    <a:bodyPr/>
                    <a:lstStyle/>
                    <a:p>
                      <a:pPr algn="ctr"/>
                      <a:r>
                        <a:rPr lang="de-AT" dirty="0"/>
                        <a:t>Fluchtwege (</a:t>
                      </a:r>
                      <a:r>
                        <a:rPr lang="de-AT" dirty="0" err="1"/>
                        <a:t>AStV</a:t>
                      </a:r>
                      <a:r>
                        <a:rPr lang="de-AT" dirty="0"/>
                        <a:t>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20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Verkehrsweg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Fluchtweg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Gesicherter Fluchtbereich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884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749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68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Pfeil nach rechts 12"/>
          <p:cNvSpPr/>
          <p:nvPr/>
        </p:nvSpPr>
        <p:spPr>
          <a:xfrm>
            <a:off x="1019631" y="2592309"/>
            <a:ext cx="1477623" cy="4133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max. 10 m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1019630" y="3065016"/>
            <a:ext cx="4533677" cy="4133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max. 40 m</a:t>
            </a:r>
          </a:p>
        </p:txBody>
      </p:sp>
      <p:sp>
        <p:nvSpPr>
          <p:cNvPr id="15" name="Pfeil nach rechts 14"/>
          <p:cNvSpPr/>
          <p:nvPr/>
        </p:nvSpPr>
        <p:spPr>
          <a:xfrm>
            <a:off x="2558499" y="3515487"/>
            <a:ext cx="5626496" cy="413301"/>
          </a:xfrm>
          <a:prstGeom prst="rightArrow">
            <a:avLst>
              <a:gd name="adj1" fmla="val 50000"/>
              <a:gd name="adj2" fmla="val 5179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Anforderungen an Ausstattungsmaterialien</a:t>
            </a:r>
          </a:p>
        </p:txBody>
      </p:sp>
    </p:spTree>
    <p:extLst>
      <p:ext uri="{BB962C8B-B14F-4D97-AF65-F5344CB8AC3E}">
        <p14:creationId xmlns:p14="http://schemas.microsoft.com/office/powerpoint/2010/main" val="10535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509972" y="1100253"/>
            <a:ext cx="8204200" cy="4140819"/>
          </a:xfrm>
        </p:spPr>
        <p:txBody>
          <a:bodyPr>
            <a:normAutofit fontScale="92500"/>
          </a:bodyPr>
          <a:lstStyle/>
          <a:p>
            <a:r>
              <a:rPr lang="de-AT" dirty="0"/>
              <a:t>Achtung: Herstellerangaben!</a:t>
            </a:r>
          </a:p>
          <a:p>
            <a:pPr algn="ctr"/>
            <a:r>
              <a:rPr lang="de-AT" sz="1400" b="0" i="1" dirty="0"/>
              <a:t>„ </a:t>
            </a:r>
            <a:r>
              <a:rPr lang="de-AT" sz="1400" i="1" dirty="0"/>
              <a:t>Materialabhängig</a:t>
            </a:r>
            <a:r>
              <a:rPr lang="de-AT" sz="1400" b="0" i="1" dirty="0"/>
              <a:t> sind folgende Brandklassen erreichbar:</a:t>
            </a:r>
            <a:br>
              <a:rPr lang="de-AT" sz="1400" b="0" i="1" dirty="0"/>
            </a:br>
            <a:r>
              <a:rPr lang="de-AT" sz="1400" b="0" i="1" dirty="0"/>
              <a:t>DIN 4102 B1; EN 13773 </a:t>
            </a:r>
            <a:r>
              <a:rPr lang="de-AT" sz="1400" b="0" i="1" dirty="0">
                <a:solidFill>
                  <a:srgbClr val="FF0000"/>
                </a:solidFill>
              </a:rPr>
              <a:t>C1</a:t>
            </a:r>
            <a:r>
              <a:rPr lang="de-AT" sz="1400" b="0" i="1" dirty="0"/>
              <a:t>; </a:t>
            </a:r>
            <a:r>
              <a:rPr lang="de-AT" sz="1400" b="0" i="1" dirty="0">
                <a:solidFill>
                  <a:srgbClr val="FF0000"/>
                </a:solidFill>
              </a:rPr>
              <a:t>ÖNORM</a:t>
            </a:r>
            <a:r>
              <a:rPr lang="de-AT" sz="1400" b="0" i="1" dirty="0"/>
              <a:t> Q1, Tr1; EN </a:t>
            </a:r>
            <a:r>
              <a:rPr lang="de-AT" sz="1400" b="0" i="1" dirty="0">
                <a:solidFill>
                  <a:srgbClr val="FF0000"/>
                </a:solidFill>
              </a:rPr>
              <a:t>13501</a:t>
            </a:r>
            <a:r>
              <a:rPr lang="de-AT" sz="1400" b="0" i="1" dirty="0"/>
              <a:t> </a:t>
            </a:r>
            <a:r>
              <a:rPr lang="de-AT" sz="1400" b="0" i="1" dirty="0">
                <a:solidFill>
                  <a:srgbClr val="FF0000"/>
                </a:solidFill>
              </a:rPr>
              <a:t>alle Klassen</a:t>
            </a:r>
            <a:r>
              <a:rPr lang="de-AT" sz="1400" b="0" i="1" dirty="0"/>
              <a:t>“</a:t>
            </a:r>
          </a:p>
          <a:p>
            <a:pPr algn="ctr"/>
            <a:r>
              <a:rPr lang="de-AT" sz="1400" b="0" i="1" dirty="0"/>
              <a:t>„Es gibt Gewebe und </a:t>
            </a:r>
            <a:r>
              <a:rPr lang="de-AT" sz="1400" b="0" i="1" dirty="0">
                <a:solidFill>
                  <a:srgbClr val="FF0000"/>
                </a:solidFill>
              </a:rPr>
              <a:t>Bodenbeläge</a:t>
            </a:r>
            <a:r>
              <a:rPr lang="de-AT" sz="1400" b="0" i="1" dirty="0"/>
              <a:t> vor allem aus Synthesefasern und Mischungen, die nach dem heutigen Stand der Technik </a:t>
            </a:r>
            <a:r>
              <a:rPr lang="de-AT" sz="1400" i="1" dirty="0"/>
              <a:t>nicht ausreichend flammhemmend </a:t>
            </a:r>
            <a:r>
              <a:rPr lang="de-AT" sz="1400" b="0" i="1" dirty="0"/>
              <a:t>ausgerüstet werden können! </a:t>
            </a:r>
            <a:r>
              <a:rPr lang="de-AT" sz="1400" b="0" i="1" dirty="0" err="1"/>
              <a:t>Vortests</a:t>
            </a:r>
            <a:r>
              <a:rPr lang="de-AT" sz="1400" b="0" i="1" dirty="0"/>
              <a:t> sind daher zwingend notwendig!“</a:t>
            </a:r>
          </a:p>
          <a:p>
            <a:pPr algn="ctr"/>
            <a:r>
              <a:rPr lang="de-AT" sz="1400" b="0" i="1" dirty="0"/>
              <a:t>„Beachten Sie die örtlichen </a:t>
            </a:r>
            <a:r>
              <a:rPr lang="de-AT" sz="1400" i="1" dirty="0"/>
              <a:t>behördlichen Auflagen</a:t>
            </a:r>
            <a:r>
              <a:rPr lang="de-AT" sz="1400" b="0" i="1" dirty="0"/>
              <a:t>. Der </a:t>
            </a:r>
            <a:r>
              <a:rPr lang="de-AT" sz="1400" i="1" dirty="0"/>
              <a:t>Käufer ist verantwortlich </a:t>
            </a:r>
            <a:r>
              <a:rPr lang="de-AT" sz="1400" b="0" i="1" dirty="0"/>
              <a:t>sich rechtzeitig bei der zuständigen Behörde zu erkundigen, welche Normen und Nachweise erfüllt werden müssen. […]</a:t>
            </a:r>
            <a:r>
              <a:rPr lang="de-AT" sz="1400" i="1" dirty="0"/>
              <a:t>“</a:t>
            </a:r>
          </a:p>
          <a:p>
            <a:pPr algn="ctr"/>
            <a:r>
              <a:rPr lang="de-AT" sz="1400" b="0" i="1" dirty="0"/>
              <a:t>„[…] </a:t>
            </a:r>
            <a:r>
              <a:rPr lang="de-AT" sz="1400" i="1" dirty="0"/>
              <a:t>Nachweise</a:t>
            </a:r>
            <a:r>
              <a:rPr lang="de-AT" sz="1400" b="0" i="1" dirty="0"/>
              <a:t> von schwer Brennbarkeitsklassen nach Normen sind nur nach den entsprechenden Brandlabortests des mit [Markenname] imprägnierten Materials von akkreditierten Prüfinstituten ge</a:t>
            </a:r>
            <a:r>
              <a:rPr lang="de-AT" sz="1400" i="1" dirty="0"/>
              <a:t>gen Kostenersatz </a:t>
            </a:r>
            <a:r>
              <a:rPr lang="de-AT" sz="1400" b="0" i="1" dirty="0"/>
              <a:t>erhältlich. Das </a:t>
            </a:r>
            <a:r>
              <a:rPr lang="de-AT" sz="1400" i="1" dirty="0"/>
              <a:t>Risiko</a:t>
            </a:r>
            <a:r>
              <a:rPr lang="de-AT" sz="1400" b="0" i="1" dirty="0"/>
              <a:t> des Erreichens der geforderten Brandklassen </a:t>
            </a:r>
            <a:r>
              <a:rPr lang="de-AT" sz="1400" i="1" dirty="0"/>
              <a:t>trägt der Käufer</a:t>
            </a:r>
            <a:r>
              <a:rPr lang="de-AT" sz="1400" b="0" i="1" dirty="0"/>
              <a:t>.“</a:t>
            </a:r>
          </a:p>
          <a:p>
            <a:pPr algn="ctr"/>
            <a:r>
              <a:rPr lang="de-AT" sz="1400" b="0" i="1" dirty="0"/>
              <a:t>„Der </a:t>
            </a:r>
            <a:r>
              <a:rPr lang="de-AT" sz="1400" i="1" dirty="0"/>
              <a:t>Feuerzeugtest</a:t>
            </a:r>
            <a:r>
              <a:rPr lang="de-AT" sz="1400" b="0" i="1" dirty="0"/>
              <a:t> darf aus Gründen der persönlichen Sicherheit ausschließlich von eingewiesenen Personen, über unbrennbaren Oberflächen, in gut gelüfteten Räumen und ausschließlich an abgetrennten Materialmustern von </a:t>
            </a:r>
            <a:r>
              <a:rPr lang="de-AT" sz="1400" b="0" i="1" dirty="0" err="1"/>
              <a:t>cirka</a:t>
            </a:r>
            <a:r>
              <a:rPr lang="de-AT" sz="1400" b="0" i="1" dirty="0"/>
              <a:t> 10 x 20cm Seitenlänge durchgeführt werden. Beachten Sie, dass der Feuerzeugtest </a:t>
            </a:r>
            <a:r>
              <a:rPr lang="de-AT" sz="1400" i="1" dirty="0"/>
              <a:t>keinerlei Rückschlüsse </a:t>
            </a:r>
            <a:r>
              <a:rPr lang="de-AT" sz="1400" b="0" i="1" dirty="0"/>
              <a:t>über das Bestehen einer normgerechten Prüfung zulässt!“</a:t>
            </a:r>
          </a:p>
          <a:p>
            <a:pPr algn="ctr"/>
            <a:r>
              <a:rPr lang="de-AT" sz="1400" b="0" i="1" dirty="0"/>
              <a:t>„Nur im Falle der </a:t>
            </a:r>
            <a:r>
              <a:rPr lang="de-AT" sz="1400" i="1" dirty="0"/>
              <a:t>schriftlichen Gutheißung </a:t>
            </a:r>
            <a:r>
              <a:rPr lang="de-AT" sz="1400" b="0" i="1" dirty="0"/>
              <a:t>der zu imprägnierenden Gegenstände (Materialien) sowie der sich in unmittelbarer Nähe befindlichen sonstigen Gegenstände (Materialien) durch [Firmenname], können von </a:t>
            </a:r>
            <a:r>
              <a:rPr lang="de-AT" sz="1400" b="0" i="1" dirty="0" err="1"/>
              <a:t>seiten</a:t>
            </a:r>
            <a:r>
              <a:rPr lang="de-AT" sz="1400" b="0" i="1" dirty="0"/>
              <a:t> des Käufers </a:t>
            </a:r>
            <a:r>
              <a:rPr lang="de-AT" sz="1400" i="1" dirty="0"/>
              <a:t>Gewährleistungsansprüche</a:t>
            </a:r>
            <a:r>
              <a:rPr lang="de-AT" sz="1400" b="0" i="1" dirty="0"/>
              <a:t> lt. AGB geltend gemacht werden. […]“</a:t>
            </a:r>
          </a:p>
          <a:p>
            <a:pPr algn="ctr"/>
            <a:endParaRPr lang="de-AT" sz="1600" b="0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„Alternative“: Flammschutzmittel</a:t>
            </a:r>
          </a:p>
        </p:txBody>
      </p:sp>
    </p:spTree>
    <p:extLst>
      <p:ext uri="{BB962C8B-B14F-4D97-AF65-F5344CB8AC3E}">
        <p14:creationId xmlns:p14="http://schemas.microsoft.com/office/powerpoint/2010/main" val="37805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509972" y="1247583"/>
            <a:ext cx="8204200" cy="3733991"/>
          </a:xfrm>
        </p:spPr>
        <p:txBody>
          <a:bodyPr>
            <a:normAutofit lnSpcReduction="10000"/>
          </a:bodyPr>
          <a:lstStyle/>
          <a:p>
            <a:r>
              <a:rPr lang="de-AT" b="0" i="1" u="sng" dirty="0"/>
              <a:t>Literatur-Tipp: </a:t>
            </a:r>
          </a:p>
          <a:p>
            <a:pPr marL="268288"/>
            <a:r>
              <a:rPr lang="de-AT" b="0" dirty="0" err="1"/>
              <a:t>Vittek</a:t>
            </a:r>
            <a:r>
              <a:rPr lang="de-AT" b="0" dirty="0"/>
              <a:t>, H.: </a:t>
            </a:r>
            <a:r>
              <a:rPr lang="de-AT" b="0" i="1" dirty="0"/>
              <a:t>Anforderungen an das Brandverhalten von Materialien der Innenraumausstattung </a:t>
            </a:r>
            <a:r>
              <a:rPr lang="de-AT" b="0" dirty="0"/>
              <a:t>in BV Brandverhütung: Das Magazin zum Vorbeugenden Brandschutz, Ausgabe 01.17 März 2017, Seite 4-8, Linz.</a:t>
            </a:r>
          </a:p>
          <a:p>
            <a:pPr marL="268288"/>
            <a:endParaRPr lang="de-AT" dirty="0"/>
          </a:p>
          <a:p>
            <a:r>
              <a:rPr lang="de-AT" b="0" i="1" u="sng" dirty="0"/>
              <a:t>mit freundlicher Unterstützung von:</a:t>
            </a:r>
          </a:p>
          <a:p>
            <a:pPr marL="268288"/>
            <a:r>
              <a:rPr lang="de-AT" sz="1800" dirty="0"/>
              <a:t>ÖTI Institut für Ökologie, Technik und Innovation GmbH.</a:t>
            </a:r>
          </a:p>
          <a:p>
            <a:pPr marL="268288"/>
            <a:r>
              <a:rPr lang="de-AT" sz="1800" dirty="0"/>
              <a:t>Ing. Hannes </a:t>
            </a:r>
            <a:r>
              <a:rPr lang="de-AT" sz="1800" dirty="0" err="1"/>
              <a:t>Vittek</a:t>
            </a:r>
            <a:endParaRPr lang="de-AT" sz="1800" dirty="0"/>
          </a:p>
          <a:p>
            <a:pPr marL="268288"/>
            <a:r>
              <a:rPr lang="de-AT" sz="1400" dirty="0"/>
              <a:t>Leiter Fußbodentechnik und Innenraumausstattung</a:t>
            </a:r>
          </a:p>
          <a:p>
            <a:pPr marL="268288"/>
            <a:r>
              <a:rPr lang="de-AT" sz="1400" dirty="0"/>
              <a:t>vittek@oeti.at</a:t>
            </a:r>
          </a:p>
          <a:p>
            <a:pPr marL="268288"/>
            <a:r>
              <a:rPr lang="de-AT" sz="1400" dirty="0"/>
              <a:t>www.oeti.at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Quellen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451" y="3446539"/>
            <a:ext cx="1518257" cy="87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84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AT" dirty="0"/>
              <a:t>Bauprodukte</a:t>
            </a:r>
          </a:p>
          <a:p>
            <a:r>
              <a:rPr lang="de-AT" sz="1600" dirty="0"/>
              <a:t>(Baustoffe, Bauteile)</a:t>
            </a:r>
          </a:p>
          <a:p>
            <a:r>
              <a:rPr lang="de-AT" sz="1600" dirty="0"/>
              <a:t>z.B. Boden- Wand- und Deckenbekleidungen,…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Wovon sprechen wir…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AT" dirty="0"/>
              <a:t>Ausstattungsmaterialien</a:t>
            </a:r>
          </a:p>
          <a:p>
            <a:r>
              <a:rPr lang="de-AT" sz="1600" dirty="0"/>
              <a:t>(</a:t>
            </a:r>
            <a:r>
              <a:rPr lang="de-AT" sz="1600" u="sng" dirty="0"/>
              <a:t>keine</a:t>
            </a:r>
            <a:r>
              <a:rPr lang="de-AT" sz="1600" dirty="0"/>
              <a:t> Bauprodukte)</a:t>
            </a:r>
          </a:p>
          <a:p>
            <a:r>
              <a:rPr lang="de-AT" sz="1600" dirty="0"/>
              <a:t>z.B. Tisch- und Bettwäsche, Gardinen, lose aufgelegte Teppiche,…</a:t>
            </a:r>
          </a:p>
        </p:txBody>
      </p:sp>
      <p:pic>
        <p:nvPicPr>
          <p:cNvPr id="1026" name="Picture 2" descr="V:\1 Kurse_Seminare_Tagungen\Kurse Allgemein\05_JFT der BSB NÖ, OÖ, Stmk, Bgld\2017\Vortrag\Vorträge NÖ\Brandverhalten von Ausstattungsmaterialien_SC_HA\Sinnbild_Baustoffe Bauproduk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53607"/>
            <a:ext cx="3932463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1 Kurse_Seminare_Tagungen\Kurse Allgemein\05_JFT der BSB NÖ, OÖ, Stmk, Bgld\2017\Vortrag\Vorträge NÖ\Brandverhalten von Ausstattungsmaterialien_SC_HA\Sinnbild_Ausstattungsmateriali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663" y="2653607"/>
            <a:ext cx="3915207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>
          <a:xfrm flipV="1">
            <a:off x="457200" y="1247584"/>
            <a:ext cx="3600000" cy="35173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594360" y="1181366"/>
            <a:ext cx="3368040" cy="3583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509972" y="1150620"/>
            <a:ext cx="8204200" cy="4122420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de-AT" dirty="0"/>
              <a:t>feuerpolizeiliche Bestimmungen</a:t>
            </a:r>
          </a:p>
          <a:p>
            <a:pPr marL="625475" lvl="2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1600" b="1" dirty="0"/>
              <a:t>NÖ Feuerwehrgesetz 2015</a:t>
            </a:r>
            <a:r>
              <a:rPr lang="de-AT" sz="1600" dirty="0"/>
              <a:t>, § 8 Dekorationsmittel in Räumen</a:t>
            </a:r>
          </a:p>
          <a:p>
            <a:pPr marL="622300" lvl="2" indent="0">
              <a:spcAft>
                <a:spcPts val="300"/>
              </a:spcAft>
              <a:buNone/>
            </a:pPr>
            <a:r>
              <a:rPr lang="de-AT" sz="1400" i="1" dirty="0"/>
              <a:t>„ Als </a:t>
            </a:r>
            <a:r>
              <a:rPr lang="de-AT" sz="1400" b="1" i="1" dirty="0"/>
              <a:t>Dekorationsmittel</a:t>
            </a:r>
            <a:r>
              <a:rPr lang="de-AT" sz="1400" i="1" dirty="0"/>
              <a:t> […] mit Ausnahme von Fahnen […] </a:t>
            </a:r>
            <a:r>
              <a:rPr lang="de-AT" sz="1400" b="1" i="1" dirty="0"/>
              <a:t>nicht</a:t>
            </a:r>
            <a:r>
              <a:rPr lang="de-AT" sz="1400" i="1" dirty="0"/>
              <a:t> oder nur </a:t>
            </a:r>
            <a:r>
              <a:rPr lang="de-AT" sz="1400" b="1" i="1" dirty="0"/>
              <a:t>schwer brennbar, schwach qualmend</a:t>
            </a:r>
            <a:r>
              <a:rPr lang="de-AT" sz="1400" i="1" dirty="0"/>
              <a:t> und </a:t>
            </a:r>
            <a:r>
              <a:rPr lang="de-AT" sz="1400" b="1" i="1" dirty="0"/>
              <a:t>nicht tropfend </a:t>
            </a:r>
            <a:r>
              <a:rPr lang="de-AT" sz="1400" i="1" dirty="0"/>
              <a:t>[…]“</a:t>
            </a:r>
          </a:p>
          <a:p>
            <a:pPr marL="625475" lvl="2" indent="-179388">
              <a:buFont typeface="Arial" panose="020B0604020202020204" pitchFamily="34" charset="0"/>
              <a:buChar char="•"/>
            </a:pPr>
            <a:r>
              <a:rPr lang="de-AT" sz="1600" b="1" dirty="0" err="1"/>
              <a:t>Oö</a:t>
            </a:r>
            <a:r>
              <a:rPr lang="de-AT" sz="1600" b="1" dirty="0"/>
              <a:t> Feuer- und Gefahrenpolizeigesetz</a:t>
            </a:r>
            <a:r>
              <a:rPr lang="de-AT" sz="1600" dirty="0"/>
              <a:t>, § 2 Abs. 2 Z. 7</a:t>
            </a:r>
          </a:p>
          <a:p>
            <a:pPr marL="622300" lvl="2" indent="0">
              <a:spcAft>
                <a:spcPts val="600"/>
              </a:spcAft>
              <a:buNone/>
            </a:pPr>
            <a:r>
              <a:rPr lang="de-AT" sz="1400" i="1" dirty="0"/>
              <a:t>„Jedermann ist insbesondere verpflichtet, […] als </a:t>
            </a:r>
            <a:r>
              <a:rPr lang="de-AT" sz="1400" b="1" i="1" dirty="0"/>
              <a:t>Veranstalter</a:t>
            </a:r>
            <a:r>
              <a:rPr lang="de-AT" sz="1400" i="1" dirty="0"/>
              <a:t> […] die entsprechenden Vorkehrungen […] zu treffen (z.B. </a:t>
            </a:r>
            <a:r>
              <a:rPr lang="de-AT" sz="1400" b="1" i="1" dirty="0"/>
              <a:t>Verwendung von nicht oder nur schwer brennbarem Dekorationsmaterial </a:t>
            </a:r>
            <a:r>
              <a:rPr lang="de-AT" sz="1400" i="1" dirty="0"/>
              <a:t>[…])“</a:t>
            </a:r>
          </a:p>
          <a:p>
            <a:pPr marL="266700" lvl="3" indent="-266700">
              <a:buFont typeface="Arial" panose="020B0604020202020204" pitchFamily="34" charset="0"/>
              <a:buChar char="•"/>
            </a:pPr>
            <a:r>
              <a:rPr lang="de-AT" sz="2000" b="1" dirty="0"/>
              <a:t>Veranstaltungsgesetze</a:t>
            </a:r>
          </a:p>
          <a:p>
            <a:pPr marL="625475" lvl="4" indent="-174625">
              <a:buFont typeface="Arial" panose="020B0604020202020204" pitchFamily="34" charset="0"/>
              <a:buChar char="•"/>
            </a:pPr>
            <a:r>
              <a:rPr lang="de-AT" sz="1600" b="1" dirty="0"/>
              <a:t>Verordnung der NÖ LR über Materialien zur Ausschmückung von Räumen für Veranstaltungen oder Festlichkeiten</a:t>
            </a:r>
            <a:r>
              <a:rPr lang="de-AT" sz="1600" dirty="0"/>
              <a:t>, § 4 Verwendungsbeschränkungen</a:t>
            </a:r>
          </a:p>
          <a:p>
            <a:pPr marL="627063" lvl="4" indent="0">
              <a:spcAft>
                <a:spcPts val="300"/>
              </a:spcAft>
              <a:buNone/>
            </a:pPr>
            <a:r>
              <a:rPr lang="de-AT" dirty="0"/>
              <a:t>Keine zündend-tropfenden oder stark qualmenden Materialien; leicht brennbar &gt; 50 Pers. in ungefährlichen Mengen; leicht brennbar &gt; 120 Pers. nur mit Flammschutzbehandlung (Imprägnierung)</a:t>
            </a:r>
            <a:endParaRPr lang="de-AT" i="1" dirty="0"/>
          </a:p>
          <a:p>
            <a:pPr marL="625475" lvl="4" indent="-174625">
              <a:buFont typeface="Arial" panose="020B0604020202020204" pitchFamily="34" charset="0"/>
              <a:buChar char="•"/>
            </a:pPr>
            <a:r>
              <a:rPr lang="de-AT" sz="1600" b="1" i="1" dirty="0" err="1"/>
              <a:t>Oö</a:t>
            </a:r>
            <a:r>
              <a:rPr lang="de-AT" sz="1600" b="1" i="1" dirty="0"/>
              <a:t>. Veranstaltungssicherheitsverordnung</a:t>
            </a:r>
            <a:r>
              <a:rPr lang="de-AT" sz="1600" i="1" dirty="0"/>
              <a:t>, § 8 Z. 4</a:t>
            </a:r>
          </a:p>
          <a:p>
            <a:pPr marL="627063" lvl="4" indent="0">
              <a:spcAft>
                <a:spcPts val="300"/>
              </a:spcAft>
              <a:buNone/>
            </a:pPr>
            <a:r>
              <a:rPr lang="de-AT" dirty="0"/>
              <a:t>„Verwendete Materialien: Im Veranstaltungsbereich dürfen […] nur Materialien (etwa für Dekorationen […]) verwendet werden, welche als schwer brennbar und </a:t>
            </a:r>
            <a:r>
              <a:rPr lang="de-AT" dirty="0" err="1"/>
              <a:t>schach</a:t>
            </a:r>
            <a:r>
              <a:rPr lang="de-AT" dirty="0"/>
              <a:t> qualmend […] einzustufen sind. […]“</a:t>
            </a:r>
          </a:p>
          <a:p>
            <a:pPr marL="625475" lvl="4" indent="-176213">
              <a:buFont typeface="Arial" panose="020B0604020202020204" pitchFamily="34" charset="0"/>
              <a:buChar char="•"/>
            </a:pPr>
            <a:r>
              <a:rPr lang="de-AT" sz="1600" b="1" i="1" dirty="0"/>
              <a:t>Steiermärkische Veranstaltungssicherheitsverordnung 2014</a:t>
            </a:r>
            <a:r>
              <a:rPr lang="de-AT" sz="1600" i="1" dirty="0"/>
              <a:t>, § 23 Bestuhlung</a:t>
            </a:r>
            <a:endParaRPr lang="de-AT" sz="1600" b="1" i="1" dirty="0"/>
          </a:p>
          <a:p>
            <a:pPr marL="627063" lvl="4" indent="0">
              <a:spcAft>
                <a:spcPts val="600"/>
              </a:spcAft>
              <a:buNone/>
            </a:pPr>
            <a:r>
              <a:rPr lang="de-AT" dirty="0"/>
              <a:t>Sitzflächen, Sitzschalen, Lehnen, Sitzbezüge unter Berücksichtigung der Polsterung … schwer brennbar</a:t>
            </a:r>
          </a:p>
          <a:p>
            <a:pPr marL="266700" lvl="4" indent="-266700">
              <a:buFont typeface="Arial" panose="020B0604020202020204" pitchFamily="34" charset="0"/>
              <a:buChar char="•"/>
            </a:pPr>
            <a:r>
              <a:rPr lang="de-AT" sz="2000" b="1" dirty="0"/>
              <a:t>Genehmigungsbescheide und Projektunterlagen (Brandschutzkonzept)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Gesetzliche Anforderungen</a:t>
            </a:r>
            <a:br>
              <a:rPr lang="de-AT" dirty="0"/>
            </a:br>
            <a:r>
              <a:rPr lang="de-AT" sz="1200" dirty="0"/>
              <a:t>(nicht vollständig)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59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509972" y="975359"/>
            <a:ext cx="8204200" cy="4426729"/>
          </a:xfrm>
        </p:spPr>
        <p:txBody>
          <a:bodyPr>
            <a:normAutofit lnSpcReduction="10000"/>
          </a:bodyPr>
          <a:lstStyle/>
          <a:p>
            <a:pPr marL="269875" lvl="1" indent="-269875">
              <a:buFont typeface="Arial" panose="020B0604020202020204" pitchFamily="34" charset="0"/>
              <a:buChar char="•"/>
            </a:pPr>
            <a:r>
              <a:rPr lang="de-AT" sz="1600" i="1" dirty="0"/>
              <a:t>Brandschutztechnische Sicherheitsstandards in </a:t>
            </a:r>
            <a:r>
              <a:rPr lang="de-AT" sz="1600" b="1" i="1" dirty="0"/>
              <a:t>Bildungseinrichtungen</a:t>
            </a:r>
            <a:br>
              <a:rPr lang="de-AT" sz="1600" i="1" dirty="0"/>
            </a:br>
            <a:r>
              <a:rPr lang="de-AT" sz="1600" i="1" dirty="0"/>
              <a:t>(MA 37/03399/2013)</a:t>
            </a:r>
          </a:p>
          <a:p>
            <a:pPr marL="449263" lvl="3" indent="-182563">
              <a:buFont typeface="Arial" panose="020B0604020202020204" pitchFamily="34" charset="0"/>
              <a:buChar char="•"/>
            </a:pPr>
            <a:r>
              <a:rPr lang="de-AT" sz="1400" i="1" dirty="0"/>
              <a:t>2.5.5. Gangnutzung für Unterrichts-, Pausen- und Spielzwecke</a:t>
            </a:r>
          </a:p>
          <a:p>
            <a:pPr marL="982663" lvl="4" indent="-174625">
              <a:buFont typeface="Arial" panose="020B0604020202020204" pitchFamily="34" charset="0"/>
              <a:buChar char="•"/>
            </a:pPr>
            <a:r>
              <a:rPr lang="de-AT" sz="1200" i="1" dirty="0"/>
              <a:t>Stoffe schwerbrennbar gem. ÖNORM A 3800-1, Anordnung NICHT im Überkopfbereich</a:t>
            </a:r>
          </a:p>
          <a:p>
            <a:pPr marL="982663" lvl="4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1200" i="1" dirty="0"/>
              <a:t>Möbel schwerbrennbar gem. ÖNORM A 3800-1…</a:t>
            </a:r>
          </a:p>
          <a:p>
            <a:pPr marL="449263" lvl="3" indent="-182563">
              <a:buFont typeface="Arial" panose="020B0604020202020204" pitchFamily="34" charset="0"/>
              <a:buChar char="•"/>
            </a:pPr>
            <a:r>
              <a:rPr lang="de-AT" sz="1400" i="1" dirty="0"/>
              <a:t>2.10. Bilder, Pläne, Zeichnungen u.dgl. an Wänden von Gängen und Treppenhäusern</a:t>
            </a:r>
          </a:p>
          <a:p>
            <a:pPr marL="982663" lvl="4" indent="-174625">
              <a:buFont typeface="Arial" panose="020B0604020202020204" pitchFamily="34" charset="0"/>
              <a:buChar char="•"/>
            </a:pPr>
            <a:r>
              <a:rPr lang="de-AT" sz="1200" i="1" dirty="0"/>
              <a:t>auf Gängen: Bilderleisten (Metall) oder auf schwerbrennbarem Trägermaterial</a:t>
            </a:r>
          </a:p>
          <a:p>
            <a:pPr marL="982663" lvl="4" indent="-174625">
              <a:buFont typeface="Arial" panose="020B0604020202020204" pitchFamily="34" charset="0"/>
              <a:buChar char="•"/>
            </a:pPr>
            <a:r>
              <a:rPr lang="de-AT" sz="1200" i="1" dirty="0"/>
              <a:t>im einzigen Treppenhaus: in unbedingt erforderlichem Ausmaß in Metallkästen</a:t>
            </a:r>
          </a:p>
          <a:p>
            <a:pPr marL="982663" lvl="4" indent="-174625">
              <a:buFont typeface="Arial" panose="020B0604020202020204" pitchFamily="34" charset="0"/>
              <a:buChar char="•"/>
            </a:pPr>
            <a:r>
              <a:rPr lang="de-AT" sz="1200" i="1" dirty="0"/>
              <a:t>mehrere Treppenhäuser: in unbedingt erforderlichem Ausmaß auf schwerbrennbarem Trägermaterial</a:t>
            </a: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de-AT" sz="1600" i="1" dirty="0"/>
              <a:t>Brandschutztechnische Sicherheitsstandards in </a:t>
            </a:r>
            <a:r>
              <a:rPr lang="de-AT" sz="1600" b="1" i="1" dirty="0"/>
              <a:t>Gesundheits- und Sozialeinrichtungen </a:t>
            </a:r>
            <a:r>
              <a:rPr lang="de-AT" sz="1600" i="1" dirty="0"/>
              <a:t>(MA 37-15003-2015)</a:t>
            </a:r>
          </a:p>
          <a:p>
            <a:pPr marL="623887" lvl="3" indent="-266700">
              <a:buFont typeface="Arial" panose="020B0604020202020204" pitchFamily="34" charset="0"/>
              <a:buChar char="•"/>
            </a:pPr>
            <a:r>
              <a:rPr lang="de-AT" sz="1400" i="1" dirty="0"/>
              <a:t>2.3.3. Ausstattungsmaterialien und Dekorationen in Gängen und Treppenhäusern</a:t>
            </a:r>
          </a:p>
          <a:p>
            <a:pPr marL="982663" lvl="4" indent="-176213">
              <a:buFont typeface="Arial" panose="020B0604020202020204" pitchFamily="34" charset="0"/>
              <a:buChar char="•"/>
            </a:pPr>
            <a:r>
              <a:rPr lang="de-AT" sz="1200" i="1" dirty="0"/>
              <a:t>Gänge: Vorhänge, Gardinen - Klasse 2 gem. ÖNORM EN 13773</a:t>
            </a:r>
          </a:p>
          <a:p>
            <a:pPr marL="808037" lvl="4" indent="0">
              <a:buNone/>
              <a:tabLst>
                <a:tab pos="1524000" algn="l"/>
              </a:tabLst>
            </a:pPr>
            <a:r>
              <a:rPr lang="de-AT" sz="1200" i="1" dirty="0"/>
              <a:t>	Dekorationsartikel - schwerbrennbar gem. ÖNORM B 3822 (Ausnahmen)</a:t>
            </a:r>
          </a:p>
          <a:p>
            <a:pPr marL="979487" lvl="4">
              <a:buFont typeface="Arial" panose="020B0604020202020204" pitchFamily="34" charset="0"/>
              <a:buChar char="•"/>
              <a:tabLst>
                <a:tab pos="1616075" algn="l"/>
              </a:tabLst>
            </a:pPr>
            <a:r>
              <a:rPr lang="de-AT" sz="1200" i="1" dirty="0"/>
              <a:t>Treppenhäuser: Vorhänge, Gardinen, Dekorationsartikel - grundsätzlich unzulässig</a:t>
            </a:r>
          </a:p>
          <a:p>
            <a:pPr marL="528637" lvl="3">
              <a:buFont typeface="Arial" panose="020B0604020202020204" pitchFamily="34" charset="0"/>
              <a:buChar char="•"/>
              <a:tabLst>
                <a:tab pos="1616075" algn="l"/>
              </a:tabLst>
            </a:pPr>
            <a:r>
              <a:rPr lang="de-AT" sz="1400" i="1" dirty="0"/>
              <a:t>2.3.4. Bilder, Pläne, Zeichnungen</a:t>
            </a:r>
          </a:p>
          <a:p>
            <a:pPr marL="982663" lvl="4" indent="-174625">
              <a:buFont typeface="Arial" panose="020B0604020202020204" pitchFamily="34" charset="0"/>
              <a:buChar char="•"/>
            </a:pPr>
            <a:r>
              <a:rPr lang="de-AT" sz="1200" i="1" dirty="0">
                <a:solidFill>
                  <a:prstClr val="black"/>
                </a:solidFill>
              </a:rPr>
              <a:t>auf Gängen: Bilderleisten (Metall) oder auf schwerbrennbarem Trägermaterial (max. 4 m Länge - 1 m Abstand)</a:t>
            </a:r>
          </a:p>
          <a:p>
            <a:pPr marL="982663" lvl="4" indent="-174625">
              <a:buFont typeface="Arial" panose="020B0604020202020204" pitchFamily="34" charset="0"/>
              <a:buChar char="•"/>
            </a:pPr>
            <a:r>
              <a:rPr lang="de-AT" sz="1200" i="1" dirty="0">
                <a:solidFill>
                  <a:prstClr val="black"/>
                </a:solidFill>
              </a:rPr>
              <a:t>in Treppenhäusern: in Metallkästen, </a:t>
            </a:r>
            <a:r>
              <a:rPr lang="de-AT" sz="1200" i="1" dirty="0"/>
              <a:t>in unbedingt erforderlichem Ausmaß auf schwerbrennbarem Trägermaterial</a:t>
            </a:r>
            <a:endParaRPr lang="de-AT" sz="1200" i="1" dirty="0">
              <a:solidFill>
                <a:prstClr val="black"/>
              </a:solidFill>
            </a:endParaRPr>
          </a:p>
          <a:p>
            <a:pPr marL="1162050" lvl="3" indent="-358775">
              <a:buFont typeface="Arial" panose="020B0604020202020204" pitchFamily="34" charset="0"/>
              <a:buChar char="•"/>
            </a:pPr>
            <a:endParaRPr lang="de-AT" sz="1400" i="1" dirty="0"/>
          </a:p>
          <a:p>
            <a:pPr marL="358775" lvl="1" indent="-358775">
              <a:buFont typeface="Arial" panose="020B0604020202020204" pitchFamily="34" charset="0"/>
              <a:buChar char="•"/>
            </a:pPr>
            <a:endParaRPr lang="de-AT" i="1" dirty="0"/>
          </a:p>
          <a:p>
            <a:pPr marL="625475" lvl="1" indent="-2667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Regelwerke</a:t>
            </a:r>
            <a:br>
              <a:rPr lang="de-AT" dirty="0"/>
            </a:br>
            <a:r>
              <a:rPr lang="de-AT" sz="1200" dirty="0"/>
              <a:t>(nicht vollständig)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19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Klassifizierungs- und Prüfnormen für Innenraumausstattungsmaterialien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99228" y="4795728"/>
            <a:ext cx="2887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[vgl. </a:t>
            </a:r>
            <a:r>
              <a:rPr lang="de-AT" sz="1200" dirty="0" err="1"/>
              <a:t>Vittek</a:t>
            </a:r>
            <a:r>
              <a:rPr lang="de-AT" sz="1200" dirty="0"/>
              <a:t>, H. in BV Brandverhütung 01.17]</a:t>
            </a:r>
          </a:p>
        </p:txBody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185738" y="1142148"/>
            <a:ext cx="87947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5738" y="1165961"/>
            <a:ext cx="2543175" cy="579438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728913" y="1165961"/>
            <a:ext cx="2220913" cy="579438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949826" y="1165961"/>
            <a:ext cx="1889125" cy="579438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838951" y="1165961"/>
            <a:ext cx="2141538" cy="579438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5738" y="1745398"/>
            <a:ext cx="2543175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728913" y="1745398"/>
            <a:ext cx="2220913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949826" y="1745398"/>
            <a:ext cx="1889125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838951" y="1745398"/>
            <a:ext cx="2141538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85738" y="2324836"/>
            <a:ext cx="2543175" cy="63976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728913" y="2324836"/>
            <a:ext cx="2220913" cy="63976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949826" y="2324836"/>
            <a:ext cx="1889125" cy="63976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838951" y="2324836"/>
            <a:ext cx="2141538" cy="63976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5738" y="2964598"/>
            <a:ext cx="2543175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728913" y="2964598"/>
            <a:ext cx="2220913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949826" y="2964598"/>
            <a:ext cx="1889125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838951" y="2964598"/>
            <a:ext cx="2141538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185738" y="3544036"/>
            <a:ext cx="2543175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728913" y="3544036"/>
            <a:ext cx="2220913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949826" y="3544036"/>
            <a:ext cx="1889125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838951" y="3544036"/>
            <a:ext cx="2141538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85738" y="4123473"/>
            <a:ext cx="2543175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728913" y="4123473"/>
            <a:ext cx="2220913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48" name="Rectangle 28"/>
          <p:cNvSpPr>
            <a:spLocks noChangeArrowheads="1"/>
          </p:cNvSpPr>
          <p:nvPr/>
        </p:nvSpPr>
        <p:spPr bwMode="auto">
          <a:xfrm>
            <a:off x="4949826" y="4123473"/>
            <a:ext cx="1889125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49" name="Rectangle 29"/>
          <p:cNvSpPr>
            <a:spLocks noChangeArrowheads="1"/>
          </p:cNvSpPr>
          <p:nvPr/>
        </p:nvSpPr>
        <p:spPr bwMode="auto">
          <a:xfrm>
            <a:off x="6838951" y="4123473"/>
            <a:ext cx="2141538" cy="5794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51" name="Line 30"/>
          <p:cNvSpPr>
            <a:spLocks noChangeShapeType="1"/>
          </p:cNvSpPr>
          <p:nvPr/>
        </p:nvSpPr>
        <p:spPr bwMode="auto">
          <a:xfrm>
            <a:off x="2728913" y="1165961"/>
            <a:ext cx="0" cy="3536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52" name="Line 31"/>
          <p:cNvSpPr>
            <a:spLocks noChangeShapeType="1"/>
          </p:cNvSpPr>
          <p:nvPr/>
        </p:nvSpPr>
        <p:spPr bwMode="auto">
          <a:xfrm>
            <a:off x="4949826" y="1165961"/>
            <a:ext cx="0" cy="3536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53" name="Line 32"/>
          <p:cNvSpPr>
            <a:spLocks noChangeShapeType="1"/>
          </p:cNvSpPr>
          <p:nvPr/>
        </p:nvSpPr>
        <p:spPr bwMode="auto">
          <a:xfrm>
            <a:off x="6838951" y="1165961"/>
            <a:ext cx="0" cy="3536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59" name="Rectangle 38"/>
          <p:cNvSpPr>
            <a:spLocks noChangeArrowheads="1"/>
          </p:cNvSpPr>
          <p:nvPr/>
        </p:nvSpPr>
        <p:spPr bwMode="auto">
          <a:xfrm>
            <a:off x="277813" y="1207236"/>
            <a:ext cx="2449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Ausstattungsmaterialien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277813" y="1483461"/>
            <a:ext cx="18716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mögliche Klassifizierung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40"/>
          <p:cNvSpPr>
            <a:spLocks noChangeArrowheads="1"/>
          </p:cNvSpPr>
          <p:nvPr/>
        </p:nvSpPr>
        <p:spPr bwMode="auto">
          <a:xfrm>
            <a:off x="2820988" y="1207236"/>
            <a:ext cx="1601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Brandverhalten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41"/>
          <p:cNvSpPr>
            <a:spLocks noChangeArrowheads="1"/>
          </p:cNvSpPr>
          <p:nvPr/>
        </p:nvSpPr>
        <p:spPr bwMode="auto">
          <a:xfrm>
            <a:off x="5041901" y="1207236"/>
            <a:ext cx="1668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Qualmverhalten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42"/>
          <p:cNvSpPr>
            <a:spLocks noChangeArrowheads="1"/>
          </p:cNvSpPr>
          <p:nvPr/>
        </p:nvSpPr>
        <p:spPr bwMode="auto">
          <a:xfrm>
            <a:off x="6931026" y="1207236"/>
            <a:ext cx="1546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Tropfverhalten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58" name="Gruppieren 2157"/>
          <p:cNvGrpSpPr/>
          <p:nvPr/>
        </p:nvGrpSpPr>
        <p:grpSpPr>
          <a:xfrm>
            <a:off x="185738" y="1745398"/>
            <a:ext cx="8794750" cy="604838"/>
            <a:chOff x="185738" y="1745398"/>
            <a:chExt cx="8794750" cy="604838"/>
          </a:xfrm>
        </p:grpSpPr>
        <p:sp>
          <p:nvSpPr>
            <p:cNvPr id="2054" name="Line 33"/>
            <p:cNvSpPr>
              <a:spLocks noChangeShapeType="1"/>
            </p:cNvSpPr>
            <p:nvPr/>
          </p:nvSpPr>
          <p:spPr bwMode="auto">
            <a:xfrm>
              <a:off x="185738" y="1745398"/>
              <a:ext cx="87947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055" name="Line 34"/>
            <p:cNvSpPr>
              <a:spLocks noChangeShapeType="1"/>
            </p:cNvSpPr>
            <p:nvPr/>
          </p:nvSpPr>
          <p:spPr bwMode="auto">
            <a:xfrm>
              <a:off x="185738" y="2324836"/>
              <a:ext cx="879475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064" name="Rectangle 43"/>
            <p:cNvSpPr>
              <a:spLocks noChangeArrowheads="1"/>
            </p:cNvSpPr>
            <p:nvPr/>
          </p:nvSpPr>
          <p:spPr bwMode="auto">
            <a:xfrm>
              <a:off x="277813" y="1788261"/>
              <a:ext cx="14128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Bauprodukte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44"/>
            <p:cNvSpPr>
              <a:spLocks noChangeArrowheads="1"/>
            </p:cNvSpPr>
            <p:nvPr/>
          </p:nvSpPr>
          <p:spPr bwMode="auto">
            <a:xfrm>
              <a:off x="1558926" y="1791436"/>
              <a:ext cx="20796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1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1)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45"/>
            <p:cNvSpPr>
              <a:spLocks noChangeArrowheads="1"/>
            </p:cNvSpPr>
            <p:nvPr/>
          </p:nvSpPr>
          <p:spPr bwMode="auto">
            <a:xfrm>
              <a:off x="2820988" y="1788261"/>
              <a:ext cx="10144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EN 13501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46"/>
            <p:cNvSpPr>
              <a:spLocks noChangeArrowheads="1"/>
            </p:cNvSpPr>
            <p:nvPr/>
          </p:nvSpPr>
          <p:spPr bwMode="auto">
            <a:xfrm>
              <a:off x="3714751" y="1788261"/>
              <a:ext cx="192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47"/>
            <p:cNvSpPr>
              <a:spLocks noChangeArrowheads="1"/>
            </p:cNvSpPr>
            <p:nvPr/>
          </p:nvSpPr>
          <p:spPr bwMode="auto">
            <a:xfrm>
              <a:off x="3784601" y="1788261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48"/>
            <p:cNvSpPr>
              <a:spLocks noChangeArrowheads="1"/>
            </p:cNvSpPr>
            <p:nvPr/>
          </p:nvSpPr>
          <p:spPr bwMode="auto">
            <a:xfrm>
              <a:off x="2820988" y="2062898"/>
              <a:ext cx="4222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A, B,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49"/>
            <p:cNvSpPr>
              <a:spLocks noChangeArrowheads="1"/>
            </p:cNvSpPr>
            <p:nvPr/>
          </p:nvSpPr>
          <p:spPr bwMode="auto">
            <a:xfrm>
              <a:off x="3187701" y="2062898"/>
              <a:ext cx="760413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C, D, E, F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50"/>
            <p:cNvSpPr>
              <a:spLocks noChangeArrowheads="1"/>
            </p:cNvSpPr>
            <p:nvPr/>
          </p:nvSpPr>
          <p:spPr bwMode="auto">
            <a:xfrm>
              <a:off x="3848101" y="2162911"/>
              <a:ext cx="1031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51"/>
            <p:cNvSpPr>
              <a:spLocks noChangeArrowheads="1"/>
            </p:cNvSpPr>
            <p:nvPr/>
          </p:nvSpPr>
          <p:spPr bwMode="auto">
            <a:xfrm>
              <a:off x="3884613" y="2162911"/>
              <a:ext cx="133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fl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52"/>
            <p:cNvSpPr>
              <a:spLocks noChangeArrowheads="1"/>
            </p:cNvSpPr>
            <p:nvPr/>
          </p:nvSpPr>
          <p:spPr bwMode="auto">
            <a:xfrm>
              <a:off x="3975101" y="2162911"/>
              <a:ext cx="2952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etc.)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53"/>
            <p:cNvSpPr>
              <a:spLocks noChangeArrowheads="1"/>
            </p:cNvSpPr>
            <p:nvPr/>
          </p:nvSpPr>
          <p:spPr bwMode="auto">
            <a:xfrm>
              <a:off x="5041901" y="1788261"/>
              <a:ext cx="10144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EN 13501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Rectangle 54"/>
            <p:cNvSpPr>
              <a:spLocks noChangeArrowheads="1"/>
            </p:cNvSpPr>
            <p:nvPr/>
          </p:nvSpPr>
          <p:spPr bwMode="auto">
            <a:xfrm>
              <a:off x="5934076" y="1788261"/>
              <a:ext cx="192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Rectangle 55"/>
            <p:cNvSpPr>
              <a:spLocks noChangeArrowheads="1"/>
            </p:cNvSpPr>
            <p:nvPr/>
          </p:nvSpPr>
          <p:spPr bwMode="auto">
            <a:xfrm>
              <a:off x="6005513" y="1788261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56"/>
            <p:cNvSpPr>
              <a:spLocks noChangeArrowheads="1"/>
            </p:cNvSpPr>
            <p:nvPr/>
          </p:nvSpPr>
          <p:spPr bwMode="auto">
            <a:xfrm>
              <a:off x="5041901" y="2062898"/>
              <a:ext cx="296863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s1,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Rectangle 57"/>
            <p:cNvSpPr>
              <a:spLocks noChangeArrowheads="1"/>
            </p:cNvSpPr>
            <p:nvPr/>
          </p:nvSpPr>
          <p:spPr bwMode="auto">
            <a:xfrm>
              <a:off x="5286376" y="2062898"/>
              <a:ext cx="498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s2, s3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Rectangle 58"/>
            <p:cNvSpPr>
              <a:spLocks noChangeArrowheads="1"/>
            </p:cNvSpPr>
            <p:nvPr/>
          </p:nvSpPr>
          <p:spPr bwMode="auto">
            <a:xfrm>
              <a:off x="6931026" y="1788261"/>
              <a:ext cx="10144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EN 13501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Rectangle 59"/>
            <p:cNvSpPr>
              <a:spLocks noChangeArrowheads="1"/>
            </p:cNvSpPr>
            <p:nvPr/>
          </p:nvSpPr>
          <p:spPr bwMode="auto">
            <a:xfrm>
              <a:off x="7824788" y="1788261"/>
              <a:ext cx="192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60"/>
            <p:cNvSpPr>
              <a:spLocks noChangeArrowheads="1"/>
            </p:cNvSpPr>
            <p:nvPr/>
          </p:nvSpPr>
          <p:spPr bwMode="auto">
            <a:xfrm>
              <a:off x="7894638" y="1788261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61"/>
            <p:cNvSpPr>
              <a:spLocks noChangeArrowheads="1"/>
            </p:cNvSpPr>
            <p:nvPr/>
          </p:nvSpPr>
          <p:spPr bwMode="auto">
            <a:xfrm>
              <a:off x="8010526" y="1791436"/>
              <a:ext cx="20796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1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2)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Rectangle 62"/>
            <p:cNvSpPr>
              <a:spLocks noChangeArrowheads="1"/>
            </p:cNvSpPr>
            <p:nvPr/>
          </p:nvSpPr>
          <p:spPr bwMode="auto">
            <a:xfrm>
              <a:off x="6931026" y="2062898"/>
              <a:ext cx="8143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d0, d1, d2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9" name="Gruppieren 2158"/>
          <p:cNvGrpSpPr/>
          <p:nvPr/>
        </p:nvGrpSpPr>
        <p:grpSpPr>
          <a:xfrm>
            <a:off x="277813" y="2366111"/>
            <a:ext cx="8713788" cy="614362"/>
            <a:chOff x="277813" y="2366111"/>
            <a:chExt cx="8713788" cy="614362"/>
          </a:xfrm>
        </p:grpSpPr>
        <p:sp>
          <p:nvSpPr>
            <p:cNvPr id="2084" name="Rectangle 63"/>
            <p:cNvSpPr>
              <a:spLocks noChangeArrowheads="1"/>
            </p:cNvSpPr>
            <p:nvPr/>
          </p:nvSpPr>
          <p:spPr bwMode="auto">
            <a:xfrm>
              <a:off x="277813" y="2366111"/>
              <a:ext cx="1041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Vorhänge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5" name="Rectangle 64"/>
            <p:cNvSpPr>
              <a:spLocks noChangeArrowheads="1"/>
            </p:cNvSpPr>
            <p:nvPr/>
          </p:nvSpPr>
          <p:spPr bwMode="auto">
            <a:xfrm>
              <a:off x="1238251" y="2366111"/>
              <a:ext cx="13160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und </a:t>
              </a:r>
              <a:r>
                <a:rPr kumimoji="0" lang="de-DE" altLang="de-DE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vorhang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65"/>
            <p:cNvSpPr>
              <a:spLocks noChangeArrowheads="1"/>
            </p:cNvSpPr>
            <p:nvPr/>
          </p:nvSpPr>
          <p:spPr bwMode="auto">
            <a:xfrm>
              <a:off x="2432051" y="2366111"/>
              <a:ext cx="192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66"/>
            <p:cNvSpPr>
              <a:spLocks noChangeArrowheads="1"/>
            </p:cNvSpPr>
            <p:nvPr/>
          </p:nvSpPr>
          <p:spPr bwMode="auto">
            <a:xfrm>
              <a:off x="277813" y="2640748"/>
              <a:ext cx="18494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ähnliche Produkte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67"/>
            <p:cNvSpPr>
              <a:spLocks noChangeArrowheads="1"/>
            </p:cNvSpPr>
            <p:nvPr/>
          </p:nvSpPr>
          <p:spPr bwMode="auto">
            <a:xfrm>
              <a:off x="2820988" y="2366111"/>
              <a:ext cx="19572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EN 13772/ EN 13773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Rectangle 68"/>
            <p:cNvSpPr>
              <a:spLocks noChangeArrowheads="1"/>
            </p:cNvSpPr>
            <p:nvPr/>
          </p:nvSpPr>
          <p:spPr bwMode="auto">
            <a:xfrm>
              <a:off x="2820988" y="2642336"/>
              <a:ext cx="5778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1, 2, 3,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Rectangle 69"/>
            <p:cNvSpPr>
              <a:spLocks noChangeArrowheads="1"/>
            </p:cNvSpPr>
            <p:nvPr/>
          </p:nvSpPr>
          <p:spPr bwMode="auto">
            <a:xfrm>
              <a:off x="3344863" y="2642336"/>
              <a:ext cx="3587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4, 5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70"/>
            <p:cNvSpPr>
              <a:spLocks noChangeArrowheads="1"/>
            </p:cNvSpPr>
            <p:nvPr/>
          </p:nvSpPr>
          <p:spPr bwMode="auto">
            <a:xfrm>
              <a:off x="5041901" y="2366111"/>
              <a:ext cx="9096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ÖNORM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Rectangle 71"/>
            <p:cNvSpPr>
              <a:spLocks noChangeArrowheads="1"/>
            </p:cNvSpPr>
            <p:nvPr/>
          </p:nvSpPr>
          <p:spPr bwMode="auto">
            <a:xfrm>
              <a:off x="5881688" y="2366111"/>
              <a:ext cx="7762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 3800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Rectangle 72"/>
            <p:cNvSpPr>
              <a:spLocks noChangeArrowheads="1"/>
            </p:cNvSpPr>
            <p:nvPr/>
          </p:nvSpPr>
          <p:spPr bwMode="auto">
            <a:xfrm>
              <a:off x="6535738" y="2366111"/>
              <a:ext cx="192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73"/>
            <p:cNvSpPr>
              <a:spLocks noChangeArrowheads="1"/>
            </p:cNvSpPr>
            <p:nvPr/>
          </p:nvSpPr>
          <p:spPr bwMode="auto">
            <a:xfrm>
              <a:off x="6605588" y="2366111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Rectangle 74"/>
            <p:cNvSpPr>
              <a:spLocks noChangeArrowheads="1"/>
            </p:cNvSpPr>
            <p:nvPr/>
          </p:nvSpPr>
          <p:spPr bwMode="auto">
            <a:xfrm>
              <a:off x="5041901" y="2642336"/>
              <a:ext cx="3492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Q1,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75"/>
            <p:cNvSpPr>
              <a:spLocks noChangeArrowheads="1"/>
            </p:cNvSpPr>
            <p:nvPr/>
          </p:nvSpPr>
          <p:spPr bwMode="auto">
            <a:xfrm>
              <a:off x="5335588" y="2642336"/>
              <a:ext cx="5984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Q2, Q3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76"/>
            <p:cNvSpPr>
              <a:spLocks noChangeArrowheads="1"/>
            </p:cNvSpPr>
            <p:nvPr/>
          </p:nvSpPr>
          <p:spPr bwMode="auto">
            <a:xfrm>
              <a:off x="6931026" y="2366111"/>
              <a:ext cx="20605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EN 13772/ EN 13773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77"/>
            <p:cNvSpPr>
              <a:spLocks noChangeArrowheads="1"/>
            </p:cNvSpPr>
            <p:nvPr/>
          </p:nvSpPr>
          <p:spPr bwMode="auto">
            <a:xfrm>
              <a:off x="6931026" y="2642336"/>
              <a:ext cx="5778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1, 2, 3,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78"/>
            <p:cNvSpPr>
              <a:spLocks noChangeArrowheads="1"/>
            </p:cNvSpPr>
            <p:nvPr/>
          </p:nvSpPr>
          <p:spPr bwMode="auto">
            <a:xfrm>
              <a:off x="7454901" y="2642336"/>
              <a:ext cx="3587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4, 5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60" name="Gruppieren 2159"/>
          <p:cNvGrpSpPr/>
          <p:nvPr/>
        </p:nvGrpSpPr>
        <p:grpSpPr>
          <a:xfrm>
            <a:off x="185738" y="2964598"/>
            <a:ext cx="8794750" cy="584200"/>
            <a:chOff x="185738" y="2964598"/>
            <a:chExt cx="8794750" cy="584200"/>
          </a:xfrm>
        </p:grpSpPr>
        <p:sp>
          <p:nvSpPr>
            <p:cNvPr id="2056" name="Line 35"/>
            <p:cNvSpPr>
              <a:spLocks noChangeShapeType="1"/>
            </p:cNvSpPr>
            <p:nvPr/>
          </p:nvSpPr>
          <p:spPr bwMode="auto">
            <a:xfrm>
              <a:off x="185738" y="2964598"/>
              <a:ext cx="879475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057" name="Line 36"/>
            <p:cNvSpPr>
              <a:spLocks noChangeShapeType="1"/>
            </p:cNvSpPr>
            <p:nvPr/>
          </p:nvSpPr>
          <p:spPr bwMode="auto">
            <a:xfrm>
              <a:off x="185738" y="3544036"/>
              <a:ext cx="879475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100" name="Rectangle 79"/>
            <p:cNvSpPr>
              <a:spLocks noChangeArrowheads="1"/>
            </p:cNvSpPr>
            <p:nvPr/>
          </p:nvSpPr>
          <p:spPr bwMode="auto">
            <a:xfrm>
              <a:off x="277813" y="3005873"/>
              <a:ext cx="12922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Möbelstoffe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Rectangle 80"/>
            <p:cNvSpPr>
              <a:spLocks noChangeArrowheads="1"/>
            </p:cNvSpPr>
            <p:nvPr/>
          </p:nvSpPr>
          <p:spPr bwMode="auto">
            <a:xfrm>
              <a:off x="2820988" y="3005873"/>
              <a:ext cx="16065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ÖNORM B 3825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81"/>
            <p:cNvSpPr>
              <a:spLocks noChangeArrowheads="1"/>
            </p:cNvSpPr>
            <p:nvPr/>
          </p:nvSpPr>
          <p:spPr bwMode="auto">
            <a:xfrm>
              <a:off x="2820988" y="3282098"/>
              <a:ext cx="13049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schwer/ normal/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Rectangle 82"/>
            <p:cNvSpPr>
              <a:spLocks noChangeArrowheads="1"/>
            </p:cNvSpPr>
            <p:nvPr/>
          </p:nvSpPr>
          <p:spPr bwMode="auto">
            <a:xfrm>
              <a:off x="4067176" y="3282098"/>
              <a:ext cx="4022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leicht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83"/>
            <p:cNvSpPr>
              <a:spLocks noChangeArrowheads="1"/>
            </p:cNvSpPr>
            <p:nvPr/>
          </p:nvSpPr>
          <p:spPr bwMode="auto">
            <a:xfrm>
              <a:off x="5041901" y="3005873"/>
              <a:ext cx="16144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ÖNORM A 3800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84"/>
            <p:cNvSpPr>
              <a:spLocks noChangeArrowheads="1"/>
            </p:cNvSpPr>
            <p:nvPr/>
          </p:nvSpPr>
          <p:spPr bwMode="auto">
            <a:xfrm>
              <a:off x="6535738" y="3005873"/>
              <a:ext cx="192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85"/>
            <p:cNvSpPr>
              <a:spLocks noChangeArrowheads="1"/>
            </p:cNvSpPr>
            <p:nvPr/>
          </p:nvSpPr>
          <p:spPr bwMode="auto">
            <a:xfrm>
              <a:off x="6605588" y="3005873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86"/>
            <p:cNvSpPr>
              <a:spLocks noChangeArrowheads="1"/>
            </p:cNvSpPr>
            <p:nvPr/>
          </p:nvSpPr>
          <p:spPr bwMode="auto">
            <a:xfrm>
              <a:off x="5041901" y="3282098"/>
              <a:ext cx="3492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Q1,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87"/>
            <p:cNvSpPr>
              <a:spLocks noChangeArrowheads="1"/>
            </p:cNvSpPr>
            <p:nvPr/>
          </p:nvSpPr>
          <p:spPr bwMode="auto">
            <a:xfrm>
              <a:off x="5335588" y="3282098"/>
              <a:ext cx="5984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Q2, Q3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Rectangle 88"/>
            <p:cNvSpPr>
              <a:spLocks noChangeArrowheads="1"/>
            </p:cNvSpPr>
            <p:nvPr/>
          </p:nvSpPr>
          <p:spPr bwMode="auto">
            <a:xfrm>
              <a:off x="6931026" y="3112236"/>
              <a:ext cx="585788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nicht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89"/>
            <p:cNvSpPr>
              <a:spLocks noChangeArrowheads="1"/>
            </p:cNvSpPr>
            <p:nvPr/>
          </p:nvSpPr>
          <p:spPr bwMode="auto">
            <a:xfrm>
              <a:off x="7448551" y="3112236"/>
              <a:ext cx="10953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zutreffend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61" name="Gruppieren 2160"/>
          <p:cNvGrpSpPr/>
          <p:nvPr/>
        </p:nvGrpSpPr>
        <p:grpSpPr>
          <a:xfrm>
            <a:off x="185738" y="3585311"/>
            <a:ext cx="8794750" cy="542925"/>
            <a:chOff x="185738" y="3585311"/>
            <a:chExt cx="8794750" cy="542925"/>
          </a:xfrm>
        </p:grpSpPr>
        <p:sp>
          <p:nvSpPr>
            <p:cNvPr id="2058" name="Line 37"/>
            <p:cNvSpPr>
              <a:spLocks noChangeShapeType="1"/>
            </p:cNvSpPr>
            <p:nvPr/>
          </p:nvSpPr>
          <p:spPr bwMode="auto">
            <a:xfrm>
              <a:off x="185738" y="4123473"/>
              <a:ext cx="879475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111" name="Rectangle 90"/>
            <p:cNvSpPr>
              <a:spLocks noChangeArrowheads="1"/>
            </p:cNvSpPr>
            <p:nvPr/>
          </p:nvSpPr>
          <p:spPr bwMode="auto">
            <a:xfrm>
              <a:off x="277813" y="3585311"/>
              <a:ext cx="23701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Dekorationsmaterialien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91"/>
            <p:cNvSpPr>
              <a:spLocks noChangeArrowheads="1"/>
            </p:cNvSpPr>
            <p:nvPr/>
          </p:nvSpPr>
          <p:spPr bwMode="auto">
            <a:xfrm>
              <a:off x="2820988" y="3585311"/>
              <a:ext cx="16065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ÖNORM B 3822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92"/>
            <p:cNvSpPr>
              <a:spLocks noChangeArrowheads="1"/>
            </p:cNvSpPr>
            <p:nvPr/>
          </p:nvSpPr>
          <p:spPr bwMode="auto">
            <a:xfrm>
              <a:off x="2820988" y="3861536"/>
              <a:ext cx="21018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bestanden/nicht bestanden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93"/>
            <p:cNvSpPr>
              <a:spLocks noChangeArrowheads="1"/>
            </p:cNvSpPr>
            <p:nvPr/>
          </p:nvSpPr>
          <p:spPr bwMode="auto">
            <a:xfrm>
              <a:off x="5041901" y="3585311"/>
              <a:ext cx="16144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ÖNORM A 3800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5" name="Rectangle 94"/>
            <p:cNvSpPr>
              <a:spLocks noChangeArrowheads="1"/>
            </p:cNvSpPr>
            <p:nvPr/>
          </p:nvSpPr>
          <p:spPr bwMode="auto">
            <a:xfrm>
              <a:off x="6535738" y="3585311"/>
              <a:ext cx="192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6" name="Rectangle 95"/>
            <p:cNvSpPr>
              <a:spLocks noChangeArrowheads="1"/>
            </p:cNvSpPr>
            <p:nvPr/>
          </p:nvSpPr>
          <p:spPr bwMode="auto">
            <a:xfrm>
              <a:off x="6605588" y="3585311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7" name="Rectangle 96"/>
            <p:cNvSpPr>
              <a:spLocks noChangeArrowheads="1"/>
            </p:cNvSpPr>
            <p:nvPr/>
          </p:nvSpPr>
          <p:spPr bwMode="auto">
            <a:xfrm>
              <a:off x="5041901" y="3861536"/>
              <a:ext cx="893763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Q1, Q2, Q3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97"/>
            <p:cNvSpPr>
              <a:spLocks noChangeArrowheads="1"/>
            </p:cNvSpPr>
            <p:nvPr/>
          </p:nvSpPr>
          <p:spPr bwMode="auto">
            <a:xfrm>
              <a:off x="6931026" y="3585311"/>
              <a:ext cx="9096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ÖNORM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98"/>
            <p:cNvSpPr>
              <a:spLocks noChangeArrowheads="1"/>
            </p:cNvSpPr>
            <p:nvPr/>
          </p:nvSpPr>
          <p:spPr bwMode="auto">
            <a:xfrm>
              <a:off x="7770813" y="3585311"/>
              <a:ext cx="7667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 3822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99"/>
            <p:cNvSpPr>
              <a:spLocks noChangeArrowheads="1"/>
            </p:cNvSpPr>
            <p:nvPr/>
          </p:nvSpPr>
          <p:spPr bwMode="auto">
            <a:xfrm>
              <a:off x="6931026" y="3861536"/>
              <a:ext cx="18446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tropfend/nicht tropfend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62" name="Gruppieren 2161"/>
          <p:cNvGrpSpPr/>
          <p:nvPr/>
        </p:nvGrpSpPr>
        <p:grpSpPr>
          <a:xfrm>
            <a:off x="277813" y="4164748"/>
            <a:ext cx="8540751" cy="542925"/>
            <a:chOff x="277813" y="4164748"/>
            <a:chExt cx="8540751" cy="542925"/>
          </a:xfrm>
        </p:grpSpPr>
        <p:sp>
          <p:nvSpPr>
            <p:cNvPr id="2121" name="Rectangle 100"/>
            <p:cNvSpPr>
              <a:spLocks noChangeArrowheads="1"/>
            </p:cNvSpPr>
            <p:nvPr/>
          </p:nvSpPr>
          <p:spPr bwMode="auto">
            <a:xfrm>
              <a:off x="277813" y="4164748"/>
              <a:ext cx="7921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andere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101"/>
            <p:cNvSpPr>
              <a:spLocks noChangeArrowheads="1"/>
            </p:cNvSpPr>
            <p:nvPr/>
          </p:nvSpPr>
          <p:spPr bwMode="auto">
            <a:xfrm>
              <a:off x="993776" y="4164748"/>
              <a:ext cx="12287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Materialien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102"/>
            <p:cNvSpPr>
              <a:spLocks noChangeArrowheads="1"/>
            </p:cNvSpPr>
            <p:nvPr/>
          </p:nvSpPr>
          <p:spPr bwMode="auto">
            <a:xfrm>
              <a:off x="2820988" y="4164748"/>
              <a:ext cx="16160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ÖNORM A 3800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103"/>
            <p:cNvSpPr>
              <a:spLocks noChangeArrowheads="1"/>
            </p:cNvSpPr>
            <p:nvPr/>
          </p:nvSpPr>
          <p:spPr bwMode="auto">
            <a:xfrm>
              <a:off x="4314826" y="4164748"/>
              <a:ext cx="192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5" name="Rectangle 104"/>
            <p:cNvSpPr>
              <a:spLocks noChangeArrowheads="1"/>
            </p:cNvSpPr>
            <p:nvPr/>
          </p:nvSpPr>
          <p:spPr bwMode="auto">
            <a:xfrm>
              <a:off x="4384676" y="4164748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105"/>
            <p:cNvSpPr>
              <a:spLocks noChangeArrowheads="1"/>
            </p:cNvSpPr>
            <p:nvPr/>
          </p:nvSpPr>
          <p:spPr bwMode="auto">
            <a:xfrm>
              <a:off x="4500563" y="4169511"/>
              <a:ext cx="20796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7" name="Rectangle 106"/>
            <p:cNvSpPr>
              <a:spLocks noChangeArrowheads="1"/>
            </p:cNvSpPr>
            <p:nvPr/>
          </p:nvSpPr>
          <p:spPr bwMode="auto">
            <a:xfrm>
              <a:off x="2820988" y="4440973"/>
              <a:ext cx="21018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bestanden/nicht bestanden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107"/>
            <p:cNvSpPr>
              <a:spLocks noChangeArrowheads="1"/>
            </p:cNvSpPr>
            <p:nvPr/>
          </p:nvSpPr>
          <p:spPr bwMode="auto">
            <a:xfrm>
              <a:off x="5041901" y="4164748"/>
              <a:ext cx="16144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ÖNORM A 3800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108"/>
            <p:cNvSpPr>
              <a:spLocks noChangeArrowheads="1"/>
            </p:cNvSpPr>
            <p:nvPr/>
          </p:nvSpPr>
          <p:spPr bwMode="auto">
            <a:xfrm>
              <a:off x="6535738" y="4164748"/>
              <a:ext cx="192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109"/>
            <p:cNvSpPr>
              <a:spLocks noChangeArrowheads="1"/>
            </p:cNvSpPr>
            <p:nvPr/>
          </p:nvSpPr>
          <p:spPr bwMode="auto">
            <a:xfrm>
              <a:off x="6605588" y="4164748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1" name="Rectangle 110"/>
            <p:cNvSpPr>
              <a:spLocks noChangeArrowheads="1"/>
            </p:cNvSpPr>
            <p:nvPr/>
          </p:nvSpPr>
          <p:spPr bwMode="auto">
            <a:xfrm>
              <a:off x="5041901" y="4440973"/>
              <a:ext cx="893763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Q1, Q2, Q3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111"/>
            <p:cNvSpPr>
              <a:spLocks noChangeArrowheads="1"/>
            </p:cNvSpPr>
            <p:nvPr/>
          </p:nvSpPr>
          <p:spPr bwMode="auto">
            <a:xfrm>
              <a:off x="6931026" y="4164748"/>
              <a:ext cx="16160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ÖNORM A 3800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3" name="Rectangle 112"/>
            <p:cNvSpPr>
              <a:spLocks noChangeArrowheads="1"/>
            </p:cNvSpPr>
            <p:nvPr/>
          </p:nvSpPr>
          <p:spPr bwMode="auto">
            <a:xfrm>
              <a:off x="8424863" y="4164748"/>
              <a:ext cx="192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113"/>
            <p:cNvSpPr>
              <a:spLocks noChangeArrowheads="1"/>
            </p:cNvSpPr>
            <p:nvPr/>
          </p:nvSpPr>
          <p:spPr bwMode="auto">
            <a:xfrm>
              <a:off x="8494713" y="4164748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8610601" y="4169511"/>
              <a:ext cx="20796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6931026" y="4440973"/>
              <a:ext cx="9794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Tr1, Tr2, Tr3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63" name="Gruppieren 2162"/>
          <p:cNvGrpSpPr/>
          <p:nvPr/>
        </p:nvGrpSpPr>
        <p:grpSpPr>
          <a:xfrm>
            <a:off x="277813" y="4745773"/>
            <a:ext cx="3032126" cy="169863"/>
            <a:chOff x="277813" y="4745773"/>
            <a:chExt cx="3032126" cy="169863"/>
          </a:xfrm>
        </p:grpSpPr>
        <p:sp>
          <p:nvSpPr>
            <p:cNvPr id="2137" name="Rectangle 116"/>
            <p:cNvSpPr>
              <a:spLocks noChangeArrowheads="1"/>
            </p:cNvSpPr>
            <p:nvPr/>
          </p:nvSpPr>
          <p:spPr bwMode="auto">
            <a:xfrm>
              <a:off x="277813" y="4745773"/>
              <a:ext cx="15240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1)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117"/>
            <p:cNvSpPr>
              <a:spLocks noChangeArrowheads="1"/>
            </p:cNvSpPr>
            <p:nvPr/>
          </p:nvSpPr>
          <p:spPr bwMode="auto">
            <a:xfrm>
              <a:off x="506413" y="4745773"/>
              <a:ext cx="151765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darunter fallen auch alle Boden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Rectangle 118"/>
            <p:cNvSpPr>
              <a:spLocks noChangeArrowheads="1"/>
            </p:cNvSpPr>
            <p:nvPr/>
          </p:nvSpPr>
          <p:spPr bwMode="auto">
            <a:xfrm>
              <a:off x="1963738" y="4745773"/>
              <a:ext cx="9525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119"/>
            <p:cNvSpPr>
              <a:spLocks noChangeArrowheads="1"/>
            </p:cNvSpPr>
            <p:nvPr/>
          </p:nvSpPr>
          <p:spPr bwMode="auto">
            <a:xfrm>
              <a:off x="1998663" y="4745773"/>
              <a:ext cx="39052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 Wand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1" name="Rectangle 120"/>
            <p:cNvSpPr>
              <a:spLocks noChangeArrowheads="1"/>
            </p:cNvSpPr>
            <p:nvPr/>
          </p:nvSpPr>
          <p:spPr bwMode="auto">
            <a:xfrm>
              <a:off x="2330451" y="4745773"/>
              <a:ext cx="9525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121"/>
            <p:cNvSpPr>
              <a:spLocks noChangeArrowheads="1"/>
            </p:cNvSpPr>
            <p:nvPr/>
          </p:nvSpPr>
          <p:spPr bwMode="auto">
            <a:xfrm>
              <a:off x="2390776" y="4745773"/>
              <a:ext cx="26511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und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3" name="Rectangle 122"/>
            <p:cNvSpPr>
              <a:spLocks noChangeArrowheads="1"/>
            </p:cNvSpPr>
            <p:nvPr/>
          </p:nvSpPr>
          <p:spPr bwMode="auto">
            <a:xfrm>
              <a:off x="2597151" y="4745773"/>
              <a:ext cx="712788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Deckenbeläge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64" name="Gruppieren 2163"/>
          <p:cNvGrpSpPr/>
          <p:nvPr/>
        </p:nvGrpSpPr>
        <p:grpSpPr>
          <a:xfrm>
            <a:off x="277813" y="4882298"/>
            <a:ext cx="1828800" cy="171450"/>
            <a:chOff x="277813" y="4882298"/>
            <a:chExt cx="1828800" cy="171450"/>
          </a:xfrm>
        </p:grpSpPr>
        <p:sp>
          <p:nvSpPr>
            <p:cNvPr id="2144" name="Rectangle 123"/>
            <p:cNvSpPr>
              <a:spLocks noChangeArrowheads="1"/>
            </p:cNvSpPr>
            <p:nvPr/>
          </p:nvSpPr>
          <p:spPr bwMode="auto">
            <a:xfrm>
              <a:off x="277813" y="4882298"/>
              <a:ext cx="152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2)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5" name="Rectangle 124"/>
            <p:cNvSpPr>
              <a:spLocks noChangeArrowheads="1"/>
            </p:cNvSpPr>
            <p:nvPr/>
          </p:nvSpPr>
          <p:spPr bwMode="auto">
            <a:xfrm>
              <a:off x="506413" y="4882298"/>
              <a:ext cx="16002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nicht zutreffend für Bodenbeläge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65" name="Gruppieren 2164"/>
          <p:cNvGrpSpPr/>
          <p:nvPr/>
        </p:nvGrpSpPr>
        <p:grpSpPr>
          <a:xfrm>
            <a:off x="277813" y="5020411"/>
            <a:ext cx="5484813" cy="169863"/>
            <a:chOff x="277813" y="5020411"/>
            <a:chExt cx="5484813" cy="169863"/>
          </a:xfrm>
        </p:grpSpPr>
        <p:sp>
          <p:nvSpPr>
            <p:cNvPr id="2146" name="Rectangle 125"/>
            <p:cNvSpPr>
              <a:spLocks noChangeArrowheads="1"/>
            </p:cNvSpPr>
            <p:nvPr/>
          </p:nvSpPr>
          <p:spPr bwMode="auto">
            <a:xfrm>
              <a:off x="277813" y="5020411"/>
              <a:ext cx="15240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3)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7" name="Rectangle 126"/>
            <p:cNvSpPr>
              <a:spLocks noChangeArrowheads="1"/>
            </p:cNvSpPr>
            <p:nvPr/>
          </p:nvSpPr>
          <p:spPr bwMode="auto">
            <a:xfrm>
              <a:off x="506413" y="5020411"/>
              <a:ext cx="225266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ausgenommen Bauprodukte und Produkttypen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127"/>
            <p:cNvSpPr>
              <a:spLocks noChangeArrowheads="1"/>
            </p:cNvSpPr>
            <p:nvPr/>
          </p:nvSpPr>
          <p:spPr bwMode="auto">
            <a:xfrm>
              <a:off x="2695576" y="5020411"/>
              <a:ext cx="306705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 für die es spezielle Normen zur Prüfung des Brandverhaltes gibt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7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3516350" y="1247583"/>
            <a:ext cx="5197821" cy="4075265"/>
          </a:xfrm>
        </p:spPr>
        <p:txBody>
          <a:bodyPr>
            <a:normAutofit lnSpcReduction="10000"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600" dirty="0"/>
              <a:t>Probenanordnung: </a:t>
            </a:r>
            <a:r>
              <a:rPr lang="de-AT" sz="1600" b="0" dirty="0" err="1"/>
              <a:t>Vis</a:t>
            </a:r>
            <a:r>
              <a:rPr lang="de-AT" sz="1600" b="0" dirty="0"/>
              <a:t> á </a:t>
            </a:r>
            <a:r>
              <a:rPr lang="de-AT" sz="1600" b="0" dirty="0" err="1"/>
              <a:t>vis</a:t>
            </a:r>
            <a:r>
              <a:rPr lang="de-AT" sz="1600" b="0" dirty="0"/>
              <a:t>, vertikal und/oder hinterlegt mit Faserzementplatten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600" dirty="0" err="1"/>
              <a:t>Flächenbeflammung</a:t>
            </a:r>
            <a:endParaRPr lang="de-AT" sz="1600" dirty="0"/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600" dirty="0"/>
              <a:t>Brenner: 6-flammiger Reihenbrenner</a:t>
            </a:r>
            <a:br>
              <a:rPr lang="de-AT" sz="1600" dirty="0"/>
            </a:br>
            <a:r>
              <a:rPr lang="de-AT" sz="1600" b="0" dirty="0"/>
              <a:t>(Stickstoff und Propan), Flammenlänge: 120 mm, </a:t>
            </a:r>
            <a:r>
              <a:rPr lang="de-AT" sz="1600" b="0" dirty="0" err="1"/>
              <a:t>Beflammungsdauer</a:t>
            </a:r>
            <a:r>
              <a:rPr lang="de-AT" sz="1600" b="0" dirty="0"/>
              <a:t>: 15 min.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600" dirty="0"/>
              <a:t>schwerbrennbar</a:t>
            </a:r>
            <a:r>
              <a:rPr lang="de-AT" sz="1600" b="0" dirty="0"/>
              <a:t> erfüllt wenn:</a:t>
            </a:r>
            <a:endParaRPr lang="de-AT" sz="1400" b="0" dirty="0"/>
          </a:p>
          <a:p>
            <a:pPr marL="357188" lvl="1" indent="-177800">
              <a:buFont typeface="Arial" panose="020B0604020202020204" pitchFamily="34" charset="0"/>
              <a:buChar char="•"/>
            </a:pPr>
            <a:r>
              <a:rPr lang="de-AT" sz="1200" dirty="0"/>
              <a:t>kein Entzünden und Brennen der </a:t>
            </a:r>
            <a:r>
              <a:rPr lang="de-AT" sz="1200" dirty="0" err="1"/>
              <a:t>nichtbeflammten</a:t>
            </a:r>
            <a:r>
              <a:rPr lang="de-AT" sz="1200" dirty="0"/>
              <a:t> Probe (Gegenprobe)</a:t>
            </a:r>
          </a:p>
          <a:p>
            <a:pPr marL="357188" lvl="1" indent="-177800">
              <a:buFont typeface="Arial" panose="020B0604020202020204" pitchFamily="34" charset="0"/>
              <a:buChar char="•"/>
            </a:pPr>
            <a:r>
              <a:rPr lang="de-AT" sz="1200" b="0" dirty="0"/>
              <a:t>keine weitere Flammenausbreitung</a:t>
            </a:r>
          </a:p>
          <a:p>
            <a:pPr marL="357188" lvl="1" indent="-177800">
              <a:buFont typeface="Arial" panose="020B0604020202020204" pitchFamily="34" charset="0"/>
              <a:buChar char="•"/>
            </a:pPr>
            <a:r>
              <a:rPr lang="de-AT" sz="1200" dirty="0"/>
              <a:t>Nachbrenndauer max. 1 min</a:t>
            </a:r>
          </a:p>
          <a:p>
            <a:pPr marL="357188" lvl="1" indent="-177800">
              <a:buFont typeface="Arial" panose="020B0604020202020204" pitchFamily="34" charset="0"/>
              <a:buChar char="•"/>
            </a:pPr>
            <a:r>
              <a:rPr lang="de-AT" sz="1200" dirty="0"/>
              <a:t>Nachglimmdauer max. 5 min</a:t>
            </a:r>
          </a:p>
          <a:p>
            <a:pPr marL="357188" lvl="1" indent="-177800">
              <a:buFont typeface="Arial" panose="020B0604020202020204" pitchFamily="34" charset="0"/>
              <a:buChar char="•"/>
            </a:pPr>
            <a:r>
              <a:rPr lang="de-AT" sz="1200" b="0" dirty="0"/>
              <a:t>unzerstörte Restlänge der </a:t>
            </a:r>
            <a:r>
              <a:rPr lang="de-AT" sz="1200" b="0" dirty="0" err="1"/>
              <a:t>beflammten</a:t>
            </a:r>
            <a:r>
              <a:rPr lang="de-AT" sz="1200" b="0" dirty="0"/>
              <a:t> Probe mind. 400 mm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600" dirty="0"/>
              <a:t>Tropfbildung</a:t>
            </a:r>
            <a:endParaRPr lang="de-AT" sz="1700" dirty="0"/>
          </a:p>
          <a:p>
            <a:pPr marL="357188" lvl="1" indent="-179388">
              <a:buFont typeface="Arial" panose="020B0604020202020204" pitchFamily="34" charset="0"/>
              <a:buChar char="•"/>
            </a:pPr>
            <a:r>
              <a:rPr lang="de-AT" sz="1400" b="1" dirty="0"/>
              <a:t>Tr1 - nicht tropfend</a:t>
            </a:r>
          </a:p>
          <a:p>
            <a:pPr marL="357188" lvl="1" indent="-179388">
              <a:buFont typeface="Arial" panose="020B0604020202020204" pitchFamily="34" charset="0"/>
              <a:buChar char="•"/>
            </a:pPr>
            <a:r>
              <a:rPr lang="de-AT" sz="1400" b="1" dirty="0"/>
              <a:t>Tr2 - tropfend</a:t>
            </a:r>
          </a:p>
          <a:p>
            <a:pPr marL="357188" lvl="1" indent="-179388">
              <a:buFont typeface="Arial" panose="020B0604020202020204" pitchFamily="34" charset="0"/>
              <a:buChar char="•"/>
            </a:pPr>
            <a:r>
              <a:rPr lang="de-AT" sz="1400" b="1" dirty="0"/>
              <a:t>Tr3 - zündend tropfend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Materialien außer Bauprodukte</a:t>
            </a:r>
            <a:br>
              <a:rPr lang="de-AT" dirty="0"/>
            </a:br>
            <a:r>
              <a:rPr lang="de-AT" dirty="0"/>
              <a:t>Schwerbrennbarkeit gem. ÖNORM A 3800-1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47" y="1411132"/>
            <a:ext cx="2776654" cy="347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3516350" y="1247584"/>
            <a:ext cx="5197821" cy="3718426"/>
          </a:xfrm>
        </p:spPr>
        <p:txBody>
          <a:bodyPr>
            <a:norm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600" dirty="0"/>
              <a:t>Probengröße: 3x3 cm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1600" dirty="0"/>
              <a:t>Messung des aufsteigenden Qualms mittels Lichtschranken, maximale Trübung [%]</a:t>
            </a:r>
            <a:endParaRPr lang="de-AT" sz="1600" b="0" dirty="0"/>
          </a:p>
          <a:p>
            <a:pPr marL="177800" indent="-177800">
              <a:buFont typeface="Arial" panose="020B0604020202020204" pitchFamily="34" charset="0"/>
              <a:buChar char="•"/>
              <a:tabLst>
                <a:tab pos="2779713" algn="l"/>
              </a:tabLst>
            </a:pPr>
            <a:r>
              <a:rPr lang="de-AT" sz="1600" dirty="0"/>
              <a:t>Q1 - schwachqualmend:	</a:t>
            </a:r>
            <a:r>
              <a:rPr lang="de-AT" sz="1600" b="0" dirty="0"/>
              <a:t>Trübung ≤ 50%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2779713" algn="l"/>
              </a:tabLst>
            </a:pPr>
            <a:r>
              <a:rPr lang="de-AT" sz="1600" dirty="0"/>
              <a:t>Q2 - normalqualmend:	</a:t>
            </a:r>
            <a:r>
              <a:rPr lang="de-AT" sz="1600" b="0" dirty="0"/>
              <a:t>Trübung 51% - 90%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2779713" algn="l"/>
              </a:tabLst>
            </a:pPr>
            <a:r>
              <a:rPr lang="de-AT" sz="1600" dirty="0"/>
              <a:t>Q3 - starkqualmend:	</a:t>
            </a:r>
            <a:r>
              <a:rPr lang="de-AT" sz="1600" b="0" dirty="0"/>
              <a:t>Trübung &gt; 90%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2779713" algn="l"/>
              </a:tabLst>
            </a:pPr>
            <a:endParaRPr lang="de-AT" sz="1400" b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Qualmbildung</a:t>
            </a:r>
            <a:r>
              <a:rPr lang="de-AT" dirty="0"/>
              <a:t> gem. ÖNORM A 3800-1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13" y="1248272"/>
            <a:ext cx="27432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3516350" y="1247584"/>
            <a:ext cx="5197821" cy="3718426"/>
          </a:xfrm>
        </p:spPr>
        <p:txBody>
          <a:bodyPr>
            <a:norm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600" dirty="0"/>
              <a:t>Probenanordnung: vertikal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600" dirty="0"/>
              <a:t>Anlieferungszustand und/oder nach Reinigung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de-AT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Vorhangprüfung EN 13772 + EN 1101</a:t>
            </a:r>
            <a:br>
              <a:rPr lang="de-AT" dirty="0"/>
            </a:br>
            <a:r>
              <a:rPr lang="de-AT" dirty="0"/>
              <a:t>Klassifizierung gem. EN 13773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7" r="3189"/>
          <a:stretch/>
        </p:blipFill>
        <p:spPr bwMode="auto">
          <a:xfrm>
            <a:off x="587298" y="1318017"/>
            <a:ext cx="2906200" cy="339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018" y="1955180"/>
            <a:ext cx="5247312" cy="199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7845" y="4003587"/>
            <a:ext cx="4961658" cy="117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3516350" y="1247583"/>
            <a:ext cx="5197821" cy="4090133"/>
          </a:xfrm>
        </p:spPr>
        <p:txBody>
          <a:bodyPr>
            <a:normAutofit lnSpcReduction="10000"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600" dirty="0"/>
              <a:t>Verbundprüfung </a:t>
            </a:r>
            <a:r>
              <a:rPr lang="de-AT" sz="1600" b="0" dirty="0"/>
              <a:t>mit Standard-Polsterung (nicht schwerbrennbar)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600" dirty="0" err="1"/>
              <a:t>Flächenbeflammung</a:t>
            </a:r>
            <a:r>
              <a:rPr lang="de-AT" sz="1600" dirty="0"/>
              <a:t> </a:t>
            </a:r>
            <a:r>
              <a:rPr lang="de-AT" sz="1600" b="0" dirty="0"/>
              <a:t>Propangasflamme, Flammenlänge: 35 mm, </a:t>
            </a:r>
            <a:r>
              <a:rPr lang="de-AT" sz="1600" b="0" dirty="0" err="1"/>
              <a:t>Beflammungsdauer</a:t>
            </a:r>
            <a:r>
              <a:rPr lang="de-AT" sz="1600" b="0" dirty="0"/>
              <a:t>: 30 sec.</a:t>
            </a:r>
            <a:endParaRPr lang="de-AT" sz="16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600" dirty="0"/>
              <a:t>schwerbrennbar:</a:t>
            </a:r>
            <a:endParaRPr lang="de-AT" sz="1600" b="0" dirty="0"/>
          </a:p>
          <a:p>
            <a:pPr marL="623888" lvl="2" indent="-177800">
              <a:buFont typeface="Arial" panose="020B0604020202020204" pitchFamily="34" charset="0"/>
              <a:buChar char="•"/>
            </a:pPr>
            <a:r>
              <a:rPr lang="de-AT" sz="1200" dirty="0"/>
              <a:t>keine Brenndauer</a:t>
            </a:r>
          </a:p>
          <a:p>
            <a:pPr marL="623888" lvl="2" indent="-177800">
              <a:buFont typeface="Arial" panose="020B0604020202020204" pitchFamily="34" charset="0"/>
              <a:buChar char="•"/>
            </a:pPr>
            <a:r>
              <a:rPr lang="de-AT" sz="1200" b="0" dirty="0"/>
              <a:t>Nachbrenndauer max. 10 sec.</a:t>
            </a:r>
          </a:p>
          <a:p>
            <a:pPr marL="623888" lvl="2" indent="-177800">
              <a:buFont typeface="Arial" panose="020B0604020202020204" pitchFamily="34" charset="0"/>
              <a:buChar char="•"/>
            </a:pPr>
            <a:r>
              <a:rPr lang="de-AT" sz="1200" dirty="0"/>
              <a:t>Nachglimmdauer max. 60 sec.</a:t>
            </a:r>
          </a:p>
          <a:p>
            <a:pPr marL="623888" lvl="2" indent="-177800">
              <a:buFont typeface="Arial" panose="020B0604020202020204" pitchFamily="34" charset="0"/>
              <a:buChar char="•"/>
            </a:pPr>
            <a:r>
              <a:rPr lang="de-AT" sz="1200" dirty="0"/>
              <a:t>kein brennen der Polsterung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de-AT" sz="1600" b="1" dirty="0"/>
              <a:t>normal brennbar:</a:t>
            </a:r>
          </a:p>
          <a:p>
            <a:pPr marL="623888" lvl="2" indent="-177800">
              <a:buFont typeface="Arial" panose="020B0604020202020204" pitchFamily="34" charset="0"/>
              <a:buChar char="•"/>
            </a:pPr>
            <a:r>
              <a:rPr lang="de-AT" sz="1200" dirty="0"/>
              <a:t>Flammenausbreitungsgeschwindigkeit &lt; 3,6 mm/sec</a:t>
            </a:r>
          </a:p>
          <a:p>
            <a:pPr marL="623888" lvl="2" indent="-177800">
              <a:buFont typeface="Arial" panose="020B0604020202020204" pitchFamily="34" charset="0"/>
              <a:buChar char="•"/>
            </a:pPr>
            <a:r>
              <a:rPr lang="de-AT" sz="1200" dirty="0"/>
              <a:t>Polsterung selbstverlöschend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de-AT" sz="1600" b="1" dirty="0"/>
              <a:t>leicht brennbar:</a:t>
            </a:r>
          </a:p>
          <a:p>
            <a:pPr marL="623888" lvl="2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200" dirty="0"/>
              <a:t>Bedingungen für „normal brennbar“ werden nicht erfüllt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de-AT" sz="1600" b="1" dirty="0" err="1"/>
              <a:t>Qualmbildung</a:t>
            </a:r>
            <a:r>
              <a:rPr lang="de-AT" sz="1600" b="1" dirty="0"/>
              <a:t> nach ÖNORM A 3800-1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de-AT" sz="1600" b="1" dirty="0"/>
              <a:t>Tropfbildung - nicht zutreffend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endParaRPr lang="de-AT" sz="16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© NÖ Brandverhütungsstelle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Fachtagung BSB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37750-3350-FD4D-BFA9-CD0FDAD353D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Möbelbezüge und Polsterungen</a:t>
            </a:r>
            <a:br>
              <a:rPr lang="de-AT" dirty="0"/>
            </a:br>
            <a:r>
              <a:rPr lang="de-AT" dirty="0"/>
              <a:t>ÖNORM B 3825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64" y="1315843"/>
            <a:ext cx="3069186" cy="17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39"/>
          <a:stretch/>
        </p:blipFill>
        <p:spPr bwMode="auto">
          <a:xfrm>
            <a:off x="447165" y="3203174"/>
            <a:ext cx="3069186" cy="186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4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VNÖ_Folienlayout_16zu10_02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BVNÖ_Folienlayout_16zu10_022017</Template>
  <TotalTime>0</TotalTime>
  <Words>1520</Words>
  <Application>Microsoft Office PowerPoint</Application>
  <PresentationFormat>Bildschirmpräsentation (16:10)</PresentationFormat>
  <Paragraphs>283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Symbol</vt:lpstr>
      <vt:lpstr>BVNÖ_Folienlayout_16zu10_022017</vt:lpstr>
      <vt:lpstr>PowerPoint-Präsentation</vt:lpstr>
      <vt:lpstr>Wovon sprechen wir…</vt:lpstr>
      <vt:lpstr>Gesetzliche Anforderungen (nicht vollständig)</vt:lpstr>
      <vt:lpstr>Regelwerke (nicht vollständig)</vt:lpstr>
      <vt:lpstr>Klassifizierungs- und Prüfnormen für Innenraumausstattungsmaterialien</vt:lpstr>
      <vt:lpstr>Materialien außer Bauprodukte Schwerbrennbarkeit gem. ÖNORM A 3800-1</vt:lpstr>
      <vt:lpstr>Qualmbildung gem. ÖNORM A 3800-1</vt:lpstr>
      <vt:lpstr>Vorhangprüfung EN 13772 + EN 1101 Klassifizierung gem. EN 13773</vt:lpstr>
      <vt:lpstr>Möbelbezüge und Polsterungen ÖNORM B 3825</vt:lpstr>
      <vt:lpstr>Dekorationsmaterialien ÖNORM B 3822</vt:lpstr>
      <vt:lpstr>2 zentrale Fragen:</vt:lpstr>
      <vt:lpstr>Wichtig für den BSB…</vt:lpstr>
      <vt:lpstr>Wichtig für den BSB… Prüfbericht</vt:lpstr>
      <vt:lpstr>Wichtig für den BSB… Prüfbericht</vt:lpstr>
      <vt:lpstr>Wichtig für den BSB… Prüfbericht</vt:lpstr>
      <vt:lpstr>Wichtig für den BSB…</vt:lpstr>
      <vt:lpstr>„Alternative“: Flammschutzmittel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 Harsch</dc:creator>
  <cp:lastModifiedBy>Günther Harsch</cp:lastModifiedBy>
  <cp:revision>61</cp:revision>
  <dcterms:created xsi:type="dcterms:W3CDTF">2017-02-14T12:55:31Z</dcterms:created>
  <dcterms:modified xsi:type="dcterms:W3CDTF">2026-01-13T09:24:48Z</dcterms:modified>
</cp:coreProperties>
</file>