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  <p:sldMasterId id="2147483757" r:id="rId2"/>
  </p:sldMasterIdLst>
  <p:notesMasterIdLst>
    <p:notesMasterId r:id="rId21"/>
  </p:notesMasterIdLst>
  <p:sldIdLst>
    <p:sldId id="427" r:id="rId3"/>
    <p:sldId id="257" r:id="rId4"/>
    <p:sldId id="443" r:id="rId5"/>
    <p:sldId id="444" r:id="rId6"/>
    <p:sldId id="445" r:id="rId7"/>
    <p:sldId id="446" r:id="rId8"/>
    <p:sldId id="447" r:id="rId9"/>
    <p:sldId id="45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8" r:id="rId19"/>
    <p:sldId id="456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452BCE2-F2FF-4209-A2F5-5C2B9726B0E5}">
          <p14:sldIdLst>
            <p14:sldId id="427"/>
            <p14:sldId id="257"/>
            <p14:sldId id="443"/>
            <p14:sldId id="444"/>
            <p14:sldId id="445"/>
            <p14:sldId id="446"/>
            <p14:sldId id="447"/>
            <p14:sldId id="45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8"/>
            <p14:sldId id="4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68845-011F-4A86-B954-41F9462804F0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DE50B-60EA-415F-BD99-2977DA78C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206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F3FE9-6BF5-0C4F-9280-389C68253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376" y="6472519"/>
            <a:ext cx="11975832" cy="1315442"/>
          </a:xfrm>
        </p:spPr>
        <p:txBody>
          <a:bodyPr anchor="t"/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F83957-BB45-FD42-8001-04B3F0FCEA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2376" y="8174517"/>
            <a:ext cx="11975832" cy="8629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 dirty="0"/>
              <a:t>Maximilian Mustermann</a:t>
            </a:r>
          </a:p>
          <a:p>
            <a:r>
              <a:rPr lang="de-DE" dirty="0"/>
              <a:t>DD.MM.YYY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1985B0-A015-0F4D-AC35-099C9CED4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7571" y="-1"/>
            <a:ext cx="6550430" cy="1028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pic>
        <p:nvPicPr>
          <p:cNvPr id="8" name="Grafik 7" descr="Logo FFG - Forschung wirkt">
            <a:extLst>
              <a:ext uri="{FF2B5EF4-FFF2-40B4-BE49-F238E27FC236}">
                <a16:creationId xmlns:a16="http://schemas.microsoft.com/office/drawing/2014/main" id="{43903AAA-4E9E-D245-9715-604A3419AA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626" y="6671552"/>
            <a:ext cx="2764800" cy="1116408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FBF178F-CA07-1C4E-8449-0803FBCD50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2376" y="9753600"/>
            <a:ext cx="8712200" cy="3445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cap="none" spc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© FFG 2025 | Österreichische Forschungsförderungsgesellschaft | www.ffg.at</a:t>
            </a:r>
          </a:p>
        </p:txBody>
      </p:sp>
    </p:spTree>
    <p:extLst>
      <p:ext uri="{BB962C8B-B14F-4D97-AF65-F5344CB8AC3E}">
        <p14:creationId xmlns:p14="http://schemas.microsoft.com/office/powerpoint/2010/main" val="184533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 links+Text rechts">
    <p:bg>
      <p:bgPr>
        <a:solidFill>
          <a:srgbClr val="D4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AACE6BB1-B33A-2633-A422-F3ED17E4D5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87490" y="1743890"/>
            <a:ext cx="11520000" cy="6480000"/>
          </a:xfrm>
          <a:prstGeom prst="roundRect">
            <a:avLst>
              <a:gd name="adj" fmla="val 4844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83A825A-1D49-C447-AAE8-24C2F2620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99698" y="5823478"/>
            <a:ext cx="5965924" cy="3165268"/>
          </a:xfrm>
          <a:solidFill>
            <a:schemeClr val="bg1"/>
          </a:solidFill>
          <a:ln w="20320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E7695DA2-C172-4FDD-994E-8B335997E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50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ild links+Text rechts">
    <p:bg>
      <p:bgPr>
        <a:solidFill>
          <a:srgbClr val="D0E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CFD9398B-A18D-3691-21FD-30F9615C84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87490" y="1743890"/>
            <a:ext cx="11520000" cy="6480000"/>
          </a:xfrm>
          <a:prstGeom prst="roundRect">
            <a:avLst>
              <a:gd name="adj" fmla="val 4844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83A825A-1D49-C447-AAE8-24C2F2620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99698" y="5823478"/>
            <a:ext cx="5965924" cy="3165268"/>
          </a:xfrm>
          <a:solidFill>
            <a:schemeClr val="bg1"/>
          </a:solidFill>
          <a:ln w="20320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BF355022-50E8-488B-8326-B694F8D776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9511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ld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5B6D4913-77F3-DD4A-BF96-B4849410F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8226" y="3936463"/>
            <a:ext cx="13676968" cy="2073274"/>
          </a:xfrm>
        </p:spPr>
        <p:txBody>
          <a:bodyPr/>
          <a:lstStyle>
            <a:lvl1pPr algn="ctr">
              <a:defRPr sz="6400"/>
            </a:lvl1pPr>
          </a:lstStyle>
          <a:p>
            <a:r>
              <a:rPr lang="de-DE" dirty="0"/>
              <a:t>Kernaussage durch Klicken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71C1E-9301-6F48-8912-BFEBDB28D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62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ld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1D3C8343-6656-45D4-F6DA-0844FC93B1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0577" y="2181343"/>
            <a:ext cx="16706850" cy="8105658"/>
          </a:xfrm>
          <a:prstGeom prst="round2SameRect">
            <a:avLst>
              <a:gd name="adj1" fmla="val 5949"/>
              <a:gd name="adj2" fmla="val 0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71C1E-9301-6F48-8912-BFEBDB28D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43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ld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179C96FE-6F9D-FB81-3061-9A2C98833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0577" y="2194691"/>
            <a:ext cx="16706850" cy="8105658"/>
          </a:xfrm>
          <a:prstGeom prst="round2SameRect">
            <a:avLst>
              <a:gd name="adj1" fmla="val 5949"/>
              <a:gd name="adj2" fmla="val 0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B6D4913-77F3-DD4A-BF96-B4849410F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8226" y="6855509"/>
            <a:ext cx="13676968" cy="2073274"/>
          </a:xfrm>
        </p:spPr>
        <p:txBody>
          <a:bodyPr/>
          <a:lstStyle>
            <a:lvl1pPr algn="ctr">
              <a:defRPr sz="6400"/>
            </a:lvl1pPr>
          </a:lstStyle>
          <a:p>
            <a:r>
              <a:rPr lang="de-DE" dirty="0"/>
              <a:t>Kernaussage durch Klicken bearbeiten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B2048408-5776-EE4E-A826-AFAF4BBBB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88226" y="9384267"/>
            <a:ext cx="6264000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71C1E-9301-6F48-8912-BFEBDB28D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554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5">
            <a:extLst>
              <a:ext uri="{FF2B5EF4-FFF2-40B4-BE49-F238E27FC236}">
                <a16:creationId xmlns:a16="http://schemas.microsoft.com/office/drawing/2014/main" id="{E4B4F809-E48B-172B-2D49-F7A15CCDB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0577" y="2194691"/>
            <a:ext cx="16706850" cy="8105658"/>
          </a:xfrm>
          <a:prstGeom prst="round2SameRect">
            <a:avLst>
              <a:gd name="adj1" fmla="val 5949"/>
              <a:gd name="adj2" fmla="val 0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18A248C-8414-514B-A765-3AE3349D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26" y="3877375"/>
            <a:ext cx="13676968" cy="1351850"/>
          </a:xfrm>
        </p:spPr>
        <p:txBody>
          <a:bodyPr anchor="t" anchorCtr="0"/>
          <a:lstStyle>
            <a:lvl1pPr>
              <a:defRPr sz="6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B2048408-5776-EE4E-A826-AFAF4BBBB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88226" y="9384267"/>
            <a:ext cx="6264000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71C1E-9301-6F48-8912-BFEBDB28D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860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24010-DD93-764B-8BB4-BBD4EE02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77" y="2622548"/>
            <a:ext cx="7562850" cy="6410324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023B846-75EF-3748-AA4B-B97B203772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2777" y="2622550"/>
            <a:ext cx="7562850" cy="641032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43FD5A-CEC1-4E4E-8842-14A8377C1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320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D4913-77F3-DD4A-BF96-B4849410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228EDE-9967-424E-93FC-960B6D6845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2377" y="2622551"/>
            <a:ext cx="7562850" cy="64103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07A9BC3-93AF-B44D-92DC-A65621FDB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02777" y="2622551"/>
            <a:ext cx="7562850" cy="64103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C12E85-87CE-544A-B4C9-4C6791B38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959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12B9-8962-D74E-ACC5-E3FE19AB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5A5228B-0019-F045-96A9-2D9155853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2375" y="2622549"/>
            <a:ext cx="15843250" cy="6410326"/>
          </a:xfrm>
        </p:spPr>
        <p:txBody>
          <a:bodyPr numCol="2" spcCol="360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0A07C7-9D39-1B4E-B139-69438820C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25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12B9-8962-D74E-ACC5-E3FE19AB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5A5228B-0019-F045-96A9-2D9155853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2375" y="2622549"/>
            <a:ext cx="15843250" cy="6410326"/>
          </a:xfrm>
        </p:spPr>
        <p:txBody>
          <a:bodyPr numCol="1" spcCol="360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0A07C7-9D39-1B4E-B139-69438820C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65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ive 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1CF3FE9-6BF5-0C4F-9280-389C68253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376" y="6472519"/>
            <a:ext cx="11975832" cy="1315442"/>
          </a:xfrm>
        </p:spPr>
        <p:txBody>
          <a:bodyPr anchor="t"/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A3F83957-BB45-FD42-8001-04B3F0FCEA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2376" y="8174517"/>
            <a:ext cx="11975832" cy="8629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 dirty="0"/>
              <a:t>Maximilian Mustermann</a:t>
            </a:r>
          </a:p>
          <a:p>
            <a:r>
              <a:rPr lang="de-DE" dirty="0"/>
              <a:t>DD.MM.YYY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1985B0-A015-0F4D-AC35-099C9CED4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7571" y="-1"/>
            <a:ext cx="6550430" cy="1028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pic>
        <p:nvPicPr>
          <p:cNvPr id="8" name="Grafik 7" descr="Logo FFG - Forschung wirkt">
            <a:extLst>
              <a:ext uri="{FF2B5EF4-FFF2-40B4-BE49-F238E27FC236}">
                <a16:creationId xmlns:a16="http://schemas.microsoft.com/office/drawing/2014/main" id="{43903AAA-4E9E-D245-9715-604A3419AA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626" y="6671552"/>
            <a:ext cx="2764800" cy="1116408"/>
          </a:xfrm>
          <a:prstGeom prst="rect">
            <a:avLst/>
          </a:prstGeom>
        </p:spPr>
      </p:pic>
      <p:sp>
        <p:nvSpPr>
          <p:cNvPr id="6" name="Bildplatzhalt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0577" y="0"/>
            <a:ext cx="16706850" cy="5756396"/>
          </a:xfrm>
          <a:prstGeom prst="round2SameRect">
            <a:avLst>
              <a:gd name="adj1" fmla="val 0"/>
              <a:gd name="adj2" fmla="val 6537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FBF178F-CA07-1C4E-8449-0803FBCD50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2376" y="9753600"/>
            <a:ext cx="8712200" cy="3445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cap="none" spc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© FFG 2025 | Österreichische Forschungsförderungsgesellschaft | www.ffg.at</a:t>
            </a:r>
          </a:p>
        </p:txBody>
      </p:sp>
    </p:spTree>
    <p:extLst>
      <p:ext uri="{BB962C8B-B14F-4D97-AF65-F5344CB8AC3E}">
        <p14:creationId xmlns:p14="http://schemas.microsoft.com/office/powerpoint/2010/main" val="1319294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12B9-8962-D74E-ACC5-E3FE19AB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5A5228B-0019-F045-96A9-2D9155853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2375" y="2622549"/>
            <a:ext cx="15843250" cy="6410326"/>
          </a:xfrm>
        </p:spPr>
        <p:txBody>
          <a:bodyPr numCol="2" spcCol="360000"/>
          <a:lstStyle>
            <a:lvl1pPr marL="504000" indent="-504000"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0A07C7-9D39-1B4E-B139-69438820C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8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12B9-8962-D74E-ACC5-E3FE19AB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5A5228B-0019-F045-96A9-2D9155853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2375" y="2622549"/>
            <a:ext cx="15843250" cy="6410326"/>
          </a:xfrm>
        </p:spPr>
        <p:txBody>
          <a:bodyPr numCol="1" spcCol="360000"/>
          <a:lstStyle>
            <a:lvl1pPr marL="504000" indent="-504000"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0A07C7-9D39-1B4E-B139-69438820C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915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12B9-8962-D74E-ACC5-E3FE19AB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1222376" y="2622551"/>
            <a:ext cx="13677900" cy="69532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0A07C7-9D39-1B4E-B139-69438820C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558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kästen+Numm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D666C-B39D-0847-8E08-7D70EF8D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4EFD4D-895E-534D-973C-3ABD2313A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48" y="2731410"/>
            <a:ext cx="720000" cy="720000"/>
          </a:xfrm>
          <a:prstGeom prst="ellipse">
            <a:avLst/>
          </a:prstGeom>
          <a:ln w="317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anchor="ctr" anchorCtr="0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9AF21D8-8E09-2C4E-84B4-E732EEDFB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4488" y="2622550"/>
            <a:ext cx="6640740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B1CC9C6E-926A-C242-8A88-B4CDBABE0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4148" y="5027828"/>
            <a:ext cx="720000" cy="720000"/>
          </a:xfrm>
          <a:prstGeom prst="ellipse">
            <a:avLst/>
          </a:prstGeom>
          <a:ln w="317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anchor="ctr" anchorCtr="0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58E5237D-D7FD-A046-8408-CF442990B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4486" y="4885472"/>
            <a:ext cx="6640740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020C61A0-D563-B640-B3FC-C9E28A63F8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4148" y="7279536"/>
            <a:ext cx="720000" cy="720000"/>
          </a:xfrm>
          <a:prstGeom prst="ellipse">
            <a:avLst/>
          </a:prstGeom>
          <a:ln w="317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anchor="ctr" anchorCtr="0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62F78F25-EB37-8A4A-976F-D79960DA2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44486" y="7099820"/>
            <a:ext cx="6640740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8F6619A5-430E-F848-8D84-08D29BF73E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02776" y="2731410"/>
            <a:ext cx="720000" cy="720000"/>
          </a:xfrm>
          <a:prstGeom prst="ellipse">
            <a:avLst/>
          </a:prstGeom>
          <a:ln w="317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anchor="ctr" anchorCtr="0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83FFFE23-67A4-044A-A7F1-CA6EE85FF3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424882" y="2622550"/>
            <a:ext cx="6640740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95024F6E-4B17-CE44-B790-BAAD47FD26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02776" y="5027828"/>
            <a:ext cx="720000" cy="720000"/>
          </a:xfrm>
          <a:prstGeom prst="ellipse">
            <a:avLst/>
          </a:prstGeom>
          <a:ln w="317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anchor="ctr" anchorCtr="0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C5050EB8-3D8D-5041-A91D-7DE50F3057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424882" y="4884130"/>
            <a:ext cx="6640740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801D21BB-FC5B-984C-9BE4-730B8D90D5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02776" y="7279536"/>
            <a:ext cx="720000" cy="720000"/>
          </a:xfrm>
          <a:prstGeom prst="ellipse">
            <a:avLst/>
          </a:prstGeom>
          <a:ln w="317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anchor="ctr" anchorCtr="0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B5519F2C-2083-CF4F-BBF6-CC38FE35C3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424886" y="7097976"/>
            <a:ext cx="6640740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DE4AAF-5FD3-E142-830E-F2B1421911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099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kästen+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D666C-B39D-0847-8E08-7D70EF8D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2F38AA5-EF76-FC40-93E3-9B2A26030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237396" y="2683226"/>
            <a:ext cx="936000" cy="93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AT" dirty="0"/>
              <a:t>I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9AF21D8-8E09-2C4E-84B4-E732EEDFB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2253" y="2622550"/>
            <a:ext cx="6402974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10">
            <a:extLst>
              <a:ext uri="{FF2B5EF4-FFF2-40B4-BE49-F238E27FC236}">
                <a16:creationId xmlns:a16="http://schemas.microsoft.com/office/drawing/2014/main" id="{449BF901-AFAC-9D48-AA54-6D4B0393E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237396" y="4949240"/>
            <a:ext cx="936000" cy="93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AT" dirty="0"/>
              <a:t>I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58E5237D-D7FD-A046-8408-CF442990B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2250" y="4885476"/>
            <a:ext cx="6402976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3" name="Textplatzhalter 10">
            <a:extLst>
              <a:ext uri="{FF2B5EF4-FFF2-40B4-BE49-F238E27FC236}">
                <a16:creationId xmlns:a16="http://schemas.microsoft.com/office/drawing/2014/main" id="{E4EC6A7D-7BF0-7B4C-AB55-3A11B57FC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1237396" y="7111068"/>
            <a:ext cx="936000" cy="93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AT" dirty="0"/>
              <a:t>I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62F78F25-EB37-8A4A-976F-D79960DA2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75506" y="7099818"/>
            <a:ext cx="6409720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0D79683F-89FA-184B-9C81-38F430D5E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9502776" y="2683226"/>
            <a:ext cx="936000" cy="93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AT" dirty="0"/>
              <a:t>I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83FFFE23-67A4-044A-A7F1-CA6EE85FF3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2647" y="2622550"/>
            <a:ext cx="6402974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5" name="Textplatzhalter 10">
            <a:extLst>
              <a:ext uri="{FF2B5EF4-FFF2-40B4-BE49-F238E27FC236}">
                <a16:creationId xmlns:a16="http://schemas.microsoft.com/office/drawing/2014/main" id="{D3582D0E-14FC-5C4E-BAB5-B77758F03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9502776" y="4949240"/>
            <a:ext cx="936000" cy="93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AT" dirty="0"/>
              <a:t>I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C5050EB8-3D8D-5041-A91D-7DE50F3057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662646" y="4884134"/>
            <a:ext cx="6402976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Textplatzhalter 10">
            <a:extLst>
              <a:ext uri="{FF2B5EF4-FFF2-40B4-BE49-F238E27FC236}">
                <a16:creationId xmlns:a16="http://schemas.microsoft.com/office/drawing/2014/main" id="{FA2C61C3-A2E1-5747-AB78-6832D31A3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9502776" y="7111068"/>
            <a:ext cx="936000" cy="93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AT" dirty="0"/>
              <a:t>I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B5519F2C-2083-CF4F-BBF6-CC38FE35C3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655906" y="7097974"/>
            <a:ext cx="6409720" cy="19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6858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DE4AAF-5FD3-E142-830E-F2B1421911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212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0EA28-1F84-DB40-9551-C532A936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abellenplatzhalter 7" descr="Tabelle">
            <a:extLst>
              <a:ext uri="{FF2B5EF4-FFF2-40B4-BE49-F238E27FC236}">
                <a16:creationId xmlns:a16="http://schemas.microsoft.com/office/drawing/2014/main" id="{52975A0E-72A7-1D4E-BB14-2BE55B3E60F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222375" y="2622549"/>
            <a:ext cx="15843250" cy="6121402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2F9BB26A-B76E-FA45-A740-AE54F2960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375" y="9032877"/>
            <a:ext cx="14613678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D0FC5F-12DB-6D4A-9E47-E2ACB707B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7083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0EA28-1F84-DB40-9551-C532A936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abellenplatzhalter 7" descr="linke Tabelle">
            <a:extLst>
              <a:ext uri="{FF2B5EF4-FFF2-40B4-BE49-F238E27FC236}">
                <a16:creationId xmlns:a16="http://schemas.microsoft.com/office/drawing/2014/main" id="{52975A0E-72A7-1D4E-BB14-2BE55B3E60F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222376" y="2622549"/>
            <a:ext cx="7562852" cy="6121402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2F9BB26A-B76E-FA45-A740-AE54F2960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375" y="9032877"/>
            <a:ext cx="7562850" cy="24622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6" name="Tabellenplatzhalter 5" descr="rechte Tabelle">
            <a:extLst>
              <a:ext uri="{FF2B5EF4-FFF2-40B4-BE49-F238E27FC236}">
                <a16:creationId xmlns:a16="http://schemas.microsoft.com/office/drawing/2014/main" id="{0D2AB11C-3723-0742-9FFB-FA29FA017A80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9502777" y="2622552"/>
            <a:ext cx="7562850" cy="61214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A888932-D82D-354E-BBE4-094B4A489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02777" y="9032877"/>
            <a:ext cx="6455198" cy="24622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D0FC5F-12DB-6D4A-9E47-E2ACB707B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5405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0EA28-1F84-DB40-9551-C532A936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abellenplatzhalter 7" descr="Tabelle">
            <a:extLst>
              <a:ext uri="{FF2B5EF4-FFF2-40B4-BE49-F238E27FC236}">
                <a16:creationId xmlns:a16="http://schemas.microsoft.com/office/drawing/2014/main" id="{52975A0E-72A7-1D4E-BB14-2BE55B3E60F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222376" y="2622549"/>
            <a:ext cx="7562852" cy="6121402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2F9BB26A-B76E-FA45-A740-AE54F2960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374" y="9032877"/>
            <a:ext cx="7562852" cy="24622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B095A37-49F6-6F45-9792-F840CAFACB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02777" y="2622552"/>
            <a:ext cx="7562850" cy="6121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D0FC5F-12DB-6D4A-9E47-E2ACB707B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681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5271F-A342-454A-8D01-060C7177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5EB70C0B-B5F5-064C-9AF1-8E46DF67620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22375" y="2622549"/>
            <a:ext cx="15843250" cy="6121402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F17849E-012D-D14A-8B1C-FC1E2019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375" y="9035207"/>
            <a:ext cx="14369838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7E9E82-7EB3-6E4C-944B-E31699F57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533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diagramm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5271F-A342-454A-8D01-060C7177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iagrammplatzhalter 5" descr="Tortendiagramm">
            <a:extLst>
              <a:ext uri="{FF2B5EF4-FFF2-40B4-BE49-F238E27FC236}">
                <a16:creationId xmlns:a16="http://schemas.microsoft.com/office/drawing/2014/main" id="{5EB70C0B-B5F5-064C-9AF1-8E46DF67620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35712" y="2622549"/>
            <a:ext cx="7908288" cy="6121402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F17849E-012D-D14A-8B1C-FC1E2019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374" y="9032877"/>
            <a:ext cx="7562852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481F31-CAB5-6A48-BF28-1F5383D03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02777" y="2622552"/>
            <a:ext cx="7562850" cy="6121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7E9E82-7EB3-6E4C-944B-E31699F57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9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A248C-8414-514B-A765-3AE3349D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577" y="2636687"/>
            <a:ext cx="9300874" cy="1732242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e-DE" dirty="0"/>
              <a:t>Titel </a:t>
            </a:r>
            <a:r>
              <a:rPr lang="de-DE" dirty="0" err="1"/>
              <a:t>durcH</a:t>
            </a:r>
            <a:r>
              <a:rPr lang="de-DE" dirty="0"/>
              <a:t> Klick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3A825A-1D49-C447-AAE8-24C2F2620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577" y="4384713"/>
            <a:ext cx="9300870" cy="46622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B2048408-5776-EE4E-A826-AFAF4BBBB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575" y="9062795"/>
            <a:ext cx="9300870" cy="24622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11127035" y="2635251"/>
            <a:ext cx="6395854" cy="6410326"/>
          </a:xfrm>
          <a:prstGeom prst="roundRect">
            <a:avLst>
              <a:gd name="adj" fmla="val 6363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71C1E-9301-6F48-8912-BFEBDB28D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7030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diagramm+Titel/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5271F-A342-454A-8D01-060C7177C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2777" y="2622551"/>
            <a:ext cx="7562846" cy="1629958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e-DE" dirty="0"/>
              <a:t>Titel durch Klick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481F31-CAB5-6A48-BF28-1F5383D03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02777" y="4494882"/>
            <a:ext cx="7562850" cy="42490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A225D770-6093-1F4D-BFFD-C1E29B1858B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90576" y="2308860"/>
            <a:ext cx="8353424" cy="6724016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AT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F17849E-012D-D14A-8B1C-FC1E2019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374" y="9032877"/>
            <a:ext cx="7562852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7E9E82-7EB3-6E4C-944B-E31699F57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93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Krei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5271F-A342-454A-8D01-060C7177C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374" y="549277"/>
            <a:ext cx="13676968" cy="1197282"/>
          </a:xfrm>
        </p:spPr>
        <p:txBody>
          <a:bodyPr anchor="ctr"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6" name="Diagrammplatzhalter 5" descr="Kreisdiagramm 1">
            <a:extLst>
              <a:ext uri="{FF2B5EF4-FFF2-40B4-BE49-F238E27FC236}">
                <a16:creationId xmlns:a16="http://schemas.microsoft.com/office/drawing/2014/main" id="{5EB70C0B-B5F5-064C-9AF1-8E46DF67620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38277" y="2035534"/>
            <a:ext cx="4613882" cy="3705308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481F31-CAB5-6A48-BF28-1F5383D03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5116" y="5613573"/>
            <a:ext cx="4613884" cy="313037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iagrammplatzhalter 5" descr="Kreisdiagramm 2">
            <a:extLst>
              <a:ext uri="{FF2B5EF4-FFF2-40B4-BE49-F238E27FC236}">
                <a16:creationId xmlns:a16="http://schemas.microsoft.com/office/drawing/2014/main" id="{713D7D7E-DD87-B24A-8BB6-D153E6E9AA8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838641" y="2035509"/>
            <a:ext cx="4613882" cy="370530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15D14BC9-D73C-CF45-A7D6-B406A9C39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8128" y="5613573"/>
            <a:ext cx="4613884" cy="313037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iagrammplatzhalter 5" descr="Kreisdiagramm 3&#10;">
            <a:extLst>
              <a:ext uri="{FF2B5EF4-FFF2-40B4-BE49-F238E27FC236}">
                <a16:creationId xmlns:a16="http://schemas.microsoft.com/office/drawing/2014/main" id="{81C1EDF9-A393-3143-B3A3-6C971DDEF1E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2454907" y="2035485"/>
            <a:ext cx="4613882" cy="3705306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261945D7-438C-FF40-A328-8CE7763C6F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457032" y="5581818"/>
            <a:ext cx="4613884" cy="31621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F17849E-012D-D14A-8B1C-FC1E2019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115" y="9032877"/>
            <a:ext cx="14587390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7E9E82-7EB3-6E4C-944B-E31699F57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225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hrespla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133A-5869-A84A-8FD9-B9B7B7A8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6" name="Tabelle 6" descr="Jahresplaner Jannuar bis Dezember&#10;&#10;">
            <a:extLst>
              <a:ext uri="{FF2B5EF4-FFF2-40B4-BE49-F238E27FC236}">
                <a16:creationId xmlns:a16="http://schemas.microsoft.com/office/drawing/2014/main" id="{184ABBA5-B22B-7549-A08F-75DDC8992E6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15189087"/>
              </p:ext>
            </p:extLst>
          </p:nvPr>
        </p:nvGraphicFramePr>
        <p:xfrm>
          <a:off x="1222374" y="2622549"/>
          <a:ext cx="15843240" cy="641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70">
                  <a:extLst>
                    <a:ext uri="{9D8B030D-6E8A-4147-A177-3AD203B41FA5}">
                      <a16:colId xmlns:a16="http://schemas.microsoft.com/office/drawing/2014/main" val="1679346155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93326946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2854995440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56147558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5166614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000997750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1484676896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283219444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87748561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88483816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29476536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511188612"/>
                    </a:ext>
                  </a:extLst>
                </a:gridCol>
              </a:tblGrid>
              <a:tr h="49310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Jan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Feb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März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April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Mai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Juni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Juli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Aug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Sept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Okt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Nov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Dez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4188550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681152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05801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9181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741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87860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285264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13538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8383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873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9600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42603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02213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74F15-699B-6144-8321-F7A540A79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141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 1.Qua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133A-5869-A84A-8FD9-B9B7B7A8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6" name="Tabelle 6" descr="Monatsplaner 1. Quartal&#10;">
            <a:extLst>
              <a:ext uri="{FF2B5EF4-FFF2-40B4-BE49-F238E27FC236}">
                <a16:creationId xmlns:a16="http://schemas.microsoft.com/office/drawing/2014/main" id="{184ABBA5-B22B-7549-A08F-75DDC8992E6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26912819"/>
              </p:ext>
            </p:extLst>
          </p:nvPr>
        </p:nvGraphicFramePr>
        <p:xfrm>
          <a:off x="1222374" y="2622549"/>
          <a:ext cx="15843240" cy="641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70">
                  <a:extLst>
                    <a:ext uri="{9D8B030D-6E8A-4147-A177-3AD203B41FA5}">
                      <a16:colId xmlns:a16="http://schemas.microsoft.com/office/drawing/2014/main" val="1679346155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93326946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2854995440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56147558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5166614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000997750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1484676896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283219444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87748561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88483816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29476536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511188612"/>
                    </a:ext>
                  </a:extLst>
                </a:gridCol>
              </a:tblGrid>
              <a:tr h="493102"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Jan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Feb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März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2041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3 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4 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5 </a:t>
                      </a:r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6 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7 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8 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88550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681152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05801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9181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741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87860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285264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13538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8383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873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9600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411551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74F15-699B-6144-8321-F7A540A79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904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 2.Qua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133A-5869-A84A-8FD9-B9B7B7A8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6" name="Tabelle 6" descr="Monatsplaner 2. Quartal&#10;">
            <a:extLst>
              <a:ext uri="{FF2B5EF4-FFF2-40B4-BE49-F238E27FC236}">
                <a16:creationId xmlns:a16="http://schemas.microsoft.com/office/drawing/2014/main" id="{184ABBA5-B22B-7549-A08F-75DDC8992E6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60131188"/>
              </p:ext>
            </p:extLst>
          </p:nvPr>
        </p:nvGraphicFramePr>
        <p:xfrm>
          <a:off x="1222374" y="2622549"/>
          <a:ext cx="15843240" cy="641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70">
                  <a:extLst>
                    <a:ext uri="{9D8B030D-6E8A-4147-A177-3AD203B41FA5}">
                      <a16:colId xmlns:a16="http://schemas.microsoft.com/office/drawing/2014/main" val="1679346155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93326946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2854995440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56147558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5166614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000997750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1484676896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283219444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87748561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88483816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29476536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511188612"/>
                    </a:ext>
                  </a:extLst>
                </a:gridCol>
              </a:tblGrid>
              <a:tr h="493102"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Apr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Mai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Juni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2041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88550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681152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05801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9181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741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87860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285264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13538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8383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873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9600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411551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74F15-699B-6144-8321-F7A540A79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2183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 3.Qua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133A-5869-A84A-8FD9-B9B7B7A8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6" name="Tabelle 6" descr="Monatsplaner 3. Quartal&#10;">
            <a:extLst>
              <a:ext uri="{FF2B5EF4-FFF2-40B4-BE49-F238E27FC236}">
                <a16:creationId xmlns:a16="http://schemas.microsoft.com/office/drawing/2014/main" id="{184ABBA5-B22B-7549-A08F-75DDC8992E6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3932617"/>
              </p:ext>
            </p:extLst>
          </p:nvPr>
        </p:nvGraphicFramePr>
        <p:xfrm>
          <a:off x="1222374" y="2622549"/>
          <a:ext cx="15843240" cy="641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70">
                  <a:extLst>
                    <a:ext uri="{9D8B030D-6E8A-4147-A177-3AD203B41FA5}">
                      <a16:colId xmlns:a16="http://schemas.microsoft.com/office/drawing/2014/main" val="1679346155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93326946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2854995440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56147558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5166614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000997750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1484676896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283219444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87748561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88483816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29476536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511188612"/>
                    </a:ext>
                  </a:extLst>
                </a:gridCol>
              </a:tblGrid>
              <a:tr h="493102"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Juli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Aug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Sep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2041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88550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681152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05801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9181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741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87860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285264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13538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8383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873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9600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411551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74F15-699B-6144-8321-F7A540A79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12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 4.Qua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133A-5869-A84A-8FD9-B9B7B7A8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6" name="Tabelle 6" descr="Monatsplaner 4. Quartal&#10;">
            <a:extLst>
              <a:ext uri="{FF2B5EF4-FFF2-40B4-BE49-F238E27FC236}">
                <a16:creationId xmlns:a16="http://schemas.microsoft.com/office/drawing/2014/main" id="{184ABBA5-B22B-7549-A08F-75DDC8992E6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2841890"/>
              </p:ext>
            </p:extLst>
          </p:nvPr>
        </p:nvGraphicFramePr>
        <p:xfrm>
          <a:off x="1222374" y="2622549"/>
          <a:ext cx="15843240" cy="641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70">
                  <a:extLst>
                    <a:ext uri="{9D8B030D-6E8A-4147-A177-3AD203B41FA5}">
                      <a16:colId xmlns:a16="http://schemas.microsoft.com/office/drawing/2014/main" val="1679346155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93326946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2854995440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56147558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51666149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000997750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1484676896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283219444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87748561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88483816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4294765368"/>
                    </a:ext>
                  </a:extLst>
                </a:gridCol>
                <a:gridCol w="1320270">
                  <a:extLst>
                    <a:ext uri="{9D8B030D-6E8A-4147-A177-3AD203B41FA5}">
                      <a16:colId xmlns:a16="http://schemas.microsoft.com/office/drawing/2014/main" val="3511188612"/>
                    </a:ext>
                  </a:extLst>
                </a:gridCol>
              </a:tblGrid>
              <a:tr h="493102"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Okt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Nov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Dez</a:t>
                      </a:r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 dirty="0"/>
                    </a:p>
                  </a:txBody>
                  <a:tcPr marL="18288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2041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37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38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41</a:t>
                      </a:r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46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47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88550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681152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05801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9181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741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87860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285264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13538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8383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873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9600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411551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74F15-699B-6144-8321-F7A540A79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217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atsplaner 30 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133A-5869-A84A-8FD9-B9B7B7A8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6" name="Tabelle 6" descr="Monatsplaner 30 Tage&#10;&#10;">
            <a:extLst>
              <a:ext uri="{FF2B5EF4-FFF2-40B4-BE49-F238E27FC236}">
                <a16:creationId xmlns:a16="http://schemas.microsoft.com/office/drawing/2014/main" id="{184ABBA5-B22B-7549-A08F-75DDC8992E6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3039573"/>
              </p:ext>
            </p:extLst>
          </p:nvPr>
        </p:nvGraphicFramePr>
        <p:xfrm>
          <a:off x="1222374" y="2622549"/>
          <a:ext cx="15843240" cy="641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08">
                  <a:extLst>
                    <a:ext uri="{9D8B030D-6E8A-4147-A177-3AD203B41FA5}">
                      <a16:colId xmlns:a16="http://schemas.microsoft.com/office/drawing/2014/main" val="1679346155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3933269469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2854995440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3561475589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451666149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4000997750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1484676896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4283219444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877485618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3884838168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4294765368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3511188612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2925808344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209172643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1315739132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923100162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3573264929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1583590552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3821233077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3224462956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2481206354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3503044555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2856756338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4236324970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925451296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267814795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2764186465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3870158399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174862036"/>
                    </a:ext>
                  </a:extLst>
                </a:gridCol>
                <a:gridCol w="528108">
                  <a:extLst>
                    <a:ext uri="{9D8B030D-6E8A-4147-A177-3AD203B41FA5}">
                      <a16:colId xmlns:a16="http://schemas.microsoft.com/office/drawing/2014/main" val="2157656147"/>
                    </a:ext>
                  </a:extLst>
                </a:gridCol>
              </a:tblGrid>
              <a:tr h="49310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01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02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03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04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05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06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07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08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09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10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11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12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13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14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15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16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17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18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19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21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22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23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24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25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26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27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28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29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30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4188550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681152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05801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9181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741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87860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285264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13538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8383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873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9600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42603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02213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74F15-699B-6144-8321-F7A540A79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525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atsplaner 31 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133A-5869-A84A-8FD9-B9B7B7A8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6" name="Tabelle 6" descr="Monatsplaner 31 Tage&#10;">
            <a:extLst>
              <a:ext uri="{FF2B5EF4-FFF2-40B4-BE49-F238E27FC236}">
                <a16:creationId xmlns:a16="http://schemas.microsoft.com/office/drawing/2014/main" id="{184ABBA5-B22B-7549-A08F-75DDC8992E6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49978857"/>
              </p:ext>
            </p:extLst>
          </p:nvPr>
        </p:nvGraphicFramePr>
        <p:xfrm>
          <a:off x="1222374" y="2622549"/>
          <a:ext cx="15843232" cy="641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072">
                  <a:extLst>
                    <a:ext uri="{9D8B030D-6E8A-4147-A177-3AD203B41FA5}">
                      <a16:colId xmlns:a16="http://schemas.microsoft.com/office/drawing/2014/main" val="1679346155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3933269469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2854995440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3561475589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451666149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4000997750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1484676896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4283219444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877485618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3884838168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4294765368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3511188612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2925808344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209172643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1315739132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923100162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3573264929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1583590552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3821233077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3224462956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2481206354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3503044555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2856756338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4236324970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925451296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267814795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2764186465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3870158399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174862036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2157656147"/>
                    </a:ext>
                  </a:extLst>
                </a:gridCol>
                <a:gridCol w="511072">
                  <a:extLst>
                    <a:ext uri="{9D8B030D-6E8A-4147-A177-3AD203B41FA5}">
                      <a16:colId xmlns:a16="http://schemas.microsoft.com/office/drawing/2014/main" val="401744019"/>
                    </a:ext>
                  </a:extLst>
                </a:gridCol>
              </a:tblGrid>
              <a:tr h="49310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01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02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03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04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05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06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07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08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09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10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11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12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13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14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15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16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17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18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19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21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22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23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24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25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26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27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28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29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30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31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4188550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681152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05801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9181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741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87860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285264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13538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8383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873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9600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42603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02213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74F15-699B-6144-8321-F7A540A79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505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atsplaner 28 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133A-5869-A84A-8FD9-B9B7B7A8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6" name="Tabelle 6" descr="Monatsplaner Februar&#10;">
            <a:extLst>
              <a:ext uri="{FF2B5EF4-FFF2-40B4-BE49-F238E27FC236}">
                <a16:creationId xmlns:a16="http://schemas.microsoft.com/office/drawing/2014/main" id="{184ABBA5-B22B-7549-A08F-75DDC8992E6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7205311"/>
              </p:ext>
            </p:extLst>
          </p:nvPr>
        </p:nvGraphicFramePr>
        <p:xfrm>
          <a:off x="1222374" y="2622549"/>
          <a:ext cx="15843240" cy="641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830">
                  <a:extLst>
                    <a:ext uri="{9D8B030D-6E8A-4147-A177-3AD203B41FA5}">
                      <a16:colId xmlns:a16="http://schemas.microsoft.com/office/drawing/2014/main" val="1679346155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3933269469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2854995440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3561475589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451666149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4000997750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1484676896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4283219444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877485618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3884838168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4294765368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3511188612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2925808344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209172643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1315739132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923100162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3573264929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1583590552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3821233077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3224462956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2481206354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3503044555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2856756338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4236324970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925451296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267814795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2764186465"/>
                    </a:ext>
                  </a:extLst>
                </a:gridCol>
                <a:gridCol w="565830">
                  <a:extLst>
                    <a:ext uri="{9D8B030D-6E8A-4147-A177-3AD203B41FA5}">
                      <a16:colId xmlns:a16="http://schemas.microsoft.com/office/drawing/2014/main" val="3870158399"/>
                    </a:ext>
                  </a:extLst>
                </a:gridCol>
              </a:tblGrid>
              <a:tr h="49310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01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02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03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04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05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06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07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08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09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10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11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12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13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14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15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16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17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18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19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21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22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23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24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25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26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27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28</a:t>
                      </a:r>
                    </a:p>
                  </a:txBody>
                  <a:tcPr marL="0" marR="0" marT="72000" marB="72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4188550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681152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05801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9181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741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87860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285264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13538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83837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8736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96005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426033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marL="182880" marR="18288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02213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74F15-699B-6144-8321-F7A540A79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81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718A248C-8414-514B-A765-3AE3349D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6113" y="2652471"/>
            <a:ext cx="9300874" cy="1732242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e-DE" dirty="0"/>
              <a:t>Titel </a:t>
            </a:r>
            <a:r>
              <a:rPr lang="de-DE" dirty="0" err="1"/>
              <a:t>durcH</a:t>
            </a:r>
            <a:r>
              <a:rPr lang="de-DE" dirty="0"/>
              <a:t> Klick bearbeiten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483A825A-1D49-C447-AAE8-24C2F2620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6113" y="4400497"/>
            <a:ext cx="9300870" cy="46622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B2048408-5776-EE4E-A826-AFAF4BBBB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6111" y="9078579"/>
            <a:ext cx="9300870" cy="24622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2" name="Bildplatzhalter 5">
            <a:extLst>
              <a:ext uri="{FF2B5EF4-FFF2-40B4-BE49-F238E27FC236}">
                <a16:creationId xmlns:a16="http://schemas.microsoft.com/office/drawing/2014/main" id="{B081207F-C639-7CC5-53D4-B4CACC0696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8815" y="2622551"/>
            <a:ext cx="6395854" cy="6410326"/>
          </a:xfrm>
          <a:prstGeom prst="roundRect">
            <a:avLst>
              <a:gd name="adj" fmla="val 6363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71C1E-9301-6F48-8912-BFEBDB28D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4451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schr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8E8E1-B2A7-014E-B838-D18C0EAD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5B5175-460F-0948-9C93-B9239D5E2BA3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2916640" y="2622550"/>
            <a:ext cx="1955800" cy="765176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3F175CC-9FDE-4F4B-B08F-EEC8D5623AF4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790576" y="2838449"/>
            <a:ext cx="3600000" cy="6194426"/>
          </a:xfrm>
          <a:noFill/>
          <a:ln w="12700">
            <a:solidFill>
              <a:schemeClr val="accent1"/>
            </a:solidFill>
          </a:ln>
        </p:spPr>
        <p:txBody>
          <a:bodyPr lIns="108000" tIns="432000" rIns="108000" bIns="180000"/>
          <a:lstStyle>
            <a:lvl1pPr marL="0" indent="0">
              <a:spcBef>
                <a:spcPts val="0"/>
              </a:spcBef>
              <a:buNone/>
              <a:defRPr sz="22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5A8497C-8086-A34F-82B9-4BDE73E490D8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155216" y="2622550"/>
            <a:ext cx="1955800" cy="765176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9CA2425E-D014-BA46-8C04-7D9738D41F36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5077646" y="2838449"/>
            <a:ext cx="3600000" cy="6194426"/>
          </a:xfrm>
          <a:noFill/>
          <a:ln w="12700">
            <a:solidFill>
              <a:schemeClr val="accent1"/>
            </a:solidFill>
          </a:ln>
        </p:spPr>
        <p:txBody>
          <a:bodyPr lIns="108000" tIns="432000" rIns="108000" bIns="180000"/>
          <a:lstStyle>
            <a:lvl1pPr marL="0" indent="0">
              <a:spcBef>
                <a:spcPts val="0"/>
              </a:spcBef>
              <a:buNone/>
              <a:defRPr sz="22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73E56E4C-14C7-214B-9563-D77396C29E4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72074" y="2622550"/>
            <a:ext cx="1955800" cy="765176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C689ABA1-BE44-F348-8C60-82A382CA91EB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323478" y="2838450"/>
            <a:ext cx="3600000" cy="6194424"/>
          </a:xfrm>
          <a:noFill/>
          <a:ln w="12700">
            <a:solidFill>
              <a:schemeClr val="accent1"/>
            </a:solidFill>
          </a:ln>
        </p:spPr>
        <p:txBody>
          <a:bodyPr lIns="108000" tIns="432000" rIns="108000" bIns="180000"/>
          <a:lstStyle>
            <a:lvl1pPr marL="0" indent="0">
              <a:spcBef>
                <a:spcPts val="0"/>
              </a:spcBef>
              <a:buNone/>
              <a:defRPr sz="22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9AB1F339-141F-1243-92D5-A46082018CC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5583542" y="2622550"/>
            <a:ext cx="1955800" cy="765176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957B7FE-3516-464D-AB84-814199EEE0D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3465626" y="2838449"/>
            <a:ext cx="3600000" cy="6194426"/>
          </a:xfrm>
          <a:noFill/>
          <a:ln w="12700">
            <a:solidFill>
              <a:schemeClr val="accent1"/>
            </a:solidFill>
          </a:ln>
        </p:spPr>
        <p:txBody>
          <a:bodyPr lIns="108000" tIns="432000" rIns="108000" bIns="180000"/>
          <a:lstStyle>
            <a:lvl1pPr marL="0" indent="0">
              <a:spcBef>
                <a:spcPts val="0"/>
              </a:spcBef>
              <a:buNone/>
              <a:defRPr sz="22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688445-04D0-194D-BBB8-DA630E5B0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26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 mit Titel ohne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16144-7AC2-4542-B8F6-945D07C9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1DE568-3ABA-4DB9-9515-EAB03768F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685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er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595271F-A342-454A-8D01-060C7177C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380" y="3062689"/>
            <a:ext cx="15843244" cy="3745734"/>
          </a:xfrm>
        </p:spPr>
        <p:txBody>
          <a:bodyPr anchor="t" anchorCtr="0"/>
          <a:lstStyle>
            <a:lvl1pPr algn="ctr">
              <a:defRPr sz="9600" baseline="0"/>
            </a:lvl1pPr>
          </a:lstStyle>
          <a:p>
            <a:r>
              <a:rPr lang="de-DE" dirty="0"/>
              <a:t>Zentrierte Botschaft durch Klicken bearbeiten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1F17849E-012D-D14A-8B1C-FC1E2019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374" y="9032877"/>
            <a:ext cx="7562852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2687025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er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595271F-A342-454A-8D01-060C7177C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378" y="3039280"/>
            <a:ext cx="15843244" cy="4208440"/>
          </a:xfrm>
        </p:spPr>
        <p:txBody>
          <a:bodyPr anchor="t" anchorCtr="0"/>
          <a:lstStyle>
            <a:lvl1pPr algn="ctr">
              <a:defRPr sz="9600" baseline="0">
                <a:solidFill>
                  <a:srgbClr val="E1042D"/>
                </a:solidFill>
              </a:defRPr>
            </a:lvl1pPr>
          </a:lstStyle>
          <a:p>
            <a:r>
              <a:rPr lang="de-DE" dirty="0" err="1"/>
              <a:t>grosse</a:t>
            </a:r>
            <a:r>
              <a:rPr lang="de-DE" dirty="0"/>
              <a:t>, rote, </a:t>
            </a:r>
            <a:br>
              <a:rPr lang="de-DE" dirty="0"/>
            </a:br>
            <a:r>
              <a:rPr lang="de-DE" dirty="0"/>
              <a:t>zentrierte </a:t>
            </a:r>
            <a:br>
              <a:rPr lang="de-DE" dirty="0"/>
            </a:br>
            <a:r>
              <a:rPr lang="de-DE" dirty="0" err="1"/>
              <a:t>buchstaben</a:t>
            </a:r>
            <a:r>
              <a:rPr lang="de-DE" dirty="0"/>
              <a:t>.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1F17849E-012D-D14A-8B1C-FC1E2019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374" y="9032877"/>
            <a:ext cx="7562852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702113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er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595271F-A342-454A-8D01-060C7177C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380" y="2622552"/>
            <a:ext cx="15843244" cy="1246472"/>
          </a:xfrm>
        </p:spPr>
        <p:txBody>
          <a:bodyPr anchor="t" anchorCtr="0"/>
          <a:lstStyle>
            <a:lvl1pPr>
              <a:defRPr sz="8000"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98481F31-CAB5-6A48-BF28-1F5383D031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2376" y="3869025"/>
            <a:ext cx="15843252" cy="4874926"/>
          </a:xfrm>
        </p:spPr>
        <p:txBody>
          <a:bodyPr/>
          <a:lstStyle>
            <a:lvl1pPr marL="0" indent="0">
              <a:buNone/>
              <a:defRPr sz="9600" b="1" baseline="0">
                <a:solidFill>
                  <a:srgbClr val="E1042D"/>
                </a:solidFill>
              </a:defRPr>
            </a:lvl1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1F17849E-012D-D14A-8B1C-FC1E2019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374" y="9032877"/>
            <a:ext cx="7562852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011915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 Story Titel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614769" y="109412"/>
            <a:ext cx="3579446" cy="2188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sp>
        <p:nvSpPr>
          <p:cNvPr id="8" name="Bildplatzhalt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595271F-A342-454A-8D01-060C7177C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382" y="5455946"/>
            <a:ext cx="15843244" cy="1246472"/>
          </a:xfrm>
        </p:spPr>
        <p:txBody>
          <a:bodyPr anchor="t" anchorCtr="0"/>
          <a:lstStyle>
            <a:lvl1pPr>
              <a:defRPr sz="5600"/>
            </a:lvl1pPr>
          </a:lstStyle>
          <a:p>
            <a:r>
              <a:rPr lang="de-DE" dirty="0" err="1"/>
              <a:t>SuccesStory</a:t>
            </a:r>
            <a:r>
              <a:rPr lang="de-DE" dirty="0"/>
              <a:t> durch Klicken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98481F31-CAB5-6A48-BF28-1F5383D03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22374" y="6702420"/>
            <a:ext cx="15843252" cy="2306396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1F17849E-012D-D14A-8B1C-FC1E2019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374" y="9032877"/>
            <a:ext cx="7562852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2974434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 Story Titel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614769" y="109412"/>
            <a:ext cx="3579446" cy="2188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sp>
        <p:nvSpPr>
          <p:cNvPr id="8" name="Bildplatzhalt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595271F-A342-454A-8D01-060C7177C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374" y="574922"/>
            <a:ext cx="15843244" cy="1246472"/>
          </a:xfrm>
        </p:spPr>
        <p:txBody>
          <a:bodyPr anchor="t" anchorCtr="0"/>
          <a:lstStyle>
            <a:lvl1pPr>
              <a:defRPr sz="5600"/>
            </a:lvl1pPr>
          </a:lstStyle>
          <a:p>
            <a:r>
              <a:rPr lang="de-DE" dirty="0" err="1"/>
              <a:t>SuccesStory</a:t>
            </a:r>
            <a:r>
              <a:rPr lang="de-DE" dirty="0"/>
              <a:t> durch Klicken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98481F31-CAB5-6A48-BF28-1F5383D03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22366" y="1821396"/>
            <a:ext cx="15843252" cy="2608936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1F17849E-012D-D14A-8B1C-FC1E2019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374" y="9032877"/>
            <a:ext cx="7562852" cy="246222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13716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marL="20574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74320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C437BABE-6002-4E56-BD59-5ED3E74E2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038" y="9753600"/>
            <a:ext cx="948584" cy="344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883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 17">
            <a:extLst>
              <a:ext uri="{FF2B5EF4-FFF2-40B4-BE49-F238E27FC236}">
                <a16:creationId xmlns:a16="http://schemas.microsoft.com/office/drawing/2014/main" id="{9DB16F54-4DDD-1446-8C7D-13B3CBE1C2AD}"/>
              </a:ext>
            </a:extLst>
          </p:cNvPr>
          <p:cNvSpPr/>
          <p:nvPr userDrawn="1"/>
        </p:nvSpPr>
        <p:spPr>
          <a:xfrm>
            <a:off x="13413376" y="0"/>
            <a:ext cx="4874624" cy="10287000"/>
          </a:xfrm>
          <a:custGeom>
            <a:avLst/>
            <a:gdLst>
              <a:gd name="connsiteX0" fmla="*/ 169312 w 2437312"/>
              <a:gd name="connsiteY0" fmla="*/ 0 h 5143500"/>
              <a:gd name="connsiteX1" fmla="*/ 2437312 w 2437312"/>
              <a:gd name="connsiteY1" fmla="*/ 0 h 5143500"/>
              <a:gd name="connsiteX2" fmla="*/ 2437312 w 2437312"/>
              <a:gd name="connsiteY2" fmla="*/ 5143500 h 5143500"/>
              <a:gd name="connsiteX3" fmla="*/ 169312 w 2437312"/>
              <a:gd name="connsiteY3" fmla="*/ 5143500 h 5143500"/>
              <a:gd name="connsiteX4" fmla="*/ 169312 w 2437312"/>
              <a:gd name="connsiteY4" fmla="*/ 1731737 h 5143500"/>
              <a:gd name="connsiteX5" fmla="*/ 0 w 2437312"/>
              <a:gd name="connsiteY5" fmla="*/ 1544400 h 5143500"/>
              <a:gd name="connsiteX6" fmla="*/ 169312 w 2437312"/>
              <a:gd name="connsiteY6" fmla="*/ 135706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7312" h="5143500">
                <a:moveTo>
                  <a:pt x="169312" y="0"/>
                </a:moveTo>
                <a:lnTo>
                  <a:pt x="2437312" y="0"/>
                </a:lnTo>
                <a:lnTo>
                  <a:pt x="2437312" y="5143500"/>
                </a:lnTo>
                <a:lnTo>
                  <a:pt x="169312" y="5143500"/>
                </a:lnTo>
                <a:lnTo>
                  <a:pt x="169312" y="1731737"/>
                </a:lnTo>
                <a:lnTo>
                  <a:pt x="0" y="1544400"/>
                </a:lnTo>
                <a:lnTo>
                  <a:pt x="169312" y="135706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sz="360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D13ED3-1BDE-4302-A01D-D87CCBA54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6110439" y="9297392"/>
            <a:ext cx="2186770" cy="989608"/>
          </a:xfrm>
          <a:custGeom>
            <a:avLst/>
            <a:gdLst>
              <a:gd name="connsiteX0" fmla="*/ 0 w 1329122"/>
              <a:gd name="connsiteY0" fmla="*/ 0 h 273844"/>
              <a:gd name="connsiteX1" fmla="*/ 1329122 w 1329122"/>
              <a:gd name="connsiteY1" fmla="*/ 0 h 273844"/>
              <a:gd name="connsiteX2" fmla="*/ 1329122 w 1329122"/>
              <a:gd name="connsiteY2" fmla="*/ 273844 h 273844"/>
              <a:gd name="connsiteX3" fmla="*/ 0 w 1329122"/>
              <a:gd name="connsiteY3" fmla="*/ 273844 h 273844"/>
              <a:gd name="connsiteX4" fmla="*/ 0 w 1329122"/>
              <a:gd name="connsiteY4" fmla="*/ 0 h 273844"/>
              <a:gd name="connsiteX0" fmla="*/ 0 w 1362576"/>
              <a:gd name="connsiteY0" fmla="*/ 89210 h 363054"/>
              <a:gd name="connsiteX1" fmla="*/ 1362576 w 1362576"/>
              <a:gd name="connsiteY1" fmla="*/ 0 h 363054"/>
              <a:gd name="connsiteX2" fmla="*/ 1329122 w 1362576"/>
              <a:gd name="connsiteY2" fmla="*/ 363054 h 363054"/>
              <a:gd name="connsiteX3" fmla="*/ 0 w 1362576"/>
              <a:gd name="connsiteY3" fmla="*/ 363054 h 363054"/>
              <a:gd name="connsiteX4" fmla="*/ 0 w 1362576"/>
              <a:gd name="connsiteY4" fmla="*/ 89210 h 363054"/>
              <a:gd name="connsiteX0" fmla="*/ 0 w 1362576"/>
              <a:gd name="connsiteY0" fmla="*/ 161395 h 435239"/>
              <a:gd name="connsiteX1" fmla="*/ 1362576 w 1362576"/>
              <a:gd name="connsiteY1" fmla="*/ 72185 h 435239"/>
              <a:gd name="connsiteX2" fmla="*/ 1329122 w 1362576"/>
              <a:gd name="connsiteY2" fmla="*/ 435239 h 435239"/>
              <a:gd name="connsiteX3" fmla="*/ 0 w 1362576"/>
              <a:gd name="connsiteY3" fmla="*/ 435239 h 435239"/>
              <a:gd name="connsiteX4" fmla="*/ 0 w 1362576"/>
              <a:gd name="connsiteY4" fmla="*/ 161395 h 435239"/>
              <a:gd name="connsiteX0" fmla="*/ 189570 w 1362576"/>
              <a:gd name="connsiteY0" fmla="*/ 25338 h 511056"/>
              <a:gd name="connsiteX1" fmla="*/ 1362576 w 1362576"/>
              <a:gd name="connsiteY1" fmla="*/ 148002 h 511056"/>
              <a:gd name="connsiteX2" fmla="*/ 1329122 w 1362576"/>
              <a:gd name="connsiteY2" fmla="*/ 511056 h 511056"/>
              <a:gd name="connsiteX3" fmla="*/ 0 w 1362576"/>
              <a:gd name="connsiteY3" fmla="*/ 511056 h 511056"/>
              <a:gd name="connsiteX4" fmla="*/ 189570 w 1362576"/>
              <a:gd name="connsiteY4" fmla="*/ 25338 h 511056"/>
              <a:gd name="connsiteX0" fmla="*/ 89209 w 1262215"/>
              <a:gd name="connsiteY0" fmla="*/ 25338 h 566812"/>
              <a:gd name="connsiteX1" fmla="*/ 1262215 w 1262215"/>
              <a:gd name="connsiteY1" fmla="*/ 148002 h 566812"/>
              <a:gd name="connsiteX2" fmla="*/ 1228761 w 1262215"/>
              <a:gd name="connsiteY2" fmla="*/ 511056 h 566812"/>
              <a:gd name="connsiteX3" fmla="*/ 0 w 1262215"/>
              <a:gd name="connsiteY3" fmla="*/ 566812 h 566812"/>
              <a:gd name="connsiteX4" fmla="*/ 89209 w 1262215"/>
              <a:gd name="connsiteY4" fmla="*/ 25338 h 566812"/>
              <a:gd name="connsiteX0" fmla="*/ 175915 w 1348921"/>
              <a:gd name="connsiteY0" fmla="*/ 25338 h 566812"/>
              <a:gd name="connsiteX1" fmla="*/ 1348921 w 1348921"/>
              <a:gd name="connsiteY1" fmla="*/ 148002 h 566812"/>
              <a:gd name="connsiteX2" fmla="*/ 1315467 w 1348921"/>
              <a:gd name="connsiteY2" fmla="*/ 511056 h 566812"/>
              <a:gd name="connsiteX3" fmla="*/ 86706 w 1348921"/>
              <a:gd name="connsiteY3" fmla="*/ 566812 h 566812"/>
              <a:gd name="connsiteX4" fmla="*/ 175915 w 1348921"/>
              <a:gd name="connsiteY4" fmla="*/ 25338 h 566812"/>
              <a:gd name="connsiteX0" fmla="*/ 165306 w 1338312"/>
              <a:gd name="connsiteY0" fmla="*/ 25338 h 511056"/>
              <a:gd name="connsiteX1" fmla="*/ 1338312 w 1338312"/>
              <a:gd name="connsiteY1" fmla="*/ 148002 h 511056"/>
              <a:gd name="connsiteX2" fmla="*/ 1304858 w 1338312"/>
              <a:gd name="connsiteY2" fmla="*/ 511056 h 511056"/>
              <a:gd name="connsiteX3" fmla="*/ 89301 w 1338312"/>
              <a:gd name="connsiteY3" fmla="*/ 474382 h 511056"/>
              <a:gd name="connsiteX4" fmla="*/ 165306 w 1338312"/>
              <a:gd name="connsiteY4" fmla="*/ 25338 h 511056"/>
              <a:gd name="connsiteX0" fmla="*/ 165306 w 1338312"/>
              <a:gd name="connsiteY0" fmla="*/ 25338 h 474382"/>
              <a:gd name="connsiteX1" fmla="*/ 1338312 w 1338312"/>
              <a:gd name="connsiteY1" fmla="*/ 148002 h 474382"/>
              <a:gd name="connsiteX2" fmla="*/ 1110094 w 1338312"/>
              <a:gd name="connsiteY2" fmla="*/ 468142 h 474382"/>
              <a:gd name="connsiteX3" fmla="*/ 89301 w 1338312"/>
              <a:gd name="connsiteY3" fmla="*/ 474382 h 474382"/>
              <a:gd name="connsiteX4" fmla="*/ 165306 w 1338312"/>
              <a:gd name="connsiteY4" fmla="*/ 25338 h 474382"/>
              <a:gd name="connsiteX0" fmla="*/ 165306 w 1117139"/>
              <a:gd name="connsiteY0" fmla="*/ 68273 h 517317"/>
              <a:gd name="connsiteX1" fmla="*/ 1117139 w 1117139"/>
              <a:gd name="connsiteY1" fmla="*/ 105109 h 517317"/>
              <a:gd name="connsiteX2" fmla="*/ 1110094 w 1117139"/>
              <a:gd name="connsiteY2" fmla="*/ 511077 h 517317"/>
              <a:gd name="connsiteX3" fmla="*/ 89301 w 1117139"/>
              <a:gd name="connsiteY3" fmla="*/ 517317 h 517317"/>
              <a:gd name="connsiteX4" fmla="*/ 165306 w 1117139"/>
              <a:gd name="connsiteY4" fmla="*/ 68273 h 517317"/>
              <a:gd name="connsiteX0" fmla="*/ 173486 w 1125319"/>
              <a:gd name="connsiteY0" fmla="*/ 68273 h 517317"/>
              <a:gd name="connsiteX1" fmla="*/ 1125319 w 1125319"/>
              <a:gd name="connsiteY1" fmla="*/ 105109 h 517317"/>
              <a:gd name="connsiteX2" fmla="*/ 1118274 w 1125319"/>
              <a:gd name="connsiteY2" fmla="*/ 511077 h 517317"/>
              <a:gd name="connsiteX3" fmla="*/ 97481 w 1125319"/>
              <a:gd name="connsiteY3" fmla="*/ 517317 h 517317"/>
              <a:gd name="connsiteX4" fmla="*/ 173486 w 1125319"/>
              <a:gd name="connsiteY4" fmla="*/ 68273 h 517317"/>
              <a:gd name="connsiteX0" fmla="*/ 307574 w 1097654"/>
              <a:gd name="connsiteY0" fmla="*/ 45456 h 534113"/>
              <a:gd name="connsiteX1" fmla="*/ 1097654 w 1097654"/>
              <a:gd name="connsiteY1" fmla="*/ 121905 h 534113"/>
              <a:gd name="connsiteX2" fmla="*/ 1090609 w 1097654"/>
              <a:gd name="connsiteY2" fmla="*/ 527873 h 534113"/>
              <a:gd name="connsiteX3" fmla="*/ 69816 w 1097654"/>
              <a:gd name="connsiteY3" fmla="*/ 534113 h 534113"/>
              <a:gd name="connsiteX4" fmla="*/ 307574 w 1097654"/>
              <a:gd name="connsiteY4" fmla="*/ 45456 h 534113"/>
              <a:gd name="connsiteX0" fmla="*/ 289336 w 1079416"/>
              <a:gd name="connsiteY0" fmla="*/ 45456 h 534113"/>
              <a:gd name="connsiteX1" fmla="*/ 1079416 w 1079416"/>
              <a:gd name="connsiteY1" fmla="*/ 121905 h 534113"/>
              <a:gd name="connsiteX2" fmla="*/ 1072371 w 1079416"/>
              <a:gd name="connsiteY2" fmla="*/ 527873 h 534113"/>
              <a:gd name="connsiteX3" fmla="*/ 51578 w 1079416"/>
              <a:gd name="connsiteY3" fmla="*/ 534113 h 534113"/>
              <a:gd name="connsiteX4" fmla="*/ 289336 w 1079416"/>
              <a:gd name="connsiteY4" fmla="*/ 45456 h 534113"/>
              <a:gd name="connsiteX0" fmla="*/ 292408 w 1082488"/>
              <a:gd name="connsiteY0" fmla="*/ 45456 h 534113"/>
              <a:gd name="connsiteX1" fmla="*/ 1082488 w 1082488"/>
              <a:gd name="connsiteY1" fmla="*/ 121905 h 534113"/>
              <a:gd name="connsiteX2" fmla="*/ 1075443 w 1082488"/>
              <a:gd name="connsiteY2" fmla="*/ 527873 h 534113"/>
              <a:gd name="connsiteX3" fmla="*/ 54650 w 1082488"/>
              <a:gd name="connsiteY3" fmla="*/ 534113 h 534113"/>
              <a:gd name="connsiteX4" fmla="*/ 292408 w 1082488"/>
              <a:gd name="connsiteY4" fmla="*/ 45456 h 534113"/>
              <a:gd name="connsiteX0" fmla="*/ 292408 w 1082488"/>
              <a:gd name="connsiteY0" fmla="*/ 37252 h 525909"/>
              <a:gd name="connsiteX1" fmla="*/ 1082488 w 1082488"/>
              <a:gd name="connsiteY1" fmla="*/ 113701 h 525909"/>
              <a:gd name="connsiteX2" fmla="*/ 1075443 w 1082488"/>
              <a:gd name="connsiteY2" fmla="*/ 519669 h 525909"/>
              <a:gd name="connsiteX3" fmla="*/ 54650 w 1082488"/>
              <a:gd name="connsiteY3" fmla="*/ 525909 h 525909"/>
              <a:gd name="connsiteX4" fmla="*/ 292408 w 1082488"/>
              <a:gd name="connsiteY4" fmla="*/ 37252 h 525909"/>
              <a:gd name="connsiteX0" fmla="*/ 292408 w 1082488"/>
              <a:gd name="connsiteY0" fmla="*/ 2749 h 491406"/>
              <a:gd name="connsiteX1" fmla="*/ 1082488 w 1082488"/>
              <a:gd name="connsiteY1" fmla="*/ 79198 h 491406"/>
              <a:gd name="connsiteX2" fmla="*/ 1075443 w 1082488"/>
              <a:gd name="connsiteY2" fmla="*/ 485166 h 491406"/>
              <a:gd name="connsiteX3" fmla="*/ 54650 w 1082488"/>
              <a:gd name="connsiteY3" fmla="*/ 491406 h 491406"/>
              <a:gd name="connsiteX4" fmla="*/ 292408 w 1082488"/>
              <a:gd name="connsiteY4" fmla="*/ 2749 h 491406"/>
              <a:gd name="connsiteX0" fmla="*/ 292408 w 1082488"/>
              <a:gd name="connsiteY0" fmla="*/ 0 h 488657"/>
              <a:gd name="connsiteX1" fmla="*/ 1082488 w 1082488"/>
              <a:gd name="connsiteY1" fmla="*/ 76449 h 488657"/>
              <a:gd name="connsiteX2" fmla="*/ 1075443 w 1082488"/>
              <a:gd name="connsiteY2" fmla="*/ 482417 h 488657"/>
              <a:gd name="connsiteX3" fmla="*/ 54650 w 1082488"/>
              <a:gd name="connsiteY3" fmla="*/ 488657 h 488657"/>
              <a:gd name="connsiteX4" fmla="*/ 292408 w 1082488"/>
              <a:gd name="connsiteY4" fmla="*/ 0 h 488657"/>
              <a:gd name="connsiteX0" fmla="*/ 292408 w 1082488"/>
              <a:gd name="connsiteY0" fmla="*/ 8319 h 496976"/>
              <a:gd name="connsiteX1" fmla="*/ 1082488 w 1082488"/>
              <a:gd name="connsiteY1" fmla="*/ 84768 h 496976"/>
              <a:gd name="connsiteX2" fmla="*/ 1075443 w 1082488"/>
              <a:gd name="connsiteY2" fmla="*/ 490736 h 496976"/>
              <a:gd name="connsiteX3" fmla="*/ 54650 w 1082488"/>
              <a:gd name="connsiteY3" fmla="*/ 496976 h 496976"/>
              <a:gd name="connsiteX4" fmla="*/ 292408 w 1082488"/>
              <a:gd name="connsiteY4" fmla="*/ 8319 h 496976"/>
              <a:gd name="connsiteX0" fmla="*/ 292408 w 1082488"/>
              <a:gd name="connsiteY0" fmla="*/ 2658 h 491315"/>
              <a:gd name="connsiteX1" fmla="*/ 1082488 w 1082488"/>
              <a:gd name="connsiteY1" fmla="*/ 79107 h 491315"/>
              <a:gd name="connsiteX2" fmla="*/ 1075443 w 1082488"/>
              <a:gd name="connsiteY2" fmla="*/ 485075 h 491315"/>
              <a:gd name="connsiteX3" fmla="*/ 54650 w 1082488"/>
              <a:gd name="connsiteY3" fmla="*/ 491315 h 491315"/>
              <a:gd name="connsiteX4" fmla="*/ 292408 w 1082488"/>
              <a:gd name="connsiteY4" fmla="*/ 2658 h 491315"/>
              <a:gd name="connsiteX0" fmla="*/ 292408 w 1082488"/>
              <a:gd name="connsiteY0" fmla="*/ 3443 h 492100"/>
              <a:gd name="connsiteX1" fmla="*/ 1082488 w 1082488"/>
              <a:gd name="connsiteY1" fmla="*/ 79892 h 492100"/>
              <a:gd name="connsiteX2" fmla="*/ 1075443 w 1082488"/>
              <a:gd name="connsiteY2" fmla="*/ 485860 h 492100"/>
              <a:gd name="connsiteX3" fmla="*/ 54650 w 1082488"/>
              <a:gd name="connsiteY3" fmla="*/ 492100 h 492100"/>
              <a:gd name="connsiteX4" fmla="*/ 292408 w 1082488"/>
              <a:gd name="connsiteY4" fmla="*/ 3443 h 492100"/>
              <a:gd name="connsiteX0" fmla="*/ 292408 w 1082488"/>
              <a:gd name="connsiteY0" fmla="*/ 6147 h 494804"/>
              <a:gd name="connsiteX1" fmla="*/ 1082488 w 1082488"/>
              <a:gd name="connsiteY1" fmla="*/ 82596 h 494804"/>
              <a:gd name="connsiteX2" fmla="*/ 1075443 w 1082488"/>
              <a:gd name="connsiteY2" fmla="*/ 488564 h 494804"/>
              <a:gd name="connsiteX3" fmla="*/ 54650 w 1082488"/>
              <a:gd name="connsiteY3" fmla="*/ 494804 h 494804"/>
              <a:gd name="connsiteX4" fmla="*/ 292408 w 1082488"/>
              <a:gd name="connsiteY4" fmla="*/ 6147 h 494804"/>
              <a:gd name="connsiteX0" fmla="*/ 297433 w 1087513"/>
              <a:gd name="connsiteY0" fmla="*/ 6147 h 494804"/>
              <a:gd name="connsiteX1" fmla="*/ 1087513 w 1087513"/>
              <a:gd name="connsiteY1" fmla="*/ 82596 h 494804"/>
              <a:gd name="connsiteX2" fmla="*/ 1080468 w 1087513"/>
              <a:gd name="connsiteY2" fmla="*/ 488564 h 494804"/>
              <a:gd name="connsiteX3" fmla="*/ 59675 w 1087513"/>
              <a:gd name="connsiteY3" fmla="*/ 494804 h 494804"/>
              <a:gd name="connsiteX4" fmla="*/ 297433 w 1087513"/>
              <a:gd name="connsiteY4" fmla="*/ 6147 h 494804"/>
              <a:gd name="connsiteX0" fmla="*/ 298702 w 1088782"/>
              <a:gd name="connsiteY0" fmla="*/ 6147 h 494804"/>
              <a:gd name="connsiteX1" fmla="*/ 1088782 w 1088782"/>
              <a:gd name="connsiteY1" fmla="*/ 82596 h 494804"/>
              <a:gd name="connsiteX2" fmla="*/ 1081737 w 1088782"/>
              <a:gd name="connsiteY2" fmla="*/ 488564 h 494804"/>
              <a:gd name="connsiteX3" fmla="*/ 60944 w 1088782"/>
              <a:gd name="connsiteY3" fmla="*/ 494804 h 494804"/>
              <a:gd name="connsiteX4" fmla="*/ 298702 w 1088782"/>
              <a:gd name="connsiteY4" fmla="*/ 6147 h 494804"/>
              <a:gd name="connsiteX0" fmla="*/ 298702 w 1090473"/>
              <a:gd name="connsiteY0" fmla="*/ 6147 h 497300"/>
              <a:gd name="connsiteX1" fmla="*/ 1088782 w 1090473"/>
              <a:gd name="connsiteY1" fmla="*/ 82596 h 497300"/>
              <a:gd name="connsiteX2" fmla="*/ 1090473 w 1090473"/>
              <a:gd name="connsiteY2" fmla="*/ 497300 h 497300"/>
              <a:gd name="connsiteX3" fmla="*/ 60944 w 1090473"/>
              <a:gd name="connsiteY3" fmla="*/ 494804 h 497300"/>
              <a:gd name="connsiteX4" fmla="*/ 298702 w 1090473"/>
              <a:gd name="connsiteY4" fmla="*/ 6147 h 497300"/>
              <a:gd name="connsiteX0" fmla="*/ 298702 w 1088809"/>
              <a:gd name="connsiteY0" fmla="*/ 6147 h 497300"/>
              <a:gd name="connsiteX1" fmla="*/ 1088782 w 1088809"/>
              <a:gd name="connsiteY1" fmla="*/ 82596 h 497300"/>
              <a:gd name="connsiteX2" fmla="*/ 1081737 w 1088809"/>
              <a:gd name="connsiteY2" fmla="*/ 497300 h 497300"/>
              <a:gd name="connsiteX3" fmla="*/ 60944 w 1088809"/>
              <a:gd name="connsiteY3" fmla="*/ 494804 h 497300"/>
              <a:gd name="connsiteX4" fmla="*/ 298702 w 1088809"/>
              <a:gd name="connsiteY4" fmla="*/ 6147 h 497300"/>
              <a:gd name="connsiteX0" fmla="*/ 298702 w 1088870"/>
              <a:gd name="connsiteY0" fmla="*/ 6147 h 497300"/>
              <a:gd name="connsiteX1" fmla="*/ 1088782 w 1088870"/>
              <a:gd name="connsiteY1" fmla="*/ 82596 h 497300"/>
              <a:gd name="connsiteX2" fmla="*/ 1087561 w 1088870"/>
              <a:gd name="connsiteY2" fmla="*/ 497300 h 497300"/>
              <a:gd name="connsiteX3" fmla="*/ 60944 w 1088870"/>
              <a:gd name="connsiteY3" fmla="*/ 494804 h 497300"/>
              <a:gd name="connsiteX4" fmla="*/ 298702 w 1088870"/>
              <a:gd name="connsiteY4" fmla="*/ 6147 h 497300"/>
              <a:gd name="connsiteX0" fmla="*/ 298702 w 1093385"/>
              <a:gd name="connsiteY0" fmla="*/ 6147 h 494804"/>
              <a:gd name="connsiteX1" fmla="*/ 1088782 w 1093385"/>
              <a:gd name="connsiteY1" fmla="*/ 82596 h 494804"/>
              <a:gd name="connsiteX2" fmla="*/ 1093385 w 1093385"/>
              <a:gd name="connsiteY2" fmla="*/ 494388 h 494804"/>
              <a:gd name="connsiteX3" fmla="*/ 60944 w 1093385"/>
              <a:gd name="connsiteY3" fmla="*/ 494804 h 494804"/>
              <a:gd name="connsiteX4" fmla="*/ 298702 w 1093385"/>
              <a:gd name="connsiteY4" fmla="*/ 6147 h 49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385" h="494804">
                <a:moveTo>
                  <a:pt x="298702" y="6147"/>
                </a:moveTo>
                <a:cubicBezTo>
                  <a:pt x="620851" y="-26892"/>
                  <a:pt x="901173" y="84073"/>
                  <a:pt x="1088782" y="82596"/>
                </a:cubicBezTo>
                <a:cubicBezTo>
                  <a:pt x="1089346" y="220831"/>
                  <a:pt x="1092821" y="356153"/>
                  <a:pt x="1093385" y="494388"/>
                </a:cubicBezTo>
                <a:lnTo>
                  <a:pt x="60944" y="494804"/>
                </a:lnTo>
                <a:cubicBezTo>
                  <a:pt x="-119582" y="167293"/>
                  <a:pt x="143525" y="14981"/>
                  <a:pt x="298702" y="614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lIns="0" tIns="180000" rIns="1224000" bIns="0" rtlCol="0" anchor="ctr"/>
          <a:lstStyle>
            <a:defPPr>
              <a:defRPr lang="de-DE"/>
            </a:defPPr>
            <a:lvl1pPr marL="0" algn="r" defTabSz="685800" rtl="0" eaLnBrk="1" latinLnBrk="0" hangingPunct="1">
              <a:defRPr sz="9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DACA19B-3961-3549-86ED-19D1E5A1D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711" y="768227"/>
            <a:ext cx="2318010" cy="9359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E1CA97-3EF3-594A-8C07-3861BAEC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75" y="549277"/>
            <a:ext cx="12191002" cy="207327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B607DDE-052D-5D45-89F7-944EF0C7B3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2376" y="2622549"/>
            <a:ext cx="12191000" cy="641032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422D396-D605-E24A-97FA-B4F4B82673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55201" y="2622551"/>
            <a:ext cx="3402550" cy="876650"/>
          </a:xfrm>
        </p:spPr>
        <p:txBody>
          <a:bodyPr/>
          <a:lstStyle>
            <a:lvl1pPr marL="0" indent="0">
              <a:buNone/>
              <a:defRPr sz="2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D7DD95E-D72C-5243-90D2-D194516A50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54150" y="3498850"/>
            <a:ext cx="3403600" cy="5534024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576127-4D92-1C41-9823-2B0CCB67F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FFG 2020 | Österreichische Forschungsförderungsgesellschaft | www.ffg.at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0924FE-B396-0E41-A340-20784F854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637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FARBWERTE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6330F06-94F7-4D3A-BB47-3B17E6B397A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Rechteck 5"/>
          <p:cNvSpPr/>
          <p:nvPr userDrawn="1"/>
        </p:nvSpPr>
        <p:spPr>
          <a:xfrm>
            <a:off x="2286000" y="4058588"/>
            <a:ext cx="13716000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r>
              <a:rPr lang="de-DE" sz="6600" dirty="0">
                <a:latin typeface="Arial" panose="020B0604020202020204" pitchFamily="34" charset="0"/>
              </a:rPr>
              <a:t>Farbe: </a:t>
            </a:r>
            <a:r>
              <a:rPr lang="de-DE" sz="6600" b="1" dirty="0">
                <a:solidFill>
                  <a:srgbClr val="005A9A"/>
                </a:solidFill>
                <a:latin typeface="Arial" panose="020B0604020202020204" pitchFamily="34" charset="0"/>
              </a:rPr>
              <a:t>NÖ blau  </a:t>
            </a:r>
            <a:r>
              <a:rPr lang="de-DE" sz="6600" b="1" dirty="0">
                <a:solidFill>
                  <a:srgbClr val="005A9A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RGB 0/90/154</a:t>
            </a:r>
            <a:endParaRPr lang="de-DE" sz="6600" b="1" dirty="0">
              <a:solidFill>
                <a:srgbClr val="005A9A"/>
              </a:solidFill>
              <a:latin typeface="Arial" panose="020B0604020202020204" pitchFamily="34" charset="0"/>
            </a:endParaRPr>
          </a:p>
          <a:p>
            <a:r>
              <a:rPr lang="de-DE" sz="6600" dirty="0">
                <a:solidFill>
                  <a:schemeClr val="tx1"/>
                </a:solidFill>
                <a:latin typeface="Arial" panose="020B0604020202020204" pitchFamily="34" charset="0"/>
              </a:rPr>
              <a:t>Farbe: </a:t>
            </a:r>
            <a:r>
              <a:rPr lang="de-DE" sz="6600" b="1" dirty="0">
                <a:solidFill>
                  <a:srgbClr val="FFD500"/>
                </a:solidFill>
                <a:latin typeface="Arial" panose="020B0604020202020204" pitchFamily="34" charset="0"/>
              </a:rPr>
              <a:t>NÖ gelb  </a:t>
            </a:r>
            <a:r>
              <a:rPr lang="de-DE" sz="6600" b="1" dirty="0">
                <a:solidFill>
                  <a:srgbClr val="FFD5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RGB 255/213/0</a:t>
            </a:r>
            <a:endParaRPr lang="de-DE" sz="6600" b="1" dirty="0">
              <a:solidFill>
                <a:srgbClr val="FFD5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9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0" y="2755107"/>
            <a:ext cx="13716000" cy="3581400"/>
          </a:xfrm>
        </p:spPr>
        <p:txBody>
          <a:bodyPr anchor="b"/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86000" y="6496052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488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5"/>
          <p:cNvSpPr>
            <a:spLocks noGrp="1"/>
          </p:cNvSpPr>
          <p:nvPr>
            <p:ph type="pic" sz="quarter" idx="17"/>
          </p:nvPr>
        </p:nvSpPr>
        <p:spPr>
          <a:xfrm>
            <a:off x="2187490" y="1743890"/>
            <a:ext cx="11520000" cy="6480000"/>
          </a:xfrm>
          <a:prstGeom prst="roundRect">
            <a:avLst>
              <a:gd name="adj" fmla="val 4844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3" name="Bildplatzhalter 5">
            <a:extLst>
              <a:ext uri="{FF2B5EF4-FFF2-40B4-BE49-F238E27FC236}">
                <a16:creationId xmlns:a16="http://schemas.microsoft.com/office/drawing/2014/main" id="{9F3F102C-8DDE-53ED-F662-B553956260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899009" y="5629043"/>
            <a:ext cx="6383974" cy="3556146"/>
          </a:xfrm>
          <a:prstGeom prst="roundRect">
            <a:avLst>
              <a:gd name="adj" fmla="val 6096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71C1E-9301-6F48-8912-BFEBDB28D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009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3628" y="453399"/>
            <a:ext cx="10528646" cy="1615872"/>
          </a:xfrm>
        </p:spPr>
        <p:txBody>
          <a:bodyPr/>
          <a:lstStyle>
            <a:lvl1pPr>
              <a:defRPr>
                <a:solidFill>
                  <a:srgbClr val="005A9A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5601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7777" y="2564615"/>
            <a:ext cx="15773400" cy="4279106"/>
          </a:xfrm>
        </p:spPr>
        <p:txBody>
          <a:bodyPr anchor="b"/>
          <a:lstStyle>
            <a:lvl1pPr>
              <a:defRPr sz="9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/>
            </a:lvl1pPr>
            <a:lvl2pPr marL="685800" indent="0">
              <a:buNone/>
              <a:defRPr sz="3000"/>
            </a:lvl2pPr>
            <a:lvl3pPr marL="1371600" indent="0">
              <a:buNone/>
              <a:defRPr sz="27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07343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3626" y="2533656"/>
            <a:ext cx="7708896" cy="71818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426548" y="2533656"/>
            <a:ext cx="7708896" cy="71818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63628" y="453399"/>
            <a:ext cx="10528646" cy="1615872"/>
          </a:xfrm>
        </p:spPr>
        <p:txBody>
          <a:bodyPr/>
          <a:lstStyle>
            <a:lvl1pPr>
              <a:defRPr>
                <a:solidFill>
                  <a:srgbClr val="005A9A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8012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0131" y="2534906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00130" y="3756486"/>
            <a:ext cx="7737474" cy="55268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5576" cy="55268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5FF62-5C50-4286-88D3-92BA014F1D7C}" type="datetime1">
              <a:rPr lang="de-AT" smtClean="0"/>
              <a:t>04.09.2025</a:t>
            </a:fld>
            <a:endParaRPr lang="de-AT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63628" y="453399"/>
            <a:ext cx="10528646" cy="161587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6799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63628" y="453399"/>
            <a:ext cx="10528646" cy="1615872"/>
          </a:xfrm>
        </p:spPr>
        <p:txBody>
          <a:bodyPr/>
          <a:lstStyle>
            <a:lvl1pPr>
              <a:defRPr>
                <a:solidFill>
                  <a:srgbClr val="005A9A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9752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7764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479" y="2636047"/>
            <a:ext cx="5899151" cy="316349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75576" y="2636045"/>
            <a:ext cx="9258300" cy="615553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60482" y="5936457"/>
            <a:ext cx="5899151" cy="286702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50300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479" y="2593183"/>
            <a:ext cx="5899151" cy="310753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775576" y="2593182"/>
            <a:ext cx="9258300" cy="6198399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60482" y="5850732"/>
            <a:ext cx="5899151" cy="295275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295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63628" y="453399"/>
            <a:ext cx="10528646" cy="161587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2433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2820624" y="2550320"/>
            <a:ext cx="4352924" cy="71151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06483" y="2550320"/>
            <a:ext cx="11395070" cy="711518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718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A2602CD8-34A8-B1BD-E9C7-BA0B4BAC08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87490" y="1743890"/>
            <a:ext cx="11520000" cy="6480000"/>
          </a:xfrm>
          <a:prstGeom prst="roundRect">
            <a:avLst>
              <a:gd name="adj" fmla="val 4844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83A825A-1D49-C447-AAE8-24C2F2620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99698" y="5823478"/>
            <a:ext cx="5965924" cy="3165268"/>
          </a:xfrm>
          <a:solidFill>
            <a:srgbClr val="FCE8DC"/>
          </a:solidFill>
          <a:ln w="203200">
            <a:solidFill>
              <a:srgbClr val="FCE8DC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71C1E-9301-6F48-8912-BFEBDB28D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721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63628" y="453399"/>
            <a:ext cx="10528646" cy="161587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4556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359869" y="3835884"/>
            <a:ext cx="7775576" cy="55268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dt" idx="10"/>
          </p:nvPr>
        </p:nvSpPr>
        <p:spPr>
          <a:xfrm>
            <a:off x="1063627" y="9760753"/>
            <a:ext cx="4505324" cy="450056"/>
          </a:xfrm>
        </p:spPr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idx="11"/>
          </p:nvPr>
        </p:nvSpPr>
        <p:spPr>
          <a:xfrm>
            <a:off x="12630121" y="9758371"/>
            <a:ext cx="4505324" cy="452438"/>
          </a:xfrm>
        </p:spPr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020511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Inhaltsplatzhalter 5"/>
          <p:cNvSpPr>
            <a:spLocks noGrp="1"/>
          </p:cNvSpPr>
          <p:nvPr>
            <p:ph sz="quarter" idx="13"/>
          </p:nvPr>
        </p:nvSpPr>
        <p:spPr>
          <a:xfrm>
            <a:off x="1020511" y="3835884"/>
            <a:ext cx="7775576" cy="55268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9359869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63628" y="453399"/>
            <a:ext cx="10528646" cy="161587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7301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60479" y="2521745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60479" y="3757613"/>
            <a:ext cx="7737474" cy="55268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5576" cy="55268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dt" idx="10"/>
          </p:nvPr>
        </p:nvSpPr>
        <p:spPr>
          <a:xfrm>
            <a:off x="1063627" y="9760753"/>
            <a:ext cx="4505324" cy="450056"/>
          </a:xfrm>
        </p:spPr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idx="11"/>
          </p:nvPr>
        </p:nvSpPr>
        <p:spPr>
          <a:xfrm>
            <a:off x="12630121" y="9758371"/>
            <a:ext cx="4505324" cy="452438"/>
          </a:xfrm>
        </p:spPr>
        <p:txBody>
          <a:bodyPr/>
          <a:lstStyle>
            <a:lvl1pPr>
              <a:defRPr/>
            </a:lvl1pPr>
          </a:lstStyle>
          <a:p>
            <a:fld id="{2B4A13CF-D16D-4748-BD04-255D63A3C281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63628" y="453399"/>
            <a:ext cx="10528646" cy="161587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458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ild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5AD05494-16F6-EAE4-7AAD-B6FAA48ABA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87490" y="1743890"/>
            <a:ext cx="11520000" cy="6480000"/>
          </a:xfrm>
          <a:prstGeom prst="roundRect">
            <a:avLst>
              <a:gd name="adj" fmla="val 4844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83A825A-1D49-C447-AAE8-24C2F2620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99698" y="5823478"/>
            <a:ext cx="5965924" cy="3165268"/>
          </a:xfrm>
          <a:solidFill>
            <a:srgbClr val="D4E5F7"/>
          </a:solidFill>
          <a:ln w="203200">
            <a:solidFill>
              <a:srgbClr val="D4E5F7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71C1E-9301-6F48-8912-BFEBDB28D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84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ld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F5364E1B-A140-907F-5ACE-4C1DA38EAC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87490" y="1743890"/>
            <a:ext cx="11520000" cy="6480000"/>
          </a:xfrm>
          <a:prstGeom prst="roundRect">
            <a:avLst>
              <a:gd name="adj" fmla="val 4844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83A825A-1D49-C447-AAE8-24C2F2620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99698" y="5823478"/>
            <a:ext cx="5965924" cy="3165268"/>
          </a:xfrm>
          <a:solidFill>
            <a:srgbClr val="D0E7D4"/>
          </a:solidFill>
          <a:ln w="203200">
            <a:solidFill>
              <a:srgbClr val="D0E7D4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71C1E-9301-6F48-8912-BFEBDB28D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7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ild links+Text rechts">
    <p:bg>
      <p:bgPr>
        <a:solidFill>
          <a:srgbClr val="FCE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4B57B9E9-09EC-E853-6DF3-CC599E8D0E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87490" y="1743890"/>
            <a:ext cx="11520000" cy="6480000"/>
          </a:xfrm>
          <a:prstGeom prst="roundRect">
            <a:avLst>
              <a:gd name="adj" fmla="val 4844"/>
            </a:avLst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83A825A-1D49-C447-AAE8-24C2F2620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99698" y="5823478"/>
            <a:ext cx="5965924" cy="3165268"/>
          </a:xfrm>
          <a:solidFill>
            <a:schemeClr val="bg1"/>
          </a:solidFill>
          <a:ln w="20320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685800" indent="0">
              <a:buNone/>
              <a:defRPr sz="2800"/>
            </a:lvl2pPr>
            <a:lvl3pPr marL="1371600" indent="0">
              <a:buNone/>
              <a:defRPr sz="2800"/>
            </a:lvl3pPr>
            <a:lvl4pPr marL="2057400" indent="0">
              <a:buNone/>
              <a:defRPr sz="2800"/>
            </a:lvl4pPr>
            <a:lvl5pPr marL="27432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ED652BCE-DC12-45EE-B045-2770932B2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117230" y="9753600"/>
            <a:ext cx="948392" cy="344580"/>
          </a:xfrm>
        </p:spPr>
        <p:txBody>
          <a:bodyPr/>
          <a:lstStyle/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7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02B142-C7EC-D544-9E00-B833BA66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74" y="549277"/>
            <a:ext cx="13676968" cy="20732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B9344F-12EF-DB4B-AF2D-164A2A218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2375" y="2622550"/>
            <a:ext cx="15843250" cy="612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1371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303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Formatvorlagen des Textmasters bearbeiten</a:t>
            </a:r>
          </a:p>
          <a:p>
            <a:pPr marL="1028700" marR="0" lvl="1" indent="-342900" algn="l" defTabSz="1371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303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1714500" marR="0" lvl="2" indent="-342900" algn="l" defTabSz="1371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303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400300" marR="0" lvl="3" indent="-342900" algn="l" defTabSz="1371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303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3086100" marR="0" lvl="4" indent="-342900" algn="l" defTabSz="1371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303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  <a:endParaRPr kumimoji="0" lang="en-US" sz="3200" b="0" i="0" u="none" strike="noStrike" kern="8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Grafik 6" descr="Logo FFG - Forschung wirkt">
            <a:extLst>
              <a:ext uri="{FF2B5EF4-FFF2-40B4-BE49-F238E27FC236}">
                <a16:creationId xmlns:a16="http://schemas.microsoft.com/office/drawing/2014/main" id="{5EB9DE2E-D79D-624F-9233-4ADEE720D6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711" y="768227"/>
            <a:ext cx="2318010" cy="935998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BF178F-CA07-1C4E-8449-0803FBCD50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576" y="9753600"/>
            <a:ext cx="8712200" cy="3445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cap="none" spc="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© FFG 2020 | Österreichische Forschungsförderungsgesellschaft | www.ffg.at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3F245E-E266-894F-86B3-6DB31B23AE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117038" y="9753600"/>
            <a:ext cx="948584" cy="3445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 b="0">
                <a:solidFill>
                  <a:schemeClr val="tx1"/>
                </a:solidFill>
              </a:defRPr>
            </a:lvl1pPr>
          </a:lstStyle>
          <a:p>
            <a:fld id="{32FC4B34-DD45-CB4A-A0C3-DAABE19973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45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717" r:id="rId40"/>
    <p:sldLayoutId id="2147483719" r:id="rId41"/>
    <p:sldLayoutId id="2147483720" r:id="rId42"/>
    <p:sldLayoutId id="2147483721" r:id="rId43"/>
    <p:sldLayoutId id="2147483722" r:id="rId44"/>
    <p:sldLayoutId id="2147483723" r:id="rId45"/>
    <p:sldLayoutId id="2147483724" r:id="rId46"/>
    <p:sldLayoutId id="2147483726" r:id="rId47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4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13716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3032E"/>
        </a:buClr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marR="0" indent="-342900" algn="l" defTabSz="13716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3032E"/>
        </a:buClr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marR="0" indent="-342900" algn="l" defTabSz="13716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3032E"/>
        </a:buClr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marR="0" indent="-342900" algn="l" defTabSz="13716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3032E"/>
        </a:buClr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marR="0" indent="-342900" algn="l" defTabSz="13716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3032E"/>
        </a:buClr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5511">
          <p15:clr>
            <a:srgbClr val="F26B43"/>
          </p15:clr>
        </p15:guide>
        <p15:guide id="3" pos="385">
          <p15:clr>
            <a:srgbClr val="F26B43"/>
          </p15:clr>
        </p15:guide>
        <p15:guide id="4" pos="5375">
          <p15:clr>
            <a:srgbClr val="F26B43"/>
          </p15:clr>
        </p15:guide>
        <p15:guide id="5" orient="horz" pos="826">
          <p15:clr>
            <a:srgbClr val="F26B43"/>
          </p15:clr>
        </p15:guide>
        <p15:guide id="6" pos="2880">
          <p15:clr>
            <a:srgbClr val="F26B43"/>
          </p15:clr>
        </p15:guide>
        <p15:guide id="7" pos="249">
          <p15:clr>
            <a:srgbClr val="F26B43"/>
          </p15:clr>
        </p15:guide>
        <p15:guide id="8" orient="horz" pos="3072">
          <p15:clr>
            <a:srgbClr val="F26B43"/>
          </p15:clr>
        </p15:guide>
        <p15:guide id="9" orient="horz" pos="2754">
          <p15:clr>
            <a:srgbClr val="F26B43"/>
          </p15:clr>
        </p15:guide>
        <p15:guide id="10" orient="horz" pos="2845">
          <p15:clr>
            <a:srgbClr val="F26B43"/>
          </p15:clr>
        </p15:guide>
        <p15:guide id="11" pos="2993">
          <p15:clr>
            <a:srgbClr val="F26B43"/>
          </p15:clr>
        </p15:guide>
        <p15:guide id="12" pos="276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06484" y="433887"/>
            <a:ext cx="10528646" cy="161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Sie</a:t>
            </a:r>
            <a:r>
              <a:rPr lang="en-GB" altLang="de-DE" dirty="0"/>
              <a:t>, um das Format des </a:t>
            </a:r>
            <a:r>
              <a:rPr lang="en-GB" altLang="de-DE" dirty="0" err="1"/>
              <a:t>Titeltextes</a:t>
            </a:r>
            <a:r>
              <a:rPr lang="en-GB" altLang="de-DE" dirty="0"/>
              <a:t> </a:t>
            </a:r>
            <a:r>
              <a:rPr lang="en-GB" altLang="de-DE" dirty="0" err="1"/>
              <a:t>zu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6483" y="2483645"/>
            <a:ext cx="16128965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Sie</a:t>
            </a:r>
            <a:r>
              <a:rPr lang="en-GB" altLang="de-DE" dirty="0"/>
              <a:t>, um die </a:t>
            </a:r>
            <a:r>
              <a:rPr lang="en-GB" altLang="de-DE" dirty="0" err="1"/>
              <a:t>Formate</a:t>
            </a:r>
            <a:r>
              <a:rPr lang="en-GB" altLang="de-DE" dirty="0"/>
              <a:t> des </a:t>
            </a:r>
            <a:r>
              <a:rPr lang="en-GB" altLang="de-DE" dirty="0" err="1"/>
              <a:t>Gliederungstextes</a:t>
            </a:r>
            <a:r>
              <a:rPr lang="en-GB" altLang="de-DE" dirty="0"/>
              <a:t> </a:t>
            </a:r>
            <a:r>
              <a:rPr lang="en-GB" altLang="de-DE" dirty="0" err="1"/>
              <a:t>zu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  <a:p>
            <a:pPr lvl="1"/>
            <a:r>
              <a:rPr lang="en-GB" altLang="de-DE" dirty="0" err="1"/>
              <a:t>Zweite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2"/>
            <a:r>
              <a:rPr lang="en-GB" altLang="de-DE" dirty="0" err="1"/>
              <a:t>Dritte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3"/>
            <a:r>
              <a:rPr lang="en-GB" altLang="de-DE" dirty="0" err="1"/>
              <a:t>Vierte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Fünfte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Sechste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Siebente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Achte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  <a:p>
            <a:pPr lvl="4"/>
            <a:r>
              <a:rPr lang="en-GB" altLang="de-DE" dirty="0" err="1"/>
              <a:t>Neunte</a:t>
            </a:r>
            <a:r>
              <a:rPr lang="en-GB" altLang="de-DE" dirty="0"/>
              <a:t> </a:t>
            </a:r>
            <a:r>
              <a:rPr lang="en-GB" altLang="de-DE" dirty="0" err="1"/>
              <a:t>Gliederungsebene</a:t>
            </a:r>
            <a:endParaRPr lang="en-GB" altLang="de-DE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13520458" y="9767024"/>
            <a:ext cx="4505324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1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1085850" algn="l"/>
                <a:tab pos="2171700" algn="l"/>
                <a:tab pos="3257550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330F06-94F7-4D3A-BB47-3B17E6B397A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13434" y="9710744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1063627" y="9760753"/>
            <a:ext cx="4505324" cy="45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1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1085850" algn="l"/>
                <a:tab pos="2171700" algn="l"/>
                <a:tab pos="3257550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811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hf hdr="0" dt="0"/>
  <p:txStyles>
    <p:titleStyle>
      <a:lvl1pPr algn="l" defTabSz="673895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b="1" kern="1200">
          <a:solidFill>
            <a:srgbClr val="005A9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73895" rtl="0" eaLnBrk="1" fontAlgn="base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50">
          <a:solidFill>
            <a:srgbClr val="000000"/>
          </a:solidFill>
          <a:latin typeface="Interstate" charset="0"/>
          <a:cs typeface="Arial Unicode MS" charset="0"/>
        </a:defRPr>
      </a:lvl2pPr>
      <a:lvl3pPr algn="l" defTabSz="673895" rtl="0" eaLnBrk="1" fontAlgn="base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50">
          <a:solidFill>
            <a:srgbClr val="000000"/>
          </a:solidFill>
          <a:latin typeface="Interstate" charset="0"/>
          <a:cs typeface="Arial Unicode MS" charset="0"/>
        </a:defRPr>
      </a:lvl3pPr>
      <a:lvl4pPr algn="l" defTabSz="673895" rtl="0" eaLnBrk="1" fontAlgn="base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50">
          <a:solidFill>
            <a:srgbClr val="000000"/>
          </a:solidFill>
          <a:latin typeface="Interstate" charset="0"/>
          <a:cs typeface="Arial Unicode MS" charset="0"/>
        </a:defRPr>
      </a:lvl4pPr>
      <a:lvl5pPr algn="l" defTabSz="673895" rtl="0" eaLnBrk="1" fontAlgn="base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50">
          <a:solidFill>
            <a:srgbClr val="000000"/>
          </a:solidFill>
          <a:latin typeface="Interstate" charset="0"/>
          <a:cs typeface="Arial Unicode MS" charset="0"/>
        </a:defRPr>
      </a:lvl5pPr>
      <a:lvl6pPr marL="3771900" indent="-342900" algn="l" defTabSz="673895" rtl="0" eaLnBrk="1" fontAlgn="base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50">
          <a:solidFill>
            <a:srgbClr val="000000"/>
          </a:solidFill>
          <a:latin typeface="Interstate" charset="0"/>
          <a:cs typeface="Arial Unicode MS" charset="0"/>
        </a:defRPr>
      </a:lvl6pPr>
      <a:lvl7pPr marL="4457700" indent="-342900" algn="l" defTabSz="673895" rtl="0" eaLnBrk="1" fontAlgn="base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50">
          <a:solidFill>
            <a:srgbClr val="000000"/>
          </a:solidFill>
          <a:latin typeface="Interstate" charset="0"/>
          <a:cs typeface="Arial Unicode MS" charset="0"/>
        </a:defRPr>
      </a:lvl7pPr>
      <a:lvl8pPr marL="5143500" indent="-342900" algn="l" defTabSz="673895" rtl="0" eaLnBrk="1" fontAlgn="base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50">
          <a:solidFill>
            <a:srgbClr val="000000"/>
          </a:solidFill>
          <a:latin typeface="Interstate" charset="0"/>
          <a:cs typeface="Arial Unicode MS" charset="0"/>
        </a:defRPr>
      </a:lvl8pPr>
      <a:lvl9pPr marL="5829300" indent="-342900" algn="l" defTabSz="673895" rtl="0" eaLnBrk="1" fontAlgn="base" hangingPunct="1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50">
          <a:solidFill>
            <a:srgbClr val="000000"/>
          </a:solidFill>
          <a:latin typeface="Interstate" charset="0"/>
          <a:cs typeface="Arial Unicode MS" charset="0"/>
        </a:defRPr>
      </a:lvl9pPr>
    </p:titleStyle>
    <p:bodyStyle>
      <a:lvl1pPr marL="514350" indent="-514350" algn="l" defTabSz="673895" rtl="0" eaLnBrk="1" fontAlgn="base" hangingPunct="1">
        <a:lnSpc>
          <a:spcPct val="112000"/>
        </a:lnSpc>
        <a:spcBef>
          <a:spcPct val="0"/>
        </a:spcBef>
        <a:spcAft>
          <a:spcPts val="2007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14425" indent="-428625" algn="l" defTabSz="673895" rtl="0" eaLnBrk="1" fontAlgn="base" hangingPunct="1">
        <a:lnSpc>
          <a:spcPct val="112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673895" rtl="0" eaLnBrk="1" fontAlgn="base" hangingPunct="1">
        <a:lnSpc>
          <a:spcPct val="112000"/>
        </a:lnSpc>
        <a:spcBef>
          <a:spcPct val="0"/>
        </a:spcBef>
        <a:spcAft>
          <a:spcPts val="1200"/>
        </a:spcAft>
        <a:buClr>
          <a:srgbClr val="000000"/>
        </a:buClr>
        <a:buSzPct val="100000"/>
        <a:buFont typeface="Times New Roman" panose="02020603050405020304" pitchFamily="18" charset="0"/>
        <a:defRPr sz="345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673895" rtl="0" eaLnBrk="1" fontAlgn="base" hangingPunct="1">
        <a:lnSpc>
          <a:spcPct val="112000"/>
        </a:lnSpc>
        <a:spcBef>
          <a:spcPct val="0"/>
        </a:spcBef>
        <a:spcAft>
          <a:spcPts val="807"/>
        </a:spcAft>
        <a:buClr>
          <a:srgbClr val="000000"/>
        </a:buClr>
        <a:buSzPct val="100000"/>
        <a:buFont typeface="Times New Roman" panose="02020603050405020304" pitchFamily="18" charset="0"/>
        <a:defRPr sz="285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673895" rtl="0" eaLnBrk="1" fontAlgn="base" hangingPunct="1">
        <a:lnSpc>
          <a:spcPct val="112000"/>
        </a:lnSpc>
        <a:spcBef>
          <a:spcPct val="0"/>
        </a:spcBef>
        <a:spcAft>
          <a:spcPts val="395"/>
        </a:spcAft>
        <a:buClr>
          <a:srgbClr val="000000"/>
        </a:buClr>
        <a:buSzPct val="100000"/>
        <a:buFont typeface="Times New Roman" panose="02020603050405020304" pitchFamily="18" charset="0"/>
        <a:defRPr sz="285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ost.f4@noel.gv.at" TargetMode="External"/><Relationship Id="rId2" Type="http://schemas.openxmlformats.org/officeDocument/2006/relationships/hyperlink" Target="mailto:katrin.hudler@noel.gv.at" TargetMode="Externa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9.png"/><Relationship Id="rId5" Type="http://schemas.openxmlformats.org/officeDocument/2006/relationships/hyperlink" Target="http://www.noe.gv.at/" TargetMode="External"/><Relationship Id="rId4" Type="http://schemas.openxmlformats.org/officeDocument/2006/relationships/hyperlink" Target="http://www.noel.gv.at/Arbeitsmark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904835D-D483-DB36-FC68-04124560DF94}"/>
              </a:ext>
            </a:extLst>
          </p:cNvPr>
          <p:cNvSpPr txBox="1">
            <a:spLocks/>
          </p:cNvSpPr>
          <p:nvPr/>
        </p:nvSpPr>
        <p:spPr bwMode="auto">
          <a:xfrm>
            <a:off x="3171077" y="1881687"/>
            <a:ext cx="12096723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673895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ts val="2007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0" algn="ctr" defTabSz="673895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ts val="16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0" algn="ctr" defTabSz="673895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7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057400" indent="0" algn="ctr" defTabSz="673895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ts val="807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200" indent="0" algn="ctr" defTabSz="673895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ts val="39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3000"/>
          </a:p>
          <a:p>
            <a:endParaRPr lang="de-AT" sz="2400" b="1" kern="0">
              <a:solidFill>
                <a:srgbClr val="005A9A"/>
              </a:solidFill>
              <a:latin typeface="Arial"/>
              <a:cs typeface="+mn-cs"/>
            </a:endParaRPr>
          </a:p>
          <a:p>
            <a:r>
              <a:rPr lang="de-AT" sz="6000" b="1" kern="0">
                <a:solidFill>
                  <a:srgbClr val="005A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Arbeitnehmerförderung</a:t>
            </a:r>
            <a:r>
              <a:rPr lang="de-AT" sz="6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6000" b="1" kern="0">
                <a:solidFill>
                  <a:srgbClr val="005A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  <a:p>
            <a:r>
              <a:rPr lang="de-DE" sz="6000" b="1" kern="0">
                <a:solidFill>
                  <a:srgbClr val="005A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Abt. Arbeitsmarkt (F4)</a:t>
            </a:r>
          </a:p>
          <a:p>
            <a:r>
              <a:rPr lang="de-DE" sz="6000" b="1" kern="0">
                <a:solidFill>
                  <a:srgbClr val="005A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 NÖ</a:t>
            </a:r>
            <a:endParaRPr lang="de-AT" sz="6000" b="1" kern="0" dirty="0">
              <a:solidFill>
                <a:srgbClr val="005A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6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Sonderprogramm „NÖ Berufsreifeprüfung“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131FE-38FB-A789-CE4B-1A3D0C5E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Arbeitnehmerinnen und Arbeitnehmer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sind beschäftigt</a:t>
            </a:r>
            <a:endParaRPr kumimoji="0" lang="de-AT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1463" marR="0" lvl="0" indent="-271463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NÖ – seit mindestens 6 Monaten vor Kursbeginn und während der gesamten Kursdauer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wollen Vorbereitungskurse für die Berufsreifeprüfung absolvieren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machen die Weiterbildung bei einem zertifizierten Institut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nehmen an mindestens 3 Vorbereitungskursen (75%ige Anwesenheit) </a:t>
            </a:r>
            <a:r>
              <a:rPr kumimoji="0" lang="de-AT" sz="20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teil und </a:t>
            </a: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erfolgreich abgelegte Berufsreifeprüfung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fördert bis zu € 1.000,00 bzw. € 500,00 der Kurskosten (Bruttoeinkommen bis € 2.200,00 bzw. über € 2.200,00)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bei erfolgreich abgelegter Prüfung – Eröffnung Zugang zu tertiären Bildung </a:t>
            </a:r>
            <a:b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(z.B. Universität, Fachhochschule, Kolleg)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de-AT" sz="20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5288" indent="-395288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de-AT" altLang="de-DE" sz="2025" dirty="0">
                <a:latin typeface="Calibri" panose="020F0502020204030204" pitchFamily="34" charset="0"/>
                <a:cs typeface="Calibri" panose="020F0502020204030204" pitchFamily="34" charset="0"/>
              </a:rPr>
              <a:t>Antragstellung frühestens 13 Wochen vor Beginn des Vorbereitungskurses für die 1. Teilprüfung  bis spätestens 2 Wochen nach Beginn desselben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de-AT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E6E133-D231-1D08-8A71-05FB30E8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572" y="1910017"/>
            <a:ext cx="1099883" cy="10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7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Sonderprogramm „NÖ Weiterbildungsscheck“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131FE-38FB-A789-CE4B-1A3D0C5E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Arbeitnehmerinnen und Arbeitnehmer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sind beschäftigt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NÖ – seit mindestens  6 Monaten vor Kursbeginn und während der gesamten Kursdauer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haben max. einen Pflichtschulabschluss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haben einen Bildungsplan für die berufliche Weiterbildung (NÖ Bildungsberatung)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machen die Weiterbildung bei einem zertifizierten Institut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absolvieren die Bildungsmaßnahme (mindestens 75%ige Anwesenheit) oder ein positiver Prüfungsabschluss 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 und der Europäische Sozialfonds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fördern bis zu 90 % der Kurskosten bis maximal € 3.000,00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rechnen direkt mit dem Bildungsinstitut ab (keine Vorfinanzierung)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de-AT" altLang="de-DE" sz="20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5288" indent="-395288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de-AT" altLang="de-DE" sz="2025" dirty="0">
                <a:latin typeface="Calibri" panose="020F0502020204030204" pitchFamily="34" charset="0"/>
                <a:cs typeface="Calibri" panose="020F0502020204030204" pitchFamily="34" charset="0"/>
              </a:rPr>
              <a:t>Antragstellung frühestens 13 Wochen vor Kursbeginn bis spätestens 1 Tag vor Kursbeginn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de-AT" altLang="de-DE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380EDB-5E90-5F19-2921-666188C1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0" y="2069271"/>
            <a:ext cx="1093029" cy="1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9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Sonderprogramm „Fachkräfte“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131FE-38FB-A789-CE4B-1A3D0C5E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Arbeitnehmerinnen und Arbeitnehmer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sind beschäftigt</a:t>
            </a:r>
            <a:endParaRPr kumimoji="0" lang="de-AT" sz="202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3845" marR="0" lvl="0" indent="-27384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NÖ – seit mindestens 6 Monaten vor Kursbeginn und während der gesamten Kursdauer</a:t>
            </a:r>
          </a:p>
          <a:p>
            <a:pPr marL="273845" marR="0" lvl="0" indent="-27384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machen eine Umschulung und/oder berufsbezogene Weiterbildung und berufsbegleitend bei einem zertifizierten Institut</a:t>
            </a:r>
          </a:p>
          <a:p>
            <a:pPr marL="273845" marR="0" lvl="0" indent="-27384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verdienen im Monat weniger als € 4.400,00 brutto</a:t>
            </a:r>
          </a:p>
          <a:p>
            <a:pPr marL="273845" marR="0" lvl="0" indent="-27384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absolvieren die Bildungsmaßnahme (mindestens 75%ige Anwesenheit) oder mit positivem Abschluss </a:t>
            </a: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fördert bis zu 90 % der Kurskosten (von den persönlich entstandenen Kurskosten)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bis maximal € 3.000,00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wenn die Umschulung und/oder der berufsbezogenen Weiterbildung auf/in folgende Berufe dient: </a:t>
            </a:r>
          </a:p>
          <a:p>
            <a:pPr marL="678657" marR="0" lvl="0" indent="-278607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Starkstromtechnik</a:t>
            </a:r>
          </a:p>
          <a:p>
            <a:pPr marL="678657" marR="0" lvl="0" indent="-278607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Maschinenbau</a:t>
            </a:r>
          </a:p>
          <a:p>
            <a:pPr marL="678657" marR="0" lvl="0" indent="-278607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Elektroinstallation</a:t>
            </a:r>
          </a:p>
          <a:p>
            <a:pPr marL="678657" marR="0" lvl="0" indent="-278607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Elektromontage</a:t>
            </a:r>
          </a:p>
          <a:p>
            <a:pPr marL="678657" marR="0" lvl="0" indent="-278607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Rohrinstallation</a:t>
            </a:r>
          </a:p>
          <a:p>
            <a:pPr marL="678657" marR="0" lvl="0" indent="-278607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Rohrmontage</a:t>
            </a:r>
          </a:p>
          <a:p>
            <a:pPr marL="678657" marR="0" lvl="0" indent="-278607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KFZ-Mechanik</a:t>
            </a:r>
          </a:p>
          <a:p>
            <a:pPr marL="678657" marR="0" lvl="0" indent="-278607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Schlosserei</a:t>
            </a:r>
          </a:p>
          <a:p>
            <a:pPr marL="40005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endParaRPr lang="de-DE" sz="20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36036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AT" altLang="de-DE" sz="2020" dirty="0">
                <a:latin typeface="Calibri" panose="020F0502020204030204" pitchFamily="34" charset="0"/>
                <a:cs typeface="Calibri" panose="020F0502020204030204" pitchFamily="34" charset="0"/>
              </a:rPr>
              <a:t>Antragstellung frühestens 13 Wochen vor Kursbeginn bis spätestens 2 Wochen nach Kursbeginn</a:t>
            </a:r>
          </a:p>
          <a:p>
            <a:pPr marL="40005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de-DE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C13C94-1879-DDC4-A71F-B5D86D1B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0" y="1811881"/>
            <a:ext cx="1242000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Sonderprogramm „Meisterlich Ausgestattet“ </a:t>
            </a:r>
            <a:r>
              <a:rPr lang="de-AT" sz="3450" dirty="0">
                <a:latin typeface="Calibri" panose="020F0502020204030204" pitchFamily="34" charset="0"/>
                <a:cs typeface="Calibri" panose="020F0502020204030204" pitchFamily="34" charset="0"/>
              </a:rPr>
              <a:t>(seit 01. April 2025)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131FE-38FB-A789-CE4B-1A3D0C5E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Arbeitnehmerinnen und Arbeitnehmer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sind beschäftigt</a:t>
            </a:r>
          </a:p>
          <a:p>
            <a:pPr marL="273845" marR="0" lvl="0" indent="-27384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NÖ - seit mindestens 6 Monaten vor Kursbeginn und während der gesamten Kursdauer</a:t>
            </a:r>
          </a:p>
          <a:p>
            <a:pPr marL="271463" marR="0" lvl="0" indent="-271463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Vorlage Meister- oder Schmuckbrief und Gesamtzeugnis erforderlich</a:t>
            </a:r>
          </a:p>
          <a:p>
            <a:pPr marL="273845" marR="0" lvl="0" indent="-27384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verdienen im Monat weniger als € 4.400,00 brutto</a:t>
            </a:r>
          </a:p>
          <a:p>
            <a:pPr marL="273845" marR="0" lvl="0" indent="-27384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fördert 100 %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bis maximal € 400,00 der Anschaffungskosten von vorgeschriebenen Werkzeugen und Literatur zur Meisterprüfung 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kann nur einmal in Anspruch genommen werden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de-AT" sz="20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Antragstellung bis spätestens 3 Monate nach Absolvierung 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de-AT" sz="20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de-AT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38335E-B2D2-2FB2-5697-C6DE44D21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00" y="1862645"/>
            <a:ext cx="1242000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4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NÖ Lehrlingsbeihilfe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131FE-38FB-A789-CE4B-1A3D0C5E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sz="300" b="0" i="0" u="none" strike="noStrike" kern="1200" cap="none" spc="0" normalizeH="0" baseline="0" noProof="0" dirty="0">
              <a:ln>
                <a:noFill/>
              </a:ln>
              <a:solidFill>
                <a:srgbClr val="FFD5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Lehrlinge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sind beschäftigt, aufrechtes Lehrverhältnis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NÖ – seit mindestens 6 Monaten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einem Haushalt mit geringem Einkommen</a:t>
            </a: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zahlt € 120,00 monatlich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de-AT" altLang="de-DE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indent="-395288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de-AT" altLang="de-DE" sz="2025" dirty="0">
                <a:latin typeface="Calibri" panose="020F0502020204030204" pitchFamily="34" charset="0"/>
                <a:cs typeface="Calibri" panose="020F0502020204030204" pitchFamily="34" charset="0"/>
              </a:rPr>
              <a:t>für länger als 3 Monate zurückliegende Zeiträume (vom Zeitpunkt der Antragstellung gerechnet) kann die Lehrlingsbeihilfe nicht gewährt werden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de-AT" altLang="de-DE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4D4921-A930-B232-69DD-BA2085355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0" y="1862645"/>
            <a:ext cx="1242000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6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NÖ Begabtenförderung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131FE-38FB-A789-CE4B-1A3D0C5E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Lehrlinge</a:t>
            </a:r>
          </a:p>
          <a:p>
            <a:pPr marL="261938" marR="0" lvl="0" indent="-261938" algn="l" defTabSz="673895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2007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sind beschäftigt, aufrechtes Lehrverhältnis</a:t>
            </a:r>
          </a:p>
          <a:p>
            <a:pPr marL="261938" marR="0" lvl="0" indent="-261938" algn="l" defTabSz="673895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2007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NÖ – seit mindestens 6 Monaten</a:t>
            </a:r>
          </a:p>
          <a:p>
            <a:pPr marL="261938" marR="0" lvl="0" indent="-261938" algn="l" defTabSz="673895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2007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Berufsschulzeugnis ausschließlich mit „Sehr gut“ und in den vertiefenden Fächern (vertiefendes Bildungsangebot) bis zur Benotung „Gut“</a:t>
            </a:r>
          </a:p>
          <a:p>
            <a:pPr marL="261938" marR="0" lvl="0" indent="-261938" algn="l" defTabSz="673895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2007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Lehrabschlussprüfung mit „Auszeichnung“ bestanden</a:t>
            </a: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2007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zahlt € 120,00 pro Zeugnis bzw. Abschluss</a:t>
            </a:r>
          </a:p>
          <a:p>
            <a:pPr marL="395288" marR="0" lvl="0" indent="-395288" algn="l" defTabSz="673895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2007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de-AT" altLang="de-DE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2007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de-AT" altLang="de-DE" sz="2025" dirty="0">
                <a:latin typeface="Calibri" panose="020F0502020204030204" pitchFamily="34" charset="0"/>
                <a:cs typeface="Calibri" panose="020F0502020204030204" pitchFamily="34" charset="0"/>
              </a:rPr>
              <a:t>Ansuchen können bis spätestens 6 Monate nach Ausstellung der Zeugnisse eingereicht werden</a:t>
            </a:r>
            <a:endParaRPr kumimoji="0" lang="de-AT" altLang="de-DE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2007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de-AT" sz="20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73895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2007"/>
              </a:spcAft>
              <a:buClr>
                <a:srgbClr val="000000"/>
              </a:buClr>
              <a:buSzPct val="100000"/>
              <a:tabLst/>
              <a:defRPr/>
            </a:pPr>
            <a:endParaRPr kumimoji="0" lang="de-AT" sz="2025" b="0" i="0" u="none" strike="sng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210609-16EF-29D6-F99C-EB80D656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00" y="1870981"/>
            <a:ext cx="1242000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NÖ Praktikumsförderung </a:t>
            </a:r>
            <a:b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450" dirty="0">
                <a:latin typeface="Calibri" panose="020F0502020204030204" pitchFamily="34" charset="0"/>
                <a:cs typeface="Calibri" panose="020F0502020204030204" pitchFamily="34" charset="0"/>
              </a:rPr>
              <a:t>(seit 01. Juni 2025)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131FE-38FB-A789-CE4B-1A3D0C5E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sz="300" b="0" i="0" u="none" strike="noStrike" kern="1200" cap="none" spc="0" normalizeH="0" baseline="0" noProof="0" dirty="0">
              <a:ln>
                <a:noFill/>
              </a:ln>
              <a:solidFill>
                <a:srgbClr val="FFD5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Praktikantinnen und Praktikanten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mit Hauptwohnsitz seit mindestens 6 Monaten in NÖ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müssen noch in einer allgemein bildenden bzw. berufsbildenden höheren schulischen Ausbildung stehen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Absolvierung eines Praktikums in einem Betrieb in NÖ, es darf sich hierbei um kein Pflichtpraktikum handeln</a:t>
            </a:r>
          </a:p>
          <a:p>
            <a:pPr marL="273845" marR="0" lvl="0" indent="-27384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begünstigt sind ausschließlich handwerkliche Berufe; zusätzlich die Berufe Köchin/Koch und Restaurantfachfrau/-mann</a:t>
            </a:r>
          </a:p>
          <a:p>
            <a:pPr marL="271463" marR="0" lvl="0" indent="-271463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müssen die 9. Schulstufe abgeschlossen haben</a:t>
            </a:r>
          </a:p>
          <a:p>
            <a:pPr marL="271463" marR="0" lvl="0" indent="-271463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fördert wöchentlich € 120,00 für die Dauer von max. 4 Wochen pro Jahr und wird nach Abschluss des Praktikums ausbezahlt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ist an keine Einkommensgrenzen gebunden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de-AT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indent="-395288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de-AT" altLang="de-DE" sz="2025" dirty="0">
                <a:latin typeface="Calibri" panose="020F0502020204030204" pitchFamily="34" charset="0"/>
                <a:cs typeface="Calibri" panose="020F0502020204030204" pitchFamily="34" charset="0"/>
              </a:rPr>
              <a:t>für länger als 3 Monate zurückliegende Zeiträume (vom Zeitpunkt der Antragstellung gerechnet) kann die NÖ Praktikumsförderung nicht gewährt werden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de-AT" sz="20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de-AT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B0C65B-55CF-221E-05F6-61CE93E5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0" y="1870981"/>
            <a:ext cx="1242000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4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5B4BF-34E9-859F-F32B-84579B340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3B28C-5382-B960-73AF-7A9F984E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NÖ Pendlerhilfe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8A8D9B-C897-706B-0723-B212205A6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sz="300" b="0" i="0" u="none" strike="noStrike" kern="1200" cap="none" spc="0" normalizeH="0" baseline="0" noProof="0" dirty="0">
              <a:ln>
                <a:noFill/>
              </a:ln>
              <a:solidFill>
                <a:srgbClr val="FFD5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Arbeitnehmerinnen und Arbeitnehmer </a:t>
            </a:r>
          </a:p>
          <a:p>
            <a:pPr marL="174625" marR="0" lvl="0" indent="-1746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sind beschäftigt</a:t>
            </a:r>
          </a:p>
          <a:p>
            <a:pPr marL="174625" marR="0" lvl="0" indent="-1746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mit Hauptwohnsitz in NÖ</a:t>
            </a:r>
          </a:p>
          <a:p>
            <a:pPr marL="174625" marR="0" lvl="0" indent="-1746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pendeln täglich oder wöchentlich zwischen Arbeits- und Wohnstätte</a:t>
            </a:r>
          </a:p>
          <a:p>
            <a:pPr marL="174625" marR="0" lvl="0" indent="-1746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tragen dafür finanzielle Aufwendungen</a:t>
            </a:r>
          </a:p>
          <a:p>
            <a:pPr marL="174625" marR="0" lvl="0" indent="-1746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einem Haushalt mit geringem Einkommen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3525" marR="0" lvl="0" indent="-2635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zahlt jeweils für Hin- und Rückfahrt einmalig € 4,00 pro Tageskilometer ab 40 Kilometer (max. € 1.000,00/Jahr)</a:t>
            </a:r>
          </a:p>
          <a:p>
            <a:pPr marL="263525" marR="0" lvl="0" indent="-2635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mit € 160,00 Ausgleichsbetrag für Fahrten zwischen 25 und 39 km</a:t>
            </a:r>
          </a:p>
          <a:p>
            <a:pPr marL="263525" marR="0" lvl="0" indent="-2635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zahlt 20 % „ÖKO-Bonus“ zusätzlich bei Benützung von öffentlichen Verkehrsmitteln mittels personenbezogener Jahreskarte</a:t>
            </a:r>
          </a:p>
          <a:p>
            <a:pPr marL="263525" marR="0" lvl="0" indent="-2635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de-AT" altLang="de-DE" sz="203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 defTabSz="4492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AT" altLang="de-DE" sz="2030" dirty="0">
                <a:latin typeface="Calibri" panose="020F0502020204030204" pitchFamily="34" charset="0"/>
                <a:cs typeface="Calibri" panose="020F0502020204030204" pitchFamily="34" charset="0"/>
              </a:rPr>
              <a:t>Anträge sind bis spätestens 31. Oktober des Folgejahres einzubringen</a:t>
            </a:r>
          </a:p>
          <a:p>
            <a:pPr marL="263525" marR="0" lvl="0" indent="-2635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de-AT" altLang="de-DE" sz="20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F26017-349B-BD9B-1502-64F278739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0" y="198834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5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557F98A-74FA-EADD-B97B-2852596EF163}"/>
              </a:ext>
            </a:extLst>
          </p:cNvPr>
          <p:cNvSpPr txBox="1"/>
          <p:nvPr/>
        </p:nvSpPr>
        <p:spPr>
          <a:xfrm>
            <a:off x="9460040" y="2384039"/>
            <a:ext cx="4790313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371600"/>
            <a:r>
              <a:rPr lang="de-DE" sz="27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 für Rückfragen:</a:t>
            </a:r>
          </a:p>
          <a:p>
            <a:pPr defTabSz="1371600"/>
            <a:r>
              <a:rPr lang="de-DE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Katrin Hudler</a:t>
            </a:r>
          </a:p>
          <a:p>
            <a:pPr defTabSz="1371600"/>
            <a:r>
              <a:rPr lang="de-DE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Abteilung Arbeitsmarkt (F4) </a:t>
            </a:r>
          </a:p>
          <a:p>
            <a:pPr defTabSz="1371600"/>
            <a:r>
              <a:rPr lang="de-DE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Referatsleiterin Förderungen </a:t>
            </a:r>
          </a:p>
          <a:p>
            <a:pPr defTabSz="1371600"/>
            <a:r>
              <a:rPr lang="de-DE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02742/9005/38224</a:t>
            </a:r>
          </a:p>
          <a:p>
            <a:pPr defTabSz="1371600"/>
            <a:r>
              <a:rPr lang="de-DE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katrin.hudler@noel.gv.at</a:t>
            </a:r>
            <a:endParaRPr lang="de-AT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98">
            <a:extLst>
              <a:ext uri="{FF2B5EF4-FFF2-40B4-BE49-F238E27FC236}">
                <a16:creationId xmlns:a16="http://schemas.microsoft.com/office/drawing/2014/main" id="{189F93BD-F33F-73A3-DBB8-4360F5A9A178}"/>
              </a:ext>
            </a:extLst>
          </p:cNvPr>
          <p:cNvSpPr/>
          <p:nvPr/>
        </p:nvSpPr>
        <p:spPr>
          <a:xfrm>
            <a:off x="9596065" y="5798834"/>
            <a:ext cx="5051063" cy="37625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371600"/>
            <a:r>
              <a:rPr lang="de-DE" sz="2700" b="1" kern="0" dirty="0">
                <a:solidFill>
                  <a:srgbClr val="000000"/>
                </a:solidFill>
                <a:latin typeface="Calibri"/>
              </a:rPr>
              <a:t>Amt der NÖ Landesregierung</a:t>
            </a:r>
          </a:p>
          <a:p>
            <a:pPr defTabSz="1371600">
              <a:lnSpc>
                <a:spcPts val="2894"/>
              </a:lnSpc>
            </a:pPr>
            <a:r>
              <a:rPr lang="de-DE" sz="2700" kern="0" dirty="0">
                <a:solidFill>
                  <a:srgbClr val="000000"/>
                </a:solidFill>
                <a:latin typeface="Calibri"/>
              </a:rPr>
              <a:t>Abteilung Arbeitsmarkt (F4)</a:t>
            </a:r>
          </a:p>
          <a:p>
            <a:pPr defTabSz="1371600">
              <a:lnSpc>
                <a:spcPts val="2879"/>
              </a:lnSpc>
            </a:pPr>
            <a:r>
              <a:rPr lang="de-DE" sz="2700" kern="0" dirty="0">
                <a:solidFill>
                  <a:srgbClr val="000000"/>
                </a:solidFill>
                <a:latin typeface="Calibri"/>
              </a:rPr>
              <a:t>MMag. Daniela Stampfl-Walch MIM</a:t>
            </a:r>
          </a:p>
          <a:p>
            <a:pPr defTabSz="1371600">
              <a:lnSpc>
                <a:spcPts val="2879"/>
              </a:lnSpc>
            </a:pPr>
            <a:r>
              <a:rPr lang="de-DE" sz="2700" kern="0" dirty="0">
                <a:solidFill>
                  <a:srgbClr val="000000"/>
                </a:solidFill>
                <a:latin typeface="Calibri"/>
              </a:rPr>
              <a:t>Abteilungsleiterin</a:t>
            </a:r>
          </a:p>
          <a:p>
            <a:pPr defTabSz="1371600">
              <a:lnSpc>
                <a:spcPts val="5763"/>
              </a:lnSpc>
            </a:pPr>
            <a:r>
              <a:rPr lang="de-DE" sz="2700" kern="0" dirty="0">
                <a:solidFill>
                  <a:srgbClr val="000000"/>
                </a:solidFill>
                <a:latin typeface="Calibri"/>
              </a:rPr>
              <a:t>Landhausplatz 1</a:t>
            </a:r>
          </a:p>
          <a:p>
            <a:pPr defTabSz="1371600">
              <a:lnSpc>
                <a:spcPts val="2880"/>
              </a:lnSpc>
            </a:pPr>
            <a:r>
              <a:rPr lang="de-DE" sz="2700" kern="0" dirty="0">
                <a:solidFill>
                  <a:srgbClr val="000000"/>
                </a:solidFill>
                <a:latin typeface="Calibri"/>
              </a:rPr>
              <a:t>3109 St. Pölten</a:t>
            </a:r>
          </a:p>
          <a:p>
            <a:pPr defTabSz="1371600">
              <a:lnSpc>
                <a:spcPts val="2882"/>
              </a:lnSpc>
            </a:pPr>
            <a:r>
              <a:rPr lang="de-DE" sz="2700" kern="0" dirty="0">
                <a:solidFill>
                  <a:srgbClr val="000000"/>
                </a:solidFill>
                <a:latin typeface="Calibri"/>
              </a:rPr>
              <a:t>02742/9005/13280</a:t>
            </a:r>
          </a:p>
          <a:p>
            <a:pPr defTabSz="1371600">
              <a:lnSpc>
                <a:spcPts val="2879"/>
              </a:lnSpc>
            </a:pPr>
            <a:r>
              <a:rPr lang="de-DE" sz="2700" kern="0" dirty="0">
                <a:solidFill>
                  <a:srgbClr val="000000"/>
                </a:solidFill>
                <a:latin typeface="Calibri"/>
                <a:hlinkClick r:id="rId3"/>
              </a:rPr>
              <a:t>post.f4@noel.gv.at</a:t>
            </a:r>
          </a:p>
          <a:p>
            <a:pPr defTabSz="1371600">
              <a:lnSpc>
                <a:spcPts val="2883"/>
              </a:lnSpc>
            </a:pPr>
            <a:r>
              <a:rPr lang="de-DE" sz="2700" kern="0" dirty="0">
                <a:solidFill>
                  <a:srgbClr val="000000"/>
                </a:solidFill>
                <a:latin typeface="Calibri"/>
                <a:hlinkClick r:id="rId4"/>
              </a:rPr>
              <a:t>www.noel.gv.at/Arbeitsmarkt</a:t>
            </a:r>
          </a:p>
        </p:txBody>
      </p:sp>
      <p:pic>
        <p:nvPicPr>
          <p:cNvPr id="9" name="Picture 295">
            <a:hlinkClick r:id="rId5"/>
            <a:extLst>
              <a:ext uri="{FF2B5EF4-FFF2-40B4-BE49-F238E27FC236}">
                <a16:creationId xmlns:a16="http://schemas.microsoft.com/office/drawing/2014/main" id="{E181DCFE-56DB-F66C-29C4-D8E425C6CA7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046" y="5792357"/>
            <a:ext cx="5001767" cy="3424427"/>
          </a:xfrm>
          <a:prstGeom prst="rect">
            <a:avLst/>
          </a:prstGeom>
          <a:noFill/>
        </p:spPr>
      </p:pic>
      <p:sp>
        <p:nvSpPr>
          <p:cNvPr id="5" name="Rectangle 299">
            <a:extLst>
              <a:ext uri="{FF2B5EF4-FFF2-40B4-BE49-F238E27FC236}">
                <a16:creationId xmlns:a16="http://schemas.microsoft.com/office/drawing/2014/main" id="{00D06F96-B693-7BEA-E9CF-87E3720E405A}"/>
              </a:ext>
            </a:extLst>
          </p:cNvPr>
          <p:cNvSpPr/>
          <p:nvPr/>
        </p:nvSpPr>
        <p:spPr>
          <a:xfrm rot="-5400000">
            <a:off x="8039393" y="6400507"/>
            <a:ext cx="1128514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371600"/>
            <a:r>
              <a:rPr lang="de-DE" sz="900" kern="0" dirty="0">
                <a:solidFill>
                  <a:prstClr val="white"/>
                </a:solidFill>
                <a:latin typeface="Arial"/>
              </a:rPr>
              <a:t>Grafik: </a:t>
            </a:r>
            <a:r>
              <a:rPr lang="de-DE" sz="900" kern="0" dirty="0">
                <a:solidFill>
                  <a:prstClr val="white"/>
                </a:solidFill>
                <a:latin typeface="Arial"/>
                <a:hlinkClick r:id="rId5"/>
              </a:rPr>
              <a:t>www.noe.gv.at</a:t>
            </a:r>
          </a:p>
        </p:txBody>
      </p:sp>
    </p:spTree>
    <p:extLst>
      <p:ext uri="{BB962C8B-B14F-4D97-AF65-F5344CB8AC3E}">
        <p14:creationId xmlns:p14="http://schemas.microsoft.com/office/powerpoint/2010/main" val="160404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atin typeface="Calibri" panose="020F0502020204030204" pitchFamily="34" charset="0"/>
                <a:cs typeface="Calibri" panose="020F0502020204030204" pitchFamily="34" charset="0"/>
              </a:rPr>
              <a:t>NÖ ESF+ Arbeitsmarktstrategie 2021-2027</a:t>
            </a:r>
            <a:endParaRPr lang="de-AT" dirty="0"/>
          </a:p>
        </p:txBody>
      </p:sp>
      <p:pic>
        <p:nvPicPr>
          <p:cNvPr id="5" name="Picture 2" descr="Arbeitsmarkt-Strategie">
            <a:extLst>
              <a:ext uri="{FF2B5EF4-FFF2-40B4-BE49-F238E27FC236}">
                <a16:creationId xmlns:a16="http://schemas.microsoft.com/office/drawing/2014/main" id="{163A317E-8A12-B59F-582E-1CACFECC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57" y="1935591"/>
            <a:ext cx="6413685" cy="68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B82C0CB-1F9B-AD6D-F7CF-5E977D5C6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23" y="9087911"/>
            <a:ext cx="1432352" cy="533453"/>
          </a:xfrm>
          <a:prstGeom prst="rect">
            <a:avLst/>
          </a:prstGeom>
        </p:spPr>
      </p:pic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52DFD52-4C9F-232C-CBB0-D0EB65C93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82" y="9127120"/>
            <a:ext cx="1233602" cy="536705"/>
          </a:xfrm>
          <a:prstGeom prst="rect">
            <a:avLst/>
          </a:prstGeom>
        </p:spPr>
      </p:pic>
      <p:pic>
        <p:nvPicPr>
          <p:cNvPr id="8" name="Grafik 7" descr="Ein Bild, das Blume, Sonnenblume enthält.&#10;&#10;Automatisch generierte Beschreibung">
            <a:extLst>
              <a:ext uri="{FF2B5EF4-FFF2-40B4-BE49-F238E27FC236}">
                <a16:creationId xmlns:a16="http://schemas.microsoft.com/office/drawing/2014/main" id="{71E928DD-9076-A4C8-0B1C-9392BB748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26" y="9063043"/>
            <a:ext cx="781994" cy="695327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46DC05-3FA1-069C-83EE-F99A0ED9AE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6" y="9261587"/>
            <a:ext cx="1394969" cy="29822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E349F34-80DE-CEDB-8CB5-CA48DDD5EE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13" y="9191229"/>
            <a:ext cx="2338283" cy="326808"/>
          </a:xfrm>
          <a:prstGeom prst="rect">
            <a:avLst/>
          </a:prstGeom>
        </p:spPr>
      </p:pic>
      <p:pic>
        <p:nvPicPr>
          <p:cNvPr id="11" name="Grafik 10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4D584F04-6E15-0153-FDE7-B3D39D9EA9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308" y="9191231"/>
            <a:ext cx="1430892" cy="438653"/>
          </a:xfrm>
          <a:prstGeom prst="rect">
            <a:avLst/>
          </a:prstGeom>
        </p:spPr>
      </p:pic>
      <p:pic>
        <p:nvPicPr>
          <p:cNvPr id="12" name="Grafik 11" descr="G:\F4-Referat ZWIST\Noll\NOE_Bildmarke_RGB.png">
            <a:extLst>
              <a:ext uri="{FF2B5EF4-FFF2-40B4-BE49-F238E27FC236}">
                <a16:creationId xmlns:a16="http://schemas.microsoft.com/office/drawing/2014/main" id="{41AFDAF4-CDB3-3E2C-69BE-C9360B00C3C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38" y="9116499"/>
            <a:ext cx="544010" cy="50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08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atin typeface="Calibri" panose="020F0502020204030204" pitchFamily="34" charset="0"/>
                <a:cs typeface="Calibri" panose="020F0502020204030204" pitchFamily="34" charset="0"/>
              </a:rPr>
              <a:t>NÖ ESF+ Arbeitsmarktstrategie 2021-2027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052391-A420-2C3D-C683-EF27D0BA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116" y="1916737"/>
            <a:ext cx="9833700" cy="83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www.noel.gv.at/arbeitsmarkt</a:t>
            </a:r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2ED7F55-C41B-6C50-9B44-975EEAEBC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243" y="2681187"/>
            <a:ext cx="7312803" cy="45059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9138B0B-8542-C527-DB00-5EBCFC17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092" y="3844181"/>
            <a:ext cx="5643579" cy="6018857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3EF92B97-00BB-B20E-34D9-6A1050C36A03}"/>
              </a:ext>
            </a:extLst>
          </p:cNvPr>
          <p:cNvSpPr/>
          <p:nvPr/>
        </p:nvSpPr>
        <p:spPr bwMode="auto">
          <a:xfrm>
            <a:off x="5029200" y="3086100"/>
            <a:ext cx="457200" cy="3810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AT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54FCA7EF-09DF-07F6-73C1-4B4060BD3256}"/>
              </a:ext>
            </a:extLst>
          </p:cNvPr>
          <p:cNvSpPr/>
          <p:nvPr/>
        </p:nvSpPr>
        <p:spPr bwMode="auto">
          <a:xfrm>
            <a:off x="8153400" y="5753100"/>
            <a:ext cx="609600" cy="2286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AT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2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kern="0" dirty="0">
                <a:latin typeface="Calibri" panose="020F0502020204030204" pitchFamily="34" charset="0"/>
                <a:cs typeface="Calibri" panose="020F0502020204030204" pitchFamily="34" charset="0"/>
              </a:rPr>
              <a:t>Förderungen</a:t>
            </a:r>
            <a:br>
              <a:rPr lang="de-DE" sz="44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dirty="0"/>
          </a:p>
        </p:txBody>
      </p:sp>
      <p:pic>
        <p:nvPicPr>
          <p:cNvPr id="5" name="Picture 179">
            <a:extLst>
              <a:ext uri="{FF2B5EF4-FFF2-40B4-BE49-F238E27FC236}">
                <a16:creationId xmlns:a16="http://schemas.microsoft.com/office/drawing/2014/main" id="{E304FE77-07B1-DED9-6397-BD3F2413EAD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2755" y="4148342"/>
            <a:ext cx="4050479" cy="2524245"/>
          </a:xfrm>
          <a:prstGeom prst="rect">
            <a:avLst/>
          </a:prstGeom>
          <a:noFill/>
        </p:spPr>
      </p:pic>
      <p:sp>
        <p:nvSpPr>
          <p:cNvPr id="6" name="Rectangle 181">
            <a:extLst>
              <a:ext uri="{FF2B5EF4-FFF2-40B4-BE49-F238E27FC236}">
                <a16:creationId xmlns:a16="http://schemas.microsoft.com/office/drawing/2014/main" id="{1A79AB77-DE9F-250A-BD34-A07952C65754}"/>
              </a:ext>
            </a:extLst>
          </p:cNvPr>
          <p:cNvSpPr/>
          <p:nvPr/>
        </p:nvSpPr>
        <p:spPr>
          <a:xfrm>
            <a:off x="1219200" y="2510055"/>
            <a:ext cx="6418232" cy="28854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371600"/>
            <a:r>
              <a:rPr lang="de-DE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Individualförderungen</a:t>
            </a:r>
          </a:p>
          <a:p>
            <a:pPr defTabSz="1371600">
              <a:lnSpc>
                <a:spcPts val="5367"/>
              </a:lnSpc>
            </a:pPr>
            <a:r>
              <a:rPr lang="de-DE" sz="2400" kern="0" spc="213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 Bildungsförderung (inkl. Sonderprogramme)</a:t>
            </a:r>
          </a:p>
          <a:p>
            <a:pPr defTabSz="1371600">
              <a:spcAft>
                <a:spcPts val="900"/>
              </a:spcAft>
            </a:pPr>
            <a:r>
              <a:rPr lang="de-DE" sz="2400" kern="0" spc="213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 Lehrlingsförderung</a:t>
            </a:r>
          </a:p>
          <a:p>
            <a:pPr defTabSz="1371600">
              <a:spcAft>
                <a:spcPts val="900"/>
              </a:spcAft>
            </a:pPr>
            <a:r>
              <a:rPr lang="de-DE" sz="2400" kern="0" spc="213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 Praktikumsförderung </a:t>
            </a:r>
            <a:r>
              <a:rPr lang="de-DE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seit 01. Juni 2025</a:t>
            </a:r>
            <a:endParaRPr lang="de-DE" sz="24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25" indent="-428625" defTabSz="1371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 Pendlerhilfe</a:t>
            </a:r>
          </a:p>
          <a:p>
            <a:pPr defTabSz="1371600">
              <a:spcAft>
                <a:spcPts val="900"/>
              </a:spcAft>
            </a:pPr>
            <a:endParaRPr lang="de-DE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82">
            <a:extLst>
              <a:ext uri="{FF2B5EF4-FFF2-40B4-BE49-F238E27FC236}">
                <a16:creationId xmlns:a16="http://schemas.microsoft.com/office/drawing/2014/main" id="{18099247-371E-C2EE-83D2-1AF44A0AD5DF}"/>
              </a:ext>
            </a:extLst>
          </p:cNvPr>
          <p:cNvSpPr/>
          <p:nvPr/>
        </p:nvSpPr>
        <p:spPr>
          <a:xfrm>
            <a:off x="3050153" y="5836246"/>
            <a:ext cx="6410729" cy="37138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371600"/>
            <a:r>
              <a:rPr lang="de-DE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Sonderprogramme der NÖ Bildungsförderung</a:t>
            </a:r>
          </a:p>
          <a:p>
            <a:pPr defTabSz="1371600">
              <a:lnSpc>
                <a:spcPts val="4323"/>
              </a:lnSpc>
            </a:pPr>
            <a:r>
              <a:rPr lang="de-DE" sz="2400" kern="0" spc="213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Arbeitswelt 4.0 </a:t>
            </a:r>
            <a:r>
              <a:rPr lang="de-DE" sz="2400" kern="0" spc="79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 für Digitalisierung</a:t>
            </a:r>
          </a:p>
          <a:p>
            <a:pPr defTabSz="1371600">
              <a:spcAft>
                <a:spcPts val="900"/>
              </a:spcAft>
            </a:pPr>
            <a:r>
              <a:rPr lang="de-DE" sz="2400" kern="0" spc="213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Fachkräfteinitiative Pflege und Soziales</a:t>
            </a:r>
          </a:p>
          <a:p>
            <a:pPr defTabSz="1371600">
              <a:spcAft>
                <a:spcPts val="900"/>
              </a:spcAft>
            </a:pPr>
            <a:r>
              <a:rPr lang="de-DE" sz="2400" kern="0" spc="213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 Lehre plus</a:t>
            </a:r>
          </a:p>
          <a:p>
            <a:pPr defTabSz="1371600">
              <a:spcAft>
                <a:spcPts val="900"/>
              </a:spcAft>
            </a:pPr>
            <a:r>
              <a:rPr lang="de-DE" sz="2400" kern="0" spc="213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 Berufsreifeprüfung</a:t>
            </a:r>
          </a:p>
          <a:p>
            <a:pPr defTabSz="1371600">
              <a:spcAft>
                <a:spcPts val="900"/>
              </a:spcAft>
            </a:pPr>
            <a:r>
              <a:rPr lang="de-DE" sz="2400" kern="0" spc="213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 Weiterbildungsscheck</a:t>
            </a:r>
          </a:p>
          <a:p>
            <a:pPr defTabSz="1371600">
              <a:spcAft>
                <a:spcPts val="900"/>
              </a:spcAft>
            </a:pPr>
            <a:r>
              <a:rPr lang="de-DE" sz="2400" kern="0" spc="213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 „Fachkräfte“</a:t>
            </a:r>
          </a:p>
          <a:p>
            <a:pPr marL="395288" indent="-395288" defTabSz="1371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„Meisterlich Ausgestattet“ </a:t>
            </a:r>
            <a:r>
              <a:rPr lang="de-DE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seit 01. April 2025</a:t>
            </a:r>
            <a:endParaRPr lang="de-DE" sz="2847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B1E4D4-CAF9-FE51-317D-43174370A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433" y="1940771"/>
            <a:ext cx="1138568" cy="11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5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NÖ Bildungsförderung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131FE-38FB-A789-CE4B-1A3D0C5E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Arbeitnehmerinnen und Arbeitnehmer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sind beschäftigt</a:t>
            </a:r>
            <a:endParaRPr kumimoji="0" lang="de-AT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NÖ – seit mindestens 6 Monaten vor Kursbeginn und während der gesamten Kursdauer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machen die Weiterbildung bei einem zertifizierten Bildungsträger und diese muss der berufsspezifischen Weiterbildung dienen 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verdienen im Monat weniger als € 4.400,00 brutto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absolvieren die Bildungsmaßnahme (mindestens 75%ige Anwesenheit) oder mit positivem Abschluss 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fördert bis zu 80 % der Kurskosten (von den persönlich entstandenen Kurskosten)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bis maximal € 2.500,00</a:t>
            </a:r>
          </a:p>
          <a:p>
            <a:pPr marL="428625" marR="0" lvl="0" indent="-42862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unterstützt bei Teilnahme an beruflichen Bildungsmaßnahmen</a:t>
            </a:r>
          </a:p>
          <a:p>
            <a:pPr marL="428625" marR="0" lvl="0" indent="-42862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de-AT" altLang="de-DE" sz="20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25" marR="0" lvl="0" indent="-42862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de-AT" altLang="de-DE" sz="2025" dirty="0">
                <a:latin typeface="Calibri" panose="020F0502020204030204" pitchFamily="34" charset="0"/>
                <a:cs typeface="Calibri" panose="020F0502020204030204" pitchFamily="34" charset="0"/>
              </a:rPr>
              <a:t>Antragstellung frühestens 13 Wochen vor Kursbeginn bis spätestens 2 Wochen nach Kursbeginn</a:t>
            </a:r>
            <a:endParaRPr kumimoji="0" lang="de-AT" altLang="de-DE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201BCE-78B2-A742-F06A-38403BE63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0" y="2003680"/>
            <a:ext cx="1082420" cy="10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3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Sonderprogramm „Arbeitswelt 4.0 - Fit für Digitalisierung“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131FE-38FB-A789-CE4B-1A3D0C5E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Arbeitnehmerinnen und Arbeitnehmer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sind beschäftigt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NÖ – seit mindestens 6 Monaten vor Kursbeginn und während der gesamten Kursdauer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wollen sich für einen Beruf in der Arbeitswelt 4.0 bilden bzw. weiterbilden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verdienen im Monat weniger als € 4.400,00</a:t>
            </a: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brutto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machen die Weiterbildung oder Umschulung bei einem zertifizierten Institut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absolvieren die Bildungsmaßnahme (mindestens 75%ige Anwesenheit) oder mit positivem Abschluss 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fördert bis zu 80 % der Kurskosten, je nach Einkommen, max. € 2.500,00</a:t>
            </a:r>
          </a:p>
          <a:p>
            <a:pPr marL="428625" marR="0" lvl="0" indent="-42862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unterstützt bei Umschulungen </a:t>
            </a: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Qualifizierungs- und Weiterbildungsmaßnahmen für Erwerbstätige</a:t>
            </a:r>
          </a:p>
          <a:p>
            <a:pPr marL="428625" marR="0" lvl="0" indent="-42862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insbesondere in den Bereichen Digitalisierung, Elektronischer Datenverarbeitung (EDV), Informationstechnik (IT) und Informations- und Kommunikationstechnik (IKT) ab Stufe 4 des </a:t>
            </a:r>
            <a:r>
              <a:rPr kumimoji="0" lang="de-AT" sz="20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DigComp</a:t>
            </a: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2.3 AT </a:t>
            </a:r>
          </a:p>
          <a:p>
            <a:pPr marL="428625" marR="0" lvl="0" indent="-42862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de-AT" sz="20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25" indent="-428625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de-AT" altLang="de-DE" sz="2025" dirty="0">
                <a:latin typeface="Calibri" panose="020F0502020204030204" pitchFamily="34" charset="0"/>
                <a:cs typeface="Calibri" panose="020F0502020204030204" pitchFamily="34" charset="0"/>
              </a:rPr>
              <a:t>Antragstellung frühestens 13 Wochen vor Kursbeginn bis spätestens 2 Wochen nach Kursbeginn</a:t>
            </a:r>
          </a:p>
          <a:p>
            <a:pPr marL="428625" marR="0" lvl="0" indent="-428625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de-AT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ADCC75-DE6C-BA1A-D38B-BC7579B6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399" y="1943101"/>
            <a:ext cx="990601" cy="9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8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14E9D-36D5-29C1-3D03-26C39046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DA9B2-2657-27E0-6FB3-24557F7C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Sonderprogramm „Fachkräfteinitiative Pflege und Soziales“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106CF-BB42-60DD-721E-3F2E6494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324100"/>
            <a:ext cx="16128965" cy="7181850"/>
          </a:xfrm>
        </p:spPr>
        <p:txBody>
          <a:bodyPr/>
          <a:lstStyle/>
          <a:p>
            <a:pPr marL="342900" marR="0" lvl="0" indent="-34290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Arbeitnehmerinnen und Arbeitnehmer</a:t>
            </a:r>
          </a:p>
          <a:p>
            <a:pPr marL="174625" marR="0" lvl="0" indent="-1746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sind beschäftigt</a:t>
            </a:r>
            <a:endParaRPr kumimoji="0" lang="de-AT" sz="202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563" marR="0" lvl="0" indent="-1825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NÖ – seit mindestens 6 Monaten vor Kursbeginn und während der gesamten Kursdauer</a:t>
            </a:r>
          </a:p>
          <a:p>
            <a:pPr marL="182563" marR="0" lvl="0" indent="-1825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machen eine Umschulung und/oder berufsbezogene Weiterbildung in den Bereichen „Pflege und Soziales“ und berufsbegleitend bei einem zertifizierten Institut</a:t>
            </a:r>
          </a:p>
          <a:p>
            <a:pPr marL="182563" marR="0" lvl="0" indent="-1825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verdienen im Monat weniger als € 4.400,00 brutto</a:t>
            </a:r>
          </a:p>
          <a:p>
            <a:pPr marL="182563" marR="0" lvl="0" indent="-1825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absolvieren die Bildungsmaßnahme (mindestens 75%ige Anwesenheit) oder mit positivem Abschluss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3525" marR="0" lvl="0" indent="-2635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fördert bis zu 80 % der Kurskosten (von den persönlich entstandenen Kurskosten)</a:t>
            </a:r>
          </a:p>
          <a:p>
            <a:pPr marL="263525" marR="0" lvl="0" indent="-2635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bis maximal € 2.500,00</a:t>
            </a:r>
          </a:p>
          <a:p>
            <a:pPr marL="263525" marR="0" lvl="0" indent="-2635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wenn die Umschulung und/oder der berufsbezogenen Weiterbildung auf/in folgende Berufe dient: </a:t>
            </a:r>
          </a:p>
          <a:p>
            <a:pPr marL="263525" marR="0" lvl="0" indent="-26352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Pflege und Soziales</a:t>
            </a:r>
            <a:endParaRPr kumimoji="0" lang="de-AT" sz="202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2438" marR="0" lvl="0" indent="-18573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Heimhelferin/Heimhelfer</a:t>
            </a:r>
          </a:p>
          <a:p>
            <a:pPr marL="452438" marR="0" lvl="0" indent="-18573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Sozialbetreuerin/Sozialbetreuer in der Altenarbeit</a:t>
            </a:r>
          </a:p>
          <a:p>
            <a:pPr marL="452438" marR="0" lvl="0" indent="-18573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Sozialbetreuerin/Sozialbetreuer in der Familienarbeit </a:t>
            </a:r>
          </a:p>
          <a:p>
            <a:pPr marL="452438" marR="0" lvl="0" indent="-18573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Sozialbetreuerin/Sozialbetreuer für Menschen mit Behinderung</a:t>
            </a:r>
          </a:p>
          <a:p>
            <a:pPr marL="452438" marR="0" lvl="0" indent="-18573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Pflegeassistentin/Pflegeassistent</a:t>
            </a:r>
          </a:p>
          <a:p>
            <a:pPr marL="452438" marR="0" lvl="0" indent="-18573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Pflegefachassistentin/Pflegefachassistent</a:t>
            </a:r>
          </a:p>
          <a:p>
            <a:pPr marL="452438" marR="0" lvl="0" indent="-18573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Ordinationsassistentin/Ordinationsassistent</a:t>
            </a:r>
          </a:p>
          <a:p>
            <a:pPr marL="452438" marR="0" lvl="0" indent="-18573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Operationsassistentin/Operationsassistent</a:t>
            </a:r>
          </a:p>
          <a:p>
            <a:pPr marL="452438" marR="0" lvl="0" indent="-18573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de-DE" altLang="de-DE" sz="20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 defTabSz="44926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AT" altLang="de-DE" sz="2020" dirty="0">
                <a:latin typeface="Calibri" panose="020F0502020204030204" pitchFamily="34" charset="0"/>
                <a:cs typeface="Calibri" panose="020F0502020204030204" pitchFamily="34" charset="0"/>
              </a:rPr>
              <a:t>Antragstellung frühestens 13 Wochen vor Kursbeginn bis spätestens 2 Wochen nach Kursbeginn</a:t>
            </a:r>
          </a:p>
          <a:p>
            <a:pPr marL="452438" marR="0" lvl="0" indent="-18573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de-AT" altLang="de-DE" sz="20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DE7BF3-F353-4647-4FB4-6EA48A578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0" y="20264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2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34B1D-9437-C4F1-A8E4-22A13567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Sonderprogramm „NÖ Lehre PLUS“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131FE-38FB-A789-CE4B-1A3D0C5E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Lehrlinge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sind beschäftigt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wohnen in NÖ – seit mindestens 6 Monaten vor Kursbeginn und während der gesamten Kursdauer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beziehen Familienbeihilfe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wollen sich parallel zur dualen Ausbildung höher qualifizieren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machen die Weiterbildung bei einem zertifizierten Institut</a:t>
            </a:r>
          </a:p>
          <a:p>
            <a:pPr marL="261938" marR="0" lvl="0" indent="-26193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absolvieren die Bildungsmaßnahme (mindestens 75%ige Anwesenheit) oder mit positivem Abschluss</a:t>
            </a:r>
          </a:p>
          <a:p>
            <a:pPr marL="0" marR="0" lvl="0" indent="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Land NÖ</a:t>
            </a: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fördert bis zu 80 % der Kurskosten</a:t>
            </a:r>
            <a:b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(von den persönlich entstandenen Kurskosten)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altLang="de-DE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bis maximal € 2.500,00</a:t>
            </a:r>
          </a:p>
          <a:p>
            <a:pPr marL="395288" marR="0" lvl="0" indent="-395288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2025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Beispielsweise:</a:t>
            </a:r>
          </a:p>
          <a:p>
            <a:pPr marL="428625" marR="0" lvl="0" indent="-15002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Berufsbezogene Sprachkurse</a:t>
            </a:r>
          </a:p>
          <a:p>
            <a:pPr marL="428625" marR="0" lvl="0" indent="-15002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Kurse</a:t>
            </a:r>
          </a:p>
          <a:p>
            <a:pPr marL="428625" marR="0" lvl="0" indent="-15002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Vorbereitungskurse zur Lehrabschlussprüfung</a:t>
            </a:r>
          </a:p>
          <a:p>
            <a:pPr marL="428625" indent="-15002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de-AT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Berufsbezogene Lenkerberechtigungen (z.B. LKW-Führerschein)</a:t>
            </a:r>
            <a:r>
              <a:rPr lang="de-AT" altLang="de-DE" sz="20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78605" indent="0">
              <a:lnSpc>
                <a:spcPct val="100000"/>
              </a:lnSpc>
              <a:spcAft>
                <a:spcPts val="0"/>
              </a:spcAft>
              <a:defRPr/>
            </a:pPr>
            <a:endParaRPr lang="de-AT" altLang="de-DE" sz="20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36036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AT" altLang="de-DE" sz="2025" dirty="0">
                <a:latin typeface="Calibri" panose="020F0502020204030204" pitchFamily="34" charset="0"/>
                <a:cs typeface="Calibri" panose="020F0502020204030204" pitchFamily="34" charset="0"/>
              </a:rPr>
              <a:t>Antragstellung frühestens 13 Wochen vor Kursbeginn bis spätestens 2 Wochen nach Kursbeginn</a:t>
            </a:r>
          </a:p>
          <a:p>
            <a:pPr marL="428625" marR="0" lvl="0" indent="-150020" algn="l" defTabSz="673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de-AT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B2F1C7-B74C-5898-EEB6-8A1B3ECE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0" y="1862645"/>
            <a:ext cx="1242000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6252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FF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4032E"/>
      </a:accent1>
      <a:accent2>
        <a:srgbClr val="458CC3"/>
      </a:accent2>
      <a:accent3>
        <a:srgbClr val="3BA88E"/>
      </a:accent3>
      <a:accent4>
        <a:srgbClr val="A1819B"/>
      </a:accent4>
      <a:accent5>
        <a:srgbClr val="3B8335"/>
      </a:accent5>
      <a:accent6>
        <a:srgbClr val="F28B4E"/>
      </a:accent6>
      <a:hlink>
        <a:srgbClr val="E4032E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G_Vorlage_2025_DE_bf_neu.potx" id="{CE4677D3-AFE6-4CA7-8B3A-1E066FEB472E}" vid="{2DBF0B6B-3ED9-453F-A23A-4AE510C8E17B}"/>
    </a:ext>
  </a:extLst>
</a:theme>
</file>

<file path=ppt/theme/theme2.xml><?xml version="1.0" encoding="utf-8"?>
<a:theme xmlns:a="http://schemas.openxmlformats.org/drawingml/2006/main" name="Folienmaster 16 9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Interstate"/>
        <a:ea typeface=""/>
        <a:cs typeface="Arial Unicode MS"/>
      </a:majorFont>
      <a:minorFont>
        <a:latin typeface="Interstate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lienmaster 16 9" id="{97B715BA-0AA8-430E-A9E4-5B3F35B0C767}" vid="{1966F0C6-D046-4E0E-ACD0-63CFAE5230D6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</Words>
  <Application>Microsoft Office PowerPoint</Application>
  <PresentationFormat>Benutzerdefiniert</PresentationFormat>
  <Paragraphs>234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Interstate</vt:lpstr>
      <vt:lpstr>Times New Roman</vt:lpstr>
      <vt:lpstr>Wingdings</vt:lpstr>
      <vt:lpstr>Arial</vt:lpstr>
      <vt:lpstr>Calibri</vt:lpstr>
      <vt:lpstr>Aptos</vt:lpstr>
      <vt:lpstr>Benutzerdefiniertes Design</vt:lpstr>
      <vt:lpstr>Folienmaster 16 9</vt:lpstr>
      <vt:lpstr>PowerPoint-Präsentation</vt:lpstr>
      <vt:lpstr>NÖ ESF+ Arbeitsmarktstrategie 2021-2027</vt:lpstr>
      <vt:lpstr>NÖ ESF+ Arbeitsmarktstrategie 2021-2027</vt:lpstr>
      <vt:lpstr>www.noel.gv.at/arbeitsmarkt</vt:lpstr>
      <vt:lpstr>Förderungen </vt:lpstr>
      <vt:lpstr>NÖ Bildungsförderung</vt:lpstr>
      <vt:lpstr>Sonderprogramm „Arbeitswelt 4.0 - Fit für Digitalisierung“</vt:lpstr>
      <vt:lpstr>Sonderprogramm „Fachkräfteinitiative Pflege und Soziales“</vt:lpstr>
      <vt:lpstr>Sonderprogramm „NÖ Lehre PLUS“</vt:lpstr>
      <vt:lpstr>Sonderprogramm „NÖ Berufsreifeprüfung“</vt:lpstr>
      <vt:lpstr>Sonderprogramm „NÖ Weiterbildungsscheck“</vt:lpstr>
      <vt:lpstr>Sonderprogramm „Fachkräfte“</vt:lpstr>
      <vt:lpstr>Sonderprogramm „Meisterlich Ausgestattet“ (seit 01. April 2025)</vt:lpstr>
      <vt:lpstr>NÖ Lehrlingsbeihilfe</vt:lpstr>
      <vt:lpstr>NÖ Begabtenförderung</vt:lpstr>
      <vt:lpstr>NÖ Praktikumsförderung  (seit 01. Juni 2025)</vt:lpstr>
      <vt:lpstr>NÖ Pendlerhilfe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Weiterbildungsförderungen für Mitarbeiter:innen 2025</dc:title>
  <dc:creator>Hackl Johanna | WKNÖ | Förderservice</dc:creator>
  <cp:lastModifiedBy>Stadler Anita (F4)</cp:lastModifiedBy>
  <cp:revision>19</cp:revision>
  <dcterms:created xsi:type="dcterms:W3CDTF">2006-08-16T00:00:00Z</dcterms:created>
  <dcterms:modified xsi:type="dcterms:W3CDTF">2025-09-04T12:12:23Z</dcterms:modified>
  <dc:identifier>DAGvRsiVnFg</dc:identifier>
</cp:coreProperties>
</file>