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4"/>
  </p:notesMasterIdLst>
  <p:handoutMasterIdLst>
    <p:handoutMasterId r:id="rId35"/>
  </p:handoutMasterIdLst>
  <p:sldIdLst>
    <p:sldId id="258" r:id="rId5"/>
    <p:sldId id="259" r:id="rId6"/>
    <p:sldId id="277" r:id="rId7"/>
    <p:sldId id="280" r:id="rId8"/>
    <p:sldId id="279" r:id="rId9"/>
    <p:sldId id="260" r:id="rId10"/>
    <p:sldId id="262" r:id="rId11"/>
    <p:sldId id="270" r:id="rId12"/>
    <p:sldId id="273" r:id="rId13"/>
    <p:sldId id="271" r:id="rId14"/>
    <p:sldId id="302" r:id="rId15"/>
    <p:sldId id="307" r:id="rId16"/>
    <p:sldId id="303" r:id="rId17"/>
    <p:sldId id="305" r:id="rId18"/>
    <p:sldId id="290" r:id="rId19"/>
    <p:sldId id="298" r:id="rId20"/>
    <p:sldId id="299" r:id="rId21"/>
    <p:sldId id="264" r:id="rId22"/>
    <p:sldId id="300" r:id="rId23"/>
    <p:sldId id="269" r:id="rId24"/>
    <p:sldId id="275" r:id="rId25"/>
    <p:sldId id="301" r:id="rId26"/>
    <p:sldId id="292" r:id="rId27"/>
    <p:sldId id="274" r:id="rId28"/>
    <p:sldId id="293" r:id="rId29"/>
    <p:sldId id="295" r:id="rId30"/>
    <p:sldId id="294" r:id="rId31"/>
    <p:sldId id="296" r:id="rId32"/>
    <p:sldId id="291" r:id="rId33"/>
  </p:sldIdLst>
  <p:sldSz cx="9144000" cy="5143500" type="screen16x9"/>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30">
          <p15:clr>
            <a:srgbClr val="A4A3A4"/>
          </p15:clr>
        </p15:guide>
        <p15:guide id="2" pos="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261"/>
    <a:srgbClr val="3309E7"/>
    <a:srgbClr val="EEEDEC"/>
    <a:srgbClr val="E1E1DF"/>
    <a:srgbClr val="13E113"/>
    <a:srgbClr val="9BBB59"/>
    <a:srgbClr val="C0504D"/>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snapToObjects="1" showGuides="1">
      <p:cViewPr varScale="1">
        <p:scale>
          <a:sx n="108" d="100"/>
          <a:sy n="108" d="100"/>
        </p:scale>
        <p:origin x="754" y="82"/>
      </p:cViewPr>
      <p:guideLst>
        <p:guide orient="horz" pos="3130"/>
        <p:guide pos="381"/>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tcl.local\dfs\bizup\i&amp;s\Intern\Team\Dutescu\Brachen\Datenauswertung\Kontakt%20mit%20Gemeinden_Endstatu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tcl.local\dfs\bizup\i&amp;s\Intern\Team\Dutescu\Brachen\Datenauswertung\Fl&#228;chenbereinigung%20erfolg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tcl.local\dfs\bizup\i&amp;s\Intern\Team\Dutescu\Brachen\Datenauswertung\Fl&#228;chenbereinigung%20erfolgt.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tcl.local\dfs\bizup\i&amp;s\Intern\Team\Dutescu\Brachen\Datenauswertung\Fl&#228;chenbereinigung%20erfolgt.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tcl.local\dfs\bizup\i&amp;s\Intern\Team\Dutescu\Brachen\Datenauswertung\Fl&#228;chenbereinigung%20erfolgt.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Vereinfacht!$B$443</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0F-4D0E-9CF4-85D0486C5B2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80F-4D0E-9CF4-85D0486C5B2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80F-4D0E-9CF4-85D0486C5B28}"/>
              </c:ext>
            </c:extLst>
          </c:dPt>
          <c:dLbls>
            <c:dLbl>
              <c:idx val="0"/>
              <c:layout>
                <c:manualLayout>
                  <c:x val="9.655982064741897E-2"/>
                  <c:y val="-0.12180227471566055"/>
                </c:manualLayout>
              </c:layout>
              <c:showLegendKey val="0"/>
              <c:showVal val="0"/>
              <c:showCatName val="1"/>
              <c:showSerName val="0"/>
              <c:showPercent val="1"/>
              <c:showBubbleSize val="0"/>
              <c:extLst>
                <c:ext xmlns:c15="http://schemas.microsoft.com/office/drawing/2012/chart" uri="{CE6537A1-D6FC-4f65-9D91-7224C49458BB}">
                  <c15:layout>
                    <c:manualLayout>
                      <c:w val="0.24594444444444444"/>
                      <c:h val="0.25335666375036453"/>
                    </c:manualLayout>
                  </c15:layout>
                </c:ext>
                <c:ext xmlns:c16="http://schemas.microsoft.com/office/drawing/2014/chart" uri="{C3380CC4-5D6E-409C-BE32-E72D297353CC}">
                  <c16:uniqueId val="{00000001-C80F-4D0E-9CF4-85D0486C5B28}"/>
                </c:ext>
              </c:extLst>
            </c:dLbl>
            <c:dLbl>
              <c:idx val="1"/>
              <c:layout>
                <c:manualLayout>
                  <c:x val="-3.4602902784462063E-2"/>
                  <c:y val="3.483231262758821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80F-4D0E-9CF4-85D0486C5B28}"/>
                </c:ext>
              </c:extLst>
            </c:dLbl>
            <c:dLbl>
              <c:idx val="2"/>
              <c:layout>
                <c:manualLayout>
                  <c:x val="-6.1566382327209096E-2"/>
                  <c:y val="-5.982137649460483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80F-4D0E-9CF4-85D0486C5B2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a:ea typeface="+mn-ea"/>
                    <a:cs typeface="+mn-cs"/>
                  </a:defRPr>
                </a:pPr>
                <a:endParaRPr lang="de-D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Vereinfacht!$A$446:$A$448</c:f>
              <c:strCache>
                <c:ptCount val="3"/>
                <c:pt idx="0">
                  <c:v>Keine Brachen im Gemeindegebiet</c:v>
                </c:pt>
                <c:pt idx="1">
                  <c:v>Keine Mitwirkung</c:v>
                </c:pt>
                <c:pt idx="2">
                  <c:v>Brachen eingemeldet</c:v>
                </c:pt>
              </c:strCache>
            </c:strRef>
          </c:cat>
          <c:val>
            <c:numRef>
              <c:f>Vereinfacht!$B$446:$B$448</c:f>
              <c:numCache>
                <c:formatCode>General</c:formatCode>
                <c:ptCount val="3"/>
                <c:pt idx="0">
                  <c:v>321</c:v>
                </c:pt>
                <c:pt idx="1">
                  <c:v>31</c:v>
                </c:pt>
                <c:pt idx="2">
                  <c:v>88</c:v>
                </c:pt>
              </c:numCache>
            </c:numRef>
          </c:val>
          <c:extLst>
            <c:ext xmlns:c16="http://schemas.microsoft.com/office/drawing/2014/chart" uri="{C3380CC4-5D6E-409C-BE32-E72D297353CC}">
              <c16:uniqueId val="{00000006-C80F-4D0E-9CF4-85D0486C5B2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'nach B-Widmung'!$B$16:$B$17</c:f>
              <c:strCache>
                <c:ptCount val="2"/>
                <c:pt idx="0">
                  <c:v>Unterteilung nach Widmung</c:v>
                </c:pt>
                <c:pt idx="1">
                  <c:v>Brachfläche (m²)</c:v>
                </c:pt>
              </c:strCache>
            </c:strRef>
          </c:tx>
          <c:explosion val="1"/>
          <c:dPt>
            <c:idx val="0"/>
            <c:bubble3D val="0"/>
            <c:spPr>
              <a:solidFill>
                <a:srgbClr val="0070C0"/>
              </a:solidFill>
              <a:ln w="19050">
                <a:solidFill>
                  <a:schemeClr val="lt1"/>
                </a:solidFill>
              </a:ln>
              <a:effectLst/>
            </c:spPr>
            <c:extLst>
              <c:ext xmlns:c16="http://schemas.microsoft.com/office/drawing/2014/chart" uri="{C3380CC4-5D6E-409C-BE32-E72D297353CC}">
                <c16:uniqueId val="{00000001-E9CB-4891-B9A2-10A0A84B785A}"/>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E9CB-4891-B9A2-10A0A84B785A}"/>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E9CB-4891-B9A2-10A0A84B785A}"/>
              </c:ext>
            </c:extLst>
          </c:dPt>
          <c:dPt>
            <c:idx val="3"/>
            <c:bubble3D val="0"/>
            <c:spPr>
              <a:solidFill>
                <a:srgbClr val="F21E5B"/>
              </a:solidFill>
              <a:ln w="19050">
                <a:solidFill>
                  <a:schemeClr val="lt1"/>
                </a:solidFill>
              </a:ln>
              <a:effectLst/>
            </c:spPr>
            <c:extLst>
              <c:ext xmlns:c16="http://schemas.microsoft.com/office/drawing/2014/chart" uri="{C3380CC4-5D6E-409C-BE32-E72D297353CC}">
                <c16:uniqueId val="{00000007-E9CB-4891-B9A2-10A0A84B785A}"/>
              </c:ext>
            </c:extLst>
          </c:dPt>
          <c:dPt>
            <c:idx val="4"/>
            <c:bubble3D val="0"/>
            <c:spPr>
              <a:solidFill>
                <a:srgbClr val="FFC000"/>
              </a:solidFill>
              <a:ln w="19050">
                <a:solidFill>
                  <a:schemeClr val="lt1"/>
                </a:solidFill>
              </a:ln>
              <a:effectLst/>
            </c:spPr>
            <c:extLst>
              <c:ext xmlns:c16="http://schemas.microsoft.com/office/drawing/2014/chart" uri="{C3380CC4-5D6E-409C-BE32-E72D297353CC}">
                <c16:uniqueId val="{00000009-E9CB-4891-B9A2-10A0A84B785A}"/>
              </c:ext>
            </c:extLst>
          </c:dPt>
          <c:dLbls>
            <c:dLbl>
              <c:idx val="0"/>
              <c:layout>
                <c:manualLayout>
                  <c:x val="0.16793077677464927"/>
                  <c:y val="0.17987934857067081"/>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9CB-4891-B9A2-10A0A84B785A}"/>
                </c:ext>
              </c:extLst>
            </c:dLbl>
            <c:dLbl>
              <c:idx val="1"/>
              <c:layout>
                <c:manualLayout>
                  <c:x val="0.38035563936566397"/>
                  <c:y val="0.2550194088227277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9CB-4891-B9A2-10A0A84B785A}"/>
                </c:ext>
              </c:extLst>
            </c:dLbl>
            <c:dLbl>
              <c:idx val="2"/>
              <c:layout>
                <c:manualLayout>
                  <c:x val="0.18644269186015333"/>
                  <c:y val="-0.10608280606645404"/>
                </c:manualLayout>
              </c:layou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E9CB-4891-B9A2-10A0A84B785A}"/>
                </c:ext>
              </c:extLst>
            </c:dLbl>
            <c:dLbl>
              <c:idx val="3"/>
              <c:layout>
                <c:manualLayout>
                  <c:x val="0.16895373660991614"/>
                  <c:y val="-6.8232139831912966E-2"/>
                </c:manualLayout>
              </c:layout>
              <c:tx>
                <c:rich>
                  <a:bodyPr/>
                  <a:lstStyle/>
                  <a:p>
                    <a:fld id="{E6797964-DACF-46DC-8794-47499EEEDC69}" type="CATEGORYNAME">
                      <a:rPr lang="en-US" smtClean="0"/>
                      <a:pPr/>
                      <a:t>[RUBRIKENNAME]</a:t>
                    </a:fld>
                    <a:r>
                      <a:rPr lang="en-US" baseline="0" dirty="0"/>
                      <a:t>
</a:t>
                    </a:r>
                    <a:fld id="{FEDE7244-6705-4112-89A9-D94815EC6D14}" type="PERCENTAGE">
                      <a:rPr lang="en-US" baseline="0" dirty="0"/>
                      <a:pPr/>
                      <a:t>[PROZENTSATZ]</a:t>
                    </a:fld>
                    <a:endParaRPr lang="en-US" baseline="0" dirty="0"/>
                  </a:p>
                </c:rich>
              </c:tx>
              <c:showLegendKey val="1"/>
              <c:showVal val="0"/>
              <c:showCatName val="1"/>
              <c:showSerName val="0"/>
              <c:showPercent val="1"/>
              <c:showBubbleSize val="0"/>
              <c:extLst>
                <c:ext xmlns:c15="http://schemas.microsoft.com/office/drawing/2012/chart" uri="{CE6537A1-D6FC-4f65-9D91-7224C49458BB}">
                  <c15:layout>
                    <c:manualLayout>
                      <c:w val="0.16177258379346551"/>
                      <c:h val="0.13453709773649669"/>
                    </c:manualLayout>
                  </c15:layout>
                  <c15:dlblFieldTable/>
                  <c15:showDataLabelsRange val="0"/>
                </c:ext>
                <c:ext xmlns:c16="http://schemas.microsoft.com/office/drawing/2014/chart" uri="{C3380CC4-5D6E-409C-BE32-E72D297353CC}">
                  <c16:uniqueId val="{00000007-E9CB-4891-B9A2-10A0A84B785A}"/>
                </c:ext>
              </c:extLst>
            </c:dLbl>
            <c:dLbl>
              <c:idx val="4"/>
              <c:layout>
                <c:manualLayout>
                  <c:x val="0.1547892116208742"/>
                  <c:y val="2.873536972518285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9CB-4891-B9A2-10A0A84B78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1"/>
            <c:showVal val="0"/>
            <c:showCatName val="1"/>
            <c:showSerName val="0"/>
            <c:showPercent val="1"/>
            <c:showBubbleSize val="0"/>
            <c:showLeaderLines val="1"/>
            <c:leaderLines>
              <c:spPr>
                <a:ln w="9525" cap="flat" cmpd="sng" algn="ctr">
                  <a:solidFill>
                    <a:schemeClr val="accent1"/>
                  </a:solidFill>
                  <a:round/>
                </a:ln>
                <a:effectLst/>
              </c:spPr>
            </c:leaderLines>
            <c:extLst>
              <c:ext xmlns:c15="http://schemas.microsoft.com/office/drawing/2012/chart" uri="{CE6537A1-D6FC-4f65-9D91-7224C49458BB}"/>
            </c:extLst>
          </c:dLbls>
          <c:cat>
            <c:strRef>
              <c:f>'nach B-Widmung'!$A$18:$A$22</c:f>
              <c:strCache>
                <c:ptCount val="5"/>
                <c:pt idx="0">
                  <c:v>Industriebaugebiet</c:v>
                </c:pt>
                <c:pt idx="1">
                  <c:v>Betriebsbaugebiet</c:v>
                </c:pt>
                <c:pt idx="2">
                  <c:v>Eingeschränktes Betriebsbaugebiet</c:v>
                </c:pt>
                <c:pt idx="3">
                  <c:v>Geschäftsgebiete  </c:v>
                </c:pt>
                <c:pt idx="4">
                  <c:v>Sonderwidmung</c:v>
                </c:pt>
              </c:strCache>
            </c:strRef>
          </c:cat>
          <c:val>
            <c:numRef>
              <c:f>'nach B-Widmung'!$B$18:$B$22</c:f>
              <c:numCache>
                <c:formatCode>_(* #,##0.00_);_(* \(#,##0.00\);_(* "-"??_);_(@_)</c:formatCode>
                <c:ptCount val="5"/>
                <c:pt idx="0">
                  <c:v>25953.599999999999</c:v>
                </c:pt>
                <c:pt idx="1">
                  <c:v>512676.01</c:v>
                </c:pt>
                <c:pt idx="2">
                  <c:v>111297.72</c:v>
                </c:pt>
                <c:pt idx="3">
                  <c:v>24688.42</c:v>
                </c:pt>
                <c:pt idx="4">
                  <c:v>6874.63</c:v>
                </c:pt>
              </c:numCache>
            </c:numRef>
          </c:val>
          <c:extLst>
            <c:ext xmlns:c16="http://schemas.microsoft.com/office/drawing/2014/chart" uri="{C3380CC4-5D6E-409C-BE32-E72D297353CC}">
              <c16:uniqueId val="{0000000A-E9CB-4891-B9A2-10A0A84B785A}"/>
            </c:ext>
          </c:extLst>
        </c:ser>
        <c:dLbls>
          <c:showLegendKey val="0"/>
          <c:showVal val="0"/>
          <c:showCatName val="0"/>
          <c:showSerName val="0"/>
          <c:showPercent val="0"/>
          <c:showBubbleSize val="0"/>
          <c:showLeaderLines val="1"/>
        </c:dLbls>
        <c:firstSliceAng val="96"/>
        <c:holeSize val="52"/>
      </c:doughnut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pivotSource>
    <c:name>[Flächenbereinigung erfolgt.xlsx]Flächensumme je Bezirk!PivotTable3</c:name>
    <c:fmtId val="3"/>
  </c:pivotSource>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de-AT" dirty="0"/>
              <a:t>  </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de-DE"/>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barChart>
        <c:barDir val="col"/>
        <c:grouping val="clustered"/>
        <c:varyColors val="0"/>
        <c:ser>
          <c:idx val="0"/>
          <c:order val="0"/>
          <c:tx>
            <c:strRef>
              <c:f>'Flächensumme je Bezirk'!$B$3</c:f>
              <c:strCache>
                <c:ptCount val="1"/>
                <c:pt idx="0">
                  <c:v>Ergebnis</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5400000" spcFirstLastPara="1" vertOverflow="overflow" horzOverflow="overflow" vert="horz" wrap="square" lIns="38100" tIns="19050" rIns="38100" bIns="19050" anchor="t" anchorCtr="0">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tx1">
                          <a:lumMod val="35000"/>
                          <a:lumOff val="65000"/>
                        </a:schemeClr>
                      </a:solidFill>
                    </a:ln>
                    <a:effectLst/>
                  </c:spPr>
                </c15:leaderLines>
              </c:ext>
            </c:extLst>
          </c:dLbls>
          <c:cat>
            <c:strRef>
              <c:f>'Flächensumme je Bezirk'!$A$4:$A$19</c:f>
              <c:strCache>
                <c:ptCount val="16"/>
                <c:pt idx="0">
                  <c:v>BRAUNAU AM INN</c:v>
                </c:pt>
                <c:pt idx="1">
                  <c:v>EFERDING</c:v>
                </c:pt>
                <c:pt idx="2">
                  <c:v>FREISTADT</c:v>
                </c:pt>
                <c:pt idx="3">
                  <c:v>GMUNDEN</c:v>
                </c:pt>
                <c:pt idx="4">
                  <c:v>GRIESKIRCHEN</c:v>
                </c:pt>
                <c:pt idx="5">
                  <c:v>KIRCHDORF</c:v>
                </c:pt>
                <c:pt idx="6">
                  <c:v>LINZ-LAND</c:v>
                </c:pt>
                <c:pt idx="7">
                  <c:v>PERG</c:v>
                </c:pt>
                <c:pt idx="8">
                  <c:v>RIED</c:v>
                </c:pt>
                <c:pt idx="9">
                  <c:v>ROHRBACH</c:v>
                </c:pt>
                <c:pt idx="10">
                  <c:v>SCHÄRDING</c:v>
                </c:pt>
                <c:pt idx="11">
                  <c:v>STEYR-LAND</c:v>
                </c:pt>
                <c:pt idx="12">
                  <c:v>URFAHR-UMGEBUNG</c:v>
                </c:pt>
                <c:pt idx="13">
                  <c:v>VÖCKLABRUCK</c:v>
                </c:pt>
                <c:pt idx="14">
                  <c:v>WELS</c:v>
                </c:pt>
                <c:pt idx="15">
                  <c:v>WELS-LAND</c:v>
                </c:pt>
              </c:strCache>
            </c:strRef>
          </c:cat>
          <c:val>
            <c:numRef>
              <c:f>'Flächensumme je Bezirk'!$B$4:$B$19</c:f>
              <c:numCache>
                <c:formatCode>_-* #\ ##0_-;\-* #\ ##0_-;_-* "-"??_-;_-@_-</c:formatCode>
                <c:ptCount val="16"/>
                <c:pt idx="0">
                  <c:v>142411.65000000002</c:v>
                </c:pt>
                <c:pt idx="1">
                  <c:v>4388</c:v>
                </c:pt>
                <c:pt idx="2">
                  <c:v>26276.9</c:v>
                </c:pt>
                <c:pt idx="3">
                  <c:v>35496.31</c:v>
                </c:pt>
                <c:pt idx="4">
                  <c:v>45792.639999999999</c:v>
                </c:pt>
                <c:pt idx="5">
                  <c:v>30609.02</c:v>
                </c:pt>
                <c:pt idx="6">
                  <c:v>36807.51</c:v>
                </c:pt>
                <c:pt idx="7">
                  <c:v>47106.200000000004</c:v>
                </c:pt>
                <c:pt idx="8">
                  <c:v>2148.3199999999997</c:v>
                </c:pt>
                <c:pt idx="9">
                  <c:v>49766.64</c:v>
                </c:pt>
                <c:pt idx="10">
                  <c:v>50055.45</c:v>
                </c:pt>
                <c:pt idx="11">
                  <c:v>43623.700000000004</c:v>
                </c:pt>
                <c:pt idx="12">
                  <c:v>7166</c:v>
                </c:pt>
                <c:pt idx="13">
                  <c:v>64035.270000000004</c:v>
                </c:pt>
                <c:pt idx="14">
                  <c:v>32825</c:v>
                </c:pt>
                <c:pt idx="15">
                  <c:v>63011.77</c:v>
                </c:pt>
              </c:numCache>
            </c:numRef>
          </c:val>
          <c:extLst>
            <c:ext xmlns:c16="http://schemas.microsoft.com/office/drawing/2014/chart" uri="{C3380CC4-5D6E-409C-BE32-E72D297353CC}">
              <c16:uniqueId val="{00000000-B67E-4976-834A-5D05007579F1}"/>
            </c:ext>
          </c:extLst>
        </c:ser>
        <c:dLbls>
          <c:dLblPos val="outEnd"/>
          <c:showLegendKey val="0"/>
          <c:showVal val="1"/>
          <c:showCatName val="0"/>
          <c:showSerName val="0"/>
          <c:showPercent val="0"/>
          <c:showBubbleSize val="0"/>
        </c:dLbls>
        <c:gapWidth val="164"/>
        <c:overlap val="-22"/>
        <c:axId val="516256720"/>
        <c:axId val="516257896"/>
      </c:barChart>
      <c:catAx>
        <c:axId val="51625672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16257896"/>
        <c:crosses val="autoZero"/>
        <c:auto val="1"/>
        <c:lblAlgn val="ctr"/>
        <c:lblOffset val="100"/>
        <c:noMultiLvlLbl val="0"/>
      </c:catAx>
      <c:valAx>
        <c:axId val="516257896"/>
        <c:scaling>
          <c:orientation val="minMax"/>
        </c:scaling>
        <c:delete val="0"/>
        <c:axPos val="l"/>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16256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pivotSource>
    <c:name>[Flächenbereinigung erfolgt.xlsx]Anzahl Brachen je Bezirk (Def)!PivotTable11</c:name>
    <c:fmtId val="9"/>
  </c:pivotSource>
  <c:chart>
    <c:autoTitleDeleted val="1"/>
    <c:pivotFmts>
      <c:pivotFmt>
        <c:idx val="0"/>
        <c:spPr>
          <a:solidFill>
            <a:schemeClr val="accent1"/>
          </a:solidFill>
          <a:ln>
            <a:noFill/>
          </a:ln>
          <a:effectLst/>
        </c:spPr>
        <c:marker>
          <c:symbol val="diamond"/>
          <c:size val="6"/>
          <c:spPr>
            <a:solidFill>
              <a:schemeClr val="accent1"/>
            </a:solidFill>
            <a:ln w="9525">
              <a:solidFill>
                <a:schemeClr val="accent1"/>
              </a:solidFill>
              <a:round/>
            </a:ln>
            <a:effectLst/>
          </c:spPr>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de-D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de-D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de-DE"/>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'Anzahl Brachen je Bezirk (Def)'!$F$3</c:f>
              <c:strCache>
                <c:ptCount val="1"/>
                <c:pt idx="0">
                  <c:v>Ergebnis</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'Anzahl Brachen je Bezirk (Def)'!$E$4:$E$19</c:f>
              <c:strCache>
                <c:ptCount val="16"/>
                <c:pt idx="0">
                  <c:v>BRAUNAU AM INN</c:v>
                </c:pt>
                <c:pt idx="1">
                  <c:v>EFERDING</c:v>
                </c:pt>
                <c:pt idx="2">
                  <c:v>FREISTADT</c:v>
                </c:pt>
                <c:pt idx="3">
                  <c:v>GMUNDEN</c:v>
                </c:pt>
                <c:pt idx="4">
                  <c:v>GRIESKIRCHEN</c:v>
                </c:pt>
                <c:pt idx="5">
                  <c:v>KIRCHDORF</c:v>
                </c:pt>
                <c:pt idx="6">
                  <c:v>LINZ-LAND</c:v>
                </c:pt>
                <c:pt idx="7">
                  <c:v>PERG</c:v>
                </c:pt>
                <c:pt idx="8">
                  <c:v>RIED</c:v>
                </c:pt>
                <c:pt idx="9">
                  <c:v>ROHRBACH</c:v>
                </c:pt>
                <c:pt idx="10">
                  <c:v>SCHÄRDING</c:v>
                </c:pt>
                <c:pt idx="11">
                  <c:v>STEYR-LAND</c:v>
                </c:pt>
                <c:pt idx="12">
                  <c:v>URFAHR-UMGEBUNG</c:v>
                </c:pt>
                <c:pt idx="13">
                  <c:v>VÖCKLABRUCK</c:v>
                </c:pt>
                <c:pt idx="14">
                  <c:v>WELS</c:v>
                </c:pt>
                <c:pt idx="15">
                  <c:v>WELS-LAND</c:v>
                </c:pt>
              </c:strCache>
            </c:strRef>
          </c:cat>
          <c:val>
            <c:numRef>
              <c:f>'Anzahl Brachen je Bezirk (Def)'!$F$4:$F$19</c:f>
              <c:numCache>
                <c:formatCode>General</c:formatCode>
                <c:ptCount val="16"/>
                <c:pt idx="0">
                  <c:v>20</c:v>
                </c:pt>
                <c:pt idx="1">
                  <c:v>1</c:v>
                </c:pt>
                <c:pt idx="2">
                  <c:v>4</c:v>
                </c:pt>
                <c:pt idx="3">
                  <c:v>10</c:v>
                </c:pt>
                <c:pt idx="4">
                  <c:v>9</c:v>
                </c:pt>
                <c:pt idx="5">
                  <c:v>12</c:v>
                </c:pt>
                <c:pt idx="6">
                  <c:v>6</c:v>
                </c:pt>
                <c:pt idx="7">
                  <c:v>8</c:v>
                </c:pt>
                <c:pt idx="8">
                  <c:v>2</c:v>
                </c:pt>
                <c:pt idx="9">
                  <c:v>8</c:v>
                </c:pt>
                <c:pt idx="10">
                  <c:v>3</c:v>
                </c:pt>
                <c:pt idx="11">
                  <c:v>5</c:v>
                </c:pt>
                <c:pt idx="12">
                  <c:v>1</c:v>
                </c:pt>
                <c:pt idx="13">
                  <c:v>9</c:v>
                </c:pt>
                <c:pt idx="14">
                  <c:v>2</c:v>
                </c:pt>
                <c:pt idx="15">
                  <c:v>3</c:v>
                </c:pt>
              </c:numCache>
            </c:numRef>
          </c:val>
          <c:extLst>
            <c:ext xmlns:c16="http://schemas.microsoft.com/office/drawing/2014/chart" uri="{C3380CC4-5D6E-409C-BE32-E72D297353CC}">
              <c16:uniqueId val="{00000000-625E-44D0-A281-C1F71CEB63A0}"/>
            </c:ext>
          </c:extLst>
        </c:ser>
        <c:dLbls>
          <c:dLblPos val="outEnd"/>
          <c:showLegendKey val="0"/>
          <c:showVal val="1"/>
          <c:showCatName val="0"/>
          <c:showSerName val="0"/>
          <c:showPercent val="0"/>
          <c:showBubbleSize val="0"/>
        </c:dLbls>
        <c:gapWidth val="164"/>
        <c:overlap val="-22"/>
        <c:axId val="516255936"/>
        <c:axId val="516257112"/>
      </c:barChart>
      <c:catAx>
        <c:axId val="51625593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16257112"/>
        <c:crosses val="autoZero"/>
        <c:auto val="1"/>
        <c:lblAlgn val="ctr"/>
        <c:lblOffset val="100"/>
        <c:noMultiLvlLbl val="0"/>
      </c:catAx>
      <c:valAx>
        <c:axId val="5162571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16255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'Datensatz abgespeckt'!$N$1:$T$1</c:f>
              <c:strCache>
                <c:ptCount val="7"/>
                <c:pt idx="0">
                  <c:v>&lt; 2.500 m²</c:v>
                </c:pt>
                <c:pt idx="1">
                  <c:v>&gt; 2.500 m²</c:v>
                </c:pt>
                <c:pt idx="2">
                  <c:v>&gt; 5.000 m²</c:v>
                </c:pt>
                <c:pt idx="3">
                  <c:v>&gt; 10.000 m²</c:v>
                </c:pt>
                <c:pt idx="4">
                  <c:v>&gt; 20.000 m²</c:v>
                </c:pt>
                <c:pt idx="5">
                  <c:v>&gt; 30.000m² </c:v>
                </c:pt>
                <c:pt idx="6">
                  <c:v>&gt;  50.000 m²</c:v>
                </c:pt>
              </c:strCache>
            </c:strRef>
          </c:cat>
          <c:val>
            <c:numRef>
              <c:f>'Datensatz abgespeckt'!$N$309:$T$309</c:f>
              <c:numCache>
                <c:formatCode>General</c:formatCode>
                <c:ptCount val="7"/>
                <c:pt idx="0">
                  <c:v>26</c:v>
                </c:pt>
                <c:pt idx="1">
                  <c:v>29</c:v>
                </c:pt>
                <c:pt idx="2">
                  <c:v>29</c:v>
                </c:pt>
                <c:pt idx="3">
                  <c:v>14</c:v>
                </c:pt>
                <c:pt idx="4">
                  <c:v>2</c:v>
                </c:pt>
                <c:pt idx="5">
                  <c:v>2</c:v>
                </c:pt>
                <c:pt idx="6">
                  <c:v>1</c:v>
                </c:pt>
              </c:numCache>
            </c:numRef>
          </c:val>
          <c:extLst>
            <c:ext xmlns:c16="http://schemas.microsoft.com/office/drawing/2014/chart" uri="{C3380CC4-5D6E-409C-BE32-E72D297353CC}">
              <c16:uniqueId val="{00000000-7BCD-433D-89D3-83831C429E8B}"/>
            </c:ext>
          </c:extLst>
        </c:ser>
        <c:dLbls>
          <c:dLblPos val="outEnd"/>
          <c:showLegendKey val="0"/>
          <c:showVal val="1"/>
          <c:showCatName val="0"/>
          <c:showSerName val="0"/>
          <c:showPercent val="0"/>
          <c:showBubbleSize val="0"/>
        </c:dLbls>
        <c:gapWidth val="164"/>
        <c:overlap val="-22"/>
        <c:axId val="516256328"/>
        <c:axId val="516257504"/>
      </c:barChart>
      <c:catAx>
        <c:axId val="51625632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16257504"/>
        <c:crosses val="autoZero"/>
        <c:auto val="1"/>
        <c:lblAlgn val="ctr"/>
        <c:lblOffset val="100"/>
        <c:noMultiLvlLbl val="0"/>
      </c:catAx>
      <c:valAx>
        <c:axId val="5162575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16256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0.81255</cdr:x>
      <cdr:y>0.86364</cdr:y>
    </cdr:from>
    <cdr:to>
      <cdr:x>1</cdr:x>
      <cdr:y>0.92199</cdr:y>
    </cdr:to>
    <cdr:sp macro="" textlink="">
      <cdr:nvSpPr>
        <cdr:cNvPr id="2" name="Textfeld 7"/>
        <cdr:cNvSpPr txBox="1"/>
      </cdr:nvSpPr>
      <cdr:spPr>
        <a:xfrm xmlns:a="http://schemas.openxmlformats.org/drawingml/2006/main">
          <a:off x="6554251" y="3189215"/>
          <a:ext cx="1512062"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de-DE" sz="800" b="1" dirty="0">
              <a:solidFill>
                <a:schemeClr val="tx1"/>
              </a:solidFill>
            </a:rPr>
            <a:t>Quelle:</a:t>
          </a:r>
          <a:r>
            <a:rPr lang="de-DE" sz="800" dirty="0">
              <a:solidFill>
                <a:schemeClr val="tx1"/>
              </a:solidFill>
            </a:rPr>
            <a:t> Business Upper Austria</a:t>
          </a:r>
        </a:p>
      </cdr:txBody>
    </cdr:sp>
  </cdr:relSizeAnchor>
</c:userShapes>
</file>

<file path=ppt/drawings/drawing2.xml><?xml version="1.0" encoding="utf-8"?>
<c:userShapes xmlns:c="http://schemas.openxmlformats.org/drawingml/2006/chart">
  <cdr:relSizeAnchor xmlns:cdr="http://schemas.openxmlformats.org/drawingml/2006/chartDrawing">
    <cdr:from>
      <cdr:x>0.81208</cdr:x>
      <cdr:y>0.91842</cdr:y>
    </cdr:from>
    <cdr:to>
      <cdr:x>1</cdr:x>
      <cdr:y>0.97505</cdr:y>
    </cdr:to>
    <cdr:sp macro="" textlink="">
      <cdr:nvSpPr>
        <cdr:cNvPr id="2" name="Textfeld 7"/>
        <cdr:cNvSpPr txBox="1"/>
      </cdr:nvSpPr>
      <cdr:spPr>
        <a:xfrm xmlns:a="http://schemas.openxmlformats.org/drawingml/2006/main">
          <a:off x="6534277" y="3494132"/>
          <a:ext cx="1512062"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800" b="1" dirty="0">
              <a:solidFill>
                <a:schemeClr val="tx1"/>
              </a:solidFill>
            </a:rPr>
            <a:t>Quelle:</a:t>
          </a:r>
          <a:r>
            <a:rPr lang="de-DE" sz="800" dirty="0">
              <a:solidFill>
                <a:schemeClr val="tx1"/>
              </a:solidFill>
            </a:rPr>
            <a:t> Business Upper Austria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462AD3A-DA06-2045-9CBC-365A2F736177}" type="datetime1">
              <a:rPr lang="de-DE" smtClean="0"/>
              <a:pPr/>
              <a:t>19.04.2021</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EAD5AF9-3720-B54D-9E37-29A3C5BD5B2F}" type="slidenum">
              <a:rPr lang="de-DE" smtClean="0"/>
              <a:pPr/>
              <a:t>‹Nr.›</a:t>
            </a:fld>
            <a:endParaRPr lang="de-DE"/>
          </a:p>
        </p:txBody>
      </p:sp>
    </p:spTree>
    <p:extLst>
      <p:ext uri="{BB962C8B-B14F-4D97-AF65-F5344CB8AC3E}">
        <p14:creationId xmlns:p14="http://schemas.microsoft.com/office/powerpoint/2010/main" val="1397396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9B896C0-A7AE-604E-BDFF-08C095663396}" type="datetime1">
              <a:rPr lang="de-DE" smtClean="0"/>
              <a:pPr/>
              <a:t>19.04.2021</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C43EC0F-50A5-0344-9E3E-112C91289165}" type="slidenum">
              <a:rPr lang="de-DE" smtClean="0"/>
              <a:pPr/>
              <a:t>‹Nr.›</a:t>
            </a:fld>
            <a:endParaRPr lang="de-DE"/>
          </a:p>
        </p:txBody>
      </p:sp>
    </p:spTree>
    <p:extLst>
      <p:ext uri="{BB962C8B-B14F-4D97-AF65-F5344CB8AC3E}">
        <p14:creationId xmlns:p14="http://schemas.microsoft.com/office/powerpoint/2010/main" val="7808527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VERBAL die Brücke</a:t>
            </a:r>
            <a:r>
              <a:rPr lang="de-AT" baseline="0" dirty="0"/>
              <a:t> zum Programmpunkt schließen</a:t>
            </a:r>
            <a:endParaRPr lang="de-AT" dirty="0"/>
          </a:p>
        </p:txBody>
      </p:sp>
      <p:sp>
        <p:nvSpPr>
          <p:cNvPr id="4" name="Foliennummernplatzhalter 3"/>
          <p:cNvSpPr>
            <a:spLocks noGrp="1"/>
          </p:cNvSpPr>
          <p:nvPr>
            <p:ph type="sldNum" sz="quarter" idx="10"/>
          </p:nvPr>
        </p:nvSpPr>
        <p:spPr/>
        <p:txBody>
          <a:bodyPr/>
          <a:lstStyle/>
          <a:p>
            <a:fld id="{2C43EC0F-50A5-0344-9E3E-112C91289165}" type="slidenum">
              <a:rPr lang="de-DE" smtClean="0"/>
              <a:pPr/>
              <a:t>1</a:t>
            </a:fld>
            <a:endParaRPr lang="de-DE"/>
          </a:p>
        </p:txBody>
      </p:sp>
    </p:spTree>
    <p:extLst>
      <p:ext uri="{BB962C8B-B14F-4D97-AF65-F5344CB8AC3E}">
        <p14:creationId xmlns:p14="http://schemas.microsoft.com/office/powerpoint/2010/main" val="2229150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C43EC0F-50A5-0344-9E3E-112C91289165}" type="slidenum">
              <a:rPr lang="de-DE" smtClean="0"/>
              <a:pPr/>
              <a:t>5</a:t>
            </a:fld>
            <a:endParaRPr lang="de-DE"/>
          </a:p>
        </p:txBody>
      </p:sp>
    </p:spTree>
    <p:extLst>
      <p:ext uri="{BB962C8B-B14F-4D97-AF65-F5344CB8AC3E}">
        <p14:creationId xmlns:p14="http://schemas.microsoft.com/office/powerpoint/2010/main" val="3758272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C43EC0F-50A5-0344-9E3E-112C91289165}" type="slidenum">
              <a:rPr lang="de-DE" smtClean="0"/>
              <a:pPr/>
              <a:t>19</a:t>
            </a:fld>
            <a:endParaRPr lang="de-DE"/>
          </a:p>
        </p:txBody>
      </p:sp>
    </p:spTree>
    <p:extLst>
      <p:ext uri="{BB962C8B-B14F-4D97-AF65-F5344CB8AC3E}">
        <p14:creationId xmlns:p14="http://schemas.microsoft.com/office/powerpoint/2010/main" val="54432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C43EC0F-50A5-0344-9E3E-112C91289165}" type="slidenum">
              <a:rPr lang="de-DE" smtClean="0"/>
              <a:pPr/>
              <a:t>25</a:t>
            </a:fld>
            <a:endParaRPr lang="de-DE"/>
          </a:p>
        </p:txBody>
      </p:sp>
    </p:spTree>
    <p:extLst>
      <p:ext uri="{BB962C8B-B14F-4D97-AF65-F5344CB8AC3E}">
        <p14:creationId xmlns:p14="http://schemas.microsoft.com/office/powerpoint/2010/main" val="2265768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C43EC0F-50A5-0344-9E3E-112C91289165}" type="slidenum">
              <a:rPr lang="de-DE" smtClean="0"/>
              <a:pPr/>
              <a:t>26</a:t>
            </a:fld>
            <a:endParaRPr lang="de-DE"/>
          </a:p>
        </p:txBody>
      </p:sp>
    </p:spTree>
    <p:extLst>
      <p:ext uri="{BB962C8B-B14F-4D97-AF65-F5344CB8AC3E}">
        <p14:creationId xmlns:p14="http://schemas.microsoft.com/office/powerpoint/2010/main" val="2129475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4" name="Bild 3" descr="BIZU-W16010_ppt_16zu9_bizup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2" name="Titel 1"/>
          <p:cNvSpPr>
            <a:spLocks noGrp="1"/>
          </p:cNvSpPr>
          <p:nvPr>
            <p:ph type="ctrTitle"/>
          </p:nvPr>
        </p:nvSpPr>
        <p:spPr>
          <a:xfrm>
            <a:off x="629103" y="1994059"/>
            <a:ext cx="7878313" cy="739949"/>
          </a:xfrm>
        </p:spPr>
        <p:txBody>
          <a:bodyPr anchor="ctr">
            <a:normAutofit/>
          </a:bodyPr>
          <a:lstStyle>
            <a:lvl1pPr algn="l" defTabSz="457200" rtl="0" eaLnBrk="1" latinLnBrk="0" hangingPunct="1">
              <a:spcBef>
                <a:spcPct val="0"/>
              </a:spcBef>
              <a:buNone/>
              <a:defRPr lang="de-AT" sz="3400" b="1" i="0" kern="1200" dirty="0" smtClean="0">
                <a:solidFill>
                  <a:schemeClr val="tx1"/>
                </a:solidFill>
                <a:latin typeface="Helvetica"/>
                <a:ea typeface="+mj-ea"/>
                <a:cs typeface="Helvetica"/>
              </a:defRPr>
            </a:lvl1pPr>
          </a:lstStyle>
          <a:p>
            <a:r>
              <a:rPr lang="de-AT" dirty="0"/>
              <a:t>Mastertitelformat bearbeiten</a:t>
            </a:r>
            <a:endParaRPr lang="de-DE" dirty="0"/>
          </a:p>
        </p:txBody>
      </p:sp>
      <p:cxnSp>
        <p:nvCxnSpPr>
          <p:cNvPr id="6" name="Gerade Verbindung 5"/>
          <p:cNvCxnSpPr/>
          <p:nvPr userDrawn="1"/>
        </p:nvCxnSpPr>
        <p:spPr>
          <a:xfrm>
            <a:off x="7522633" y="4473577"/>
            <a:ext cx="0" cy="13970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platzhalter 13"/>
          <p:cNvSpPr>
            <a:spLocks noGrp="1"/>
          </p:cNvSpPr>
          <p:nvPr>
            <p:ph type="body" sz="quarter" idx="16" hasCustomPrompt="1"/>
          </p:nvPr>
        </p:nvSpPr>
        <p:spPr>
          <a:xfrm>
            <a:off x="4434689" y="4387636"/>
            <a:ext cx="3033933" cy="299936"/>
          </a:xfrm>
        </p:spPr>
        <p:txBody>
          <a:bodyPr anchor="ctr">
            <a:normAutofit/>
          </a:bodyPr>
          <a:lstStyle>
            <a:lvl1pPr marL="0" indent="0" algn="r">
              <a:buNone/>
              <a:defRPr lang="de-DE" sz="900" b="0" i="0" kern="1200" dirty="0">
                <a:solidFill>
                  <a:schemeClr val="tx1"/>
                </a:solidFill>
                <a:latin typeface="Helvetica Light"/>
                <a:ea typeface="+mn-ea"/>
                <a:cs typeface="Helvetica Light"/>
              </a:defRPr>
            </a:lvl1pPr>
          </a:lstStyle>
          <a:p>
            <a:pPr marL="342900" lvl="0" indent="-342900" algn="r" defTabSz="457200" rtl="0" eaLnBrk="1" latinLnBrk="0" hangingPunct="1">
              <a:spcBef>
                <a:spcPct val="20000"/>
              </a:spcBef>
              <a:buFont typeface="Arial"/>
              <a:buNone/>
            </a:pPr>
            <a:r>
              <a:rPr lang="de-AT" dirty="0"/>
              <a:t>Name</a:t>
            </a:r>
            <a:endParaRPr lang="de-DE" dirty="0"/>
          </a:p>
        </p:txBody>
      </p:sp>
      <p:sp>
        <p:nvSpPr>
          <p:cNvPr id="9" name="Textplatzhalter 5"/>
          <p:cNvSpPr>
            <a:spLocks noGrp="1"/>
          </p:cNvSpPr>
          <p:nvPr>
            <p:ph type="body" sz="quarter" idx="17" hasCustomPrompt="1"/>
          </p:nvPr>
        </p:nvSpPr>
        <p:spPr>
          <a:xfrm>
            <a:off x="7587312" y="4384462"/>
            <a:ext cx="997889" cy="301259"/>
          </a:xfrm>
        </p:spPr>
        <p:txBody>
          <a:bodyPr anchor="ctr" anchorCtr="0"/>
          <a:lstStyle>
            <a:lvl1pPr marL="0" indent="0" algn="r">
              <a:spcBef>
                <a:spcPts val="0"/>
              </a:spcBef>
              <a:spcAft>
                <a:spcPts val="0"/>
              </a:spcAft>
              <a:buNone/>
              <a:defRPr lang="de-DE" sz="900" b="0" i="0" kern="1200" dirty="0">
                <a:solidFill>
                  <a:schemeClr val="tx1"/>
                </a:solidFill>
                <a:latin typeface="Helvetica Light"/>
                <a:ea typeface="+mn-ea"/>
                <a:cs typeface="Helvetica Light"/>
              </a:defRPr>
            </a:lvl1pPr>
          </a:lstStyle>
          <a:p>
            <a:pPr lvl="0"/>
            <a:r>
              <a:rPr lang="de-AT" dirty="0"/>
              <a:t>15.11.2016</a:t>
            </a:r>
            <a:endParaRPr lang="de-DE" dirty="0"/>
          </a:p>
        </p:txBody>
      </p:sp>
      <p:sp>
        <p:nvSpPr>
          <p:cNvPr id="3" name="Datumsplatzhalter 2"/>
          <p:cNvSpPr>
            <a:spLocks noGrp="1"/>
          </p:cNvSpPr>
          <p:nvPr>
            <p:ph type="dt" sz="half" idx="18"/>
          </p:nvPr>
        </p:nvSpPr>
        <p:spPr/>
        <p:txBody>
          <a:bodyPr/>
          <a:lstStyle/>
          <a:p>
            <a:r>
              <a:rPr lang="hr-HR"/>
              <a:t>30.09.2016</a:t>
            </a:r>
            <a:endParaRPr lang="hr-HR" dirty="0"/>
          </a:p>
        </p:txBody>
      </p:sp>
      <p:sp>
        <p:nvSpPr>
          <p:cNvPr id="5" name="Foliennummernplatzhalter 4"/>
          <p:cNvSpPr>
            <a:spLocks noGrp="1"/>
          </p:cNvSpPr>
          <p:nvPr>
            <p:ph type="sldNum" sz="quarter" idx="19"/>
          </p:nvPr>
        </p:nvSpPr>
        <p:spPr/>
        <p:txBody>
          <a:bodyPr/>
          <a:lstStyle/>
          <a:p>
            <a:fld id="{0D342068-E47C-B44F-8824-DE861E75CA19}" type="slidenum">
              <a:rPr lang="tr-TR" smtClean="0"/>
              <a:pPr/>
              <a:t>‹Nr.›</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elfolie mit Untertitel">
    <p:spTree>
      <p:nvGrpSpPr>
        <p:cNvPr id="1" name=""/>
        <p:cNvGrpSpPr/>
        <p:nvPr/>
      </p:nvGrpSpPr>
      <p:grpSpPr>
        <a:xfrm>
          <a:off x="0" y="0"/>
          <a:ext cx="0" cy="0"/>
          <a:chOff x="0" y="0"/>
          <a:chExt cx="0" cy="0"/>
        </a:xfrm>
      </p:grpSpPr>
      <p:pic>
        <p:nvPicPr>
          <p:cNvPr id="5" name="Bild 4" descr="BIZU-W16010_ppt_16zu9_bizup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cxnSp>
        <p:nvCxnSpPr>
          <p:cNvPr id="10" name="Gerade Verbindung 9"/>
          <p:cNvCxnSpPr/>
          <p:nvPr userDrawn="1"/>
        </p:nvCxnSpPr>
        <p:spPr>
          <a:xfrm>
            <a:off x="7522633" y="4473577"/>
            <a:ext cx="0" cy="13970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itel 1"/>
          <p:cNvSpPr>
            <a:spLocks noGrp="1"/>
          </p:cNvSpPr>
          <p:nvPr>
            <p:ph type="ctrTitle"/>
          </p:nvPr>
        </p:nvSpPr>
        <p:spPr>
          <a:xfrm>
            <a:off x="617760" y="2002448"/>
            <a:ext cx="7772400" cy="467784"/>
          </a:xfrm>
        </p:spPr>
        <p:txBody>
          <a:bodyPr>
            <a:normAutofit/>
          </a:bodyPr>
          <a:lstStyle>
            <a:lvl1pPr>
              <a:defRPr sz="2900">
                <a:latin typeface="Helvetica"/>
                <a:cs typeface="Helvetica"/>
              </a:defRPr>
            </a:lvl1pPr>
          </a:lstStyle>
          <a:p>
            <a:r>
              <a:rPr lang="de-AT" dirty="0"/>
              <a:t>Mastertitelformat bearbeiten</a:t>
            </a:r>
            <a:endParaRPr lang="de-DE" dirty="0"/>
          </a:p>
        </p:txBody>
      </p:sp>
      <p:sp>
        <p:nvSpPr>
          <p:cNvPr id="11" name="Untertitel 2"/>
          <p:cNvSpPr>
            <a:spLocks noGrp="1"/>
          </p:cNvSpPr>
          <p:nvPr>
            <p:ph type="subTitle" idx="1"/>
          </p:nvPr>
        </p:nvSpPr>
        <p:spPr>
          <a:xfrm>
            <a:off x="624570" y="2470234"/>
            <a:ext cx="7765590" cy="306185"/>
          </a:xfrm>
        </p:spPr>
        <p:txBody>
          <a:bodyPr>
            <a:normAutofit/>
          </a:bodyPr>
          <a:lstStyle>
            <a:lvl1pPr marL="0" indent="0" algn="l">
              <a:buNone/>
              <a:defRPr sz="2000" b="0" i="0">
                <a:solidFill>
                  <a:schemeClr val="tx1">
                    <a:tint val="75000"/>
                  </a:schemeClr>
                </a:solidFill>
                <a:latin typeface="Helvetica Light"/>
                <a:cs typeface="Helvetica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dirty="0"/>
              <a:t>Master-Untertitelformat bearbeiten</a:t>
            </a:r>
            <a:endParaRPr lang="de-DE" dirty="0"/>
          </a:p>
        </p:txBody>
      </p:sp>
      <p:sp>
        <p:nvSpPr>
          <p:cNvPr id="12" name="Textplatzhalter 13"/>
          <p:cNvSpPr>
            <a:spLocks noGrp="1"/>
          </p:cNvSpPr>
          <p:nvPr>
            <p:ph type="body" sz="quarter" idx="16" hasCustomPrompt="1"/>
          </p:nvPr>
        </p:nvSpPr>
        <p:spPr>
          <a:xfrm>
            <a:off x="4434689" y="4387636"/>
            <a:ext cx="3033933" cy="299936"/>
          </a:xfrm>
        </p:spPr>
        <p:txBody>
          <a:bodyPr anchor="ctr">
            <a:normAutofit/>
          </a:bodyPr>
          <a:lstStyle>
            <a:lvl1pPr algn="r">
              <a:buNone/>
              <a:defRPr sz="900"/>
            </a:lvl1pPr>
          </a:lstStyle>
          <a:p>
            <a:pPr lvl="0"/>
            <a:r>
              <a:rPr lang="de-AT" dirty="0"/>
              <a:t>Name</a:t>
            </a:r>
            <a:endParaRPr lang="de-DE" dirty="0"/>
          </a:p>
        </p:txBody>
      </p:sp>
      <p:sp>
        <p:nvSpPr>
          <p:cNvPr id="13" name="Textplatzhalter 5"/>
          <p:cNvSpPr>
            <a:spLocks noGrp="1"/>
          </p:cNvSpPr>
          <p:nvPr>
            <p:ph type="body" sz="quarter" idx="17" hasCustomPrompt="1"/>
          </p:nvPr>
        </p:nvSpPr>
        <p:spPr>
          <a:xfrm>
            <a:off x="7587312" y="4384462"/>
            <a:ext cx="997889" cy="301259"/>
          </a:xfrm>
        </p:spPr>
        <p:txBody>
          <a:bodyPr anchor="ctr" anchorCtr="0"/>
          <a:lstStyle>
            <a:lvl1pPr marL="0" indent="0" algn="r">
              <a:spcBef>
                <a:spcPts val="0"/>
              </a:spcBef>
              <a:spcAft>
                <a:spcPts val="0"/>
              </a:spcAft>
              <a:buNone/>
              <a:defRPr lang="de-AT" sz="900" b="0" i="0" kern="1200" dirty="0" smtClean="0">
                <a:solidFill>
                  <a:schemeClr val="tx1"/>
                </a:solidFill>
                <a:latin typeface="Helvetica Light"/>
                <a:ea typeface="+mn-ea"/>
                <a:cs typeface="Helvetica Light"/>
              </a:defRPr>
            </a:lvl1pPr>
          </a:lstStyle>
          <a:p>
            <a:pPr lvl="0"/>
            <a:r>
              <a:rPr lang="de-AT" dirty="0"/>
              <a:t>15.11.2016</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 und Inhalt mit Aufzählung">
    <p:spTree>
      <p:nvGrpSpPr>
        <p:cNvPr id="1" name=""/>
        <p:cNvGrpSpPr/>
        <p:nvPr/>
      </p:nvGrpSpPr>
      <p:grpSpPr>
        <a:xfrm>
          <a:off x="0" y="0"/>
          <a:ext cx="0" cy="0"/>
          <a:chOff x="0" y="0"/>
          <a:chExt cx="0" cy="0"/>
        </a:xfrm>
      </p:grpSpPr>
      <p:sp>
        <p:nvSpPr>
          <p:cNvPr id="6" name="Titel 1"/>
          <p:cNvSpPr>
            <a:spLocks noGrp="1"/>
          </p:cNvSpPr>
          <p:nvPr>
            <p:ph type="title"/>
          </p:nvPr>
        </p:nvSpPr>
        <p:spPr>
          <a:xfrm>
            <a:off x="608079" y="205980"/>
            <a:ext cx="7250295" cy="737134"/>
          </a:xfrm>
        </p:spPr>
        <p:txBody>
          <a:bodyPr anchor="ctr">
            <a:normAutofit/>
          </a:bodyPr>
          <a:lstStyle>
            <a:lvl1pPr>
              <a:defRPr sz="2400"/>
            </a:lvl1pPr>
          </a:lstStyle>
          <a:p>
            <a:r>
              <a:rPr lang="de-AT" dirty="0"/>
              <a:t>Mastertitelformat bearbeiten</a:t>
            </a:r>
            <a:endParaRPr lang="de-DE" dirty="0"/>
          </a:p>
        </p:txBody>
      </p:sp>
      <p:sp>
        <p:nvSpPr>
          <p:cNvPr id="7" name="Inhaltsplatzhalter 2"/>
          <p:cNvSpPr>
            <a:spLocks noGrp="1"/>
          </p:cNvSpPr>
          <p:nvPr>
            <p:ph idx="1"/>
          </p:nvPr>
        </p:nvSpPr>
        <p:spPr>
          <a:xfrm>
            <a:off x="608076" y="1203326"/>
            <a:ext cx="7927848" cy="3384153"/>
          </a:xfrm>
        </p:spPr>
        <p:txBody>
          <a:bodyPr/>
          <a:lstStyle/>
          <a:p>
            <a:pPr lvl="0"/>
            <a:r>
              <a:rPr lang="de-AT" dirty="0"/>
              <a:t>Mastertextformat bearbeiten</a:t>
            </a:r>
          </a:p>
          <a:p>
            <a:pPr lvl="1"/>
            <a:r>
              <a:rPr lang="de-AT" dirty="0"/>
              <a:t>Zweite Ebene</a:t>
            </a:r>
          </a:p>
          <a:p>
            <a:pPr lvl="2"/>
            <a:r>
              <a:rPr lang="de-AT" dirty="0"/>
              <a:t>Dritte Ebene</a:t>
            </a:r>
          </a:p>
          <a:p>
            <a:pPr lvl="3"/>
            <a:r>
              <a:rPr lang="de-AT" dirty="0"/>
              <a:t>Vierte Ebene</a:t>
            </a:r>
          </a:p>
          <a:p>
            <a:pPr lvl="4"/>
            <a:r>
              <a:rPr lang="de-AT" dirty="0"/>
              <a:t>Fünfte Ebene</a:t>
            </a:r>
            <a:endParaRPr lang="de-DE" dirty="0"/>
          </a:p>
        </p:txBody>
      </p:sp>
      <p:sp>
        <p:nvSpPr>
          <p:cNvPr id="8" name="Datumsplatzhalter 4"/>
          <p:cNvSpPr>
            <a:spLocks noGrp="1"/>
          </p:cNvSpPr>
          <p:nvPr>
            <p:ph type="dt" sz="half" idx="2"/>
          </p:nvPr>
        </p:nvSpPr>
        <p:spPr>
          <a:xfrm>
            <a:off x="7209476" y="4779957"/>
            <a:ext cx="933158" cy="300844"/>
          </a:xfrm>
          <a:prstGeom prst="rect">
            <a:avLst/>
          </a:prstGeom>
        </p:spPr>
        <p:txBody>
          <a:bodyPr anchor="ctr"/>
          <a:lstStyle>
            <a:lvl1pPr algn="r">
              <a:defRPr sz="900" b="0" i="0">
                <a:latin typeface="Helvetica Light"/>
                <a:cs typeface="Helvetica Light"/>
              </a:defRPr>
            </a:lvl1pPr>
          </a:lstStyle>
          <a:p>
            <a:r>
              <a:rPr lang="de-AT" dirty="0"/>
              <a:t>15.11.2016</a:t>
            </a:r>
            <a:endParaRPr lang="de-DE" dirty="0"/>
          </a:p>
        </p:txBody>
      </p:sp>
      <p:sp>
        <p:nvSpPr>
          <p:cNvPr id="9" name="Foliennummernplatzhalter 9"/>
          <p:cNvSpPr>
            <a:spLocks noGrp="1"/>
          </p:cNvSpPr>
          <p:nvPr>
            <p:ph type="sldNum" sz="quarter" idx="4"/>
          </p:nvPr>
        </p:nvSpPr>
        <p:spPr>
          <a:xfrm>
            <a:off x="8201227" y="4770432"/>
            <a:ext cx="677552" cy="300844"/>
          </a:xfrm>
          <a:prstGeom prst="rect">
            <a:avLst/>
          </a:prstGeom>
        </p:spPr>
        <p:txBody>
          <a:bodyPr vert="horz" lIns="91440" tIns="45720" rIns="91440" bIns="45720" rtlCol="0" anchor="ctr"/>
          <a:lstStyle>
            <a:lvl1pPr algn="l">
              <a:defRPr sz="900" b="0" i="0">
                <a:solidFill>
                  <a:schemeClr val="tx1">
                    <a:tint val="75000"/>
                  </a:schemeClr>
                </a:solidFill>
                <a:latin typeface="Helvetica Light"/>
                <a:cs typeface="Helvetica Light"/>
              </a:defRPr>
            </a:lvl1pPr>
          </a:lstStyle>
          <a:p>
            <a:fld id="{0D342068-E47C-B44F-8824-DE861E75CA19}" type="slidenum">
              <a:rPr lang="de-DE" smtClean="0"/>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6" name="Titel 1"/>
          <p:cNvSpPr>
            <a:spLocks noGrp="1"/>
          </p:cNvSpPr>
          <p:nvPr>
            <p:ph type="title"/>
          </p:nvPr>
        </p:nvSpPr>
        <p:spPr>
          <a:xfrm>
            <a:off x="608079" y="205980"/>
            <a:ext cx="7250295" cy="737134"/>
          </a:xfrm>
        </p:spPr>
        <p:txBody>
          <a:bodyPr anchor="ctr">
            <a:normAutofit/>
          </a:bodyPr>
          <a:lstStyle>
            <a:lvl1pPr>
              <a:defRPr sz="2400"/>
            </a:lvl1pPr>
          </a:lstStyle>
          <a:p>
            <a:r>
              <a:rPr lang="de-AT" dirty="0"/>
              <a:t>Mastertitelformat bearbeiten</a:t>
            </a:r>
            <a:endParaRPr lang="de-DE" dirty="0"/>
          </a:p>
        </p:txBody>
      </p:sp>
      <p:sp>
        <p:nvSpPr>
          <p:cNvPr id="7" name="Inhaltsplatzhalter 2"/>
          <p:cNvSpPr>
            <a:spLocks noGrp="1"/>
          </p:cNvSpPr>
          <p:nvPr>
            <p:ph idx="1"/>
          </p:nvPr>
        </p:nvSpPr>
        <p:spPr>
          <a:xfrm>
            <a:off x="608076" y="1200150"/>
            <a:ext cx="7927848" cy="3387328"/>
          </a:xfrm>
        </p:spPr>
        <p:txBody>
          <a:bodyPr/>
          <a:lstStyle>
            <a:lvl1pPr>
              <a:buNone/>
              <a:defRPr/>
            </a:lvl1pPr>
            <a:lvl2pPr>
              <a:buNone/>
              <a:defRPr/>
            </a:lvl2pPr>
            <a:lvl3pPr>
              <a:buNone/>
              <a:defRPr/>
            </a:lvl3pPr>
            <a:lvl4pPr>
              <a:buNone/>
              <a:defRPr/>
            </a:lvl4pPr>
            <a:lvl5pPr>
              <a:buNone/>
              <a:defRPr/>
            </a:lvl5pPr>
          </a:lstStyle>
          <a:p>
            <a:pPr lvl="0"/>
            <a:r>
              <a:rPr lang="de-AT" dirty="0"/>
              <a:t>Mastertextformat bearbeiten</a:t>
            </a:r>
          </a:p>
          <a:p>
            <a:pPr lvl="1"/>
            <a:r>
              <a:rPr lang="de-AT" dirty="0"/>
              <a:t>Zweite Ebene</a:t>
            </a:r>
          </a:p>
          <a:p>
            <a:pPr lvl="2"/>
            <a:r>
              <a:rPr lang="de-AT" dirty="0"/>
              <a:t>Dritte Ebene</a:t>
            </a:r>
          </a:p>
          <a:p>
            <a:pPr lvl="3"/>
            <a:r>
              <a:rPr lang="de-AT" dirty="0"/>
              <a:t>Vierte Ebene</a:t>
            </a:r>
          </a:p>
          <a:p>
            <a:pPr lvl="4"/>
            <a:r>
              <a:rPr lang="de-AT" dirty="0"/>
              <a:t>Fünfte Ebene</a:t>
            </a:r>
            <a:endParaRPr lang="de-DE" dirty="0"/>
          </a:p>
        </p:txBody>
      </p:sp>
      <p:sp>
        <p:nvSpPr>
          <p:cNvPr id="8" name="Datumsplatzhalter 4"/>
          <p:cNvSpPr>
            <a:spLocks noGrp="1"/>
          </p:cNvSpPr>
          <p:nvPr>
            <p:ph type="dt" sz="half" idx="2"/>
          </p:nvPr>
        </p:nvSpPr>
        <p:spPr>
          <a:xfrm>
            <a:off x="7209476" y="4779957"/>
            <a:ext cx="933158" cy="300844"/>
          </a:xfrm>
          <a:prstGeom prst="rect">
            <a:avLst/>
          </a:prstGeom>
        </p:spPr>
        <p:txBody>
          <a:bodyPr anchor="ctr"/>
          <a:lstStyle>
            <a:lvl1pPr algn="r">
              <a:defRPr sz="900" b="0" i="0">
                <a:latin typeface="Helvetica Light"/>
                <a:cs typeface="Helvetica Light"/>
              </a:defRPr>
            </a:lvl1pPr>
          </a:lstStyle>
          <a:p>
            <a:r>
              <a:rPr lang="de-AT" dirty="0"/>
              <a:t>15.11.2016</a:t>
            </a:r>
            <a:endParaRPr lang="de-DE" dirty="0"/>
          </a:p>
        </p:txBody>
      </p:sp>
      <p:sp>
        <p:nvSpPr>
          <p:cNvPr id="9" name="Foliennummernplatzhalter 9"/>
          <p:cNvSpPr>
            <a:spLocks noGrp="1"/>
          </p:cNvSpPr>
          <p:nvPr>
            <p:ph type="sldNum" sz="quarter" idx="4"/>
          </p:nvPr>
        </p:nvSpPr>
        <p:spPr>
          <a:xfrm>
            <a:off x="8201227" y="4770432"/>
            <a:ext cx="677552" cy="300844"/>
          </a:xfrm>
          <a:prstGeom prst="rect">
            <a:avLst/>
          </a:prstGeom>
        </p:spPr>
        <p:txBody>
          <a:bodyPr vert="horz" lIns="91440" tIns="45720" rIns="91440" bIns="45720" rtlCol="0" anchor="ctr"/>
          <a:lstStyle>
            <a:lvl1pPr algn="l">
              <a:defRPr sz="900" b="0" i="0">
                <a:solidFill>
                  <a:schemeClr val="tx1">
                    <a:tint val="75000"/>
                  </a:schemeClr>
                </a:solidFill>
                <a:latin typeface="Helvetica Light"/>
                <a:cs typeface="Helvetica Light"/>
              </a:defRPr>
            </a:lvl1pPr>
          </a:lstStyle>
          <a:p>
            <a:fld id="{0D342068-E47C-B44F-8824-DE861E75CA19}" type="slidenum">
              <a:rPr lang="de-DE" smtClean="0"/>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Folie mit Bild">
    <p:spTree>
      <p:nvGrpSpPr>
        <p:cNvPr id="1" name=""/>
        <p:cNvGrpSpPr/>
        <p:nvPr/>
      </p:nvGrpSpPr>
      <p:grpSpPr>
        <a:xfrm>
          <a:off x="0" y="0"/>
          <a:ext cx="0" cy="0"/>
          <a:chOff x="0" y="0"/>
          <a:chExt cx="0" cy="0"/>
        </a:xfrm>
      </p:grpSpPr>
      <p:sp>
        <p:nvSpPr>
          <p:cNvPr id="11" name="Textfeld 10"/>
          <p:cNvSpPr txBox="1"/>
          <p:nvPr userDrawn="1"/>
        </p:nvSpPr>
        <p:spPr>
          <a:xfrm>
            <a:off x="-1372096" y="2100776"/>
            <a:ext cx="184666" cy="369332"/>
          </a:xfrm>
          <a:prstGeom prst="rect">
            <a:avLst/>
          </a:prstGeom>
          <a:noFill/>
        </p:spPr>
        <p:txBody>
          <a:bodyPr wrap="none" rtlCol="0">
            <a:spAutoFit/>
          </a:bodyPr>
          <a:lstStyle/>
          <a:p>
            <a:endParaRPr lang="de-DE" dirty="0"/>
          </a:p>
        </p:txBody>
      </p:sp>
      <p:sp>
        <p:nvSpPr>
          <p:cNvPr id="7" name="Titel 1"/>
          <p:cNvSpPr>
            <a:spLocks noGrp="1"/>
          </p:cNvSpPr>
          <p:nvPr>
            <p:ph type="title"/>
          </p:nvPr>
        </p:nvSpPr>
        <p:spPr>
          <a:xfrm>
            <a:off x="608079" y="205980"/>
            <a:ext cx="7250295" cy="737134"/>
          </a:xfrm>
        </p:spPr>
        <p:txBody>
          <a:bodyPr anchor="ctr">
            <a:normAutofit/>
          </a:bodyPr>
          <a:lstStyle>
            <a:lvl1pPr>
              <a:defRPr sz="2400"/>
            </a:lvl1pPr>
          </a:lstStyle>
          <a:p>
            <a:r>
              <a:rPr lang="de-AT" dirty="0"/>
              <a:t>Mastertitelformat bearbeiten</a:t>
            </a:r>
            <a:endParaRPr lang="de-DE" dirty="0"/>
          </a:p>
        </p:txBody>
      </p:sp>
      <p:sp>
        <p:nvSpPr>
          <p:cNvPr id="9" name="Bildplatzhalter 2"/>
          <p:cNvSpPr>
            <a:spLocks noGrp="1"/>
          </p:cNvSpPr>
          <p:nvPr>
            <p:ph type="pic" idx="1"/>
          </p:nvPr>
        </p:nvSpPr>
        <p:spPr>
          <a:xfrm>
            <a:off x="608078" y="1183495"/>
            <a:ext cx="7893827" cy="34039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Datumsplatzhalter 4"/>
          <p:cNvSpPr>
            <a:spLocks noGrp="1"/>
          </p:cNvSpPr>
          <p:nvPr>
            <p:ph type="dt" sz="half" idx="2"/>
          </p:nvPr>
        </p:nvSpPr>
        <p:spPr>
          <a:xfrm>
            <a:off x="7209476" y="4779957"/>
            <a:ext cx="933158" cy="300844"/>
          </a:xfrm>
          <a:prstGeom prst="rect">
            <a:avLst/>
          </a:prstGeom>
        </p:spPr>
        <p:txBody>
          <a:bodyPr anchor="ctr"/>
          <a:lstStyle>
            <a:lvl1pPr algn="r">
              <a:defRPr sz="900" b="0" i="0">
                <a:latin typeface="Helvetica Light"/>
                <a:cs typeface="Helvetica Light"/>
              </a:defRPr>
            </a:lvl1pPr>
          </a:lstStyle>
          <a:p>
            <a:r>
              <a:rPr lang="de-AT" dirty="0"/>
              <a:t>15.11.2016</a:t>
            </a:r>
            <a:endParaRPr lang="de-DE" dirty="0"/>
          </a:p>
        </p:txBody>
      </p:sp>
      <p:sp>
        <p:nvSpPr>
          <p:cNvPr id="12" name="Foliennummernplatzhalter 9"/>
          <p:cNvSpPr>
            <a:spLocks noGrp="1"/>
          </p:cNvSpPr>
          <p:nvPr>
            <p:ph type="sldNum" sz="quarter" idx="4"/>
          </p:nvPr>
        </p:nvSpPr>
        <p:spPr>
          <a:xfrm>
            <a:off x="8201227" y="4770432"/>
            <a:ext cx="677552" cy="300844"/>
          </a:xfrm>
          <a:prstGeom prst="rect">
            <a:avLst/>
          </a:prstGeom>
        </p:spPr>
        <p:txBody>
          <a:bodyPr vert="horz" lIns="91440" tIns="45720" rIns="91440" bIns="45720" rtlCol="0" anchor="ctr"/>
          <a:lstStyle>
            <a:lvl1pPr algn="l">
              <a:defRPr sz="900" b="0" i="0">
                <a:solidFill>
                  <a:schemeClr val="tx1">
                    <a:tint val="75000"/>
                  </a:schemeClr>
                </a:solidFill>
                <a:latin typeface="Helvetica Light"/>
                <a:cs typeface="Helvetica Light"/>
              </a:defRPr>
            </a:lvl1pPr>
          </a:lstStyle>
          <a:p>
            <a:fld id="{0D342068-E47C-B44F-8824-DE861E75CA19}" type="slidenum">
              <a:rPr lang="de-DE" smtClean="0"/>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olie mit Objekt(Diagramm,Video,...)">
    <p:spTree>
      <p:nvGrpSpPr>
        <p:cNvPr id="1" name=""/>
        <p:cNvGrpSpPr/>
        <p:nvPr/>
      </p:nvGrpSpPr>
      <p:grpSpPr>
        <a:xfrm>
          <a:off x="0" y="0"/>
          <a:ext cx="0" cy="0"/>
          <a:chOff x="0" y="0"/>
          <a:chExt cx="0" cy="0"/>
        </a:xfrm>
      </p:grpSpPr>
      <p:sp>
        <p:nvSpPr>
          <p:cNvPr id="11" name="Textfeld 10"/>
          <p:cNvSpPr txBox="1"/>
          <p:nvPr userDrawn="1"/>
        </p:nvSpPr>
        <p:spPr>
          <a:xfrm>
            <a:off x="-1372096" y="2100776"/>
            <a:ext cx="184666" cy="369332"/>
          </a:xfrm>
          <a:prstGeom prst="rect">
            <a:avLst/>
          </a:prstGeom>
          <a:noFill/>
        </p:spPr>
        <p:txBody>
          <a:bodyPr wrap="none" rtlCol="0">
            <a:spAutoFit/>
          </a:bodyPr>
          <a:lstStyle/>
          <a:p>
            <a:endParaRPr lang="de-DE" dirty="0"/>
          </a:p>
        </p:txBody>
      </p:sp>
      <p:sp>
        <p:nvSpPr>
          <p:cNvPr id="7" name="Titel 1"/>
          <p:cNvSpPr>
            <a:spLocks noGrp="1"/>
          </p:cNvSpPr>
          <p:nvPr>
            <p:ph type="title"/>
          </p:nvPr>
        </p:nvSpPr>
        <p:spPr>
          <a:xfrm>
            <a:off x="608079" y="205980"/>
            <a:ext cx="7250295" cy="737134"/>
          </a:xfrm>
        </p:spPr>
        <p:txBody>
          <a:bodyPr anchor="ctr">
            <a:normAutofit/>
          </a:bodyPr>
          <a:lstStyle>
            <a:lvl1pPr>
              <a:defRPr sz="2400"/>
            </a:lvl1pPr>
          </a:lstStyle>
          <a:p>
            <a:r>
              <a:rPr lang="de-AT" dirty="0"/>
              <a:t>Mastertitelformat bearbeiten</a:t>
            </a:r>
            <a:endParaRPr lang="de-DE" dirty="0"/>
          </a:p>
        </p:txBody>
      </p:sp>
      <p:sp>
        <p:nvSpPr>
          <p:cNvPr id="8" name="Inhaltsplatzhalter 2"/>
          <p:cNvSpPr>
            <a:spLocks noGrp="1"/>
          </p:cNvSpPr>
          <p:nvPr>
            <p:ph idx="1"/>
          </p:nvPr>
        </p:nvSpPr>
        <p:spPr>
          <a:xfrm>
            <a:off x="608076" y="1200151"/>
            <a:ext cx="7927848" cy="3394472"/>
          </a:xfrm>
        </p:spPr>
        <p:txBody>
          <a:bodyPr/>
          <a:lstStyle>
            <a:lvl1pPr>
              <a:buNone/>
              <a:defRPr/>
            </a:lvl1pPr>
            <a:lvl2pPr>
              <a:buNone/>
              <a:defRPr/>
            </a:lvl2pPr>
            <a:lvl3pPr>
              <a:buNone/>
              <a:defRPr/>
            </a:lvl3pPr>
            <a:lvl4pPr>
              <a:buNone/>
              <a:defRPr/>
            </a:lvl4pPr>
            <a:lvl5pPr>
              <a:buNone/>
              <a:defRPr/>
            </a:lvl5pPr>
          </a:lstStyle>
          <a:p>
            <a:pPr lvl="0"/>
            <a:endParaRPr lang="de-DE" dirty="0"/>
          </a:p>
        </p:txBody>
      </p:sp>
      <p:sp>
        <p:nvSpPr>
          <p:cNvPr id="9" name="Datumsplatzhalter 4"/>
          <p:cNvSpPr>
            <a:spLocks noGrp="1"/>
          </p:cNvSpPr>
          <p:nvPr>
            <p:ph type="dt" sz="half" idx="2"/>
          </p:nvPr>
        </p:nvSpPr>
        <p:spPr>
          <a:xfrm>
            <a:off x="7209476" y="4779957"/>
            <a:ext cx="933158" cy="300844"/>
          </a:xfrm>
          <a:prstGeom prst="rect">
            <a:avLst/>
          </a:prstGeom>
        </p:spPr>
        <p:txBody>
          <a:bodyPr anchor="ctr"/>
          <a:lstStyle>
            <a:lvl1pPr algn="r">
              <a:defRPr sz="900" b="0" i="0">
                <a:latin typeface="Helvetica Light"/>
                <a:cs typeface="Helvetica Light"/>
              </a:defRPr>
            </a:lvl1pPr>
          </a:lstStyle>
          <a:p>
            <a:r>
              <a:rPr lang="de-AT" dirty="0"/>
              <a:t>15.11.2016</a:t>
            </a:r>
            <a:endParaRPr lang="de-DE" dirty="0"/>
          </a:p>
        </p:txBody>
      </p:sp>
      <p:sp>
        <p:nvSpPr>
          <p:cNvPr id="10" name="Foliennummernplatzhalter 9"/>
          <p:cNvSpPr>
            <a:spLocks noGrp="1"/>
          </p:cNvSpPr>
          <p:nvPr>
            <p:ph type="sldNum" sz="quarter" idx="4"/>
          </p:nvPr>
        </p:nvSpPr>
        <p:spPr>
          <a:xfrm>
            <a:off x="8201227" y="4770432"/>
            <a:ext cx="677552" cy="300844"/>
          </a:xfrm>
          <a:prstGeom prst="rect">
            <a:avLst/>
          </a:prstGeom>
        </p:spPr>
        <p:txBody>
          <a:bodyPr vert="horz" lIns="91440" tIns="45720" rIns="91440" bIns="45720" rtlCol="0" anchor="ctr"/>
          <a:lstStyle>
            <a:lvl1pPr algn="l">
              <a:defRPr sz="900" b="0" i="0">
                <a:solidFill>
                  <a:schemeClr val="tx1">
                    <a:tint val="75000"/>
                  </a:schemeClr>
                </a:solidFill>
                <a:latin typeface="Helvetica Light"/>
                <a:cs typeface="Helvetica Light"/>
              </a:defRPr>
            </a:lvl1pPr>
          </a:lstStyle>
          <a:p>
            <a:fld id="{0D342068-E47C-B44F-8824-DE861E75CA19}" type="slidenum">
              <a:rPr lang="de-DE" smtClean="0"/>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Kontakt&amp;Information">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608079" y="205980"/>
            <a:ext cx="7250295" cy="737134"/>
          </a:xfrm>
        </p:spPr>
        <p:txBody>
          <a:bodyPr anchor="ctr"/>
          <a:lstStyle/>
          <a:p>
            <a:r>
              <a:rPr lang="de-AT" dirty="0"/>
              <a:t>Kontakt &amp; Information</a:t>
            </a:r>
            <a:endParaRPr lang="de-DE" dirty="0"/>
          </a:p>
        </p:txBody>
      </p:sp>
      <p:sp>
        <p:nvSpPr>
          <p:cNvPr id="12" name="Inhaltsplatzhalter 2"/>
          <p:cNvSpPr>
            <a:spLocks noGrp="1"/>
          </p:cNvSpPr>
          <p:nvPr>
            <p:ph idx="1" hasCustomPrompt="1"/>
          </p:nvPr>
        </p:nvSpPr>
        <p:spPr>
          <a:xfrm>
            <a:off x="608076" y="1200151"/>
            <a:ext cx="7927848" cy="364800"/>
          </a:xfrm>
        </p:spPr>
        <p:txBody>
          <a:bodyPr anchor="ctr">
            <a:normAutofit/>
          </a:bodyPr>
          <a:lstStyle>
            <a:lvl1pPr>
              <a:buNone/>
              <a:defRPr sz="1800" b="1" baseline="0"/>
            </a:lvl1pPr>
            <a:lvl2pPr>
              <a:buNone/>
              <a:defRPr/>
            </a:lvl2pPr>
            <a:lvl3pPr>
              <a:buNone/>
              <a:defRPr/>
            </a:lvl3pPr>
            <a:lvl4pPr>
              <a:buNone/>
              <a:defRPr/>
            </a:lvl4pPr>
            <a:lvl5pPr>
              <a:buNone/>
              <a:defRPr/>
            </a:lvl5pPr>
          </a:lstStyle>
          <a:p>
            <a:pPr lvl="0"/>
            <a:r>
              <a:rPr lang="de-AT" dirty="0"/>
              <a:t>Titel Vorname Nachname</a:t>
            </a:r>
          </a:p>
        </p:txBody>
      </p:sp>
      <p:sp>
        <p:nvSpPr>
          <p:cNvPr id="15" name="Inhaltsplatzhalter 2"/>
          <p:cNvSpPr>
            <a:spLocks noGrp="1"/>
          </p:cNvSpPr>
          <p:nvPr>
            <p:ph idx="13" hasCustomPrompt="1"/>
          </p:nvPr>
        </p:nvSpPr>
        <p:spPr>
          <a:xfrm>
            <a:off x="608075" y="1585696"/>
            <a:ext cx="7927848" cy="364800"/>
          </a:xfrm>
        </p:spPr>
        <p:txBody>
          <a:bodyPr anchor="t"/>
          <a:lstStyle>
            <a:lvl1pPr>
              <a:buNone/>
              <a:defRPr b="0" baseline="0"/>
            </a:lvl1pPr>
            <a:lvl2pPr>
              <a:buNone/>
              <a:defRPr/>
            </a:lvl2pPr>
            <a:lvl3pPr>
              <a:buNone/>
              <a:defRPr/>
            </a:lvl3pPr>
            <a:lvl4pPr>
              <a:buNone/>
              <a:defRPr/>
            </a:lvl4pPr>
            <a:lvl5pPr>
              <a:buNone/>
              <a:defRPr/>
            </a:lvl5pPr>
          </a:lstStyle>
          <a:p>
            <a:pPr lvl="0"/>
            <a:r>
              <a:rPr lang="de-AT" dirty="0"/>
              <a:t>Bezeichnung</a:t>
            </a:r>
          </a:p>
        </p:txBody>
      </p:sp>
      <p:sp>
        <p:nvSpPr>
          <p:cNvPr id="16" name="Inhaltsplatzhalter 2"/>
          <p:cNvSpPr>
            <a:spLocks noGrp="1"/>
          </p:cNvSpPr>
          <p:nvPr>
            <p:ph idx="14" hasCustomPrompt="1"/>
          </p:nvPr>
        </p:nvSpPr>
        <p:spPr>
          <a:xfrm>
            <a:off x="608076" y="2246289"/>
            <a:ext cx="7927848" cy="382612"/>
          </a:xfrm>
        </p:spPr>
        <p:txBody>
          <a:bodyPr anchor="t"/>
          <a:lstStyle>
            <a:lvl1pPr>
              <a:buNone/>
              <a:defRPr b="0" baseline="0"/>
            </a:lvl1pPr>
            <a:lvl2pPr>
              <a:buNone/>
              <a:defRPr/>
            </a:lvl2pPr>
            <a:lvl3pPr>
              <a:buNone/>
              <a:defRPr/>
            </a:lvl3pPr>
            <a:lvl4pPr>
              <a:buNone/>
              <a:defRPr/>
            </a:lvl4pPr>
            <a:lvl5pPr>
              <a:buNone/>
              <a:defRPr/>
            </a:lvl5pPr>
          </a:lstStyle>
          <a:p>
            <a:pPr lvl="0"/>
            <a:r>
              <a:rPr lang="de-AT" dirty="0"/>
              <a:t>Telefonnummer</a:t>
            </a:r>
          </a:p>
        </p:txBody>
      </p:sp>
      <p:sp>
        <p:nvSpPr>
          <p:cNvPr id="17" name="Datumsplatzhalter 4"/>
          <p:cNvSpPr>
            <a:spLocks noGrp="1"/>
          </p:cNvSpPr>
          <p:nvPr>
            <p:ph type="dt" sz="half" idx="2"/>
          </p:nvPr>
        </p:nvSpPr>
        <p:spPr>
          <a:xfrm>
            <a:off x="7209476" y="4779957"/>
            <a:ext cx="933158" cy="300844"/>
          </a:xfrm>
          <a:prstGeom prst="rect">
            <a:avLst/>
          </a:prstGeom>
        </p:spPr>
        <p:txBody>
          <a:bodyPr anchor="ctr"/>
          <a:lstStyle>
            <a:lvl1pPr algn="r">
              <a:defRPr sz="900" b="0" i="0">
                <a:latin typeface="Helvetica Light"/>
                <a:cs typeface="Helvetica Light"/>
              </a:defRPr>
            </a:lvl1pPr>
          </a:lstStyle>
          <a:p>
            <a:r>
              <a:rPr lang="de-AT" dirty="0"/>
              <a:t>15.11.2016</a:t>
            </a:r>
            <a:endParaRPr lang="de-DE" dirty="0"/>
          </a:p>
        </p:txBody>
      </p:sp>
      <p:sp>
        <p:nvSpPr>
          <p:cNvPr id="22" name="Foliennummernplatzhalter 9"/>
          <p:cNvSpPr>
            <a:spLocks noGrp="1"/>
          </p:cNvSpPr>
          <p:nvPr>
            <p:ph type="sldNum" sz="quarter" idx="4"/>
          </p:nvPr>
        </p:nvSpPr>
        <p:spPr>
          <a:xfrm>
            <a:off x="8201227" y="4770432"/>
            <a:ext cx="677552" cy="300844"/>
          </a:xfrm>
          <a:prstGeom prst="rect">
            <a:avLst/>
          </a:prstGeom>
        </p:spPr>
        <p:txBody>
          <a:bodyPr vert="horz" lIns="91440" tIns="45720" rIns="91440" bIns="45720" rtlCol="0" anchor="ctr"/>
          <a:lstStyle>
            <a:lvl1pPr algn="l">
              <a:defRPr sz="900" b="0" i="0">
                <a:solidFill>
                  <a:schemeClr val="tx1">
                    <a:tint val="75000"/>
                  </a:schemeClr>
                </a:solidFill>
                <a:latin typeface="Helvetica Light"/>
                <a:cs typeface="Helvetica Light"/>
              </a:defRPr>
            </a:lvl1pPr>
          </a:lstStyle>
          <a:p>
            <a:fld id="{0D342068-E47C-B44F-8824-DE861E75CA19}" type="slidenum">
              <a:rPr lang="de-DE" smtClean="0"/>
              <a:pPr/>
              <a:t>‹Nr.›</a:t>
            </a:fld>
            <a:endParaRPr lang="de-DE" dirty="0"/>
          </a:p>
        </p:txBody>
      </p:sp>
      <p:sp>
        <p:nvSpPr>
          <p:cNvPr id="23" name="Inhaltsplatzhalter 2"/>
          <p:cNvSpPr>
            <a:spLocks noGrp="1"/>
          </p:cNvSpPr>
          <p:nvPr>
            <p:ph idx="15" hasCustomPrompt="1"/>
          </p:nvPr>
        </p:nvSpPr>
        <p:spPr>
          <a:xfrm>
            <a:off x="608076" y="2628900"/>
            <a:ext cx="7927848" cy="381000"/>
          </a:xfrm>
        </p:spPr>
        <p:txBody>
          <a:bodyPr anchor="t"/>
          <a:lstStyle>
            <a:lvl1pPr>
              <a:buNone/>
              <a:defRPr b="0" baseline="0"/>
            </a:lvl1pPr>
            <a:lvl2pPr>
              <a:buNone/>
              <a:defRPr/>
            </a:lvl2pPr>
            <a:lvl3pPr>
              <a:buNone/>
              <a:defRPr/>
            </a:lvl3pPr>
            <a:lvl4pPr>
              <a:buNone/>
              <a:defRPr/>
            </a:lvl4pPr>
            <a:lvl5pPr>
              <a:buNone/>
              <a:defRPr/>
            </a:lvl5pPr>
          </a:lstStyle>
          <a:p>
            <a:pPr lvl="0"/>
            <a:r>
              <a:rPr lang="de-AT" dirty="0"/>
              <a:t>E-Mail-Adresse</a:t>
            </a:r>
          </a:p>
        </p:txBody>
      </p:sp>
      <p:sp>
        <p:nvSpPr>
          <p:cNvPr id="24" name="Inhaltsplatzhalter 2"/>
          <p:cNvSpPr>
            <a:spLocks noGrp="1"/>
          </p:cNvSpPr>
          <p:nvPr>
            <p:ph idx="16" hasCustomPrompt="1"/>
          </p:nvPr>
        </p:nvSpPr>
        <p:spPr>
          <a:xfrm>
            <a:off x="604838" y="3023526"/>
            <a:ext cx="7927848" cy="406096"/>
          </a:xfrm>
        </p:spPr>
        <p:txBody>
          <a:bodyPr anchor="t"/>
          <a:lstStyle>
            <a:lvl1pPr>
              <a:buNone/>
              <a:defRPr b="0" baseline="0"/>
            </a:lvl1pPr>
            <a:lvl2pPr>
              <a:buNone/>
              <a:defRPr/>
            </a:lvl2pPr>
            <a:lvl3pPr>
              <a:buNone/>
              <a:defRPr/>
            </a:lvl3pPr>
            <a:lvl4pPr>
              <a:buNone/>
              <a:defRPr/>
            </a:lvl4pPr>
            <a:lvl5pPr>
              <a:buNone/>
              <a:defRPr/>
            </a:lvl5pPr>
          </a:lstStyle>
          <a:p>
            <a:pPr lvl="0"/>
            <a:r>
              <a:rPr lang="de-AT" dirty="0"/>
              <a:t>Webadresse</a:t>
            </a:r>
          </a:p>
        </p:txBody>
      </p:sp>
      <p:sp>
        <p:nvSpPr>
          <p:cNvPr id="13" name="Textfeld 10"/>
          <p:cNvSpPr txBox="1"/>
          <p:nvPr userDrawn="1"/>
        </p:nvSpPr>
        <p:spPr>
          <a:xfrm>
            <a:off x="572645" y="3511656"/>
            <a:ext cx="7960041" cy="1292662"/>
          </a:xfrm>
          <a:prstGeom prst="rect">
            <a:avLst/>
          </a:prstGeom>
          <a:noFill/>
        </p:spPr>
        <p:txBody>
          <a:bodyPr wrap="square" rtlCol="0">
            <a:spAutoFit/>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AT" sz="1000" b="1" kern="1200" dirty="0">
                <a:solidFill>
                  <a:schemeClr val="tx1"/>
                </a:solidFill>
                <a:effectLst/>
                <a:latin typeface="Helvetica Light"/>
                <a:ea typeface="+mn-ea"/>
                <a:cs typeface="Helvetica" panose="020B0604020202020204" pitchFamily="34" charset="0"/>
              </a:rPr>
              <a:t>Business Upper Austria ist die Standortagentur des Landes Oberösterreich und Partner für Standortentwicklung, Kooperation und Förderberatung. </a:t>
            </a:r>
            <a:br>
              <a:rPr lang="de-AT" sz="1000" b="0" kern="1200" dirty="0">
                <a:solidFill>
                  <a:schemeClr val="tx1"/>
                </a:solidFill>
                <a:effectLst/>
                <a:latin typeface="Helvetica Light"/>
                <a:ea typeface="+mn-ea"/>
                <a:cs typeface="Helvetica" panose="020B0604020202020204" pitchFamily="34" charset="0"/>
              </a:rPr>
            </a:br>
            <a:endParaRPr lang="de-AT" sz="1000" kern="1200" dirty="0">
              <a:solidFill>
                <a:schemeClr val="tx1"/>
              </a:solidFill>
              <a:effectLst/>
              <a:latin typeface="Helvetica Light"/>
              <a:ea typeface="+mn-ea"/>
              <a:cs typeface="Helvetica" panose="020B0604020202020204" pitchFamily="34" charset="0"/>
            </a:endParaRPr>
          </a:p>
          <a:p>
            <a:r>
              <a:rPr lang="de-AT" sz="800" kern="1200" dirty="0">
                <a:solidFill>
                  <a:schemeClr val="tx1"/>
                </a:solidFill>
                <a:effectLst/>
                <a:latin typeface="Helvetica Light"/>
                <a:ea typeface="+mn-ea"/>
                <a:cs typeface="Helvetica" panose="020B0604020202020204" pitchFamily="34" charset="0"/>
              </a:rPr>
              <a:t>Diese Präsentation erhebt keinen Anspruch auf Vollständigkeit.</a:t>
            </a:r>
            <a:r>
              <a:rPr lang="de-AT" sz="800" kern="1200" baseline="0" dirty="0">
                <a:solidFill>
                  <a:schemeClr val="tx1"/>
                </a:solidFill>
                <a:effectLst/>
                <a:latin typeface="Helvetica Light"/>
                <a:ea typeface="+mn-ea"/>
                <a:cs typeface="Helvetica" panose="020B0604020202020204" pitchFamily="34" charset="0"/>
              </a:rPr>
              <a:t> Ziel ist die Schaffung eines groben Überblicks über ausgewählte Bereiche. Die Business Upper Austria – OÖ Wirtschaftsagentur GmbH übernimmt keine Verantwortung und Haftung für die Richtigkeit und Vollständigkeit der in dieser Präsentation enthaltenen Daten und Informationen. Jede konkrete Angelegenheit ist mit entsprechend fachkundigen Personen gesondert zu prüfen. </a:t>
            </a:r>
          </a:p>
          <a:p>
            <a:endParaRPr lang="de-AT" sz="800" kern="1200" baseline="0" dirty="0">
              <a:solidFill>
                <a:schemeClr val="tx1"/>
              </a:solidFill>
              <a:effectLst/>
              <a:latin typeface="Helvetica Light"/>
              <a:ea typeface="+mn-ea"/>
              <a:cs typeface="Helvetica" panose="020B0604020202020204" pitchFamily="34" charset="0"/>
            </a:endParaRPr>
          </a:p>
          <a:p>
            <a:r>
              <a:rPr lang="de-AT" sz="800" kern="1200" dirty="0">
                <a:solidFill>
                  <a:schemeClr val="tx1"/>
                </a:solidFill>
                <a:effectLst/>
                <a:latin typeface="Helvetica Light"/>
                <a:ea typeface="+mn-ea"/>
                <a:cs typeface="Helvetica" panose="020B0604020202020204" pitchFamily="34" charset="0"/>
              </a:rPr>
              <a:t>Alle Rechte, insbesondere das Recht der Vervielfältigung und Verbreitung sowie der Übersetzung vorbehalten. Kein Teil der Foliensätze darf in irgendeiner Form ohne schriftliche Genehmigung der Business Upper Austria – OÖ Wirtschaftsagentur GmbH reproduziert, vervielfältigt oder verbreitet werden.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Abschlussfolie|Deckblatt">
    <p:spTree>
      <p:nvGrpSpPr>
        <p:cNvPr id="1" name=""/>
        <p:cNvGrpSpPr/>
        <p:nvPr/>
      </p:nvGrpSpPr>
      <p:grpSpPr>
        <a:xfrm>
          <a:off x="0" y="0"/>
          <a:ext cx="0" cy="0"/>
          <a:chOff x="0" y="0"/>
          <a:chExt cx="0" cy="0"/>
        </a:xfrm>
      </p:grpSpPr>
      <p:pic>
        <p:nvPicPr>
          <p:cNvPr id="4" name="Bild 3" descr="BIZU-W16010_ppt_16zu9_biz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 y="0"/>
            <a:ext cx="9143323" cy="5143500"/>
          </a:xfrm>
          <a:prstGeom prst="rect">
            <a:avLst/>
          </a:prstGeom>
        </p:spPr>
      </p:pic>
      <p:sp>
        <p:nvSpPr>
          <p:cNvPr id="2" name="Titel 1"/>
          <p:cNvSpPr>
            <a:spLocks noGrp="1"/>
          </p:cNvSpPr>
          <p:nvPr>
            <p:ph type="title"/>
          </p:nvPr>
        </p:nvSpPr>
        <p:spPr>
          <a:xfrm>
            <a:off x="628650" y="0"/>
            <a:ext cx="7525350" cy="891000"/>
          </a:xfrm>
        </p:spPr>
        <p:txBody>
          <a:bodyPr>
            <a:normAutofit/>
          </a:bodyPr>
          <a:lstStyle>
            <a:lvl1pPr>
              <a:defRPr sz="3000">
                <a:latin typeface="Roboto" pitchFamily="2" charset="0"/>
                <a:ea typeface="Roboto" pitchFamily="2" charset="0"/>
              </a:defRPr>
            </a:lvl1pPr>
          </a:lstStyle>
          <a:p>
            <a:endParaRPr lang="de-AT" dirty="0"/>
          </a:p>
        </p:txBody>
      </p:sp>
      <p:sp>
        <p:nvSpPr>
          <p:cNvPr id="3" name="Inhaltsplatzhalter 2"/>
          <p:cNvSpPr>
            <a:spLocks noGrp="1"/>
          </p:cNvSpPr>
          <p:nvPr>
            <p:ph idx="1"/>
          </p:nvPr>
        </p:nvSpPr>
        <p:spPr>
          <a:xfrm>
            <a:off x="628650" y="1398600"/>
            <a:ext cx="7886700" cy="3515312"/>
          </a:xfrm>
        </p:spPr>
        <p:txBody>
          <a:bodyPr/>
          <a:lstStyle>
            <a:lvl1pPr marL="0" indent="0">
              <a:buFontTx/>
              <a:buNone/>
              <a:defRPr>
                <a:latin typeface="Roboto" pitchFamily="2" charset="0"/>
                <a:ea typeface="Roboto" pitchFamily="2" charset="0"/>
              </a:defRPr>
            </a:lvl1pPr>
          </a:lstStyle>
          <a:p>
            <a:pPr lvl="0"/>
            <a:endParaRPr lang="de-AT" dirty="0"/>
          </a:p>
        </p:txBody>
      </p:sp>
      <p:sp>
        <p:nvSpPr>
          <p:cNvPr id="4" name="Datumsplatzhalter 3"/>
          <p:cNvSpPr>
            <a:spLocks noGrp="1"/>
          </p:cNvSpPr>
          <p:nvPr>
            <p:ph type="dt" sz="half" idx="10"/>
          </p:nvPr>
        </p:nvSpPr>
        <p:spPr>
          <a:xfrm>
            <a:off x="3172500" y="4914000"/>
            <a:ext cx="847050" cy="243000"/>
          </a:xfrm>
        </p:spPr>
        <p:txBody>
          <a:bodyPr/>
          <a:lstStyle>
            <a:lvl1pPr>
              <a:defRPr>
                <a:latin typeface="Roboto" pitchFamily="2" charset="0"/>
                <a:ea typeface="Roboto" pitchFamily="2" charset="0"/>
              </a:defRPr>
            </a:lvl1pPr>
          </a:lstStyle>
          <a:p>
            <a:fld id="{D514EE17-8F44-4187-8237-B2C07044A28D}" type="datetime5">
              <a:rPr lang="de-DE" smtClean="0"/>
              <a:pPr/>
              <a:t>21-04-19</a:t>
            </a:fld>
            <a:endParaRPr lang="de-AT" dirty="0"/>
          </a:p>
        </p:txBody>
      </p:sp>
      <p:sp>
        <p:nvSpPr>
          <p:cNvPr id="5" name="Fußzeilenplatzhalter 4"/>
          <p:cNvSpPr>
            <a:spLocks noGrp="1"/>
          </p:cNvSpPr>
          <p:nvPr>
            <p:ph type="ftr" sz="quarter" idx="11"/>
          </p:nvPr>
        </p:nvSpPr>
        <p:spPr>
          <a:xfrm>
            <a:off x="81000" y="4914000"/>
            <a:ext cx="3186000" cy="243000"/>
          </a:xfrm>
        </p:spPr>
        <p:txBody>
          <a:bodyPr/>
          <a:lstStyle/>
          <a:p>
            <a:r>
              <a:rPr lang="de-AT" dirty="0">
                <a:latin typeface="Roboto" pitchFamily="2" charset="0"/>
                <a:ea typeface="Roboto" pitchFamily="2" charset="0"/>
              </a:rPr>
              <a:t>©  Business </a:t>
            </a:r>
            <a:r>
              <a:rPr lang="de-AT" dirty="0" err="1">
                <a:latin typeface="Roboto" pitchFamily="2" charset="0"/>
                <a:ea typeface="Roboto" pitchFamily="2" charset="0"/>
              </a:rPr>
              <a:t>Upper</a:t>
            </a:r>
            <a:r>
              <a:rPr lang="de-AT" dirty="0">
                <a:latin typeface="Roboto" pitchFamily="2" charset="0"/>
                <a:ea typeface="Roboto" pitchFamily="2" charset="0"/>
              </a:rPr>
              <a:t> Austria - OÖ Wirtschaftsagentur GmbH | </a:t>
            </a:r>
          </a:p>
        </p:txBody>
      </p:sp>
      <p:sp>
        <p:nvSpPr>
          <p:cNvPr id="6" name="Foliennummernplatzhalter 5"/>
          <p:cNvSpPr>
            <a:spLocks noGrp="1"/>
          </p:cNvSpPr>
          <p:nvPr>
            <p:ph type="sldNum" sz="quarter" idx="12"/>
          </p:nvPr>
        </p:nvSpPr>
        <p:spPr>
          <a:xfrm>
            <a:off x="8586000" y="4752000"/>
            <a:ext cx="405000" cy="270000"/>
          </a:xfrm>
        </p:spPr>
        <p:txBody>
          <a:bodyPr/>
          <a:lstStyle>
            <a:lvl1pPr>
              <a:defRPr>
                <a:latin typeface="Roboto" pitchFamily="2" charset="0"/>
                <a:ea typeface="Roboto" pitchFamily="2" charset="0"/>
              </a:defRPr>
            </a:lvl1pPr>
          </a:lstStyle>
          <a:p>
            <a:fld id="{4A7C516B-1FB0-4ED8-BA95-E319DAD3509F}" type="slidenum">
              <a:rPr lang="de-AT" smtClean="0"/>
              <a:pPr/>
              <a:t>‹Nr.›</a:t>
            </a:fld>
            <a:endParaRPr lang="de-AT" dirty="0"/>
          </a:p>
        </p:txBody>
      </p:sp>
    </p:spTree>
    <p:extLst>
      <p:ext uri="{BB962C8B-B14F-4D97-AF65-F5344CB8AC3E}">
        <p14:creationId xmlns:p14="http://schemas.microsoft.com/office/powerpoint/2010/main" val="52113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Bild 4" descr="BIZU-W16010_ppt_16zu9_bizup3.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2" name="Titelplatzhalter 1"/>
          <p:cNvSpPr>
            <a:spLocks noGrp="1"/>
          </p:cNvSpPr>
          <p:nvPr>
            <p:ph type="title"/>
          </p:nvPr>
        </p:nvSpPr>
        <p:spPr>
          <a:xfrm>
            <a:off x="614363" y="205978"/>
            <a:ext cx="7209988" cy="712580"/>
          </a:xfrm>
          <a:prstGeom prst="rect">
            <a:avLst/>
          </a:prstGeom>
        </p:spPr>
        <p:txBody>
          <a:bodyPr vert="horz" lIns="91440" tIns="45720" rIns="91440" bIns="45720" rtlCol="0" anchor="ctr">
            <a:normAutofit/>
          </a:bodyPr>
          <a:lstStyle/>
          <a:p>
            <a:r>
              <a:rPr lang="de-AT" dirty="0"/>
              <a:t>Mastertitelformat bearbeiten</a:t>
            </a:r>
            <a:endParaRPr lang="de-DE" dirty="0"/>
          </a:p>
        </p:txBody>
      </p:sp>
      <p:sp>
        <p:nvSpPr>
          <p:cNvPr id="3" name="Textplatzhalter 2"/>
          <p:cNvSpPr>
            <a:spLocks noGrp="1"/>
          </p:cNvSpPr>
          <p:nvPr>
            <p:ph type="body" idx="1"/>
          </p:nvPr>
        </p:nvSpPr>
        <p:spPr>
          <a:xfrm>
            <a:off x="614365" y="1200151"/>
            <a:ext cx="7887541" cy="3394472"/>
          </a:xfrm>
          <a:prstGeom prst="rect">
            <a:avLst/>
          </a:prstGeom>
        </p:spPr>
        <p:txBody>
          <a:bodyPr vert="horz" lIns="91440" tIns="45720" rIns="91440" bIns="45720" rtlCol="0">
            <a:normAutofit/>
          </a:bodyPr>
          <a:lstStyle/>
          <a:p>
            <a:pPr marL="342900" lvl="0" indent="-342900" algn="l" defTabSz="457200" rtl="0" eaLnBrk="1" latinLnBrk="0" hangingPunct="1">
              <a:spcBef>
                <a:spcPct val="20000"/>
              </a:spcBef>
              <a:buFont typeface="Arial"/>
              <a:buChar char="•"/>
            </a:pPr>
            <a:r>
              <a:rPr lang="de-AT" dirty="0"/>
              <a:t>Mastertextformat bearbeiten</a:t>
            </a:r>
          </a:p>
          <a:p>
            <a:pPr lvl="1"/>
            <a:r>
              <a:rPr lang="de-AT" dirty="0"/>
              <a:t>Zweite Ebene</a:t>
            </a:r>
          </a:p>
          <a:p>
            <a:pPr lvl="2"/>
            <a:r>
              <a:rPr lang="de-AT" dirty="0"/>
              <a:t>Dritte Ebene</a:t>
            </a:r>
          </a:p>
          <a:p>
            <a:pPr lvl="3"/>
            <a:r>
              <a:rPr lang="de-AT" dirty="0"/>
              <a:t>Vierte Ebene</a:t>
            </a:r>
          </a:p>
          <a:p>
            <a:pPr lvl="4"/>
            <a:r>
              <a:rPr lang="de-AT" dirty="0"/>
              <a:t>Fünfte Ebene</a:t>
            </a:r>
            <a:endParaRPr lang="de-DE" dirty="0"/>
          </a:p>
        </p:txBody>
      </p:sp>
      <p:sp>
        <p:nvSpPr>
          <p:cNvPr id="9" name="Datumsplatzhalter 4"/>
          <p:cNvSpPr>
            <a:spLocks noGrp="1"/>
          </p:cNvSpPr>
          <p:nvPr>
            <p:ph type="dt" sz="half" idx="2"/>
          </p:nvPr>
        </p:nvSpPr>
        <p:spPr>
          <a:xfrm>
            <a:off x="7209476" y="4779957"/>
            <a:ext cx="933158" cy="300844"/>
          </a:xfrm>
          <a:prstGeom prst="rect">
            <a:avLst/>
          </a:prstGeom>
        </p:spPr>
        <p:txBody>
          <a:bodyPr anchor="ctr"/>
          <a:lstStyle>
            <a:lvl1pPr marL="0" algn="r" defTabSz="457200" rtl="0" eaLnBrk="1" latinLnBrk="0" hangingPunct="1">
              <a:defRPr lang="hr-HR" sz="900" b="0" i="0" kern="1200" dirty="0" smtClean="0">
                <a:solidFill>
                  <a:schemeClr val="tx1"/>
                </a:solidFill>
                <a:latin typeface="Helvetica Light"/>
                <a:ea typeface="+mn-ea"/>
                <a:cs typeface="Helvetica Light"/>
              </a:defRPr>
            </a:lvl1pPr>
          </a:lstStyle>
          <a:p>
            <a:r>
              <a:rPr lang="hr-HR" dirty="0"/>
              <a:t>30.09.2016</a:t>
            </a:r>
          </a:p>
        </p:txBody>
      </p:sp>
      <p:sp>
        <p:nvSpPr>
          <p:cNvPr id="10" name="Foliennummernplatzhalter 9"/>
          <p:cNvSpPr>
            <a:spLocks noGrp="1"/>
          </p:cNvSpPr>
          <p:nvPr>
            <p:ph type="sldNum" sz="quarter" idx="4"/>
          </p:nvPr>
        </p:nvSpPr>
        <p:spPr>
          <a:xfrm>
            <a:off x="8201227" y="4770432"/>
            <a:ext cx="677552" cy="300844"/>
          </a:xfrm>
          <a:prstGeom prst="rect">
            <a:avLst/>
          </a:prstGeom>
        </p:spPr>
        <p:txBody>
          <a:bodyPr vert="horz" lIns="91440" tIns="45720" rIns="91440" bIns="45720" rtlCol="0" anchor="ctr"/>
          <a:lstStyle>
            <a:lvl1pPr marL="0" algn="l" defTabSz="457200" rtl="0" eaLnBrk="1" latinLnBrk="0" hangingPunct="1">
              <a:defRPr lang="tr-TR" sz="900" b="0" i="0" kern="1200" smtClean="0">
                <a:solidFill>
                  <a:schemeClr val="tx1"/>
                </a:solidFill>
                <a:latin typeface="Helvetica Light"/>
                <a:ea typeface="+mn-ea"/>
                <a:cs typeface="Helvetica Light"/>
              </a:defRPr>
            </a:lvl1pPr>
          </a:lstStyle>
          <a:p>
            <a:fld id="{0D342068-E47C-B44F-8824-DE861E75CA19}" type="slidenum">
              <a:rPr lang="tr-TR" smtClean="0"/>
              <a:pPr/>
              <a:t>‹Nr.›</a:t>
            </a:fld>
            <a:endParaRPr lang="tr-TR" dirty="0"/>
          </a:p>
        </p:txBody>
      </p:sp>
      <p:cxnSp>
        <p:nvCxnSpPr>
          <p:cNvPr id="7" name="Gerade Verbindung 6"/>
          <p:cNvCxnSpPr/>
          <p:nvPr userDrawn="1"/>
        </p:nvCxnSpPr>
        <p:spPr>
          <a:xfrm>
            <a:off x="8168033" y="4860927"/>
            <a:ext cx="0" cy="13970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3" r:id="rId4"/>
    <p:sldLayoutId id="2147483660" r:id="rId5"/>
    <p:sldLayoutId id="2147483664" r:id="rId6"/>
    <p:sldLayoutId id="2147483662" r:id="rId7"/>
    <p:sldLayoutId id="2147483654" r:id="rId8"/>
    <p:sldLayoutId id="2147483667" r:id="rId9"/>
  </p:sldLayoutIdLst>
  <p:hf hdr="0" ftr="0"/>
  <p:txStyles>
    <p:titleStyle>
      <a:lvl1pPr algn="l" defTabSz="457200" rtl="0" eaLnBrk="1" latinLnBrk="0" hangingPunct="1">
        <a:spcBef>
          <a:spcPct val="0"/>
        </a:spcBef>
        <a:buNone/>
        <a:defRPr lang="de-AT" sz="2400" b="0" i="0" kern="1200" dirty="0" smtClean="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lang="de-AT" sz="1600" b="0" i="0" kern="1200" dirty="0" smtClean="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lang="de-AT" sz="1600" b="0" i="0" kern="1200" dirty="0" smtClean="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lang="de-AT" sz="1600" b="0" i="0" kern="1200" dirty="0" smtClean="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lang="de-AT" sz="1600" b="0" i="0" kern="1200" dirty="0" smtClean="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lang="de-AT" sz="1600" b="0" i="0" kern="1200" dirty="0" smtClean="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www.standortooe.at/"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hyperlink" Target="http://www.standortooe.at/"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standortooe.at/" TargetMode="External"/><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a:t>Industrie- und Gewerbebrachen in Oberösterreich	</a:t>
            </a:r>
          </a:p>
        </p:txBody>
      </p:sp>
      <p:sp>
        <p:nvSpPr>
          <p:cNvPr id="5" name="Textplatzhalter 4"/>
          <p:cNvSpPr>
            <a:spLocks noGrp="1"/>
          </p:cNvSpPr>
          <p:nvPr>
            <p:ph type="body" sz="quarter" idx="17"/>
          </p:nvPr>
        </p:nvSpPr>
        <p:spPr/>
        <p:txBody>
          <a:bodyPr/>
          <a:lstStyle/>
          <a:p>
            <a:fld id="{08C58A35-5389-47D3-B5E0-12488136170F}" type="datetime1">
              <a:rPr lang="de-AT" smtClean="0"/>
              <a:t>19.04.2021</a:t>
            </a:fld>
            <a:endParaRPr lang="de-DE" dirty="0"/>
          </a:p>
        </p:txBody>
      </p:sp>
      <p:sp>
        <p:nvSpPr>
          <p:cNvPr id="7" name="Untertitel 6">
            <a:extLst>
              <a:ext uri="{FF2B5EF4-FFF2-40B4-BE49-F238E27FC236}">
                <a16:creationId xmlns:a16="http://schemas.microsoft.com/office/drawing/2014/main" id="{626420CD-7BD3-454E-B6C9-07A5722CE724}"/>
              </a:ext>
            </a:extLst>
          </p:cNvPr>
          <p:cNvSpPr>
            <a:spLocks noGrp="1"/>
          </p:cNvSpPr>
          <p:nvPr>
            <p:ph type="subTitle" idx="1"/>
          </p:nvPr>
        </p:nvSpPr>
        <p:spPr/>
        <p:txBody>
          <a:bodyPr>
            <a:normAutofit fontScale="85000" lnSpcReduction="20000"/>
          </a:bodyPr>
          <a:lstStyle/>
          <a:p>
            <a:r>
              <a:rPr lang="de-AT" dirty="0"/>
              <a:t>Nachhaltige Standortentwicklung mit standortooe.at</a:t>
            </a:r>
          </a:p>
        </p:txBody>
      </p:sp>
      <p:sp>
        <p:nvSpPr>
          <p:cNvPr id="6" name="Textplatzhalter 5">
            <a:extLst>
              <a:ext uri="{FF2B5EF4-FFF2-40B4-BE49-F238E27FC236}">
                <a16:creationId xmlns:a16="http://schemas.microsoft.com/office/drawing/2014/main" id="{495BB6C5-A187-4F85-9C6F-7A8455EE7D6C}"/>
              </a:ext>
            </a:extLst>
          </p:cNvPr>
          <p:cNvSpPr>
            <a:spLocks noGrp="1"/>
          </p:cNvSpPr>
          <p:nvPr>
            <p:ph type="body" sz="quarter" idx="16"/>
          </p:nvPr>
        </p:nvSpPr>
        <p:spPr/>
        <p:txBody>
          <a:bodyPr/>
          <a:lstStyle/>
          <a:p>
            <a:endParaRPr lang="de-AT"/>
          </a:p>
        </p:txBody>
      </p:sp>
    </p:spTree>
    <p:extLst>
      <p:ext uri="{BB962C8B-B14F-4D97-AF65-F5344CB8AC3E}">
        <p14:creationId xmlns:p14="http://schemas.microsoft.com/office/powerpoint/2010/main" val="1233796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a:t>Anzahl der Gewerbe- und Industriebrachen </a:t>
            </a:r>
            <a:br>
              <a:rPr lang="de-AT" dirty="0"/>
            </a:br>
            <a:r>
              <a:rPr lang="de-AT" dirty="0"/>
              <a:t>nach Größenkategorie</a:t>
            </a:r>
          </a:p>
        </p:txBody>
      </p:sp>
      <p:sp>
        <p:nvSpPr>
          <p:cNvPr id="5" name="Foliennummernplatzhalter 4"/>
          <p:cNvSpPr>
            <a:spLocks noGrp="1"/>
          </p:cNvSpPr>
          <p:nvPr>
            <p:ph type="sldNum" sz="quarter" idx="4"/>
          </p:nvPr>
        </p:nvSpPr>
        <p:spPr/>
        <p:txBody>
          <a:bodyPr/>
          <a:lstStyle/>
          <a:p>
            <a:fld id="{0D342068-E47C-B44F-8824-DE861E75CA19}" type="slidenum">
              <a:rPr lang="de-DE" smtClean="0"/>
              <a:pPr/>
              <a:t>10</a:t>
            </a:fld>
            <a:endParaRPr lang="de-DE" dirty="0"/>
          </a:p>
        </p:txBody>
      </p:sp>
      <p:graphicFrame>
        <p:nvGraphicFramePr>
          <p:cNvPr id="9" name="Diagramm 8"/>
          <p:cNvGraphicFramePr>
            <a:graphicFrameLocks/>
          </p:cNvGraphicFramePr>
          <p:nvPr>
            <p:extLst>
              <p:ext uri="{D42A27DB-BD31-4B8C-83A1-F6EECF244321}">
                <p14:modId xmlns:p14="http://schemas.microsoft.com/office/powerpoint/2010/main" val="3681516720"/>
              </p:ext>
            </p:extLst>
          </p:nvPr>
        </p:nvGraphicFramePr>
        <p:xfrm>
          <a:off x="608079" y="1162493"/>
          <a:ext cx="7392921" cy="33713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7"/>
          <p:cNvSpPr txBox="1"/>
          <p:nvPr/>
        </p:nvSpPr>
        <p:spPr>
          <a:xfrm>
            <a:off x="6535088" y="4441461"/>
            <a:ext cx="1512062"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800" b="1" dirty="0">
                <a:solidFill>
                  <a:schemeClr val="tx1"/>
                </a:solidFill>
              </a:rPr>
              <a:t>Quelle:</a:t>
            </a:r>
            <a:r>
              <a:rPr lang="de-DE" sz="800" dirty="0">
                <a:solidFill>
                  <a:schemeClr val="tx1"/>
                </a:solidFill>
              </a:rPr>
              <a:t> Business Upper Austria</a:t>
            </a:r>
          </a:p>
        </p:txBody>
      </p:sp>
    </p:spTree>
    <p:extLst>
      <p:ext uri="{BB962C8B-B14F-4D97-AF65-F5344CB8AC3E}">
        <p14:creationId xmlns:p14="http://schemas.microsoft.com/office/powerpoint/2010/main" val="119518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2E377-D6C7-400C-AAD2-FC6F06089B74}"/>
              </a:ext>
            </a:extLst>
          </p:cNvPr>
          <p:cNvSpPr>
            <a:spLocks noGrp="1"/>
          </p:cNvSpPr>
          <p:nvPr>
            <p:ph type="title"/>
          </p:nvPr>
        </p:nvSpPr>
        <p:spPr/>
        <p:txBody>
          <a:bodyPr/>
          <a:lstStyle/>
          <a:p>
            <a:r>
              <a:rPr lang="de-AT" dirty="0" err="1"/>
              <a:t>Brachenerhebung</a:t>
            </a:r>
            <a:r>
              <a:rPr lang="de-AT" dirty="0"/>
              <a:t> 2021</a:t>
            </a:r>
          </a:p>
        </p:txBody>
      </p:sp>
      <p:sp>
        <p:nvSpPr>
          <p:cNvPr id="3" name="Inhaltsplatzhalter 2">
            <a:extLst>
              <a:ext uri="{FF2B5EF4-FFF2-40B4-BE49-F238E27FC236}">
                <a16:creationId xmlns:a16="http://schemas.microsoft.com/office/drawing/2014/main" id="{971C2DAE-5028-4ED2-A435-B07E0892315E}"/>
              </a:ext>
            </a:extLst>
          </p:cNvPr>
          <p:cNvSpPr>
            <a:spLocks noGrp="1"/>
          </p:cNvSpPr>
          <p:nvPr>
            <p:ph idx="1"/>
          </p:nvPr>
        </p:nvSpPr>
        <p:spPr>
          <a:xfrm>
            <a:off x="608076" y="1200151"/>
            <a:ext cx="7927848" cy="3394472"/>
          </a:xfrm>
        </p:spPr>
        <p:txBody>
          <a:bodyPr>
            <a:normAutofit fontScale="92500"/>
          </a:bodyPr>
          <a:lstStyle/>
          <a:p>
            <a:r>
              <a:rPr lang="de-AT" dirty="0"/>
              <a:t>Projektbeteiligte:</a:t>
            </a:r>
          </a:p>
          <a:p>
            <a:pPr>
              <a:buFontTx/>
              <a:buChar char="-"/>
            </a:pPr>
            <a:r>
              <a:rPr lang="de-AT" dirty="0"/>
              <a:t>Business Upper Austria </a:t>
            </a:r>
          </a:p>
          <a:p>
            <a:pPr>
              <a:buFontTx/>
              <a:buChar char="-"/>
            </a:pPr>
            <a:r>
              <a:rPr lang="de-AT" dirty="0"/>
              <a:t>FH Oberösterreich </a:t>
            </a:r>
          </a:p>
          <a:p>
            <a:pPr>
              <a:buFontTx/>
              <a:buChar char="-"/>
            </a:pPr>
            <a:r>
              <a:rPr lang="de-AT" dirty="0"/>
              <a:t>Abteilung Überörtliche Raumordnung, Land OÖ</a:t>
            </a:r>
          </a:p>
          <a:p>
            <a:pPr>
              <a:buFontTx/>
              <a:buChar char="-"/>
            </a:pPr>
            <a:r>
              <a:rPr lang="de-AT" dirty="0"/>
              <a:t>Abteilung Geoinformation und Liegenschaft (DORIS), Land OÖ</a:t>
            </a:r>
          </a:p>
          <a:p>
            <a:pPr>
              <a:buFontTx/>
              <a:buChar char="-"/>
            </a:pPr>
            <a:endParaRPr lang="de-AT" dirty="0"/>
          </a:p>
          <a:p>
            <a:pPr marL="0" indent="0"/>
            <a:r>
              <a:rPr lang="de-AT" dirty="0"/>
              <a:t>Erhebungsphase:</a:t>
            </a:r>
          </a:p>
          <a:p>
            <a:pPr>
              <a:buFontTx/>
              <a:buChar char="-"/>
            </a:pPr>
            <a:r>
              <a:rPr lang="de-AT" dirty="0"/>
              <a:t>Erhebung über DORIS-Applikation (abrufbar über z.B. </a:t>
            </a:r>
            <a:r>
              <a:rPr lang="de-AT" dirty="0" err="1"/>
              <a:t>Kommunalnet</a:t>
            </a:r>
            <a:r>
              <a:rPr lang="de-AT" dirty="0"/>
              <a:t>)</a:t>
            </a:r>
          </a:p>
          <a:p>
            <a:pPr>
              <a:buFontTx/>
              <a:buChar char="-"/>
            </a:pPr>
            <a:r>
              <a:rPr lang="de-AT" dirty="0"/>
              <a:t>Leermeldung möglich über DORIS-Applikation </a:t>
            </a:r>
          </a:p>
          <a:p>
            <a:pPr>
              <a:buFontTx/>
              <a:buChar char="-"/>
            </a:pPr>
            <a:r>
              <a:rPr lang="de-AT" dirty="0"/>
              <a:t>Kurze Fragen zu(r) Vornutzung, Verfügbarkeit, Interesse an Nachnutzung, Gebäudezustand</a:t>
            </a:r>
          </a:p>
          <a:p>
            <a:pPr>
              <a:buFontTx/>
              <a:buChar char="-"/>
            </a:pPr>
            <a:r>
              <a:rPr lang="de-AT" dirty="0"/>
              <a:t>Bitte um Mitwirkung über E-Mails vom 29. März und 08. April ergangen</a:t>
            </a:r>
          </a:p>
          <a:p>
            <a:pPr>
              <a:buFontTx/>
              <a:buChar char="-"/>
            </a:pPr>
            <a:r>
              <a:rPr lang="de-AT" dirty="0"/>
              <a:t>Frist bis 15. April – Nachfrist möglich, Telefonischer Kontakt</a:t>
            </a:r>
          </a:p>
        </p:txBody>
      </p:sp>
      <p:sp>
        <p:nvSpPr>
          <p:cNvPr id="5" name="Foliennummernplatzhalter 4">
            <a:extLst>
              <a:ext uri="{FF2B5EF4-FFF2-40B4-BE49-F238E27FC236}">
                <a16:creationId xmlns:a16="http://schemas.microsoft.com/office/drawing/2014/main" id="{44576E96-6D69-4094-B77A-DB30D1A14E61}"/>
              </a:ext>
            </a:extLst>
          </p:cNvPr>
          <p:cNvSpPr>
            <a:spLocks noGrp="1"/>
          </p:cNvSpPr>
          <p:nvPr>
            <p:ph type="sldNum" sz="quarter" idx="4"/>
          </p:nvPr>
        </p:nvSpPr>
        <p:spPr/>
        <p:txBody>
          <a:bodyPr/>
          <a:lstStyle/>
          <a:p>
            <a:fld id="{0D342068-E47C-B44F-8824-DE861E75CA19}" type="slidenum">
              <a:rPr lang="de-DE" smtClean="0"/>
              <a:pPr/>
              <a:t>11</a:t>
            </a:fld>
            <a:endParaRPr lang="de-DE" dirty="0"/>
          </a:p>
        </p:txBody>
      </p:sp>
    </p:spTree>
    <p:extLst>
      <p:ext uri="{BB962C8B-B14F-4D97-AF65-F5344CB8AC3E}">
        <p14:creationId xmlns:p14="http://schemas.microsoft.com/office/powerpoint/2010/main" val="320564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8AF262-ADB6-4C67-ABA1-6A53493FC349}"/>
              </a:ext>
            </a:extLst>
          </p:cNvPr>
          <p:cNvSpPr>
            <a:spLocks noGrp="1"/>
          </p:cNvSpPr>
          <p:nvPr>
            <p:ph type="title"/>
          </p:nvPr>
        </p:nvSpPr>
        <p:spPr/>
        <p:txBody>
          <a:bodyPr/>
          <a:lstStyle/>
          <a:p>
            <a:r>
              <a:rPr lang="de-AT" dirty="0"/>
              <a:t>Warum sollte man mitmachen?	</a:t>
            </a:r>
          </a:p>
        </p:txBody>
      </p:sp>
      <p:sp>
        <p:nvSpPr>
          <p:cNvPr id="3" name="Inhaltsplatzhalter 2">
            <a:extLst>
              <a:ext uri="{FF2B5EF4-FFF2-40B4-BE49-F238E27FC236}">
                <a16:creationId xmlns:a16="http://schemas.microsoft.com/office/drawing/2014/main" id="{C6D17B64-1AFB-4FA8-B8A1-EDBAA709D0F7}"/>
              </a:ext>
            </a:extLst>
          </p:cNvPr>
          <p:cNvSpPr>
            <a:spLocks noGrp="1"/>
          </p:cNvSpPr>
          <p:nvPr>
            <p:ph idx="1"/>
          </p:nvPr>
        </p:nvSpPr>
        <p:spPr/>
        <p:txBody>
          <a:bodyPr>
            <a:normAutofit lnSpcReduction="10000"/>
          </a:bodyPr>
          <a:lstStyle/>
          <a:p>
            <a:r>
              <a:rPr lang="de-AT" dirty="0"/>
              <a:t>•	Der Bund und auch die EU planen das </a:t>
            </a:r>
            <a:r>
              <a:rPr lang="de-AT" b="1" dirty="0"/>
              <a:t>Thema Leerstände als Förderungsschwerpunkt </a:t>
            </a:r>
            <a:r>
              <a:rPr lang="de-AT" dirty="0"/>
              <a:t>zu verankern, die Kenntnis von entsprechenden Objekten kann für Sie einen gewissen Startvorteil bedeuten.</a:t>
            </a:r>
          </a:p>
          <a:p>
            <a:endParaRPr lang="de-AT" dirty="0"/>
          </a:p>
          <a:p>
            <a:r>
              <a:rPr lang="de-AT" dirty="0"/>
              <a:t>•	Am Nachmittag des 15. Juni wird eine </a:t>
            </a:r>
            <a:r>
              <a:rPr lang="de-AT" b="1" dirty="0"/>
              <a:t>Erfahrungsaustauschrunde zum Thema Revitalisierung von Industrie- und Gewerbebrachen </a:t>
            </a:r>
            <a:r>
              <a:rPr lang="de-AT" dirty="0"/>
              <a:t>stattfinden. Gerne können Sie vorab Ihre Brache(n) als Fallbeispiel einbringen bzw. vor Ort ausgiebig mit Expert*innen zu diesem Thema sprechen.</a:t>
            </a:r>
          </a:p>
          <a:p>
            <a:endParaRPr lang="de-AT" dirty="0"/>
          </a:p>
          <a:p>
            <a:r>
              <a:rPr lang="de-AT" dirty="0"/>
              <a:t>•	Das </a:t>
            </a:r>
            <a:r>
              <a:rPr lang="de-AT" b="1" dirty="0"/>
              <a:t>Land OÖ zeichnet dieses Jahr erstmals zukunftsweisende Vorzeigeprojekte zur (Wieder-)Belebung von Brachen in Oberösterreich</a:t>
            </a:r>
            <a:r>
              <a:rPr lang="de-AT" dirty="0"/>
              <a:t> mit dem #</a:t>
            </a:r>
            <a:r>
              <a:rPr lang="de-AT" dirty="0" err="1"/>
              <a:t>upperREGION</a:t>
            </a:r>
            <a:r>
              <a:rPr lang="de-AT" dirty="0"/>
              <a:t> Award aus. Informationen dazu finden Sie unter www.biz-up.at/upperregionaward. Die Preisverleihung wird, sofern die weiteren Entwicklungen rund um das Coronavirus es möglich machen, am 15. Juni 2021 im Graumann-Areal in Traun stattfinden. </a:t>
            </a:r>
          </a:p>
          <a:p>
            <a:endParaRPr lang="de-AT" dirty="0"/>
          </a:p>
        </p:txBody>
      </p:sp>
      <p:sp>
        <p:nvSpPr>
          <p:cNvPr id="5" name="Foliennummernplatzhalter 4">
            <a:extLst>
              <a:ext uri="{FF2B5EF4-FFF2-40B4-BE49-F238E27FC236}">
                <a16:creationId xmlns:a16="http://schemas.microsoft.com/office/drawing/2014/main" id="{236FFD7B-7B81-492F-BD0C-D4649679B954}"/>
              </a:ext>
            </a:extLst>
          </p:cNvPr>
          <p:cNvSpPr>
            <a:spLocks noGrp="1"/>
          </p:cNvSpPr>
          <p:nvPr>
            <p:ph type="sldNum" sz="quarter" idx="4"/>
          </p:nvPr>
        </p:nvSpPr>
        <p:spPr/>
        <p:txBody>
          <a:bodyPr/>
          <a:lstStyle/>
          <a:p>
            <a:fld id="{0D342068-E47C-B44F-8824-DE861E75CA19}" type="slidenum">
              <a:rPr lang="de-DE" smtClean="0"/>
              <a:pPr/>
              <a:t>12</a:t>
            </a:fld>
            <a:endParaRPr lang="de-DE" dirty="0"/>
          </a:p>
        </p:txBody>
      </p:sp>
    </p:spTree>
    <p:extLst>
      <p:ext uri="{BB962C8B-B14F-4D97-AF65-F5344CB8AC3E}">
        <p14:creationId xmlns:p14="http://schemas.microsoft.com/office/powerpoint/2010/main" val="3325625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C5AE3A-F61A-47F3-83D2-AEA2363F9255}"/>
              </a:ext>
            </a:extLst>
          </p:cNvPr>
          <p:cNvSpPr>
            <a:spLocks noGrp="1"/>
          </p:cNvSpPr>
          <p:nvPr>
            <p:ph type="title"/>
          </p:nvPr>
        </p:nvSpPr>
        <p:spPr/>
        <p:txBody>
          <a:bodyPr/>
          <a:lstStyle/>
          <a:p>
            <a:r>
              <a:rPr lang="de-AT" dirty="0"/>
              <a:t>Definition 2021 – noch weiter gefasst</a:t>
            </a:r>
          </a:p>
        </p:txBody>
      </p:sp>
      <p:sp>
        <p:nvSpPr>
          <p:cNvPr id="3" name="Inhaltsplatzhalter 2">
            <a:extLst>
              <a:ext uri="{FF2B5EF4-FFF2-40B4-BE49-F238E27FC236}">
                <a16:creationId xmlns:a16="http://schemas.microsoft.com/office/drawing/2014/main" id="{0B5AE7D6-7E32-4803-B0AE-50ED3195A393}"/>
              </a:ext>
            </a:extLst>
          </p:cNvPr>
          <p:cNvSpPr>
            <a:spLocks noGrp="1"/>
          </p:cNvSpPr>
          <p:nvPr>
            <p:ph idx="1"/>
          </p:nvPr>
        </p:nvSpPr>
        <p:spPr/>
        <p:txBody>
          <a:bodyPr>
            <a:normAutofit fontScale="85000" lnSpcReduction="20000"/>
          </a:bodyPr>
          <a:lstStyle/>
          <a:p>
            <a:r>
              <a:rPr lang="de-AT" dirty="0"/>
              <a:t>Gesucht werden jene Immobilien, die</a:t>
            </a:r>
          </a:p>
          <a:p>
            <a:r>
              <a:rPr lang="de-AT" dirty="0"/>
              <a:t>•	unabhängig vom Bauzustand</a:t>
            </a:r>
          </a:p>
          <a:p>
            <a:r>
              <a:rPr lang="de-AT" dirty="0"/>
              <a:t>•	seit </a:t>
            </a:r>
            <a:r>
              <a:rPr lang="de-AT" b="1" dirty="0"/>
              <a:t>mindestens 3 Jahren leer </a:t>
            </a:r>
            <a:r>
              <a:rPr lang="de-AT" dirty="0"/>
              <a:t>stehen ODER </a:t>
            </a:r>
          </a:p>
          <a:p>
            <a:r>
              <a:rPr lang="de-AT" dirty="0"/>
              <a:t>•	</a:t>
            </a:r>
            <a:r>
              <a:rPr lang="de-AT" b="1" dirty="0"/>
              <a:t>aktuell nur bis zu maximal einem Drittel der Objektnutzfläche </a:t>
            </a:r>
            <a:r>
              <a:rPr lang="de-AT" dirty="0"/>
              <a:t>(bezogen auf die brachgefallenen Gebäude bzw. Manipulationsflächen am Areal) </a:t>
            </a:r>
            <a:r>
              <a:rPr lang="de-AT" b="1" dirty="0"/>
              <a:t>gewerblich genutzt werden.</a:t>
            </a:r>
          </a:p>
          <a:p>
            <a:endParaRPr lang="de-AT" dirty="0"/>
          </a:p>
          <a:p>
            <a:r>
              <a:rPr lang="de-AT" dirty="0"/>
              <a:t>Solche Brachen sind beispielsweise: </a:t>
            </a:r>
          </a:p>
          <a:p>
            <a:r>
              <a:rPr lang="de-AT" dirty="0"/>
              <a:t>•	ehemalige </a:t>
            </a:r>
            <a:r>
              <a:rPr lang="de-AT" b="1" dirty="0"/>
              <a:t>Produktions- und Lagerflächen aus Industrie und Gewerbe </a:t>
            </a:r>
            <a:r>
              <a:rPr lang="de-AT" dirty="0"/>
              <a:t>(unabhängig vom Wirtschaftszweig) – sowohl Betriebsgebäude als auch befestige Manipulationsflächen</a:t>
            </a:r>
          </a:p>
          <a:p>
            <a:r>
              <a:rPr lang="de-AT" dirty="0"/>
              <a:t>•	ehemalige </a:t>
            </a:r>
            <a:r>
              <a:rPr lang="de-AT" b="1" dirty="0"/>
              <a:t>Gewerbeflächen des Handwerks oder Handels </a:t>
            </a:r>
          </a:p>
          <a:p>
            <a:r>
              <a:rPr lang="de-AT" dirty="0"/>
              <a:t>•	leerstehende </a:t>
            </a:r>
            <a:r>
              <a:rPr lang="de-AT" b="1" dirty="0"/>
              <a:t>Gebäude in Ortskernen </a:t>
            </a:r>
            <a:r>
              <a:rPr lang="de-AT" dirty="0"/>
              <a:t>mit einer ehemaligen überwiegenden Gewerbenutzung </a:t>
            </a:r>
          </a:p>
          <a:p>
            <a:r>
              <a:rPr lang="de-AT" dirty="0"/>
              <a:t>•	leerstehende </a:t>
            </a:r>
            <a:r>
              <a:rPr lang="de-AT" b="1" dirty="0"/>
              <a:t>Bürogebäude</a:t>
            </a:r>
          </a:p>
          <a:p>
            <a:r>
              <a:rPr lang="de-AT" dirty="0"/>
              <a:t>•	leerstehende </a:t>
            </a:r>
            <a:r>
              <a:rPr lang="de-AT" b="1" dirty="0"/>
              <a:t>Tourismus- und Gastronomieobjekte </a:t>
            </a:r>
          </a:p>
          <a:p>
            <a:r>
              <a:rPr lang="de-AT" dirty="0"/>
              <a:t>•	leerstehende </a:t>
            </a:r>
            <a:r>
              <a:rPr lang="de-AT" b="1" dirty="0"/>
              <a:t>Militär- und Bahnhofsareale </a:t>
            </a:r>
          </a:p>
          <a:p>
            <a:r>
              <a:rPr lang="de-AT" dirty="0"/>
              <a:t>•	leerstehende </a:t>
            </a:r>
            <a:r>
              <a:rPr lang="de-AT" b="1" dirty="0"/>
              <a:t>landwirtschaftliche Objekte</a:t>
            </a:r>
            <a:r>
              <a:rPr lang="de-AT" dirty="0"/>
              <a:t>, die ehemalig gewerblich genutzt wurden</a:t>
            </a:r>
          </a:p>
          <a:p>
            <a:r>
              <a:rPr lang="de-AT" dirty="0"/>
              <a:t>•	</a:t>
            </a:r>
            <a:r>
              <a:rPr lang="de-AT" b="1" dirty="0"/>
              <a:t>gewerbliche Leerstände </a:t>
            </a:r>
            <a:r>
              <a:rPr lang="de-AT" dirty="0"/>
              <a:t>(z.B. Kfz-Werkstätten), die an Wohngebäude gekoppelt sind</a:t>
            </a:r>
          </a:p>
          <a:p>
            <a:endParaRPr lang="de-AT" dirty="0"/>
          </a:p>
          <a:p>
            <a:endParaRPr lang="de-AT" dirty="0"/>
          </a:p>
          <a:p>
            <a:endParaRPr lang="de-AT" dirty="0"/>
          </a:p>
        </p:txBody>
      </p:sp>
      <p:sp>
        <p:nvSpPr>
          <p:cNvPr id="5" name="Foliennummernplatzhalter 4">
            <a:extLst>
              <a:ext uri="{FF2B5EF4-FFF2-40B4-BE49-F238E27FC236}">
                <a16:creationId xmlns:a16="http://schemas.microsoft.com/office/drawing/2014/main" id="{0A194B1D-14DC-481B-84E6-907721B9872F}"/>
              </a:ext>
            </a:extLst>
          </p:cNvPr>
          <p:cNvSpPr>
            <a:spLocks noGrp="1"/>
          </p:cNvSpPr>
          <p:nvPr>
            <p:ph type="sldNum" sz="quarter" idx="4"/>
          </p:nvPr>
        </p:nvSpPr>
        <p:spPr/>
        <p:txBody>
          <a:bodyPr/>
          <a:lstStyle/>
          <a:p>
            <a:fld id="{0D342068-E47C-B44F-8824-DE861E75CA19}" type="slidenum">
              <a:rPr lang="de-DE" smtClean="0"/>
              <a:pPr/>
              <a:t>13</a:t>
            </a:fld>
            <a:endParaRPr lang="de-DE" dirty="0"/>
          </a:p>
        </p:txBody>
      </p:sp>
    </p:spTree>
    <p:extLst>
      <p:ext uri="{BB962C8B-B14F-4D97-AF65-F5344CB8AC3E}">
        <p14:creationId xmlns:p14="http://schemas.microsoft.com/office/powerpoint/2010/main" val="908986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12821-2FE7-4F3B-8E96-7C2DA6AE45E1}"/>
              </a:ext>
            </a:extLst>
          </p:cNvPr>
          <p:cNvSpPr>
            <a:spLocks noGrp="1"/>
          </p:cNvSpPr>
          <p:nvPr>
            <p:ph type="title"/>
          </p:nvPr>
        </p:nvSpPr>
        <p:spPr/>
        <p:txBody>
          <a:bodyPr>
            <a:normAutofit fontScale="90000"/>
          </a:bodyPr>
          <a:lstStyle/>
          <a:p>
            <a:r>
              <a:rPr lang="de-AT" dirty="0"/>
              <a:t>Nicht gesucht und daher nicht als Brache zu erfassen sind: </a:t>
            </a:r>
          </a:p>
        </p:txBody>
      </p:sp>
      <p:sp>
        <p:nvSpPr>
          <p:cNvPr id="3" name="Inhaltsplatzhalter 2">
            <a:extLst>
              <a:ext uri="{FF2B5EF4-FFF2-40B4-BE49-F238E27FC236}">
                <a16:creationId xmlns:a16="http://schemas.microsoft.com/office/drawing/2014/main" id="{AC5AC581-E585-419A-B9F7-D322530290FF}"/>
              </a:ext>
            </a:extLst>
          </p:cNvPr>
          <p:cNvSpPr>
            <a:spLocks noGrp="1"/>
          </p:cNvSpPr>
          <p:nvPr>
            <p:ph idx="1"/>
          </p:nvPr>
        </p:nvSpPr>
        <p:spPr/>
        <p:txBody>
          <a:bodyPr/>
          <a:lstStyle/>
          <a:p>
            <a:r>
              <a:rPr lang="de-AT" dirty="0"/>
              <a:t>•	Baulandreserven (unbebaute gewidmete Grundstücke)</a:t>
            </a:r>
          </a:p>
          <a:p>
            <a:r>
              <a:rPr lang="de-AT" dirty="0"/>
              <a:t>•	Leerstände, die weniger als 3 Jahre ungenutzt sind</a:t>
            </a:r>
          </a:p>
          <a:p>
            <a:r>
              <a:rPr lang="de-AT" dirty="0"/>
              <a:t>•	teilweise leerstehende Objekte, die aktuell bis zu zwei Drittel der Objektnutzfläche genutzt werden (z.B. 2 von 3 Geschoßen werden bewohnt oder als Büro genutzt)</a:t>
            </a:r>
          </a:p>
          <a:p>
            <a:r>
              <a:rPr lang="de-AT" dirty="0"/>
              <a:t>•	ehemals landwirtschaftlich genutzte Gebäude ohne gewerbliche Vornutzung</a:t>
            </a:r>
          </a:p>
          <a:p>
            <a:r>
              <a:rPr lang="de-AT" dirty="0"/>
              <a:t>•	Wohngebäude mit gewerblichem Leerstand ausschließlich im Erdgeschoß</a:t>
            </a:r>
          </a:p>
          <a:p>
            <a:endParaRPr lang="de-AT" dirty="0"/>
          </a:p>
        </p:txBody>
      </p:sp>
      <p:sp>
        <p:nvSpPr>
          <p:cNvPr id="5" name="Foliennummernplatzhalter 4">
            <a:extLst>
              <a:ext uri="{FF2B5EF4-FFF2-40B4-BE49-F238E27FC236}">
                <a16:creationId xmlns:a16="http://schemas.microsoft.com/office/drawing/2014/main" id="{DCEF3EED-7E8F-4916-BA4B-8172E7DEC2F1}"/>
              </a:ext>
            </a:extLst>
          </p:cNvPr>
          <p:cNvSpPr>
            <a:spLocks noGrp="1"/>
          </p:cNvSpPr>
          <p:nvPr>
            <p:ph type="sldNum" sz="quarter" idx="4"/>
          </p:nvPr>
        </p:nvSpPr>
        <p:spPr/>
        <p:txBody>
          <a:bodyPr/>
          <a:lstStyle/>
          <a:p>
            <a:fld id="{0D342068-E47C-B44F-8824-DE861E75CA19}" type="slidenum">
              <a:rPr lang="de-DE" smtClean="0"/>
              <a:pPr/>
              <a:t>14</a:t>
            </a:fld>
            <a:endParaRPr lang="de-DE" dirty="0"/>
          </a:p>
        </p:txBody>
      </p:sp>
    </p:spTree>
    <p:extLst>
      <p:ext uri="{BB962C8B-B14F-4D97-AF65-F5344CB8AC3E}">
        <p14:creationId xmlns:p14="http://schemas.microsoft.com/office/powerpoint/2010/main" val="3624604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B4A7BC-89CA-4A37-B8A9-63B25354F2F9}"/>
              </a:ext>
            </a:extLst>
          </p:cNvPr>
          <p:cNvSpPr>
            <a:spLocks noGrp="1"/>
          </p:cNvSpPr>
          <p:nvPr>
            <p:ph type="title"/>
          </p:nvPr>
        </p:nvSpPr>
        <p:spPr/>
        <p:txBody>
          <a:bodyPr/>
          <a:lstStyle/>
          <a:p>
            <a:r>
              <a:rPr lang="de-AT" dirty="0" err="1"/>
              <a:t>Learnings</a:t>
            </a:r>
            <a:r>
              <a:rPr lang="de-AT" dirty="0"/>
              <a:t> aus der Erhebung	</a:t>
            </a:r>
          </a:p>
        </p:txBody>
      </p:sp>
      <p:sp>
        <p:nvSpPr>
          <p:cNvPr id="3" name="Inhaltsplatzhalter 2">
            <a:extLst>
              <a:ext uri="{FF2B5EF4-FFF2-40B4-BE49-F238E27FC236}">
                <a16:creationId xmlns:a16="http://schemas.microsoft.com/office/drawing/2014/main" id="{DDF180A4-07CE-4699-9D7E-1F35401C4871}"/>
              </a:ext>
            </a:extLst>
          </p:cNvPr>
          <p:cNvSpPr>
            <a:spLocks noGrp="1"/>
          </p:cNvSpPr>
          <p:nvPr>
            <p:ph idx="1"/>
          </p:nvPr>
        </p:nvSpPr>
        <p:spPr>
          <a:xfrm>
            <a:off x="608076" y="1200150"/>
            <a:ext cx="7927848" cy="3570281"/>
          </a:xfrm>
        </p:spPr>
        <p:txBody>
          <a:bodyPr>
            <a:normAutofit/>
          </a:bodyPr>
          <a:lstStyle/>
          <a:p>
            <a:pPr marL="285750" indent="-285750">
              <a:buFont typeface="Arial" panose="020B0604020202020204" pitchFamily="34" charset="0"/>
              <a:buChar char="•"/>
            </a:pPr>
            <a:r>
              <a:rPr lang="de-AT" dirty="0"/>
              <a:t>Die „ganz großen Industrie- und Gewerbebrachen“ gibt es kaum/nicht</a:t>
            </a:r>
          </a:p>
          <a:p>
            <a:pPr marL="0" indent="0"/>
            <a:endParaRPr lang="de-AT" dirty="0"/>
          </a:p>
          <a:p>
            <a:pPr marL="285750" indent="-285750">
              <a:buFont typeface="Arial" panose="020B0604020202020204" pitchFamily="34" charset="0"/>
              <a:buChar char="•"/>
            </a:pPr>
            <a:r>
              <a:rPr lang="de-AT" dirty="0"/>
              <a:t>Herangerückte Wohnbebauung  </a:t>
            </a:r>
            <a:br>
              <a:rPr lang="de-AT" dirty="0"/>
            </a:br>
            <a:r>
              <a:rPr lang="de-AT" sz="1400" dirty="0"/>
              <a:t>	</a:t>
            </a:r>
            <a:r>
              <a:rPr lang="de-AT" sz="1400" dirty="0">
                <a:sym typeface="Wingdings" panose="05000000000000000000" pitchFamily="2" charset="2"/>
              </a:rPr>
              <a:t> </a:t>
            </a:r>
            <a:r>
              <a:rPr lang="de-AT" sz="1400" dirty="0"/>
              <a:t>ca. 70 % von einer Wohnnutzung im 50 m-Radius betroffen</a:t>
            </a:r>
          </a:p>
          <a:p>
            <a:pPr marL="0" indent="0"/>
            <a:endParaRPr lang="de-AT" sz="1400" dirty="0"/>
          </a:p>
          <a:p>
            <a:pPr marL="285750" indent="-285750">
              <a:buFont typeface="Arial" panose="020B0604020202020204" pitchFamily="34" charset="0"/>
              <a:buChar char="•"/>
            </a:pPr>
            <a:r>
              <a:rPr lang="de-AT" dirty="0"/>
              <a:t>Undurchsichtiges Kostenrisiko</a:t>
            </a:r>
          </a:p>
          <a:p>
            <a:pPr lvl="1">
              <a:buFont typeface="Arial" panose="020B0604020202020204" pitchFamily="34" charset="0"/>
              <a:buChar char="•"/>
            </a:pPr>
            <a:r>
              <a:rPr lang="de-AT" sz="1400" dirty="0"/>
              <a:t>Kontamination</a:t>
            </a:r>
          </a:p>
          <a:p>
            <a:pPr lvl="1">
              <a:buFont typeface="Arial" panose="020B0604020202020204" pitchFamily="34" charset="0"/>
              <a:buChar char="•"/>
            </a:pPr>
            <a:r>
              <a:rPr lang="de-AT" sz="1400" dirty="0"/>
              <a:t>Abbruch- und Entsorgungskosten </a:t>
            </a:r>
          </a:p>
          <a:p>
            <a:pPr marL="0" indent="0"/>
            <a:endParaRPr lang="de-AT" sz="1400" dirty="0"/>
          </a:p>
        </p:txBody>
      </p:sp>
      <p:sp>
        <p:nvSpPr>
          <p:cNvPr id="5" name="Foliennummernplatzhalter 4">
            <a:extLst>
              <a:ext uri="{FF2B5EF4-FFF2-40B4-BE49-F238E27FC236}">
                <a16:creationId xmlns:a16="http://schemas.microsoft.com/office/drawing/2014/main" id="{D6BF002A-5394-405D-885E-1CCD18209901}"/>
              </a:ext>
            </a:extLst>
          </p:cNvPr>
          <p:cNvSpPr>
            <a:spLocks noGrp="1"/>
          </p:cNvSpPr>
          <p:nvPr>
            <p:ph type="sldNum" sz="quarter" idx="4"/>
          </p:nvPr>
        </p:nvSpPr>
        <p:spPr/>
        <p:txBody>
          <a:bodyPr/>
          <a:lstStyle/>
          <a:p>
            <a:fld id="{0D342068-E47C-B44F-8824-DE861E75CA19}" type="slidenum">
              <a:rPr lang="de-DE" smtClean="0"/>
              <a:pPr/>
              <a:t>15</a:t>
            </a:fld>
            <a:endParaRPr lang="de-DE" dirty="0"/>
          </a:p>
        </p:txBody>
      </p:sp>
    </p:spTree>
    <p:extLst>
      <p:ext uri="{BB962C8B-B14F-4D97-AF65-F5344CB8AC3E}">
        <p14:creationId xmlns:p14="http://schemas.microsoft.com/office/powerpoint/2010/main" val="4231081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B4A7BC-89CA-4A37-B8A9-63B25354F2F9}"/>
              </a:ext>
            </a:extLst>
          </p:cNvPr>
          <p:cNvSpPr>
            <a:spLocks noGrp="1"/>
          </p:cNvSpPr>
          <p:nvPr>
            <p:ph type="title"/>
          </p:nvPr>
        </p:nvSpPr>
        <p:spPr/>
        <p:txBody>
          <a:bodyPr/>
          <a:lstStyle/>
          <a:p>
            <a:r>
              <a:rPr lang="de-AT" dirty="0" err="1"/>
              <a:t>Learnings</a:t>
            </a:r>
            <a:r>
              <a:rPr lang="de-AT" dirty="0"/>
              <a:t> aus der Erhebung	</a:t>
            </a:r>
          </a:p>
        </p:txBody>
      </p:sp>
      <p:sp>
        <p:nvSpPr>
          <p:cNvPr id="3" name="Inhaltsplatzhalter 2">
            <a:extLst>
              <a:ext uri="{FF2B5EF4-FFF2-40B4-BE49-F238E27FC236}">
                <a16:creationId xmlns:a16="http://schemas.microsoft.com/office/drawing/2014/main" id="{DDF180A4-07CE-4699-9D7E-1F35401C4871}"/>
              </a:ext>
            </a:extLst>
          </p:cNvPr>
          <p:cNvSpPr>
            <a:spLocks noGrp="1"/>
          </p:cNvSpPr>
          <p:nvPr>
            <p:ph idx="1"/>
          </p:nvPr>
        </p:nvSpPr>
        <p:spPr>
          <a:xfrm>
            <a:off x="608076" y="1200150"/>
            <a:ext cx="7927848" cy="3570281"/>
          </a:xfrm>
        </p:spPr>
        <p:txBody>
          <a:bodyPr>
            <a:normAutofit/>
          </a:bodyPr>
          <a:lstStyle/>
          <a:p>
            <a:pPr marL="285750" indent="-285750">
              <a:buFont typeface="Arial" panose="020B0604020202020204" pitchFamily="34" charset="0"/>
              <a:buChar char="•"/>
            </a:pPr>
            <a:r>
              <a:rPr lang="de-AT" dirty="0"/>
              <a:t>Gründe warum sich Experten gegen eine Brache entscheiden:</a:t>
            </a:r>
          </a:p>
          <a:p>
            <a:pPr lvl="1" algn="just">
              <a:buFont typeface="Arial" panose="020B0604020202020204" pitchFamily="34" charset="0"/>
              <a:buChar char="•"/>
            </a:pPr>
            <a:r>
              <a:rPr lang="de-AT" sz="1400" dirty="0"/>
              <a:t>Fehlende Expansionsmöglichkeiten</a:t>
            </a:r>
          </a:p>
          <a:p>
            <a:pPr lvl="1" algn="just">
              <a:buFont typeface="Arial" panose="020B0604020202020204" pitchFamily="34" charset="0"/>
              <a:buChar char="•"/>
            </a:pPr>
            <a:r>
              <a:rPr lang="de-AT" sz="1400" dirty="0"/>
              <a:t>Höhere Baukosten (Objektinstandsetzung)</a:t>
            </a:r>
          </a:p>
          <a:p>
            <a:pPr lvl="1" algn="just">
              <a:buFont typeface="Arial" panose="020B0604020202020204" pitchFamily="34" charset="0"/>
              <a:buChar char="•"/>
            </a:pPr>
            <a:r>
              <a:rPr lang="de-AT" sz="1400" dirty="0"/>
              <a:t>Undurchsichtiges Kostenrisiko </a:t>
            </a:r>
            <a:r>
              <a:rPr lang="de-AT" sz="1400" dirty="0">
                <a:sym typeface="Wingdings" panose="05000000000000000000" pitchFamily="2" charset="2"/>
              </a:rPr>
              <a:t> teure Analysen im Vorfeld notwendig</a:t>
            </a:r>
          </a:p>
          <a:p>
            <a:pPr marL="457200" lvl="1" indent="0" algn="just"/>
            <a:endParaRPr lang="de-AT" sz="1400" dirty="0"/>
          </a:p>
          <a:p>
            <a:pPr marL="285750" indent="-285750" algn="just">
              <a:buFont typeface="Arial" panose="020B0604020202020204" pitchFamily="34" charset="0"/>
              <a:buChar char="•"/>
            </a:pPr>
            <a:r>
              <a:rPr lang="de-AT" dirty="0"/>
              <a:t>Gründe, warum sich Experten für eine Brache entscheiden:</a:t>
            </a:r>
          </a:p>
          <a:p>
            <a:pPr lvl="1" algn="just">
              <a:buFont typeface="Arial" panose="020B0604020202020204" pitchFamily="34" charset="0"/>
              <a:buChar char="•"/>
            </a:pPr>
            <a:r>
              <a:rPr lang="de-AT" sz="1400" dirty="0"/>
              <a:t>Kostenvorteil, weil die Areale schon aufgeschlossen </a:t>
            </a:r>
          </a:p>
          <a:p>
            <a:pPr lvl="1" algn="just">
              <a:buFont typeface="Arial" panose="020B0604020202020204" pitchFamily="34" charset="0"/>
              <a:buChar char="•"/>
            </a:pPr>
            <a:r>
              <a:rPr lang="de-AT" sz="1400" dirty="0"/>
              <a:t>Vorhandenes sozial-infrastrukturelles Umfeld </a:t>
            </a:r>
          </a:p>
          <a:p>
            <a:pPr lvl="1" algn="just">
              <a:buFont typeface="Arial" panose="020B0604020202020204" pitchFamily="34" charset="0"/>
              <a:buChar char="•"/>
            </a:pPr>
            <a:r>
              <a:rPr lang="de-AT" sz="1400" dirty="0"/>
              <a:t>Zeitfaktor </a:t>
            </a:r>
          </a:p>
          <a:p>
            <a:pPr lvl="2" algn="just">
              <a:buFont typeface="Arial" panose="020B0604020202020204" pitchFamily="34" charset="0"/>
              <a:buChar char="•"/>
            </a:pPr>
            <a:r>
              <a:rPr lang="de-AT" sz="1400" dirty="0"/>
              <a:t>Kein Umwidmungsverfahren mehr nötig </a:t>
            </a:r>
          </a:p>
          <a:p>
            <a:pPr lvl="2" algn="just">
              <a:buFont typeface="Arial" panose="020B0604020202020204" pitchFamily="34" charset="0"/>
              <a:buChar char="•"/>
            </a:pPr>
            <a:r>
              <a:rPr lang="de-AT" sz="1400" dirty="0"/>
              <a:t>Vorhandene Kubaturen</a:t>
            </a:r>
          </a:p>
          <a:p>
            <a:pPr lvl="2" algn="just">
              <a:buFont typeface="Arial" panose="020B0604020202020204" pitchFamily="34" charset="0"/>
              <a:buChar char="•"/>
            </a:pPr>
            <a:r>
              <a:rPr lang="de-AT" sz="1400" dirty="0"/>
              <a:t>Aufrechte Betriebsanlagengenehmigung</a:t>
            </a:r>
          </a:p>
        </p:txBody>
      </p:sp>
      <p:sp>
        <p:nvSpPr>
          <p:cNvPr id="5" name="Foliennummernplatzhalter 4">
            <a:extLst>
              <a:ext uri="{FF2B5EF4-FFF2-40B4-BE49-F238E27FC236}">
                <a16:creationId xmlns:a16="http://schemas.microsoft.com/office/drawing/2014/main" id="{D6BF002A-5394-405D-885E-1CCD18209901}"/>
              </a:ext>
            </a:extLst>
          </p:cNvPr>
          <p:cNvSpPr>
            <a:spLocks noGrp="1"/>
          </p:cNvSpPr>
          <p:nvPr>
            <p:ph type="sldNum" sz="quarter" idx="4"/>
          </p:nvPr>
        </p:nvSpPr>
        <p:spPr/>
        <p:txBody>
          <a:bodyPr/>
          <a:lstStyle/>
          <a:p>
            <a:fld id="{0D342068-E47C-B44F-8824-DE861E75CA19}" type="slidenum">
              <a:rPr lang="de-DE" smtClean="0"/>
              <a:pPr/>
              <a:t>16</a:t>
            </a:fld>
            <a:endParaRPr lang="de-DE" dirty="0"/>
          </a:p>
        </p:txBody>
      </p:sp>
    </p:spTree>
    <p:extLst>
      <p:ext uri="{BB962C8B-B14F-4D97-AF65-F5344CB8AC3E}">
        <p14:creationId xmlns:p14="http://schemas.microsoft.com/office/powerpoint/2010/main" val="472154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a:t>Maßnahmen zur Revitalisierung</a:t>
            </a:r>
          </a:p>
        </p:txBody>
      </p:sp>
      <p:sp>
        <p:nvSpPr>
          <p:cNvPr id="3" name="Inhaltsplatzhalter 2"/>
          <p:cNvSpPr>
            <a:spLocks noGrp="1"/>
          </p:cNvSpPr>
          <p:nvPr>
            <p:ph idx="1"/>
          </p:nvPr>
        </p:nvSpPr>
        <p:spPr>
          <a:xfrm>
            <a:off x="608076" y="1091609"/>
            <a:ext cx="7927848" cy="3688348"/>
          </a:xfrm>
        </p:spPr>
        <p:txBody>
          <a:bodyPr>
            <a:normAutofit/>
          </a:bodyPr>
          <a:lstStyle/>
          <a:p>
            <a:pPr marL="0" indent="0" algn="just"/>
            <a:r>
              <a:rPr lang="de-AT" dirty="0"/>
              <a:t>Umfassende Unterstützung, u.a. durch:  </a:t>
            </a:r>
          </a:p>
          <a:p>
            <a:pPr marL="0" indent="0" algn="just"/>
            <a:endParaRPr lang="de-AT" dirty="0"/>
          </a:p>
          <a:p>
            <a:pPr algn="just">
              <a:buFont typeface="Arial" panose="020B0604020202020204" pitchFamily="34" charset="0"/>
              <a:buChar char="•"/>
            </a:pPr>
            <a:r>
              <a:rPr lang="de-AT" dirty="0"/>
              <a:t>Aufnahme in die Standortdatenbank (</a:t>
            </a:r>
            <a:r>
              <a:rPr lang="de-AT" dirty="0">
                <a:hlinkClick r:id="rId2"/>
              </a:rPr>
              <a:t>www.standortooe.at</a:t>
            </a:r>
            <a:r>
              <a:rPr lang="de-AT" dirty="0"/>
              <a:t>) </a:t>
            </a:r>
            <a:r>
              <a:rPr lang="de-AT" dirty="0">
                <a:sym typeface="Wingdings" panose="05000000000000000000" pitchFamily="2" charset="2"/>
              </a:rPr>
              <a:t> Vermarktung der Flächen</a:t>
            </a:r>
            <a:endParaRPr lang="de-AT" dirty="0"/>
          </a:p>
          <a:p>
            <a:pPr marL="0" indent="0" algn="just"/>
            <a:endParaRPr lang="de-AT" dirty="0"/>
          </a:p>
          <a:p>
            <a:pPr algn="just">
              <a:buFont typeface="Arial" panose="020B0604020202020204" pitchFamily="34" charset="0"/>
              <a:buChar char="•"/>
            </a:pPr>
            <a:r>
              <a:rPr lang="de-AT" dirty="0"/>
              <a:t>Kooperation Gemeinden/Regionen/Unternehmen </a:t>
            </a:r>
            <a:r>
              <a:rPr lang="de-AT" dirty="0">
                <a:sym typeface="Wingdings" panose="05000000000000000000" pitchFamily="2" charset="2"/>
              </a:rPr>
              <a:t> um Pilotprojekte zu entwickeln</a:t>
            </a:r>
          </a:p>
          <a:p>
            <a:pPr algn="just">
              <a:buFont typeface="Arial" panose="020B0604020202020204" pitchFamily="34" charset="0"/>
              <a:buChar char="•"/>
            </a:pPr>
            <a:endParaRPr lang="de-AT" dirty="0">
              <a:sym typeface="Wingdings" panose="05000000000000000000" pitchFamily="2" charset="2"/>
            </a:endParaRPr>
          </a:p>
          <a:p>
            <a:pPr marL="285750">
              <a:buFont typeface="Arial" panose="020B0604020202020204" pitchFamily="34" charset="0"/>
              <a:buChar char="•"/>
            </a:pPr>
            <a:r>
              <a:rPr lang="de-AT" dirty="0"/>
              <a:t>Förderungen</a:t>
            </a:r>
          </a:p>
          <a:p>
            <a:pPr marL="685800" lvl="1">
              <a:buFont typeface="Arial" panose="020B0604020202020204" pitchFamily="34" charset="0"/>
              <a:buChar char="•"/>
            </a:pPr>
            <a:r>
              <a:rPr lang="de-AT" dirty="0"/>
              <a:t>Wenn Altlast; dann ALSAG-Förderung</a:t>
            </a:r>
          </a:p>
          <a:p>
            <a:pPr marL="685800" lvl="1">
              <a:buFont typeface="Arial" panose="020B0604020202020204" pitchFamily="34" charset="0"/>
              <a:buChar char="•"/>
            </a:pPr>
            <a:r>
              <a:rPr lang="de-AT" dirty="0"/>
              <a:t>Unabhängig vom ALSAG:</a:t>
            </a:r>
          </a:p>
          <a:p>
            <a:pPr marL="1085850" lvl="2">
              <a:buFont typeface="Arial" panose="020B0604020202020204" pitchFamily="34" charset="0"/>
              <a:buChar char="•"/>
            </a:pPr>
            <a:r>
              <a:rPr lang="de-AT" sz="1400" dirty="0"/>
              <a:t>Land OÖ: „Sanierung und Sicherung von kontaminierten Flächen“ </a:t>
            </a:r>
            <a:br>
              <a:rPr lang="de-AT" sz="1400" dirty="0"/>
            </a:br>
            <a:r>
              <a:rPr lang="de-AT" sz="1400" dirty="0"/>
              <a:t>Bis zu € 100.000 für Herstellungs- und Durchführungsmaßnahmen</a:t>
            </a:r>
          </a:p>
          <a:p>
            <a:pPr algn="just">
              <a:buFont typeface="Arial" panose="020B0604020202020204" pitchFamily="34" charset="0"/>
              <a:buChar char="•"/>
            </a:pPr>
            <a:endParaRPr lang="de-AT" dirty="0"/>
          </a:p>
          <a:p>
            <a:pPr marL="457200" lvl="1" indent="0" algn="just"/>
            <a:endParaRPr lang="de-AT" sz="1400" dirty="0"/>
          </a:p>
        </p:txBody>
      </p:sp>
      <p:sp>
        <p:nvSpPr>
          <p:cNvPr id="5" name="Foliennummernplatzhalter 4"/>
          <p:cNvSpPr>
            <a:spLocks noGrp="1"/>
          </p:cNvSpPr>
          <p:nvPr>
            <p:ph type="sldNum" sz="quarter" idx="4"/>
          </p:nvPr>
        </p:nvSpPr>
        <p:spPr/>
        <p:txBody>
          <a:bodyPr/>
          <a:lstStyle/>
          <a:p>
            <a:fld id="{0D342068-E47C-B44F-8824-DE861E75CA19}" type="slidenum">
              <a:rPr lang="de-DE" smtClean="0"/>
              <a:pPr/>
              <a:t>17</a:t>
            </a:fld>
            <a:endParaRPr lang="de-DE" dirty="0"/>
          </a:p>
        </p:txBody>
      </p:sp>
    </p:spTree>
    <p:extLst>
      <p:ext uri="{BB962C8B-B14F-4D97-AF65-F5344CB8AC3E}">
        <p14:creationId xmlns:p14="http://schemas.microsoft.com/office/powerpoint/2010/main" val="841259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a:t>Standortdatenbank OÖ</a:t>
            </a:r>
          </a:p>
        </p:txBody>
      </p:sp>
      <p:sp>
        <p:nvSpPr>
          <p:cNvPr id="3" name="Untertitel 2"/>
          <p:cNvSpPr>
            <a:spLocks noGrp="1"/>
          </p:cNvSpPr>
          <p:nvPr>
            <p:ph type="subTitle" idx="1"/>
          </p:nvPr>
        </p:nvSpPr>
        <p:spPr>
          <a:xfrm>
            <a:off x="676754" y="2457534"/>
            <a:ext cx="2331917" cy="396279"/>
          </a:xfrm>
        </p:spPr>
        <p:txBody>
          <a:bodyPr>
            <a:normAutofit fontScale="92500"/>
          </a:bodyPr>
          <a:lstStyle/>
          <a:p>
            <a:r>
              <a:rPr lang="de-DE" dirty="0"/>
              <a:t>www.standortooe.at </a:t>
            </a:r>
          </a:p>
        </p:txBody>
      </p:sp>
      <p:sp>
        <p:nvSpPr>
          <p:cNvPr id="5" name="Textplatzhalter 4">
            <a:extLst>
              <a:ext uri="{FF2B5EF4-FFF2-40B4-BE49-F238E27FC236}">
                <a16:creationId xmlns:a16="http://schemas.microsoft.com/office/drawing/2014/main" id="{97BB3A9A-4DC8-4619-9654-81875CE6A10A}"/>
              </a:ext>
            </a:extLst>
          </p:cNvPr>
          <p:cNvSpPr>
            <a:spLocks noGrp="1"/>
          </p:cNvSpPr>
          <p:nvPr>
            <p:ph type="body" sz="quarter" idx="16"/>
          </p:nvPr>
        </p:nvSpPr>
        <p:spPr/>
        <p:txBody>
          <a:bodyPr/>
          <a:lstStyle/>
          <a:p>
            <a:endParaRPr lang="de-AT"/>
          </a:p>
        </p:txBody>
      </p:sp>
    </p:spTree>
    <p:extLst>
      <p:ext uri="{BB962C8B-B14F-4D97-AF65-F5344CB8AC3E}">
        <p14:creationId xmlns:p14="http://schemas.microsoft.com/office/powerpoint/2010/main" val="3028812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8079" y="273714"/>
            <a:ext cx="7250295" cy="737134"/>
          </a:xfrm>
        </p:spPr>
        <p:txBody>
          <a:bodyPr/>
          <a:lstStyle/>
          <a:p>
            <a:r>
              <a:rPr lang="de-DE" dirty="0"/>
              <a:t>Standortdatenbank NEU</a:t>
            </a:r>
          </a:p>
        </p:txBody>
      </p:sp>
      <p:sp>
        <p:nvSpPr>
          <p:cNvPr id="3" name="Inhaltsplatzhalter 2"/>
          <p:cNvSpPr>
            <a:spLocks noGrp="1"/>
          </p:cNvSpPr>
          <p:nvPr>
            <p:ph idx="1"/>
          </p:nvPr>
        </p:nvSpPr>
        <p:spPr>
          <a:xfrm>
            <a:off x="608079" y="1136582"/>
            <a:ext cx="7381244" cy="3384153"/>
          </a:xfrm>
        </p:spPr>
        <p:txBody>
          <a:bodyPr>
            <a:normAutofit/>
          </a:bodyPr>
          <a:lstStyle/>
          <a:p>
            <a:pPr marL="0" indent="0">
              <a:buNone/>
            </a:pPr>
            <a:endParaRPr lang="de-DE" b="1" dirty="0"/>
          </a:p>
          <a:p>
            <a:pPr marL="0" indent="0">
              <a:buNone/>
            </a:pPr>
            <a:r>
              <a:rPr lang="de-DE" b="1" dirty="0"/>
              <a:t>Kooperationsprojekt zwischen</a:t>
            </a:r>
            <a:endParaRPr lang="de-DE" dirty="0"/>
          </a:p>
          <a:p>
            <a:pPr marL="0" indent="0">
              <a:buNone/>
            </a:pPr>
            <a:endParaRPr lang="de-DE" dirty="0"/>
          </a:p>
          <a:p>
            <a:pPr marL="0" indent="0">
              <a:buNone/>
            </a:pPr>
            <a:r>
              <a:rPr lang="de-DE" b="1" dirty="0"/>
              <a:t>Projektdauer</a:t>
            </a:r>
          </a:p>
          <a:p>
            <a:pPr>
              <a:buFont typeface="Symbol" panose="05050102010706020507" pitchFamily="18" charset="2"/>
              <a:buChar char="-"/>
            </a:pPr>
            <a:r>
              <a:rPr lang="de-DE" dirty="0"/>
              <a:t>Projektstart Dezember 2018 </a:t>
            </a:r>
          </a:p>
          <a:p>
            <a:pPr>
              <a:buFont typeface="Symbol" panose="05050102010706020507" pitchFamily="18" charset="2"/>
              <a:buChar char="-"/>
            </a:pPr>
            <a:r>
              <a:rPr lang="de-DE" dirty="0"/>
              <a:t>Fertigstellung und Go-Live-Version Dezember 2019</a:t>
            </a:r>
          </a:p>
          <a:p>
            <a:pPr marL="0" indent="0">
              <a:buNone/>
            </a:pPr>
            <a:endParaRPr lang="de-DE" dirty="0"/>
          </a:p>
          <a:p>
            <a:pPr marL="0" indent="0">
              <a:buNone/>
            </a:pPr>
            <a:r>
              <a:rPr lang="de-DE" b="1" dirty="0"/>
              <a:t>Projektziel</a:t>
            </a:r>
          </a:p>
          <a:p>
            <a:pPr>
              <a:buFont typeface="Symbol" panose="05050102010706020507" pitchFamily="18" charset="2"/>
              <a:buChar char="-"/>
            </a:pPr>
            <a:r>
              <a:rPr lang="de-DE" dirty="0"/>
              <a:t>Benutzerfreundliches Profi-Tool für jeden Nutzer</a:t>
            </a:r>
          </a:p>
          <a:p>
            <a:pPr>
              <a:buFont typeface="Symbol" panose="05050102010706020507" pitchFamily="18" charset="2"/>
              <a:buChar char="-"/>
            </a:pPr>
            <a:r>
              <a:rPr lang="de-DE" dirty="0"/>
              <a:t>Effizienzsteigerung</a:t>
            </a:r>
          </a:p>
        </p:txBody>
      </p:sp>
      <p:sp>
        <p:nvSpPr>
          <p:cNvPr id="6" name="Foliennummernplatzhalter 5"/>
          <p:cNvSpPr>
            <a:spLocks noGrp="1"/>
          </p:cNvSpPr>
          <p:nvPr>
            <p:ph type="sldNum" sz="quarter" idx="4"/>
          </p:nvPr>
        </p:nvSpPr>
        <p:spPr/>
        <p:txBody>
          <a:bodyPr/>
          <a:lstStyle/>
          <a:p>
            <a:fld id="{0D342068-E47C-B44F-8824-DE861E75CA19}" type="slidenum">
              <a:rPr lang="de-DE" smtClean="0"/>
              <a:pPr/>
              <a:t>19</a:t>
            </a:fld>
            <a:endParaRPr lang="de-DE" dirty="0"/>
          </a:p>
        </p:txBody>
      </p:sp>
      <p:pic>
        <p:nvPicPr>
          <p:cNvPr id="5" name="Grafik 4">
            <a:extLst>
              <a:ext uri="{FF2B5EF4-FFF2-40B4-BE49-F238E27FC236}">
                <a16:creationId xmlns:a16="http://schemas.microsoft.com/office/drawing/2014/main" id="{750B8364-21CC-4148-9F6E-CE44B2BB672F}"/>
              </a:ext>
            </a:extLst>
          </p:cNvPr>
          <p:cNvPicPr>
            <a:picLocks noChangeAspect="1"/>
          </p:cNvPicPr>
          <p:nvPr/>
        </p:nvPicPr>
        <p:blipFill>
          <a:blip r:embed="rId3"/>
          <a:stretch>
            <a:fillRect/>
          </a:stretch>
        </p:blipFill>
        <p:spPr>
          <a:xfrm>
            <a:off x="3468944" y="1296357"/>
            <a:ext cx="2784373" cy="81091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Definition von Brachen (2018)</a:t>
            </a:r>
          </a:p>
        </p:txBody>
      </p:sp>
      <p:sp>
        <p:nvSpPr>
          <p:cNvPr id="3" name="Inhaltsplatzhalter 2"/>
          <p:cNvSpPr>
            <a:spLocks noGrp="1"/>
          </p:cNvSpPr>
          <p:nvPr>
            <p:ph idx="1"/>
          </p:nvPr>
        </p:nvSpPr>
        <p:spPr>
          <a:xfrm>
            <a:off x="608076" y="1172547"/>
            <a:ext cx="7927848" cy="3840479"/>
          </a:xfrm>
        </p:spPr>
        <p:txBody>
          <a:bodyPr>
            <a:normAutofit fontScale="92500" lnSpcReduction="20000"/>
          </a:bodyPr>
          <a:lstStyle/>
          <a:p>
            <a:r>
              <a:rPr lang="de-AT" sz="1700" b="1" dirty="0"/>
              <a:t>Industrie- und Gewerbebrachen </a:t>
            </a:r>
            <a:r>
              <a:rPr lang="de-AT" sz="1700" dirty="0"/>
              <a:t>sind vor allem ehemalige Produktions- und Lagerflächen unterschiedlicher Wirtschaftszweige, sowie ungenutzte Gewerbeflächen des Handwerks oder Handels. Damit sind befestige Manipulationsflächen wie auch Betriebsgebäude gemeint. </a:t>
            </a:r>
          </a:p>
          <a:p>
            <a:endParaRPr lang="de-AT" sz="1300" dirty="0"/>
          </a:p>
          <a:p>
            <a:r>
              <a:rPr lang="de-AT" sz="1700" dirty="0">
                <a:solidFill>
                  <a:srgbClr val="FF0000"/>
                </a:solidFill>
              </a:rPr>
              <a:t>Unterteilung in:</a:t>
            </a:r>
          </a:p>
          <a:p>
            <a:pPr lvl="1"/>
            <a:r>
              <a:rPr lang="de-AT" sz="1700" b="1" dirty="0">
                <a:solidFill>
                  <a:srgbClr val="FF0000"/>
                </a:solidFill>
              </a:rPr>
              <a:t>Junge Brachen </a:t>
            </a:r>
            <a:r>
              <a:rPr lang="de-AT" sz="1700" dirty="0">
                <a:solidFill>
                  <a:srgbClr val="FF0000"/>
                </a:solidFill>
              </a:rPr>
              <a:t>(finden seit 3 Jahren keine Nachnutzung)</a:t>
            </a:r>
          </a:p>
          <a:p>
            <a:pPr lvl="1"/>
            <a:r>
              <a:rPr lang="de-AT" sz="1700" b="1" dirty="0">
                <a:solidFill>
                  <a:srgbClr val="FF0000"/>
                </a:solidFill>
              </a:rPr>
              <a:t>Dauerhaften Brachen </a:t>
            </a:r>
            <a:r>
              <a:rPr lang="de-AT" sz="1700" dirty="0">
                <a:solidFill>
                  <a:srgbClr val="FF0000"/>
                </a:solidFill>
              </a:rPr>
              <a:t>(finden seit 10 Jahren keine Nachnutzung)</a:t>
            </a:r>
          </a:p>
          <a:p>
            <a:endParaRPr lang="de-DE" sz="1300" dirty="0"/>
          </a:p>
          <a:p>
            <a:r>
              <a:rPr lang="de-DE" sz="1700" dirty="0">
                <a:solidFill>
                  <a:srgbClr val="FF0000"/>
                </a:solidFill>
              </a:rPr>
              <a:t>Widmungen: </a:t>
            </a:r>
          </a:p>
          <a:p>
            <a:pPr lvl="1"/>
            <a:r>
              <a:rPr lang="de-DE" sz="1700" dirty="0">
                <a:solidFill>
                  <a:srgbClr val="FF0000"/>
                </a:solidFill>
              </a:rPr>
              <a:t>Industriegebiet, </a:t>
            </a:r>
          </a:p>
          <a:p>
            <a:pPr lvl="1"/>
            <a:r>
              <a:rPr lang="de-DE" sz="1700" dirty="0">
                <a:solidFill>
                  <a:srgbClr val="FF0000"/>
                </a:solidFill>
              </a:rPr>
              <a:t>Betriebsbaugebiet, </a:t>
            </a:r>
          </a:p>
          <a:p>
            <a:pPr lvl="1"/>
            <a:r>
              <a:rPr lang="de-DE" sz="1700" dirty="0">
                <a:solidFill>
                  <a:srgbClr val="FF0000"/>
                </a:solidFill>
              </a:rPr>
              <a:t>eingeschränktes Betriebsbaugebiet, </a:t>
            </a:r>
          </a:p>
          <a:p>
            <a:pPr lvl="1"/>
            <a:r>
              <a:rPr lang="de-DE" sz="1700" dirty="0">
                <a:solidFill>
                  <a:srgbClr val="FF0000"/>
                </a:solidFill>
              </a:rPr>
              <a:t>Sondergebiet des Baulandes</a:t>
            </a:r>
          </a:p>
          <a:p>
            <a:endParaRPr lang="de-DE" sz="1300" dirty="0"/>
          </a:p>
          <a:p>
            <a:r>
              <a:rPr lang="de-DE" sz="1700" dirty="0"/>
              <a:t>Meldung mit geringfügigem Nutzungsgrad der Brache möglich (&lt; 20 %) </a:t>
            </a:r>
            <a:r>
              <a:rPr lang="de-DE" sz="1700" dirty="0">
                <a:solidFill>
                  <a:srgbClr val="FF0000"/>
                </a:solidFill>
              </a:rPr>
              <a:t>(&lt; 33%)</a:t>
            </a:r>
          </a:p>
          <a:p>
            <a:endParaRPr lang="de-DE" dirty="0"/>
          </a:p>
        </p:txBody>
      </p:sp>
      <p:sp>
        <p:nvSpPr>
          <p:cNvPr id="5" name="Foliennummernplatzhalter 4"/>
          <p:cNvSpPr>
            <a:spLocks noGrp="1"/>
          </p:cNvSpPr>
          <p:nvPr>
            <p:ph type="sldNum" sz="quarter" idx="4"/>
          </p:nvPr>
        </p:nvSpPr>
        <p:spPr/>
        <p:txBody>
          <a:bodyPr/>
          <a:lstStyle/>
          <a:p>
            <a:fld id="{0D342068-E47C-B44F-8824-DE861E75CA19}" type="slidenum">
              <a:rPr lang="de-DE" smtClean="0"/>
              <a:pPr/>
              <a:t>2</a:t>
            </a:fld>
            <a:endParaRPr lang="de-DE" dirty="0"/>
          </a:p>
        </p:txBody>
      </p:sp>
    </p:spTree>
    <p:extLst>
      <p:ext uri="{BB962C8B-B14F-4D97-AF65-F5344CB8AC3E}">
        <p14:creationId xmlns:p14="http://schemas.microsoft.com/office/powerpoint/2010/main" val="2818386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765BD-A281-42F2-84ED-D4CA82788D56}"/>
              </a:ext>
            </a:extLst>
          </p:cNvPr>
          <p:cNvSpPr>
            <a:spLocks noGrp="1"/>
          </p:cNvSpPr>
          <p:nvPr>
            <p:ph type="title"/>
          </p:nvPr>
        </p:nvSpPr>
        <p:spPr/>
        <p:txBody>
          <a:bodyPr/>
          <a:lstStyle/>
          <a:p>
            <a:r>
              <a:rPr lang="de-AT" dirty="0"/>
              <a:t>Was ist standortooe.at?	</a:t>
            </a:r>
          </a:p>
        </p:txBody>
      </p:sp>
      <p:sp>
        <p:nvSpPr>
          <p:cNvPr id="3" name="Inhaltsplatzhalter 2">
            <a:extLst>
              <a:ext uri="{FF2B5EF4-FFF2-40B4-BE49-F238E27FC236}">
                <a16:creationId xmlns:a16="http://schemas.microsoft.com/office/drawing/2014/main" id="{CAEB0041-23F2-447B-A8F4-3E608EAF9DEC}"/>
              </a:ext>
            </a:extLst>
          </p:cNvPr>
          <p:cNvSpPr>
            <a:spLocks noGrp="1"/>
          </p:cNvSpPr>
          <p:nvPr>
            <p:ph idx="1"/>
          </p:nvPr>
        </p:nvSpPr>
        <p:spPr>
          <a:xfrm>
            <a:off x="608076" y="1203326"/>
            <a:ext cx="7927848" cy="3384153"/>
          </a:xfrm>
        </p:spPr>
        <p:txBody>
          <a:bodyPr>
            <a:normAutofit/>
          </a:bodyPr>
          <a:lstStyle/>
          <a:p>
            <a:pPr>
              <a:buFont typeface="Symbol" panose="05050102010706020507" pitchFamily="18" charset="2"/>
              <a:buChar char="-"/>
            </a:pPr>
            <a:r>
              <a:rPr lang="de-AT" dirty="0"/>
              <a:t>Datenbank für gewerbliche Immobilien und Liegenschaften</a:t>
            </a:r>
          </a:p>
          <a:p>
            <a:pPr>
              <a:buFont typeface="Symbol" panose="05050102010706020507" pitchFamily="18" charset="2"/>
              <a:buChar char="-"/>
            </a:pPr>
            <a:r>
              <a:rPr lang="de-AT" dirty="0"/>
              <a:t>Ein </a:t>
            </a:r>
            <a:r>
              <a:rPr lang="de-AT" b="1" dirty="0"/>
              <a:t>Tool</a:t>
            </a:r>
            <a:r>
              <a:rPr lang="de-AT" dirty="0"/>
              <a:t> für Gemeinden, Regionen, Grundeigentümern, Unternehmen und Marktteilnehmern (Immobilienentwicklern, Maklern)</a:t>
            </a:r>
          </a:p>
          <a:p>
            <a:pPr>
              <a:buFont typeface="Symbol" panose="05050102010706020507" pitchFamily="18" charset="2"/>
              <a:buChar char="-"/>
            </a:pPr>
            <a:r>
              <a:rPr lang="de-AT" b="1" dirty="0"/>
              <a:t>Kostenlos</a:t>
            </a:r>
            <a:r>
              <a:rPr lang="de-AT" dirty="0"/>
              <a:t> für Suchende und Vermittelnde</a:t>
            </a:r>
          </a:p>
          <a:p>
            <a:pPr marL="0" indent="0">
              <a:buNone/>
            </a:pPr>
            <a:endParaRPr lang="de-AT" b="1" dirty="0"/>
          </a:p>
          <a:p>
            <a:pPr marL="0" indent="0">
              <a:buNone/>
            </a:pPr>
            <a:r>
              <a:rPr lang="de-AT" b="1" dirty="0"/>
              <a:t>Arbeitsinstrument</a:t>
            </a:r>
            <a:r>
              <a:rPr lang="de-AT" dirty="0"/>
              <a:t> für den alltäglichen Gebrauch (Suche, Datenbank für eigene Standorte, Exposé, etc.)</a:t>
            </a:r>
          </a:p>
          <a:p>
            <a:pPr lvl="1">
              <a:buFont typeface="Symbol" panose="05050102010706020507" pitchFamily="18" charset="2"/>
              <a:buChar char="-"/>
            </a:pPr>
            <a:r>
              <a:rPr lang="de-AT" dirty="0"/>
              <a:t>Open Immo Schnittstelle</a:t>
            </a:r>
          </a:p>
          <a:p>
            <a:pPr lvl="1">
              <a:buFont typeface="Symbol" panose="05050102010706020507" pitchFamily="18" charset="2"/>
              <a:buChar char="-"/>
            </a:pPr>
            <a:r>
              <a:rPr lang="de-AT" dirty="0"/>
              <a:t>Vernetzung durch „Freigabepool“ der STDB</a:t>
            </a:r>
          </a:p>
          <a:p>
            <a:pPr lvl="1">
              <a:buFont typeface="Symbol" panose="05050102010706020507" pitchFamily="18" charset="2"/>
              <a:buChar char="-"/>
            </a:pPr>
            <a:r>
              <a:rPr lang="de-AT" dirty="0"/>
              <a:t>Inhaltlich baut sie auf die Vorgängerversion auf</a:t>
            </a:r>
          </a:p>
          <a:p>
            <a:endParaRPr lang="de-AT" dirty="0"/>
          </a:p>
        </p:txBody>
      </p:sp>
      <p:sp>
        <p:nvSpPr>
          <p:cNvPr id="5" name="Foliennummernplatzhalter 4">
            <a:extLst>
              <a:ext uri="{FF2B5EF4-FFF2-40B4-BE49-F238E27FC236}">
                <a16:creationId xmlns:a16="http://schemas.microsoft.com/office/drawing/2014/main" id="{108C5F80-F8B6-4E2B-A665-0B8A7E394A12}"/>
              </a:ext>
            </a:extLst>
          </p:cNvPr>
          <p:cNvSpPr>
            <a:spLocks noGrp="1"/>
          </p:cNvSpPr>
          <p:nvPr>
            <p:ph type="sldNum" sz="quarter" idx="4"/>
          </p:nvPr>
        </p:nvSpPr>
        <p:spPr/>
        <p:txBody>
          <a:bodyPr/>
          <a:lstStyle/>
          <a:p>
            <a:fld id="{0D342068-E47C-B44F-8824-DE861E75CA19}" type="slidenum">
              <a:rPr lang="tr-TR" smtClean="0"/>
              <a:pPr/>
              <a:t>20</a:t>
            </a:fld>
            <a:endParaRPr lang="tr-TR" dirty="0"/>
          </a:p>
        </p:txBody>
      </p:sp>
    </p:spTree>
    <p:extLst>
      <p:ext uri="{BB962C8B-B14F-4D97-AF65-F5344CB8AC3E}">
        <p14:creationId xmlns:p14="http://schemas.microsoft.com/office/powerpoint/2010/main" val="3425712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623430-8632-4B4E-8A01-4EEB35B4D12D}"/>
              </a:ext>
            </a:extLst>
          </p:cNvPr>
          <p:cNvSpPr>
            <a:spLocks noGrp="1"/>
          </p:cNvSpPr>
          <p:nvPr>
            <p:ph type="title"/>
          </p:nvPr>
        </p:nvSpPr>
        <p:spPr/>
        <p:txBody>
          <a:bodyPr/>
          <a:lstStyle/>
          <a:p>
            <a:r>
              <a:rPr lang="de-AT" dirty="0"/>
              <a:t>Funktionen der OÖ Standortdatenbank 	</a:t>
            </a:r>
          </a:p>
        </p:txBody>
      </p:sp>
      <p:sp>
        <p:nvSpPr>
          <p:cNvPr id="3" name="Inhaltsplatzhalter 2">
            <a:extLst>
              <a:ext uri="{FF2B5EF4-FFF2-40B4-BE49-F238E27FC236}">
                <a16:creationId xmlns:a16="http://schemas.microsoft.com/office/drawing/2014/main" id="{22C14402-DB37-45CF-AB4C-7D0DF94B538C}"/>
              </a:ext>
            </a:extLst>
          </p:cNvPr>
          <p:cNvSpPr>
            <a:spLocks noGrp="1"/>
          </p:cNvSpPr>
          <p:nvPr>
            <p:ph idx="1"/>
          </p:nvPr>
        </p:nvSpPr>
        <p:spPr/>
        <p:txBody>
          <a:bodyPr>
            <a:normAutofit fontScale="92500" lnSpcReduction="10000"/>
          </a:bodyPr>
          <a:lstStyle/>
          <a:p>
            <a:pPr lvl="0">
              <a:lnSpc>
                <a:spcPct val="150000"/>
              </a:lnSpc>
              <a:buFont typeface="Symbol" panose="05050102010706020507" pitchFamily="18" charset="2"/>
              <a:buChar char="-"/>
            </a:pPr>
            <a:r>
              <a:rPr lang="de-AT" dirty="0"/>
              <a:t>Inserieren von Gewerbe- und Industrieobjekte, Büros und Geschäftslokalen</a:t>
            </a:r>
          </a:p>
          <a:p>
            <a:pPr>
              <a:lnSpc>
                <a:spcPct val="150000"/>
              </a:lnSpc>
              <a:buFont typeface="Symbol" panose="05050102010706020507" pitchFamily="18" charset="2"/>
              <a:buChar char="-"/>
            </a:pPr>
            <a:r>
              <a:rPr lang="de-AT" dirty="0"/>
              <a:t>Detailsuche (für Gewerbe abgestimmt – z.B. Widmung, Hallenhöhe &amp; /-Kran, usw.)</a:t>
            </a:r>
          </a:p>
          <a:p>
            <a:pPr>
              <a:lnSpc>
                <a:spcPct val="150000"/>
              </a:lnSpc>
              <a:buFont typeface="Symbol" panose="05050102010706020507" pitchFamily="18" charset="2"/>
              <a:buChar char="-"/>
            </a:pPr>
            <a:r>
              <a:rPr lang="de-AT" dirty="0"/>
              <a:t>Merkliste / Vergleichsliste</a:t>
            </a:r>
          </a:p>
          <a:p>
            <a:pPr>
              <a:lnSpc>
                <a:spcPct val="150000"/>
              </a:lnSpc>
              <a:buFont typeface="Symbol" panose="05050102010706020507" pitchFamily="18" charset="2"/>
              <a:buChar char="-"/>
            </a:pPr>
            <a:r>
              <a:rPr lang="de-AT" dirty="0"/>
              <a:t>Verlinkung zu DORIS (aktueller Flächenwidmungsplan und Grundstückskataster)</a:t>
            </a:r>
          </a:p>
          <a:p>
            <a:pPr>
              <a:lnSpc>
                <a:spcPct val="150000"/>
              </a:lnSpc>
              <a:buFont typeface="Symbol" panose="05050102010706020507" pitchFamily="18" charset="2"/>
              <a:buChar char="-"/>
            </a:pPr>
            <a:r>
              <a:rPr lang="de-AT" dirty="0"/>
              <a:t>Teilen auf soziale Netzwerke &amp; E-Mail</a:t>
            </a:r>
          </a:p>
          <a:p>
            <a:pPr lvl="0">
              <a:lnSpc>
                <a:spcPct val="150000"/>
              </a:lnSpc>
              <a:buFont typeface="Symbol" panose="05050102010706020507" pitchFamily="18" charset="2"/>
              <a:buChar char="-"/>
            </a:pPr>
            <a:r>
              <a:rPr lang="de-AT" dirty="0"/>
              <a:t>Automatisierte PDF-Exposé</a:t>
            </a:r>
          </a:p>
          <a:p>
            <a:pPr lvl="0">
              <a:lnSpc>
                <a:spcPct val="150000"/>
              </a:lnSpc>
              <a:buFont typeface="Symbol" panose="05050102010706020507" pitchFamily="18" charset="2"/>
              <a:buChar char="-"/>
            </a:pPr>
            <a:r>
              <a:rPr lang="de-AT" dirty="0"/>
              <a:t>NEWS aus der Branche und zum Standort OÖ (automatisiert durch </a:t>
            </a:r>
            <a:r>
              <a:rPr lang="de-AT" dirty="0" err="1"/>
              <a:t>Biz-Up</a:t>
            </a:r>
            <a:r>
              <a:rPr lang="de-AT" dirty="0"/>
              <a:t>-UK)</a:t>
            </a:r>
          </a:p>
          <a:p>
            <a:pPr lvl="0">
              <a:lnSpc>
                <a:spcPct val="150000"/>
              </a:lnSpc>
              <a:buFont typeface="Symbol" panose="05050102010706020507" pitchFamily="18" charset="2"/>
              <a:buChar char="-"/>
            </a:pPr>
            <a:r>
              <a:rPr lang="de-AT" dirty="0"/>
              <a:t>Aktualisierungsmechanismus (alle 2 Monate müssen Inserate auf Aktualität geprüft und bestätigt werden)</a:t>
            </a:r>
          </a:p>
          <a:p>
            <a:endParaRPr lang="de-AT" dirty="0"/>
          </a:p>
        </p:txBody>
      </p:sp>
      <p:sp>
        <p:nvSpPr>
          <p:cNvPr id="5" name="Foliennummernplatzhalter 4">
            <a:extLst>
              <a:ext uri="{FF2B5EF4-FFF2-40B4-BE49-F238E27FC236}">
                <a16:creationId xmlns:a16="http://schemas.microsoft.com/office/drawing/2014/main" id="{E650D9FB-8195-424A-95E9-4E582B2C46FC}"/>
              </a:ext>
            </a:extLst>
          </p:cNvPr>
          <p:cNvSpPr>
            <a:spLocks noGrp="1"/>
          </p:cNvSpPr>
          <p:nvPr>
            <p:ph type="sldNum" sz="quarter" idx="4"/>
          </p:nvPr>
        </p:nvSpPr>
        <p:spPr/>
        <p:txBody>
          <a:bodyPr/>
          <a:lstStyle/>
          <a:p>
            <a:fld id="{0D342068-E47C-B44F-8824-DE861E75CA19}" type="slidenum">
              <a:rPr lang="tr-TR" smtClean="0"/>
              <a:pPr/>
              <a:t>21</a:t>
            </a:fld>
            <a:endParaRPr lang="tr-TR" dirty="0"/>
          </a:p>
        </p:txBody>
      </p:sp>
    </p:spTree>
    <p:extLst>
      <p:ext uri="{BB962C8B-B14F-4D97-AF65-F5344CB8AC3E}">
        <p14:creationId xmlns:p14="http://schemas.microsoft.com/office/powerpoint/2010/main" val="1930252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59DFF-7824-405F-AF3C-007FA31F12C4}"/>
              </a:ext>
            </a:extLst>
          </p:cNvPr>
          <p:cNvSpPr>
            <a:spLocks noGrp="1"/>
          </p:cNvSpPr>
          <p:nvPr>
            <p:ph type="title"/>
          </p:nvPr>
        </p:nvSpPr>
        <p:spPr/>
        <p:txBody>
          <a:bodyPr/>
          <a:lstStyle/>
          <a:p>
            <a:r>
              <a:rPr lang="de-AT" dirty="0"/>
              <a:t>Wie funktioniert die Benutzerverwaltung?</a:t>
            </a:r>
          </a:p>
        </p:txBody>
      </p:sp>
      <p:sp>
        <p:nvSpPr>
          <p:cNvPr id="3" name="Inhaltsplatzhalter 2">
            <a:extLst>
              <a:ext uri="{FF2B5EF4-FFF2-40B4-BE49-F238E27FC236}">
                <a16:creationId xmlns:a16="http://schemas.microsoft.com/office/drawing/2014/main" id="{D929A52D-1BEA-42F4-97DD-F9857E38557E}"/>
              </a:ext>
            </a:extLst>
          </p:cNvPr>
          <p:cNvSpPr>
            <a:spLocks noGrp="1"/>
          </p:cNvSpPr>
          <p:nvPr>
            <p:ph idx="1"/>
          </p:nvPr>
        </p:nvSpPr>
        <p:spPr>
          <a:xfrm>
            <a:off x="608076" y="1161355"/>
            <a:ext cx="7927848" cy="3012440"/>
          </a:xfrm>
        </p:spPr>
        <p:txBody>
          <a:bodyPr>
            <a:normAutofit fontScale="70000" lnSpcReduction="20000"/>
          </a:bodyPr>
          <a:lstStyle/>
          <a:p>
            <a:pPr marL="0" indent="0">
              <a:spcBef>
                <a:spcPts val="600"/>
              </a:spcBef>
              <a:buNone/>
            </a:pPr>
            <a:r>
              <a:rPr lang="de-AT" sz="2100" dirty="0"/>
              <a:t>Es gibt mehrere Benutzerebenen</a:t>
            </a:r>
          </a:p>
          <a:p>
            <a:pPr marL="742950" lvl="2" indent="-342900">
              <a:spcBef>
                <a:spcPts val="600"/>
              </a:spcBef>
              <a:buFont typeface="Symbol" panose="05050102010706020507" pitchFamily="18" charset="2"/>
              <a:buChar char="-"/>
            </a:pPr>
            <a:r>
              <a:rPr lang="de-AT" sz="2100" dirty="0"/>
              <a:t>*</a:t>
            </a:r>
            <a:r>
              <a:rPr lang="de-AT" sz="2100" dirty="0" err="1"/>
              <a:t>Biz-Up</a:t>
            </a:r>
            <a:r>
              <a:rPr lang="de-AT" sz="2100" dirty="0"/>
              <a:t> (Administrator)</a:t>
            </a:r>
          </a:p>
          <a:p>
            <a:pPr marL="742950" lvl="2" indent="-342900">
              <a:spcBef>
                <a:spcPts val="600"/>
              </a:spcBef>
              <a:buFont typeface="Symbol" panose="05050102010706020507" pitchFamily="18" charset="2"/>
              <a:buChar char="-"/>
            </a:pPr>
            <a:r>
              <a:rPr lang="de-AT" sz="2100" dirty="0"/>
              <a:t>*WKOÖ-Bezirksstellen je nach Bezirk</a:t>
            </a:r>
          </a:p>
          <a:p>
            <a:pPr marL="742950" lvl="2" indent="-342900">
              <a:spcBef>
                <a:spcPts val="600"/>
              </a:spcBef>
              <a:buFont typeface="Symbol" panose="05050102010706020507" pitchFamily="18" charset="2"/>
              <a:buChar char="-"/>
            </a:pPr>
            <a:r>
              <a:rPr lang="de-AT" sz="2100" dirty="0"/>
              <a:t>*Gemeinden (nur Gemeindegebiet)</a:t>
            </a:r>
          </a:p>
          <a:p>
            <a:pPr marL="742950" lvl="2" indent="-342900">
              <a:spcBef>
                <a:spcPts val="600"/>
              </a:spcBef>
              <a:buFont typeface="Symbol" panose="05050102010706020507" pitchFamily="18" charset="2"/>
              <a:buChar char="-"/>
            </a:pPr>
            <a:r>
              <a:rPr lang="de-AT" sz="2100" dirty="0"/>
              <a:t>*Regionen (ausgewählte Gemeinden)</a:t>
            </a:r>
          </a:p>
          <a:p>
            <a:pPr marL="342900" lvl="1" indent="-342900">
              <a:spcBef>
                <a:spcPts val="600"/>
              </a:spcBef>
              <a:buFont typeface="Symbol" panose="05050102010706020507" pitchFamily="18" charset="2"/>
              <a:buChar char="-"/>
            </a:pPr>
            <a:r>
              <a:rPr lang="de-AT" sz="2100" dirty="0"/>
              <a:t>Makler</a:t>
            </a:r>
          </a:p>
          <a:p>
            <a:pPr marL="342900" lvl="1" indent="-342900">
              <a:spcBef>
                <a:spcPts val="600"/>
              </a:spcBef>
              <a:buFont typeface="Symbol" panose="05050102010706020507" pitchFamily="18" charset="2"/>
              <a:buChar char="-"/>
            </a:pPr>
            <a:r>
              <a:rPr lang="de-AT" sz="2100" dirty="0"/>
              <a:t>Privatbenutzer/Grundeigentümer/</a:t>
            </a:r>
            <a:br>
              <a:rPr lang="de-AT" sz="2100" dirty="0"/>
            </a:br>
            <a:r>
              <a:rPr lang="de-AT" sz="2100" dirty="0"/>
              <a:t>Institutionen</a:t>
            </a:r>
          </a:p>
          <a:p>
            <a:pPr marL="457200" lvl="1" indent="0">
              <a:buNone/>
            </a:pPr>
            <a:endParaRPr lang="de-AT" sz="2100" dirty="0"/>
          </a:p>
          <a:p>
            <a:pPr marL="0" indent="0">
              <a:buNone/>
            </a:pPr>
            <a:r>
              <a:rPr lang="de-AT" sz="2100" dirty="0"/>
              <a:t>Verwendung des Benutzerkontos auf eigene Verantwortung </a:t>
            </a:r>
          </a:p>
          <a:p>
            <a:pPr marL="0" indent="0">
              <a:buNone/>
            </a:pPr>
            <a:endParaRPr lang="de-AT" sz="2100" dirty="0"/>
          </a:p>
          <a:p>
            <a:pPr marL="0" indent="0">
              <a:buNone/>
            </a:pPr>
            <a:r>
              <a:rPr lang="de-AT" sz="2100" dirty="0"/>
              <a:t>*Prüferpool</a:t>
            </a:r>
          </a:p>
          <a:p>
            <a:endParaRPr lang="de-AT" sz="2100" dirty="0"/>
          </a:p>
          <a:p>
            <a:endParaRPr lang="de-AT" dirty="0"/>
          </a:p>
          <a:p>
            <a:endParaRPr lang="de-AT" dirty="0"/>
          </a:p>
        </p:txBody>
      </p:sp>
      <p:sp>
        <p:nvSpPr>
          <p:cNvPr id="5" name="Foliennummernplatzhalter 4">
            <a:extLst>
              <a:ext uri="{FF2B5EF4-FFF2-40B4-BE49-F238E27FC236}">
                <a16:creationId xmlns:a16="http://schemas.microsoft.com/office/drawing/2014/main" id="{100C31BE-42A9-49C7-89C4-C6BB8786FF99}"/>
              </a:ext>
            </a:extLst>
          </p:cNvPr>
          <p:cNvSpPr>
            <a:spLocks noGrp="1"/>
          </p:cNvSpPr>
          <p:nvPr>
            <p:ph type="sldNum" sz="quarter" idx="4"/>
          </p:nvPr>
        </p:nvSpPr>
        <p:spPr/>
        <p:txBody>
          <a:bodyPr/>
          <a:lstStyle/>
          <a:p>
            <a:fld id="{0D342068-E47C-B44F-8824-DE861E75CA19}" type="slidenum">
              <a:rPr lang="tr-TR" smtClean="0"/>
              <a:pPr/>
              <a:t>22</a:t>
            </a:fld>
            <a:endParaRPr lang="tr-TR" dirty="0"/>
          </a:p>
        </p:txBody>
      </p:sp>
      <p:pic>
        <p:nvPicPr>
          <p:cNvPr id="7" name="Grafik 6">
            <a:extLst>
              <a:ext uri="{FF2B5EF4-FFF2-40B4-BE49-F238E27FC236}">
                <a16:creationId xmlns:a16="http://schemas.microsoft.com/office/drawing/2014/main" id="{A638A372-5188-4E9D-82C8-9A6D79B273AB}"/>
              </a:ext>
            </a:extLst>
          </p:cNvPr>
          <p:cNvPicPr>
            <a:picLocks noChangeAspect="1"/>
          </p:cNvPicPr>
          <p:nvPr/>
        </p:nvPicPr>
        <p:blipFill>
          <a:blip r:embed="rId2"/>
          <a:stretch>
            <a:fillRect/>
          </a:stretch>
        </p:blipFill>
        <p:spPr>
          <a:xfrm>
            <a:off x="5009967" y="1383057"/>
            <a:ext cx="3191260" cy="1606114"/>
          </a:xfrm>
          <a:prstGeom prst="rect">
            <a:avLst/>
          </a:prstGeom>
        </p:spPr>
      </p:pic>
    </p:spTree>
    <p:extLst>
      <p:ext uri="{BB962C8B-B14F-4D97-AF65-F5344CB8AC3E}">
        <p14:creationId xmlns:p14="http://schemas.microsoft.com/office/powerpoint/2010/main" val="637983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607561-886F-43C8-9814-3A20777AC1F0}"/>
              </a:ext>
            </a:extLst>
          </p:cNvPr>
          <p:cNvSpPr>
            <a:spLocks noGrp="1"/>
          </p:cNvSpPr>
          <p:nvPr>
            <p:ph type="title"/>
          </p:nvPr>
        </p:nvSpPr>
        <p:spPr/>
        <p:txBody>
          <a:bodyPr/>
          <a:lstStyle/>
          <a:p>
            <a:r>
              <a:rPr lang="de-AT" dirty="0"/>
              <a:t>Prüferpool</a:t>
            </a:r>
          </a:p>
        </p:txBody>
      </p:sp>
      <p:sp>
        <p:nvSpPr>
          <p:cNvPr id="3" name="Inhaltsplatzhalter 2">
            <a:extLst>
              <a:ext uri="{FF2B5EF4-FFF2-40B4-BE49-F238E27FC236}">
                <a16:creationId xmlns:a16="http://schemas.microsoft.com/office/drawing/2014/main" id="{B2563155-2100-4CA2-BFCD-F3C5ACC60634}"/>
              </a:ext>
            </a:extLst>
          </p:cNvPr>
          <p:cNvSpPr>
            <a:spLocks noGrp="1"/>
          </p:cNvSpPr>
          <p:nvPr>
            <p:ph idx="1"/>
          </p:nvPr>
        </p:nvSpPr>
        <p:spPr>
          <a:xfrm>
            <a:off x="608076" y="1203326"/>
            <a:ext cx="7314499" cy="3384153"/>
          </a:xfrm>
        </p:spPr>
        <p:txBody>
          <a:bodyPr/>
          <a:lstStyle/>
          <a:p>
            <a:pPr marL="0" indent="0">
              <a:buNone/>
            </a:pPr>
            <a:r>
              <a:rPr lang="de-AT" b="1" dirty="0"/>
              <a:t>Warum?</a:t>
            </a:r>
          </a:p>
          <a:p>
            <a:pPr lvl="1">
              <a:buFont typeface="Symbol" panose="05050102010706020507" pitchFamily="18" charset="2"/>
              <a:buChar char="-"/>
            </a:pPr>
            <a:r>
              <a:rPr lang="de-AT" dirty="0"/>
              <a:t>Qualitätssicherung</a:t>
            </a:r>
          </a:p>
          <a:p>
            <a:pPr lvl="1">
              <a:buFont typeface="Symbol" panose="05050102010706020507" pitchFamily="18" charset="2"/>
              <a:buChar char="-"/>
            </a:pPr>
            <a:r>
              <a:rPr lang="de-AT" dirty="0"/>
              <a:t>Infoaustausch</a:t>
            </a:r>
          </a:p>
          <a:p>
            <a:pPr lvl="1">
              <a:buFont typeface="Symbol" panose="05050102010706020507" pitchFamily="18" charset="2"/>
              <a:buChar char="-"/>
            </a:pPr>
            <a:r>
              <a:rPr lang="de-AT" dirty="0"/>
              <a:t>Einbindung der regionalen Player</a:t>
            </a:r>
          </a:p>
          <a:p>
            <a:pPr>
              <a:buFont typeface="Symbol" panose="05050102010706020507" pitchFamily="18" charset="2"/>
              <a:buChar char="-"/>
            </a:pPr>
            <a:endParaRPr lang="de-AT" dirty="0"/>
          </a:p>
          <a:p>
            <a:pPr marL="0" indent="0">
              <a:buNone/>
            </a:pPr>
            <a:r>
              <a:rPr lang="de-AT" b="1" dirty="0"/>
              <a:t>Wer?</a:t>
            </a:r>
          </a:p>
          <a:p>
            <a:pPr lvl="1"/>
            <a:r>
              <a:rPr lang="de-AT" dirty="0" err="1"/>
              <a:t>Biz-Up</a:t>
            </a:r>
            <a:r>
              <a:rPr lang="de-AT" dirty="0"/>
              <a:t> (Administrator)</a:t>
            </a:r>
          </a:p>
          <a:p>
            <a:pPr lvl="1"/>
            <a:r>
              <a:rPr lang="de-AT" dirty="0"/>
              <a:t>WKOÖ-Bezirksstellen je nach Bezirk</a:t>
            </a:r>
          </a:p>
          <a:p>
            <a:pPr lvl="1"/>
            <a:r>
              <a:rPr lang="de-AT" dirty="0"/>
              <a:t>Gemeinden </a:t>
            </a:r>
          </a:p>
          <a:p>
            <a:pPr lvl="1"/>
            <a:r>
              <a:rPr lang="de-AT" dirty="0"/>
              <a:t>Regionen</a:t>
            </a:r>
          </a:p>
          <a:p>
            <a:pPr>
              <a:buFont typeface="Symbol" panose="05050102010706020507" pitchFamily="18" charset="2"/>
              <a:buChar char="-"/>
            </a:pPr>
            <a:endParaRPr lang="de-AT" dirty="0"/>
          </a:p>
          <a:p>
            <a:pPr marL="0" indent="0">
              <a:buNone/>
            </a:pPr>
            <a:endParaRPr lang="de-AT" dirty="0"/>
          </a:p>
        </p:txBody>
      </p:sp>
      <p:sp>
        <p:nvSpPr>
          <p:cNvPr id="5" name="Foliennummernplatzhalter 4">
            <a:extLst>
              <a:ext uri="{FF2B5EF4-FFF2-40B4-BE49-F238E27FC236}">
                <a16:creationId xmlns:a16="http://schemas.microsoft.com/office/drawing/2014/main" id="{2311BAE9-6A0C-4C76-916A-438A0EC579D8}"/>
              </a:ext>
            </a:extLst>
          </p:cNvPr>
          <p:cNvSpPr>
            <a:spLocks noGrp="1"/>
          </p:cNvSpPr>
          <p:nvPr>
            <p:ph type="sldNum" sz="quarter" idx="4"/>
          </p:nvPr>
        </p:nvSpPr>
        <p:spPr/>
        <p:txBody>
          <a:bodyPr/>
          <a:lstStyle/>
          <a:p>
            <a:fld id="{0D342068-E47C-B44F-8824-DE861E75CA19}" type="slidenum">
              <a:rPr lang="tr-TR" smtClean="0"/>
              <a:pPr/>
              <a:t>23</a:t>
            </a:fld>
            <a:endParaRPr lang="tr-TR" dirty="0"/>
          </a:p>
        </p:txBody>
      </p:sp>
    </p:spTree>
    <p:extLst>
      <p:ext uri="{BB962C8B-B14F-4D97-AF65-F5344CB8AC3E}">
        <p14:creationId xmlns:p14="http://schemas.microsoft.com/office/powerpoint/2010/main" val="2408019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8FE26E-6EE4-4234-9C29-0971D0E47340}"/>
              </a:ext>
            </a:extLst>
          </p:cNvPr>
          <p:cNvSpPr>
            <a:spLocks noGrp="1"/>
          </p:cNvSpPr>
          <p:nvPr>
            <p:ph type="title"/>
          </p:nvPr>
        </p:nvSpPr>
        <p:spPr/>
        <p:txBody>
          <a:bodyPr/>
          <a:lstStyle/>
          <a:p>
            <a:r>
              <a:rPr lang="de-AT" dirty="0"/>
              <a:t>Benutzergruppen mit Vorteilen und Rechten</a:t>
            </a:r>
          </a:p>
        </p:txBody>
      </p:sp>
      <p:sp>
        <p:nvSpPr>
          <p:cNvPr id="3" name="Inhaltsplatzhalter 2">
            <a:extLst>
              <a:ext uri="{FF2B5EF4-FFF2-40B4-BE49-F238E27FC236}">
                <a16:creationId xmlns:a16="http://schemas.microsoft.com/office/drawing/2014/main" id="{96C072AE-BC9F-4FF9-A7C4-E269C379B662}"/>
              </a:ext>
            </a:extLst>
          </p:cNvPr>
          <p:cNvSpPr>
            <a:spLocks noGrp="1"/>
          </p:cNvSpPr>
          <p:nvPr>
            <p:ph idx="1"/>
          </p:nvPr>
        </p:nvSpPr>
        <p:spPr/>
        <p:txBody>
          <a:bodyPr>
            <a:normAutofit/>
          </a:bodyPr>
          <a:lstStyle/>
          <a:p>
            <a:r>
              <a:rPr lang="de-AT" b="1" dirty="0"/>
              <a:t>Makler (Maklerstatus durch WKOÖ)</a:t>
            </a:r>
          </a:p>
          <a:p>
            <a:pPr lvl="1"/>
            <a:r>
              <a:rPr lang="de-AT" dirty="0"/>
              <a:t>Bekommen seitens WK einen eigenen „Makler-Benutzerstatus“ freigeschaltet</a:t>
            </a:r>
          </a:p>
          <a:p>
            <a:pPr lvl="1"/>
            <a:r>
              <a:rPr lang="de-AT" dirty="0"/>
              <a:t>Open-Immo-Schnittstelle ermöglicht eine direkte Übertragung der Inserate per Schnittstelle</a:t>
            </a:r>
          </a:p>
          <a:p>
            <a:pPr lvl="1"/>
            <a:endParaRPr lang="de-AT" dirty="0"/>
          </a:p>
          <a:p>
            <a:r>
              <a:rPr lang="de-AT" b="1" dirty="0"/>
              <a:t>Gemeinde (Bestätigung des Mitarbeiters durch Gemeinde)</a:t>
            </a:r>
          </a:p>
          <a:p>
            <a:pPr lvl="1"/>
            <a:r>
              <a:rPr lang="de-AT" dirty="0"/>
              <a:t>Mitwirkung im Prüferpool (Gemeinden können Inserate im Gemeindegebiet freigeben)</a:t>
            </a:r>
          </a:p>
          <a:p>
            <a:pPr lvl="1"/>
            <a:r>
              <a:rPr lang="de-AT" dirty="0"/>
              <a:t>Information sobald ein Gewerbeleerstand in der STDB gemeldet wird</a:t>
            </a:r>
          </a:p>
          <a:p>
            <a:pPr marL="0" indent="0">
              <a:buNone/>
            </a:pPr>
            <a:endParaRPr lang="de-AT" dirty="0"/>
          </a:p>
          <a:p>
            <a:r>
              <a:rPr lang="de-AT" b="1" dirty="0"/>
              <a:t>Private/Unternehmen/Grundeigentümer (normale Benutzer)</a:t>
            </a:r>
          </a:p>
          <a:p>
            <a:endParaRPr lang="de-AT" dirty="0"/>
          </a:p>
        </p:txBody>
      </p:sp>
      <p:sp>
        <p:nvSpPr>
          <p:cNvPr id="5" name="Foliennummernplatzhalter 4">
            <a:extLst>
              <a:ext uri="{FF2B5EF4-FFF2-40B4-BE49-F238E27FC236}">
                <a16:creationId xmlns:a16="http://schemas.microsoft.com/office/drawing/2014/main" id="{D7A7C3AC-4A21-4DD4-B854-CCC7005A52B9}"/>
              </a:ext>
            </a:extLst>
          </p:cNvPr>
          <p:cNvSpPr>
            <a:spLocks noGrp="1"/>
          </p:cNvSpPr>
          <p:nvPr>
            <p:ph type="sldNum" sz="quarter" idx="4"/>
          </p:nvPr>
        </p:nvSpPr>
        <p:spPr/>
        <p:txBody>
          <a:bodyPr/>
          <a:lstStyle/>
          <a:p>
            <a:fld id="{0D342068-E47C-B44F-8824-DE861E75CA19}" type="slidenum">
              <a:rPr lang="tr-TR" smtClean="0"/>
              <a:pPr/>
              <a:t>24</a:t>
            </a:fld>
            <a:endParaRPr lang="tr-TR" dirty="0"/>
          </a:p>
        </p:txBody>
      </p:sp>
    </p:spTree>
    <p:extLst>
      <p:ext uri="{BB962C8B-B14F-4D97-AF65-F5344CB8AC3E}">
        <p14:creationId xmlns:p14="http://schemas.microsoft.com/office/powerpoint/2010/main" val="1587380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A7B1D7-DE15-4F39-91D4-B83740D645AD}"/>
              </a:ext>
            </a:extLst>
          </p:cNvPr>
          <p:cNvSpPr>
            <a:spLocks noGrp="1"/>
          </p:cNvSpPr>
          <p:nvPr>
            <p:ph type="title"/>
          </p:nvPr>
        </p:nvSpPr>
        <p:spPr>
          <a:xfrm>
            <a:off x="608080" y="205980"/>
            <a:ext cx="1655798" cy="737134"/>
          </a:xfrm>
        </p:spPr>
        <p:txBody>
          <a:bodyPr/>
          <a:lstStyle/>
          <a:p>
            <a:r>
              <a:rPr lang="de-AT" dirty="0"/>
              <a:t>Startseite</a:t>
            </a:r>
          </a:p>
        </p:txBody>
      </p:sp>
      <p:pic>
        <p:nvPicPr>
          <p:cNvPr id="6" name="Inhaltsplatzhalter 5">
            <a:extLst>
              <a:ext uri="{FF2B5EF4-FFF2-40B4-BE49-F238E27FC236}">
                <a16:creationId xmlns:a16="http://schemas.microsoft.com/office/drawing/2014/main" id="{9F5A209C-BB61-4194-A6FB-2C042485E283}"/>
              </a:ext>
            </a:extLst>
          </p:cNvPr>
          <p:cNvPicPr>
            <a:picLocks noGrp="1" noChangeAspect="1"/>
          </p:cNvPicPr>
          <p:nvPr>
            <p:ph idx="1"/>
          </p:nvPr>
        </p:nvPicPr>
        <p:blipFill rotWithShape="1">
          <a:blip r:embed="rId3"/>
          <a:srcRect l="1068" b="-509"/>
          <a:stretch/>
        </p:blipFill>
        <p:spPr>
          <a:xfrm>
            <a:off x="476075" y="1321173"/>
            <a:ext cx="7514302" cy="3750103"/>
          </a:xfrm>
          <a:prstGeom prst="rect">
            <a:avLst/>
          </a:prstGeom>
        </p:spPr>
      </p:pic>
      <p:sp>
        <p:nvSpPr>
          <p:cNvPr id="5" name="Foliennummernplatzhalter 4">
            <a:extLst>
              <a:ext uri="{FF2B5EF4-FFF2-40B4-BE49-F238E27FC236}">
                <a16:creationId xmlns:a16="http://schemas.microsoft.com/office/drawing/2014/main" id="{44E0EE73-CEA4-4E1A-B7AC-85252D2FC022}"/>
              </a:ext>
            </a:extLst>
          </p:cNvPr>
          <p:cNvSpPr>
            <a:spLocks noGrp="1"/>
          </p:cNvSpPr>
          <p:nvPr>
            <p:ph type="sldNum" sz="quarter" idx="4"/>
          </p:nvPr>
        </p:nvSpPr>
        <p:spPr/>
        <p:txBody>
          <a:bodyPr/>
          <a:lstStyle/>
          <a:p>
            <a:fld id="{0D342068-E47C-B44F-8824-DE861E75CA19}" type="slidenum">
              <a:rPr lang="tr-TR" smtClean="0"/>
              <a:pPr/>
              <a:t>25</a:t>
            </a:fld>
            <a:endParaRPr lang="tr-TR" dirty="0"/>
          </a:p>
        </p:txBody>
      </p:sp>
      <p:cxnSp>
        <p:nvCxnSpPr>
          <p:cNvPr id="8" name="Gerade Verbindung mit Pfeil 7">
            <a:extLst>
              <a:ext uri="{FF2B5EF4-FFF2-40B4-BE49-F238E27FC236}">
                <a16:creationId xmlns:a16="http://schemas.microsoft.com/office/drawing/2014/main" id="{522C60B9-6DE2-453C-8534-CE6D980F9D2D}"/>
              </a:ext>
            </a:extLst>
          </p:cNvPr>
          <p:cNvCxnSpPr>
            <a:cxnSpLocks/>
          </p:cNvCxnSpPr>
          <p:nvPr/>
        </p:nvCxnSpPr>
        <p:spPr>
          <a:xfrm>
            <a:off x="7285704" y="721888"/>
            <a:ext cx="0" cy="561631"/>
          </a:xfrm>
          <a:prstGeom prst="straightConnector1">
            <a:avLst/>
          </a:prstGeom>
          <a:ln>
            <a:solidFill>
              <a:srgbClr val="18404E"/>
            </a:solidFill>
            <a:tailEnd type="triangle"/>
          </a:ln>
        </p:spPr>
        <p:style>
          <a:lnRef idx="2">
            <a:schemeClr val="accent1"/>
          </a:lnRef>
          <a:fillRef idx="0">
            <a:schemeClr val="accent1"/>
          </a:fillRef>
          <a:effectRef idx="1">
            <a:schemeClr val="accent1"/>
          </a:effectRef>
          <a:fontRef idx="minor">
            <a:schemeClr val="tx1"/>
          </a:fontRef>
        </p:style>
      </p:cxnSp>
      <p:sp>
        <p:nvSpPr>
          <p:cNvPr id="14" name="Textfeld 13">
            <a:extLst>
              <a:ext uri="{FF2B5EF4-FFF2-40B4-BE49-F238E27FC236}">
                <a16:creationId xmlns:a16="http://schemas.microsoft.com/office/drawing/2014/main" id="{3659D772-9DAD-411D-B112-59442C447573}"/>
              </a:ext>
            </a:extLst>
          </p:cNvPr>
          <p:cNvSpPr txBox="1"/>
          <p:nvPr/>
        </p:nvSpPr>
        <p:spPr>
          <a:xfrm>
            <a:off x="6334434" y="444889"/>
            <a:ext cx="1496960" cy="276999"/>
          </a:xfrm>
          <a:prstGeom prst="rect">
            <a:avLst/>
          </a:prstGeom>
          <a:noFill/>
          <a:ln w="12700">
            <a:solidFill>
              <a:schemeClr val="tx1"/>
            </a:solidFill>
          </a:ln>
        </p:spPr>
        <p:txBody>
          <a:bodyPr wrap="square" rtlCol="0">
            <a:spAutoFit/>
          </a:bodyPr>
          <a:lstStyle/>
          <a:p>
            <a:r>
              <a:rPr lang="de-AT" sz="1200" dirty="0">
                <a:latin typeface="Roboto Light" pitchFamily="2" charset="0"/>
                <a:ea typeface="Roboto Light" pitchFamily="2" charset="0"/>
              </a:rPr>
              <a:t>Log-In/Anmeldung</a:t>
            </a:r>
          </a:p>
        </p:txBody>
      </p:sp>
      <p:sp>
        <p:nvSpPr>
          <p:cNvPr id="15" name="Textfeld 14">
            <a:extLst>
              <a:ext uri="{FF2B5EF4-FFF2-40B4-BE49-F238E27FC236}">
                <a16:creationId xmlns:a16="http://schemas.microsoft.com/office/drawing/2014/main" id="{E39705D0-A356-47CC-ADD7-1C03054B58EC}"/>
              </a:ext>
            </a:extLst>
          </p:cNvPr>
          <p:cNvSpPr txBox="1"/>
          <p:nvPr/>
        </p:nvSpPr>
        <p:spPr>
          <a:xfrm>
            <a:off x="7647040" y="4445148"/>
            <a:ext cx="1342102" cy="276999"/>
          </a:xfrm>
          <a:prstGeom prst="rect">
            <a:avLst/>
          </a:prstGeom>
          <a:noFill/>
          <a:ln w="12700">
            <a:solidFill>
              <a:schemeClr val="tx1"/>
            </a:solidFill>
          </a:ln>
        </p:spPr>
        <p:txBody>
          <a:bodyPr wrap="square" rtlCol="0">
            <a:spAutoFit/>
          </a:bodyPr>
          <a:lstStyle/>
          <a:p>
            <a:r>
              <a:rPr lang="de-AT" sz="1200" dirty="0">
                <a:latin typeface="Roboto Light" pitchFamily="2" charset="0"/>
                <a:ea typeface="Roboto Light" pitchFamily="2" charset="0"/>
              </a:rPr>
              <a:t>Immobiliensuche</a:t>
            </a:r>
          </a:p>
        </p:txBody>
      </p:sp>
      <p:sp>
        <p:nvSpPr>
          <p:cNvPr id="16" name="Geschweifte Klammer rechts 15">
            <a:extLst>
              <a:ext uri="{FF2B5EF4-FFF2-40B4-BE49-F238E27FC236}">
                <a16:creationId xmlns:a16="http://schemas.microsoft.com/office/drawing/2014/main" id="{872DA91E-839C-4C22-9943-156319A4B823}"/>
              </a:ext>
            </a:extLst>
          </p:cNvPr>
          <p:cNvSpPr/>
          <p:nvPr/>
        </p:nvSpPr>
        <p:spPr>
          <a:xfrm>
            <a:off x="7347322" y="4085303"/>
            <a:ext cx="216144" cy="985973"/>
          </a:xfrm>
          <a:prstGeom prst="rightBrace">
            <a:avLst/>
          </a:prstGeom>
          <a:ln>
            <a:solidFill>
              <a:srgbClr val="18404E"/>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AT" dirty="0"/>
          </a:p>
        </p:txBody>
      </p:sp>
    </p:spTree>
    <p:extLst>
      <p:ext uri="{BB962C8B-B14F-4D97-AF65-F5344CB8AC3E}">
        <p14:creationId xmlns:p14="http://schemas.microsoft.com/office/powerpoint/2010/main" val="3063010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64B374-E9FD-42FB-BCB3-6D3BA55CB3DC}"/>
              </a:ext>
            </a:extLst>
          </p:cNvPr>
          <p:cNvSpPr>
            <a:spLocks noGrp="1"/>
          </p:cNvSpPr>
          <p:nvPr>
            <p:ph type="title"/>
          </p:nvPr>
        </p:nvSpPr>
        <p:spPr/>
        <p:txBody>
          <a:bodyPr/>
          <a:lstStyle/>
          <a:p>
            <a:r>
              <a:rPr lang="de-AT" dirty="0"/>
              <a:t>Wie melde ich mich an?</a:t>
            </a:r>
          </a:p>
        </p:txBody>
      </p:sp>
      <p:pic>
        <p:nvPicPr>
          <p:cNvPr id="6" name="Inhaltsplatzhalter 5">
            <a:extLst>
              <a:ext uri="{FF2B5EF4-FFF2-40B4-BE49-F238E27FC236}">
                <a16:creationId xmlns:a16="http://schemas.microsoft.com/office/drawing/2014/main" id="{ABEC40B8-5FC9-4AB3-AAF2-C0AEF52E52CA}"/>
              </a:ext>
            </a:extLst>
          </p:cNvPr>
          <p:cNvPicPr>
            <a:picLocks noGrp="1" noChangeAspect="1"/>
          </p:cNvPicPr>
          <p:nvPr>
            <p:ph idx="1"/>
          </p:nvPr>
        </p:nvPicPr>
        <p:blipFill rotWithShape="1">
          <a:blip r:embed="rId3"/>
          <a:srcRect l="4347" r="4037"/>
          <a:stretch/>
        </p:blipFill>
        <p:spPr>
          <a:xfrm>
            <a:off x="191729" y="1201994"/>
            <a:ext cx="4380271" cy="3045541"/>
          </a:xfrm>
          <a:prstGeom prst="rect">
            <a:avLst/>
          </a:prstGeom>
        </p:spPr>
      </p:pic>
      <p:sp>
        <p:nvSpPr>
          <p:cNvPr id="5" name="Foliennummernplatzhalter 4">
            <a:extLst>
              <a:ext uri="{FF2B5EF4-FFF2-40B4-BE49-F238E27FC236}">
                <a16:creationId xmlns:a16="http://schemas.microsoft.com/office/drawing/2014/main" id="{236C70DF-9C83-411A-A8E3-72C2C1DDEAEB}"/>
              </a:ext>
            </a:extLst>
          </p:cNvPr>
          <p:cNvSpPr>
            <a:spLocks noGrp="1"/>
          </p:cNvSpPr>
          <p:nvPr>
            <p:ph type="sldNum" sz="quarter" idx="4"/>
          </p:nvPr>
        </p:nvSpPr>
        <p:spPr/>
        <p:txBody>
          <a:bodyPr/>
          <a:lstStyle/>
          <a:p>
            <a:fld id="{0D342068-E47C-B44F-8824-DE861E75CA19}" type="slidenum">
              <a:rPr lang="tr-TR" smtClean="0"/>
              <a:pPr/>
              <a:t>26</a:t>
            </a:fld>
            <a:endParaRPr lang="tr-TR" dirty="0"/>
          </a:p>
        </p:txBody>
      </p:sp>
      <p:pic>
        <p:nvPicPr>
          <p:cNvPr id="7" name="Grafik 6">
            <a:extLst>
              <a:ext uri="{FF2B5EF4-FFF2-40B4-BE49-F238E27FC236}">
                <a16:creationId xmlns:a16="http://schemas.microsoft.com/office/drawing/2014/main" id="{A0987970-C75F-41AF-A936-7F6D5E62C420}"/>
              </a:ext>
            </a:extLst>
          </p:cNvPr>
          <p:cNvPicPr>
            <a:picLocks noChangeAspect="1"/>
          </p:cNvPicPr>
          <p:nvPr/>
        </p:nvPicPr>
        <p:blipFill>
          <a:blip r:embed="rId4"/>
          <a:stretch>
            <a:fillRect/>
          </a:stretch>
        </p:blipFill>
        <p:spPr>
          <a:xfrm>
            <a:off x="4785889" y="1283109"/>
            <a:ext cx="3810136" cy="3496848"/>
          </a:xfrm>
          <a:prstGeom prst="rect">
            <a:avLst/>
          </a:prstGeom>
        </p:spPr>
      </p:pic>
      <p:sp>
        <p:nvSpPr>
          <p:cNvPr id="8" name="Textfeld 7">
            <a:extLst>
              <a:ext uri="{FF2B5EF4-FFF2-40B4-BE49-F238E27FC236}">
                <a16:creationId xmlns:a16="http://schemas.microsoft.com/office/drawing/2014/main" id="{D0F381C8-C0A9-4F17-AA94-A91574EE9E7D}"/>
              </a:ext>
            </a:extLst>
          </p:cNvPr>
          <p:cNvSpPr txBox="1"/>
          <p:nvPr/>
        </p:nvSpPr>
        <p:spPr>
          <a:xfrm>
            <a:off x="4037409" y="462075"/>
            <a:ext cx="1496960" cy="276999"/>
          </a:xfrm>
          <a:prstGeom prst="rect">
            <a:avLst/>
          </a:prstGeom>
          <a:noFill/>
          <a:ln w="12700">
            <a:solidFill>
              <a:schemeClr val="tx1"/>
            </a:solidFill>
          </a:ln>
        </p:spPr>
        <p:txBody>
          <a:bodyPr wrap="square" rtlCol="0">
            <a:spAutoFit/>
          </a:bodyPr>
          <a:lstStyle/>
          <a:p>
            <a:r>
              <a:rPr lang="de-AT" sz="1200" dirty="0">
                <a:latin typeface="Roboto Light" pitchFamily="2" charset="0"/>
                <a:ea typeface="Roboto Light" pitchFamily="2" charset="0"/>
              </a:rPr>
              <a:t>Log-In/Anmeldung</a:t>
            </a:r>
          </a:p>
        </p:txBody>
      </p:sp>
      <p:cxnSp>
        <p:nvCxnSpPr>
          <p:cNvPr id="9" name="Gerade Verbindung mit Pfeil 8">
            <a:extLst>
              <a:ext uri="{FF2B5EF4-FFF2-40B4-BE49-F238E27FC236}">
                <a16:creationId xmlns:a16="http://schemas.microsoft.com/office/drawing/2014/main" id="{72418849-DB63-4597-AA42-DDB625B564A2}"/>
              </a:ext>
            </a:extLst>
          </p:cNvPr>
          <p:cNvCxnSpPr>
            <a:cxnSpLocks/>
          </p:cNvCxnSpPr>
          <p:nvPr/>
        </p:nvCxnSpPr>
        <p:spPr>
          <a:xfrm>
            <a:off x="4505636" y="745665"/>
            <a:ext cx="0" cy="456329"/>
          </a:xfrm>
          <a:prstGeom prst="straightConnector1">
            <a:avLst/>
          </a:prstGeom>
          <a:ln>
            <a:solidFill>
              <a:srgbClr val="18404E"/>
            </a:solidFill>
            <a:tailEnd type="triangle"/>
          </a:ln>
        </p:spPr>
        <p:style>
          <a:lnRef idx="2">
            <a:schemeClr val="accent1"/>
          </a:lnRef>
          <a:fillRef idx="0">
            <a:schemeClr val="accent1"/>
          </a:fillRef>
          <a:effectRef idx="1">
            <a:schemeClr val="accent1"/>
          </a:effectRef>
          <a:fontRef idx="minor">
            <a:schemeClr val="tx1"/>
          </a:fontRef>
        </p:style>
      </p:cxnSp>
      <p:sp>
        <p:nvSpPr>
          <p:cNvPr id="13" name="Textfeld 12">
            <a:extLst>
              <a:ext uri="{FF2B5EF4-FFF2-40B4-BE49-F238E27FC236}">
                <a16:creationId xmlns:a16="http://schemas.microsoft.com/office/drawing/2014/main" id="{5294FC04-CD60-41DF-95DD-1A14180895B8}"/>
              </a:ext>
            </a:extLst>
          </p:cNvPr>
          <p:cNvSpPr txBox="1"/>
          <p:nvPr/>
        </p:nvSpPr>
        <p:spPr>
          <a:xfrm>
            <a:off x="3468783" y="4434283"/>
            <a:ext cx="764443" cy="277000"/>
          </a:xfrm>
          <a:prstGeom prst="rect">
            <a:avLst/>
          </a:prstGeom>
          <a:noFill/>
          <a:ln w="12700">
            <a:solidFill>
              <a:schemeClr val="tx1"/>
            </a:solidFill>
          </a:ln>
        </p:spPr>
        <p:txBody>
          <a:bodyPr wrap="square" rtlCol="0">
            <a:spAutoFit/>
          </a:bodyPr>
          <a:lstStyle/>
          <a:p>
            <a:r>
              <a:rPr lang="de-AT" sz="1200" dirty="0">
                <a:latin typeface="Roboto Light" pitchFamily="2" charset="0"/>
                <a:ea typeface="Roboto Light" pitchFamily="2" charset="0"/>
              </a:rPr>
              <a:t>Log-In</a:t>
            </a:r>
          </a:p>
        </p:txBody>
      </p:sp>
      <p:sp>
        <p:nvSpPr>
          <p:cNvPr id="14" name="Textfeld 13">
            <a:extLst>
              <a:ext uri="{FF2B5EF4-FFF2-40B4-BE49-F238E27FC236}">
                <a16:creationId xmlns:a16="http://schemas.microsoft.com/office/drawing/2014/main" id="{6A960E01-069C-4784-A8BB-AA036BC15BFF}"/>
              </a:ext>
            </a:extLst>
          </p:cNvPr>
          <p:cNvSpPr txBox="1"/>
          <p:nvPr/>
        </p:nvSpPr>
        <p:spPr>
          <a:xfrm>
            <a:off x="1296061" y="4434283"/>
            <a:ext cx="1358035" cy="276999"/>
          </a:xfrm>
          <a:prstGeom prst="rect">
            <a:avLst/>
          </a:prstGeom>
          <a:noFill/>
          <a:ln w="12700">
            <a:solidFill>
              <a:schemeClr val="tx1"/>
            </a:solidFill>
          </a:ln>
        </p:spPr>
        <p:txBody>
          <a:bodyPr wrap="square" rtlCol="0">
            <a:spAutoFit/>
          </a:bodyPr>
          <a:lstStyle/>
          <a:p>
            <a:r>
              <a:rPr lang="de-AT" sz="1200" dirty="0">
                <a:latin typeface="Roboto Light" pitchFamily="2" charset="0"/>
                <a:ea typeface="Roboto Light" pitchFamily="2" charset="0"/>
              </a:rPr>
              <a:t>NEU Registrieren</a:t>
            </a:r>
          </a:p>
        </p:txBody>
      </p:sp>
      <p:cxnSp>
        <p:nvCxnSpPr>
          <p:cNvPr id="15" name="Gerade Verbindung mit Pfeil 14">
            <a:extLst>
              <a:ext uri="{FF2B5EF4-FFF2-40B4-BE49-F238E27FC236}">
                <a16:creationId xmlns:a16="http://schemas.microsoft.com/office/drawing/2014/main" id="{46E76E49-BD46-47AB-9DA9-BB8ECA1042E0}"/>
              </a:ext>
            </a:extLst>
          </p:cNvPr>
          <p:cNvCxnSpPr>
            <a:cxnSpLocks/>
          </p:cNvCxnSpPr>
          <p:nvPr/>
        </p:nvCxnSpPr>
        <p:spPr>
          <a:xfrm flipV="1">
            <a:off x="2542617" y="4125861"/>
            <a:ext cx="258880" cy="308422"/>
          </a:xfrm>
          <a:prstGeom prst="straightConnector1">
            <a:avLst/>
          </a:prstGeom>
          <a:ln>
            <a:solidFill>
              <a:srgbClr val="18404E"/>
            </a:solidFill>
            <a:tailEnd type="triangle"/>
          </a:ln>
        </p:spPr>
        <p:style>
          <a:lnRef idx="2">
            <a:schemeClr val="accent1"/>
          </a:lnRef>
          <a:fillRef idx="0">
            <a:schemeClr val="accent1"/>
          </a:fillRef>
          <a:effectRef idx="1">
            <a:schemeClr val="accent1"/>
          </a:effectRef>
          <a:fontRef idx="minor">
            <a:schemeClr val="tx1"/>
          </a:fontRef>
        </p:style>
      </p:cxnSp>
      <p:cxnSp>
        <p:nvCxnSpPr>
          <p:cNvPr id="16" name="Gerade Verbindung mit Pfeil 15">
            <a:extLst>
              <a:ext uri="{FF2B5EF4-FFF2-40B4-BE49-F238E27FC236}">
                <a16:creationId xmlns:a16="http://schemas.microsoft.com/office/drawing/2014/main" id="{399A80A6-A5B6-4639-814C-04F6C506F2E6}"/>
              </a:ext>
            </a:extLst>
          </p:cNvPr>
          <p:cNvCxnSpPr>
            <a:cxnSpLocks/>
          </p:cNvCxnSpPr>
          <p:nvPr/>
        </p:nvCxnSpPr>
        <p:spPr>
          <a:xfrm flipV="1">
            <a:off x="3807545" y="4125861"/>
            <a:ext cx="0" cy="296066"/>
          </a:xfrm>
          <a:prstGeom prst="straightConnector1">
            <a:avLst/>
          </a:prstGeom>
          <a:ln>
            <a:solidFill>
              <a:srgbClr val="18404E"/>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6305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7D90F8-8B35-4900-AD8B-FB5A7C5D4F64}"/>
              </a:ext>
            </a:extLst>
          </p:cNvPr>
          <p:cNvSpPr>
            <a:spLocks noGrp="1"/>
          </p:cNvSpPr>
          <p:nvPr>
            <p:ph type="title"/>
          </p:nvPr>
        </p:nvSpPr>
        <p:spPr/>
        <p:txBody>
          <a:bodyPr/>
          <a:lstStyle/>
          <a:p>
            <a:r>
              <a:rPr lang="de-AT" dirty="0"/>
              <a:t>Wie gebe ich ein Inserat auf?</a:t>
            </a:r>
          </a:p>
        </p:txBody>
      </p:sp>
      <p:sp>
        <p:nvSpPr>
          <p:cNvPr id="5" name="Foliennummernplatzhalter 4">
            <a:extLst>
              <a:ext uri="{FF2B5EF4-FFF2-40B4-BE49-F238E27FC236}">
                <a16:creationId xmlns:a16="http://schemas.microsoft.com/office/drawing/2014/main" id="{E2440BE5-9890-4312-A52B-5DAA08936EA1}"/>
              </a:ext>
            </a:extLst>
          </p:cNvPr>
          <p:cNvSpPr>
            <a:spLocks noGrp="1"/>
          </p:cNvSpPr>
          <p:nvPr>
            <p:ph type="sldNum" sz="quarter" idx="4"/>
          </p:nvPr>
        </p:nvSpPr>
        <p:spPr/>
        <p:txBody>
          <a:bodyPr/>
          <a:lstStyle/>
          <a:p>
            <a:fld id="{0D342068-E47C-B44F-8824-DE861E75CA19}" type="slidenum">
              <a:rPr lang="tr-TR" smtClean="0"/>
              <a:pPr/>
              <a:t>27</a:t>
            </a:fld>
            <a:endParaRPr lang="tr-TR" dirty="0"/>
          </a:p>
        </p:txBody>
      </p:sp>
      <p:pic>
        <p:nvPicPr>
          <p:cNvPr id="6" name="Inhaltsplatzhalter 5">
            <a:extLst>
              <a:ext uri="{FF2B5EF4-FFF2-40B4-BE49-F238E27FC236}">
                <a16:creationId xmlns:a16="http://schemas.microsoft.com/office/drawing/2014/main" id="{B03258B1-9B9F-4C33-8BFF-871BC2FC7EFB}"/>
              </a:ext>
            </a:extLst>
          </p:cNvPr>
          <p:cNvPicPr>
            <a:picLocks noGrp="1" noChangeAspect="1"/>
          </p:cNvPicPr>
          <p:nvPr>
            <p:ph idx="1"/>
          </p:nvPr>
        </p:nvPicPr>
        <p:blipFill rotWithShape="1">
          <a:blip r:embed="rId2"/>
          <a:srcRect l="1068" b="-509"/>
          <a:stretch/>
        </p:blipFill>
        <p:spPr>
          <a:xfrm>
            <a:off x="608079" y="1282092"/>
            <a:ext cx="6614508" cy="3301026"/>
          </a:xfrm>
          <a:prstGeom prst="rect">
            <a:avLst/>
          </a:prstGeom>
        </p:spPr>
      </p:pic>
      <p:cxnSp>
        <p:nvCxnSpPr>
          <p:cNvPr id="8" name="Gerade Verbindung mit Pfeil 7">
            <a:extLst>
              <a:ext uri="{FF2B5EF4-FFF2-40B4-BE49-F238E27FC236}">
                <a16:creationId xmlns:a16="http://schemas.microsoft.com/office/drawing/2014/main" id="{86BBE4B7-D8E9-44BC-A625-B5E03665791B}"/>
              </a:ext>
            </a:extLst>
          </p:cNvPr>
          <p:cNvCxnSpPr>
            <a:cxnSpLocks/>
          </p:cNvCxnSpPr>
          <p:nvPr/>
        </p:nvCxnSpPr>
        <p:spPr>
          <a:xfrm flipH="1" flipV="1">
            <a:off x="6678140" y="1607576"/>
            <a:ext cx="1208852" cy="1325029"/>
          </a:xfrm>
          <a:prstGeom prst="straightConnector1">
            <a:avLst/>
          </a:prstGeom>
          <a:ln>
            <a:solidFill>
              <a:srgbClr val="18404E"/>
            </a:solidFill>
            <a:tailEnd type="triangle"/>
          </a:ln>
        </p:spPr>
        <p:style>
          <a:lnRef idx="2">
            <a:schemeClr val="accent1"/>
          </a:lnRef>
          <a:fillRef idx="0">
            <a:schemeClr val="accent1"/>
          </a:fillRef>
          <a:effectRef idx="1">
            <a:schemeClr val="accent1"/>
          </a:effectRef>
          <a:fontRef idx="minor">
            <a:schemeClr val="tx1"/>
          </a:fontRef>
        </p:style>
      </p:cxnSp>
      <p:sp>
        <p:nvSpPr>
          <p:cNvPr id="9" name="Textfeld 8">
            <a:hlinkClick r:id="rId3"/>
            <a:extLst>
              <a:ext uri="{FF2B5EF4-FFF2-40B4-BE49-F238E27FC236}">
                <a16:creationId xmlns:a16="http://schemas.microsoft.com/office/drawing/2014/main" id="{237B2E71-E7F0-4C04-8B36-76287F5F546E}"/>
              </a:ext>
            </a:extLst>
          </p:cNvPr>
          <p:cNvSpPr txBox="1"/>
          <p:nvPr/>
        </p:nvSpPr>
        <p:spPr>
          <a:xfrm>
            <a:off x="7886992" y="2997665"/>
            <a:ext cx="748480" cy="276999"/>
          </a:xfrm>
          <a:prstGeom prst="rect">
            <a:avLst/>
          </a:prstGeom>
          <a:noFill/>
          <a:ln w="12700">
            <a:solidFill>
              <a:schemeClr val="tx1"/>
            </a:solidFill>
          </a:ln>
        </p:spPr>
        <p:txBody>
          <a:bodyPr wrap="square" rtlCol="0">
            <a:spAutoFit/>
          </a:bodyPr>
          <a:lstStyle/>
          <a:p>
            <a:r>
              <a:rPr lang="de-AT" sz="1200" dirty="0">
                <a:latin typeface="Roboto Light" pitchFamily="2" charset="0"/>
                <a:ea typeface="Roboto Light" pitchFamily="2" charset="0"/>
              </a:rPr>
              <a:t>NEU</a:t>
            </a:r>
          </a:p>
        </p:txBody>
      </p:sp>
    </p:spTree>
    <p:extLst>
      <p:ext uri="{BB962C8B-B14F-4D97-AF65-F5344CB8AC3E}">
        <p14:creationId xmlns:p14="http://schemas.microsoft.com/office/powerpoint/2010/main" val="2468943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58DF14-CA15-471A-BD8B-2594975B6945}"/>
              </a:ext>
            </a:extLst>
          </p:cNvPr>
          <p:cNvSpPr>
            <a:spLocks noGrp="1"/>
          </p:cNvSpPr>
          <p:nvPr>
            <p:ph type="title"/>
          </p:nvPr>
        </p:nvSpPr>
        <p:spPr/>
        <p:txBody>
          <a:bodyPr/>
          <a:lstStyle/>
          <a:p>
            <a:r>
              <a:rPr lang="de-AT" dirty="0"/>
              <a:t>Wie suche ich eine Immobilie?</a:t>
            </a:r>
          </a:p>
        </p:txBody>
      </p:sp>
      <p:pic>
        <p:nvPicPr>
          <p:cNvPr id="6" name="Inhaltsplatzhalter 5">
            <a:extLst>
              <a:ext uri="{FF2B5EF4-FFF2-40B4-BE49-F238E27FC236}">
                <a16:creationId xmlns:a16="http://schemas.microsoft.com/office/drawing/2014/main" id="{81734382-8E52-4A3A-A12F-DDD9134F4222}"/>
              </a:ext>
            </a:extLst>
          </p:cNvPr>
          <p:cNvPicPr>
            <a:picLocks noGrp="1" noChangeAspect="1"/>
          </p:cNvPicPr>
          <p:nvPr>
            <p:ph idx="1"/>
          </p:nvPr>
        </p:nvPicPr>
        <p:blipFill>
          <a:blip r:embed="rId2"/>
          <a:stretch>
            <a:fillRect/>
          </a:stretch>
        </p:blipFill>
        <p:spPr>
          <a:xfrm>
            <a:off x="1354756" y="1095769"/>
            <a:ext cx="6181838" cy="3601592"/>
          </a:xfrm>
          <a:prstGeom prst="rect">
            <a:avLst/>
          </a:prstGeom>
        </p:spPr>
      </p:pic>
      <p:sp>
        <p:nvSpPr>
          <p:cNvPr id="5" name="Foliennummernplatzhalter 4">
            <a:extLst>
              <a:ext uri="{FF2B5EF4-FFF2-40B4-BE49-F238E27FC236}">
                <a16:creationId xmlns:a16="http://schemas.microsoft.com/office/drawing/2014/main" id="{EDD0A90E-643B-467C-BFBA-7742F44E6699}"/>
              </a:ext>
            </a:extLst>
          </p:cNvPr>
          <p:cNvSpPr>
            <a:spLocks noGrp="1"/>
          </p:cNvSpPr>
          <p:nvPr>
            <p:ph type="sldNum" sz="quarter" idx="4"/>
          </p:nvPr>
        </p:nvSpPr>
        <p:spPr/>
        <p:txBody>
          <a:bodyPr/>
          <a:lstStyle/>
          <a:p>
            <a:fld id="{0D342068-E47C-B44F-8824-DE861E75CA19}" type="slidenum">
              <a:rPr lang="tr-TR" smtClean="0"/>
              <a:pPr/>
              <a:t>28</a:t>
            </a:fld>
            <a:endParaRPr lang="tr-TR" dirty="0"/>
          </a:p>
        </p:txBody>
      </p:sp>
      <p:sp>
        <p:nvSpPr>
          <p:cNvPr id="7" name="Geschweifte Klammer rechts 6">
            <a:extLst>
              <a:ext uri="{FF2B5EF4-FFF2-40B4-BE49-F238E27FC236}">
                <a16:creationId xmlns:a16="http://schemas.microsoft.com/office/drawing/2014/main" id="{CA3EDD94-A38B-45E4-B65A-8AC49CA1F3AB}"/>
              </a:ext>
            </a:extLst>
          </p:cNvPr>
          <p:cNvSpPr/>
          <p:nvPr/>
        </p:nvSpPr>
        <p:spPr>
          <a:xfrm>
            <a:off x="7241843" y="3793984"/>
            <a:ext cx="216144" cy="985973"/>
          </a:xfrm>
          <a:prstGeom prst="rightBrace">
            <a:avLst/>
          </a:prstGeom>
          <a:ln>
            <a:solidFill>
              <a:srgbClr val="18404E"/>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AT" dirty="0"/>
          </a:p>
        </p:txBody>
      </p:sp>
      <p:pic>
        <p:nvPicPr>
          <p:cNvPr id="8" name="Grafik 7">
            <a:hlinkClick r:id="rId3"/>
            <a:extLst>
              <a:ext uri="{FF2B5EF4-FFF2-40B4-BE49-F238E27FC236}">
                <a16:creationId xmlns:a16="http://schemas.microsoft.com/office/drawing/2014/main" id="{371AD981-7139-43DF-86EE-5D95EB008CDC}"/>
              </a:ext>
            </a:extLst>
          </p:cNvPr>
          <p:cNvPicPr>
            <a:picLocks noChangeAspect="1"/>
          </p:cNvPicPr>
          <p:nvPr/>
        </p:nvPicPr>
        <p:blipFill>
          <a:blip r:embed="rId4"/>
          <a:stretch>
            <a:fillRect/>
          </a:stretch>
        </p:blipFill>
        <p:spPr>
          <a:xfrm>
            <a:off x="7536594" y="4122363"/>
            <a:ext cx="1359526" cy="329213"/>
          </a:xfrm>
          <a:prstGeom prst="rect">
            <a:avLst/>
          </a:prstGeom>
        </p:spPr>
      </p:pic>
    </p:spTree>
    <p:extLst>
      <p:ext uri="{BB962C8B-B14F-4D97-AF65-F5344CB8AC3E}">
        <p14:creationId xmlns:p14="http://schemas.microsoft.com/office/powerpoint/2010/main" val="2824615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Kontakt &amp; Information</a:t>
            </a:r>
          </a:p>
        </p:txBody>
      </p:sp>
      <p:sp>
        <p:nvSpPr>
          <p:cNvPr id="3" name="Inhaltsplatzhalter 2"/>
          <p:cNvSpPr>
            <a:spLocks noGrp="1"/>
          </p:cNvSpPr>
          <p:nvPr>
            <p:ph idx="1"/>
          </p:nvPr>
        </p:nvSpPr>
        <p:spPr>
          <a:xfrm>
            <a:off x="4872789" y="1286005"/>
            <a:ext cx="4118211" cy="1140785"/>
          </a:xfrm>
        </p:spPr>
        <p:txBody>
          <a:bodyPr>
            <a:normAutofit fontScale="25000" lnSpcReduction="20000"/>
          </a:bodyPr>
          <a:lstStyle/>
          <a:p>
            <a:r>
              <a:rPr lang="de-AT" sz="9600" b="1" dirty="0">
                <a:latin typeface="Roboto Light" pitchFamily="2" charset="0"/>
                <a:ea typeface="Roboto Light" pitchFamily="2" charset="0"/>
              </a:rPr>
              <a:t>Klaus Madlmair</a:t>
            </a:r>
            <a:endParaRPr lang="de-AT" sz="9600" dirty="0">
              <a:latin typeface="Roboto Light" pitchFamily="2" charset="0"/>
              <a:ea typeface="Roboto Light" pitchFamily="2" charset="0"/>
            </a:endParaRPr>
          </a:p>
          <a:p>
            <a:endParaRPr lang="de-AT" sz="6000" dirty="0">
              <a:latin typeface="Roboto Light" pitchFamily="2" charset="0"/>
              <a:ea typeface="Roboto Light" pitchFamily="2" charset="0"/>
            </a:endParaRPr>
          </a:p>
          <a:p>
            <a:r>
              <a:rPr lang="de-AT" sz="6000" dirty="0">
                <a:latin typeface="Roboto Light" pitchFamily="2" charset="0"/>
                <a:ea typeface="Roboto Light" pitchFamily="2" charset="0"/>
              </a:rPr>
              <a:t>Projektmanager </a:t>
            </a:r>
          </a:p>
          <a:p>
            <a:r>
              <a:rPr lang="de-AT" sz="6000" dirty="0">
                <a:latin typeface="Roboto Light" pitchFamily="2" charset="0"/>
                <a:ea typeface="Roboto Light" pitchFamily="2" charset="0"/>
              </a:rPr>
              <a:t>Investoren- &amp; Standortmanagement</a:t>
            </a:r>
          </a:p>
          <a:p>
            <a:endParaRPr lang="de-AT" dirty="0"/>
          </a:p>
          <a:p>
            <a:br>
              <a:rPr lang="de-AT" dirty="0"/>
            </a:br>
            <a:br>
              <a:rPr lang="de-DE" dirty="0"/>
            </a:br>
            <a:br>
              <a:rPr lang="de-AT" dirty="0"/>
            </a:br>
            <a:endParaRPr lang="de-AT" dirty="0"/>
          </a:p>
          <a:p>
            <a:endParaRPr lang="de-AT" dirty="0"/>
          </a:p>
        </p:txBody>
      </p:sp>
      <p:sp>
        <p:nvSpPr>
          <p:cNvPr id="6" name="Foliennummernplatzhalter 5"/>
          <p:cNvSpPr>
            <a:spLocks noGrp="1"/>
          </p:cNvSpPr>
          <p:nvPr>
            <p:ph type="sldNum" sz="quarter" idx="12"/>
          </p:nvPr>
        </p:nvSpPr>
        <p:spPr/>
        <p:txBody>
          <a:bodyPr/>
          <a:lstStyle/>
          <a:p>
            <a:fld id="{4A7C516B-1FB0-4ED8-BA95-E319DAD3509F}" type="slidenum">
              <a:rPr lang="de-AT" smtClean="0"/>
              <a:pPr/>
              <a:t>29</a:t>
            </a:fld>
            <a:endParaRPr lang="de-AT" dirty="0"/>
          </a:p>
        </p:txBody>
      </p:sp>
      <p:sp>
        <p:nvSpPr>
          <p:cNvPr id="7" name="Rechteck 6"/>
          <p:cNvSpPr/>
          <p:nvPr/>
        </p:nvSpPr>
        <p:spPr>
          <a:xfrm>
            <a:off x="628130" y="2476506"/>
            <a:ext cx="81364" cy="338612"/>
          </a:xfrm>
          <a:prstGeom prst="rect">
            <a:avLst/>
          </a:prstGeom>
          <a:solidFill>
            <a:srgbClr val="27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350"/>
          </a:p>
        </p:txBody>
      </p:sp>
      <p:sp>
        <p:nvSpPr>
          <p:cNvPr id="8" name="Rechteck 7"/>
          <p:cNvSpPr/>
          <p:nvPr/>
        </p:nvSpPr>
        <p:spPr>
          <a:xfrm>
            <a:off x="628130" y="3022846"/>
            <a:ext cx="81364" cy="338612"/>
          </a:xfrm>
          <a:prstGeom prst="rect">
            <a:avLst/>
          </a:prstGeom>
          <a:solidFill>
            <a:srgbClr val="27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350"/>
          </a:p>
        </p:txBody>
      </p:sp>
      <p:sp>
        <p:nvSpPr>
          <p:cNvPr id="9" name="Rechteck 8"/>
          <p:cNvSpPr/>
          <p:nvPr/>
        </p:nvSpPr>
        <p:spPr>
          <a:xfrm>
            <a:off x="628650" y="3498117"/>
            <a:ext cx="81364" cy="338612"/>
          </a:xfrm>
          <a:prstGeom prst="rect">
            <a:avLst/>
          </a:prstGeom>
          <a:solidFill>
            <a:srgbClr val="27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350"/>
          </a:p>
        </p:txBody>
      </p:sp>
      <p:sp>
        <p:nvSpPr>
          <p:cNvPr id="10" name="Textfeld 9"/>
          <p:cNvSpPr txBox="1"/>
          <p:nvPr/>
        </p:nvSpPr>
        <p:spPr>
          <a:xfrm>
            <a:off x="866621" y="3482757"/>
            <a:ext cx="2537162" cy="369332"/>
          </a:xfrm>
          <a:prstGeom prst="rect">
            <a:avLst/>
          </a:prstGeom>
          <a:noFill/>
        </p:spPr>
        <p:txBody>
          <a:bodyPr wrap="square" rtlCol="0">
            <a:spAutoFit/>
          </a:bodyPr>
          <a:lstStyle/>
          <a:p>
            <a:r>
              <a:rPr lang="de-DE" dirty="0">
                <a:latin typeface="Roboto Light" pitchFamily="2" charset="0"/>
                <a:ea typeface="Roboto Light" pitchFamily="2" charset="0"/>
              </a:rPr>
              <a:t>www.biz-up.at</a:t>
            </a:r>
            <a:endParaRPr lang="de-AT" dirty="0">
              <a:latin typeface="Roboto Light" pitchFamily="2" charset="0"/>
              <a:ea typeface="Roboto Light" pitchFamily="2" charset="0"/>
            </a:endParaRPr>
          </a:p>
        </p:txBody>
      </p:sp>
      <p:sp>
        <p:nvSpPr>
          <p:cNvPr id="11" name="Textfeld 10"/>
          <p:cNvSpPr txBox="1"/>
          <p:nvPr/>
        </p:nvSpPr>
        <p:spPr>
          <a:xfrm>
            <a:off x="4872789" y="3019416"/>
            <a:ext cx="3368040" cy="369332"/>
          </a:xfrm>
          <a:prstGeom prst="rect">
            <a:avLst/>
          </a:prstGeom>
          <a:noFill/>
        </p:spPr>
        <p:txBody>
          <a:bodyPr wrap="square" rtlCol="0">
            <a:spAutoFit/>
          </a:bodyPr>
          <a:lstStyle/>
          <a:p>
            <a:r>
              <a:rPr lang="de-DE" dirty="0">
                <a:latin typeface="Roboto Light" pitchFamily="2" charset="0"/>
                <a:ea typeface="Roboto Light" pitchFamily="2" charset="0"/>
              </a:rPr>
              <a:t>Klaus.madlmair@biz-up.at</a:t>
            </a:r>
            <a:endParaRPr lang="de-AT" dirty="0">
              <a:latin typeface="Roboto Light" pitchFamily="2" charset="0"/>
              <a:ea typeface="Roboto Light" pitchFamily="2" charset="0"/>
            </a:endParaRPr>
          </a:p>
        </p:txBody>
      </p:sp>
      <p:sp>
        <p:nvSpPr>
          <p:cNvPr id="12" name="Textfeld 11"/>
          <p:cNvSpPr txBox="1"/>
          <p:nvPr/>
        </p:nvSpPr>
        <p:spPr>
          <a:xfrm>
            <a:off x="4872789" y="2376589"/>
            <a:ext cx="2824963" cy="923330"/>
          </a:xfrm>
          <a:prstGeom prst="rect">
            <a:avLst/>
          </a:prstGeom>
          <a:noFill/>
        </p:spPr>
        <p:txBody>
          <a:bodyPr wrap="square" rtlCol="0">
            <a:spAutoFit/>
          </a:bodyPr>
          <a:lstStyle/>
          <a:p>
            <a:r>
              <a:rPr lang="de-AT" dirty="0">
                <a:latin typeface="Roboto Light" pitchFamily="2" charset="0"/>
                <a:ea typeface="Roboto Light" pitchFamily="2" charset="0"/>
              </a:rPr>
              <a:t>+43 664 8481246</a:t>
            </a:r>
            <a:br>
              <a:rPr lang="de-AT" dirty="0">
                <a:latin typeface="Roboto Light" pitchFamily="2" charset="0"/>
                <a:ea typeface="Roboto Light" pitchFamily="2" charset="0"/>
              </a:rPr>
            </a:br>
            <a:br>
              <a:rPr lang="de-AT" dirty="0">
                <a:latin typeface="Roboto Light" pitchFamily="2" charset="0"/>
                <a:ea typeface="Roboto Light" pitchFamily="2" charset="0"/>
              </a:rPr>
            </a:br>
            <a:endParaRPr lang="de-AT" dirty="0">
              <a:latin typeface="Roboto Light" pitchFamily="2" charset="0"/>
              <a:ea typeface="Roboto Light" pitchFamily="2" charset="0"/>
            </a:endParaRPr>
          </a:p>
        </p:txBody>
      </p:sp>
      <p:sp>
        <p:nvSpPr>
          <p:cNvPr id="15" name="Textfeld 14"/>
          <p:cNvSpPr txBox="1"/>
          <p:nvPr/>
        </p:nvSpPr>
        <p:spPr>
          <a:xfrm>
            <a:off x="306429" y="3881197"/>
            <a:ext cx="8560382" cy="1015663"/>
          </a:xfrm>
          <a:prstGeom prst="rect">
            <a:avLst/>
          </a:prstGeom>
          <a:noFill/>
        </p:spPr>
        <p:txBody>
          <a:bodyPr wrap="square" rtlCol="0">
            <a:spAutoFit/>
          </a:bodyPr>
          <a:lstStyle/>
          <a:p>
            <a:pPr lvl="0"/>
            <a:r>
              <a:rPr lang="de-AT" sz="900" b="1" dirty="0">
                <a:solidFill>
                  <a:prstClr val="black"/>
                </a:solidFill>
                <a:latin typeface="Roboto Light" pitchFamily="2" charset="0"/>
                <a:ea typeface="Roboto Light" pitchFamily="2" charset="0"/>
              </a:rPr>
              <a:t>Business Upper Austria </a:t>
            </a:r>
            <a:r>
              <a:rPr lang="de-AT" sz="900" b="1" dirty="0" err="1">
                <a:solidFill>
                  <a:prstClr val="black"/>
                </a:solidFill>
                <a:latin typeface="Roboto Light" pitchFamily="2" charset="0"/>
                <a:ea typeface="Roboto Light" pitchFamily="2" charset="0"/>
              </a:rPr>
              <a:t>is</a:t>
            </a:r>
            <a:r>
              <a:rPr lang="de-AT" sz="900" b="1" dirty="0">
                <a:solidFill>
                  <a:prstClr val="black"/>
                </a:solidFill>
                <a:latin typeface="Roboto Light" pitchFamily="2" charset="0"/>
                <a:ea typeface="Roboto Light" pitchFamily="2" charset="0"/>
              </a:rPr>
              <a:t> </a:t>
            </a:r>
            <a:r>
              <a:rPr lang="de-AT" sz="900" b="1" dirty="0" err="1">
                <a:solidFill>
                  <a:prstClr val="black"/>
                </a:solidFill>
                <a:latin typeface="Roboto Light" pitchFamily="2" charset="0"/>
                <a:ea typeface="Roboto Light" pitchFamily="2" charset="0"/>
              </a:rPr>
              <a:t>the</a:t>
            </a:r>
            <a:r>
              <a:rPr lang="de-AT" sz="900" b="1" dirty="0">
                <a:solidFill>
                  <a:prstClr val="black"/>
                </a:solidFill>
                <a:latin typeface="Roboto Light" pitchFamily="2" charset="0"/>
                <a:ea typeface="Roboto Light" pitchFamily="2" charset="0"/>
              </a:rPr>
              <a:t> </a:t>
            </a:r>
            <a:r>
              <a:rPr lang="de-AT" sz="900" b="1" dirty="0" err="1">
                <a:solidFill>
                  <a:prstClr val="black"/>
                </a:solidFill>
                <a:latin typeface="Roboto Light" pitchFamily="2" charset="0"/>
                <a:ea typeface="Roboto Light" pitchFamily="2" charset="0"/>
              </a:rPr>
              <a:t>business</a:t>
            </a:r>
            <a:r>
              <a:rPr lang="de-AT" sz="900" b="1" dirty="0">
                <a:solidFill>
                  <a:prstClr val="black"/>
                </a:solidFill>
                <a:latin typeface="Roboto Light" pitchFamily="2" charset="0"/>
                <a:ea typeface="Roboto Light" pitchFamily="2" charset="0"/>
              </a:rPr>
              <a:t> </a:t>
            </a:r>
            <a:r>
              <a:rPr lang="de-AT" sz="900" b="1" dirty="0" err="1">
                <a:solidFill>
                  <a:prstClr val="black"/>
                </a:solidFill>
                <a:latin typeface="Roboto Light" pitchFamily="2" charset="0"/>
                <a:ea typeface="Roboto Light" pitchFamily="2" charset="0"/>
              </a:rPr>
              <a:t>agency</a:t>
            </a:r>
            <a:r>
              <a:rPr lang="de-AT" sz="900" b="1" dirty="0">
                <a:solidFill>
                  <a:prstClr val="black"/>
                </a:solidFill>
                <a:latin typeface="Roboto Light" pitchFamily="2" charset="0"/>
                <a:ea typeface="Roboto Light" pitchFamily="2" charset="0"/>
              </a:rPr>
              <a:t> </a:t>
            </a:r>
            <a:r>
              <a:rPr lang="de-AT" sz="900" b="1" dirty="0" err="1">
                <a:solidFill>
                  <a:prstClr val="black"/>
                </a:solidFill>
                <a:latin typeface="Roboto Light" pitchFamily="2" charset="0"/>
                <a:ea typeface="Roboto Light" pitchFamily="2" charset="0"/>
              </a:rPr>
              <a:t>of</a:t>
            </a:r>
            <a:r>
              <a:rPr lang="de-AT" sz="900" b="1" dirty="0">
                <a:solidFill>
                  <a:prstClr val="black"/>
                </a:solidFill>
                <a:latin typeface="Roboto Light" pitchFamily="2" charset="0"/>
                <a:ea typeface="Roboto Light" pitchFamily="2" charset="0"/>
              </a:rPr>
              <a:t> </a:t>
            </a:r>
            <a:r>
              <a:rPr lang="de-AT" sz="900" b="1" dirty="0" err="1">
                <a:solidFill>
                  <a:prstClr val="black"/>
                </a:solidFill>
                <a:latin typeface="Roboto Light" pitchFamily="2" charset="0"/>
                <a:ea typeface="Roboto Light" pitchFamily="2" charset="0"/>
              </a:rPr>
              <a:t>the</a:t>
            </a:r>
            <a:r>
              <a:rPr lang="de-AT" sz="900" b="1" dirty="0">
                <a:solidFill>
                  <a:prstClr val="black"/>
                </a:solidFill>
                <a:latin typeface="Roboto Light" pitchFamily="2" charset="0"/>
                <a:ea typeface="Roboto Light" pitchFamily="2" charset="0"/>
              </a:rPr>
              <a:t> Upper Austrian </a:t>
            </a:r>
            <a:r>
              <a:rPr lang="de-AT" sz="900" b="1" dirty="0" err="1">
                <a:solidFill>
                  <a:prstClr val="black"/>
                </a:solidFill>
                <a:latin typeface="Roboto Light" pitchFamily="2" charset="0"/>
                <a:ea typeface="Roboto Light" pitchFamily="2" charset="0"/>
              </a:rPr>
              <a:t>government</a:t>
            </a:r>
            <a:r>
              <a:rPr lang="de-AT" sz="900" b="1" dirty="0">
                <a:solidFill>
                  <a:prstClr val="black"/>
                </a:solidFill>
                <a:latin typeface="Roboto Light" pitchFamily="2" charset="0"/>
                <a:ea typeface="Roboto Light" pitchFamily="2" charset="0"/>
              </a:rPr>
              <a:t> </a:t>
            </a:r>
            <a:r>
              <a:rPr lang="de-AT" sz="900" b="1" dirty="0" err="1">
                <a:solidFill>
                  <a:prstClr val="black"/>
                </a:solidFill>
                <a:latin typeface="Roboto Light" pitchFamily="2" charset="0"/>
                <a:ea typeface="Roboto Light" pitchFamily="2" charset="0"/>
              </a:rPr>
              <a:t>and</a:t>
            </a:r>
            <a:r>
              <a:rPr lang="de-AT" sz="900" b="1" dirty="0">
                <a:solidFill>
                  <a:prstClr val="black"/>
                </a:solidFill>
                <a:latin typeface="Roboto Light" pitchFamily="2" charset="0"/>
                <a:ea typeface="Roboto Light" pitchFamily="2" charset="0"/>
              </a:rPr>
              <a:t> a </a:t>
            </a:r>
            <a:r>
              <a:rPr lang="de-AT" sz="900" b="1" dirty="0" err="1">
                <a:solidFill>
                  <a:prstClr val="black"/>
                </a:solidFill>
                <a:latin typeface="Roboto Light" pitchFamily="2" charset="0"/>
                <a:ea typeface="Roboto Light" pitchFamily="2" charset="0"/>
              </a:rPr>
              <a:t>partner</a:t>
            </a:r>
            <a:r>
              <a:rPr lang="de-AT" sz="900" b="1" dirty="0">
                <a:solidFill>
                  <a:prstClr val="black"/>
                </a:solidFill>
                <a:latin typeface="Roboto Light" pitchFamily="2" charset="0"/>
                <a:ea typeface="Roboto Light" pitchFamily="2" charset="0"/>
              </a:rPr>
              <a:t> </a:t>
            </a:r>
            <a:r>
              <a:rPr lang="de-AT" sz="900" b="1" dirty="0" err="1">
                <a:solidFill>
                  <a:prstClr val="black"/>
                </a:solidFill>
                <a:latin typeface="Roboto Light" pitchFamily="2" charset="0"/>
                <a:ea typeface="Roboto Light" pitchFamily="2" charset="0"/>
              </a:rPr>
              <a:t>for</a:t>
            </a:r>
            <a:r>
              <a:rPr lang="de-AT" sz="900" b="1" dirty="0">
                <a:solidFill>
                  <a:prstClr val="black"/>
                </a:solidFill>
                <a:latin typeface="Roboto Light" pitchFamily="2" charset="0"/>
                <a:ea typeface="Roboto Light" pitchFamily="2" charset="0"/>
              </a:rPr>
              <a:t> </a:t>
            </a:r>
            <a:r>
              <a:rPr lang="de-AT" sz="900" b="1" dirty="0" err="1">
                <a:solidFill>
                  <a:prstClr val="black"/>
                </a:solidFill>
                <a:latin typeface="Roboto Light" pitchFamily="2" charset="0"/>
                <a:ea typeface="Roboto Light" pitchFamily="2" charset="0"/>
              </a:rPr>
              <a:t>location</a:t>
            </a:r>
            <a:r>
              <a:rPr lang="de-AT" sz="900" b="1" dirty="0">
                <a:solidFill>
                  <a:prstClr val="black"/>
                </a:solidFill>
                <a:latin typeface="Roboto Light" pitchFamily="2" charset="0"/>
                <a:ea typeface="Roboto Light" pitchFamily="2" charset="0"/>
              </a:rPr>
              <a:t> </a:t>
            </a:r>
            <a:r>
              <a:rPr lang="de-AT" sz="900" b="1" dirty="0" err="1">
                <a:solidFill>
                  <a:prstClr val="black"/>
                </a:solidFill>
                <a:latin typeface="Roboto Light" pitchFamily="2" charset="0"/>
                <a:ea typeface="Roboto Light" pitchFamily="2" charset="0"/>
              </a:rPr>
              <a:t>development</a:t>
            </a:r>
            <a:r>
              <a:rPr lang="de-AT" sz="900" b="1" dirty="0">
                <a:solidFill>
                  <a:prstClr val="black"/>
                </a:solidFill>
                <a:latin typeface="Roboto Light" pitchFamily="2" charset="0"/>
                <a:ea typeface="Roboto Light" pitchFamily="2" charset="0"/>
              </a:rPr>
              <a:t>, </a:t>
            </a:r>
            <a:r>
              <a:rPr lang="de-AT" sz="900" b="1" dirty="0" err="1">
                <a:solidFill>
                  <a:prstClr val="black"/>
                </a:solidFill>
                <a:latin typeface="Roboto Light" pitchFamily="2" charset="0"/>
                <a:ea typeface="Roboto Light" pitchFamily="2" charset="0"/>
              </a:rPr>
              <a:t>cooperation</a:t>
            </a:r>
            <a:r>
              <a:rPr lang="de-AT" sz="900" b="1" dirty="0">
                <a:solidFill>
                  <a:prstClr val="black"/>
                </a:solidFill>
                <a:latin typeface="Roboto Light" pitchFamily="2" charset="0"/>
                <a:ea typeface="Roboto Light" pitchFamily="2" charset="0"/>
              </a:rPr>
              <a:t> </a:t>
            </a:r>
            <a:r>
              <a:rPr lang="de-AT" sz="900" b="1" dirty="0" err="1">
                <a:solidFill>
                  <a:prstClr val="black"/>
                </a:solidFill>
                <a:latin typeface="Roboto Light" pitchFamily="2" charset="0"/>
                <a:ea typeface="Roboto Light" pitchFamily="2" charset="0"/>
              </a:rPr>
              <a:t>and</a:t>
            </a:r>
            <a:r>
              <a:rPr lang="de-AT" sz="900" b="1" dirty="0">
                <a:solidFill>
                  <a:prstClr val="black"/>
                </a:solidFill>
                <a:latin typeface="Roboto Light" pitchFamily="2" charset="0"/>
                <a:ea typeface="Roboto Light" pitchFamily="2" charset="0"/>
              </a:rPr>
              <a:t> </a:t>
            </a:r>
            <a:r>
              <a:rPr lang="de-AT" sz="900" b="1" dirty="0" err="1">
                <a:solidFill>
                  <a:prstClr val="black"/>
                </a:solidFill>
                <a:latin typeface="Roboto Light" pitchFamily="2" charset="0"/>
                <a:ea typeface="Roboto Light" pitchFamily="2" charset="0"/>
              </a:rPr>
              <a:t>public</a:t>
            </a:r>
            <a:r>
              <a:rPr lang="de-AT" sz="900" b="1" dirty="0">
                <a:solidFill>
                  <a:prstClr val="black"/>
                </a:solidFill>
                <a:latin typeface="Roboto Light" pitchFamily="2" charset="0"/>
                <a:ea typeface="Roboto Light" pitchFamily="2" charset="0"/>
              </a:rPr>
              <a:t> </a:t>
            </a:r>
            <a:r>
              <a:rPr lang="de-AT" sz="900" b="1" dirty="0" err="1">
                <a:solidFill>
                  <a:prstClr val="black"/>
                </a:solidFill>
                <a:latin typeface="Roboto Light" pitchFamily="2" charset="0"/>
                <a:ea typeface="Roboto Light" pitchFamily="2" charset="0"/>
              </a:rPr>
              <a:t>funding</a:t>
            </a:r>
            <a:r>
              <a:rPr lang="de-AT" sz="900" b="1" dirty="0">
                <a:solidFill>
                  <a:prstClr val="black"/>
                </a:solidFill>
                <a:latin typeface="Roboto Light" pitchFamily="2" charset="0"/>
                <a:ea typeface="Roboto Light" pitchFamily="2" charset="0"/>
              </a:rPr>
              <a:t> </a:t>
            </a:r>
            <a:r>
              <a:rPr lang="de-AT" sz="900" b="1" dirty="0" err="1">
                <a:solidFill>
                  <a:prstClr val="black"/>
                </a:solidFill>
                <a:latin typeface="Roboto Light" pitchFamily="2" charset="0"/>
                <a:ea typeface="Roboto Light" pitchFamily="2" charset="0"/>
              </a:rPr>
              <a:t>advisory</a:t>
            </a:r>
            <a:r>
              <a:rPr lang="de-AT" sz="900" b="1" dirty="0">
                <a:solidFill>
                  <a:prstClr val="black"/>
                </a:solidFill>
                <a:latin typeface="Roboto Light" pitchFamily="2" charset="0"/>
                <a:ea typeface="Roboto Light" pitchFamily="2" charset="0"/>
              </a:rPr>
              <a:t> </a:t>
            </a:r>
            <a:r>
              <a:rPr lang="de-AT" sz="900" b="1" dirty="0" err="1">
                <a:solidFill>
                  <a:prstClr val="black"/>
                </a:solidFill>
                <a:latin typeface="Roboto Light" pitchFamily="2" charset="0"/>
                <a:ea typeface="Roboto Light" pitchFamily="2" charset="0"/>
              </a:rPr>
              <a:t>services</a:t>
            </a:r>
            <a:r>
              <a:rPr lang="de-AT" sz="900" b="1" dirty="0">
                <a:solidFill>
                  <a:prstClr val="black"/>
                </a:solidFill>
                <a:latin typeface="Roboto Light" pitchFamily="2" charset="0"/>
                <a:ea typeface="Roboto Light" pitchFamily="2" charset="0"/>
              </a:rPr>
              <a:t>.</a:t>
            </a:r>
          </a:p>
          <a:p>
            <a:pPr lvl="0"/>
            <a:endParaRPr lang="de-AT" sz="600" dirty="0">
              <a:solidFill>
                <a:prstClr val="black"/>
              </a:solidFill>
              <a:latin typeface="Roboto Light" pitchFamily="2" charset="0"/>
              <a:ea typeface="Roboto Light" pitchFamily="2" charset="0"/>
            </a:endParaRPr>
          </a:p>
          <a:p>
            <a:pPr lvl="0"/>
            <a:r>
              <a:rPr lang="de-AT" sz="750" dirty="0">
                <a:solidFill>
                  <a:prstClr val="black"/>
                </a:solidFill>
                <a:latin typeface="Roboto Light" pitchFamily="2" charset="0"/>
                <a:ea typeface="Roboto Light" pitchFamily="2" charset="0"/>
              </a:rPr>
              <a:t>This </a:t>
            </a:r>
            <a:r>
              <a:rPr lang="de-AT" sz="750" dirty="0" err="1">
                <a:solidFill>
                  <a:prstClr val="black"/>
                </a:solidFill>
                <a:latin typeface="Roboto Light" pitchFamily="2" charset="0"/>
                <a:ea typeface="Roboto Light" pitchFamily="2" charset="0"/>
              </a:rPr>
              <a:t>presentation</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does</a:t>
            </a:r>
            <a:r>
              <a:rPr lang="de-AT" sz="750" dirty="0">
                <a:solidFill>
                  <a:prstClr val="black"/>
                </a:solidFill>
                <a:latin typeface="Roboto Light" pitchFamily="2" charset="0"/>
                <a:ea typeface="Roboto Light" pitchFamily="2" charset="0"/>
              </a:rPr>
              <a:t> not </a:t>
            </a:r>
            <a:r>
              <a:rPr lang="de-AT" sz="750" dirty="0" err="1">
                <a:solidFill>
                  <a:prstClr val="black"/>
                </a:solidFill>
                <a:latin typeface="Roboto Light" pitchFamily="2" charset="0"/>
                <a:ea typeface="Roboto Light" pitchFamily="2" charset="0"/>
              </a:rPr>
              <a:t>claim</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to</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be</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complete</a:t>
            </a:r>
            <a:r>
              <a:rPr lang="de-AT" sz="750" dirty="0">
                <a:solidFill>
                  <a:prstClr val="black"/>
                </a:solidFill>
                <a:latin typeface="Roboto Light" pitchFamily="2" charset="0"/>
                <a:ea typeface="Roboto Light" pitchFamily="2" charset="0"/>
              </a:rPr>
              <a:t>. The </a:t>
            </a:r>
            <a:r>
              <a:rPr lang="de-AT" sz="750" dirty="0" err="1">
                <a:solidFill>
                  <a:prstClr val="black"/>
                </a:solidFill>
                <a:latin typeface="Roboto Light" pitchFamily="2" charset="0"/>
                <a:ea typeface="Roboto Light" pitchFamily="2" charset="0"/>
              </a:rPr>
              <a:t>objective</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is</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to</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create</a:t>
            </a:r>
            <a:r>
              <a:rPr lang="de-AT" sz="750" dirty="0">
                <a:solidFill>
                  <a:prstClr val="black"/>
                </a:solidFill>
                <a:latin typeface="Roboto Light" pitchFamily="2" charset="0"/>
                <a:ea typeface="Roboto Light" pitchFamily="2" charset="0"/>
              </a:rPr>
              <a:t> a </a:t>
            </a:r>
            <a:r>
              <a:rPr lang="de-AT" sz="750" dirty="0" err="1">
                <a:solidFill>
                  <a:prstClr val="black"/>
                </a:solidFill>
                <a:latin typeface="Roboto Light" pitchFamily="2" charset="0"/>
                <a:ea typeface="Roboto Light" pitchFamily="2" charset="0"/>
              </a:rPr>
              <a:t>rough</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overview</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of</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selected</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areas</a:t>
            </a:r>
            <a:r>
              <a:rPr lang="de-AT" sz="750" dirty="0">
                <a:solidFill>
                  <a:prstClr val="black"/>
                </a:solidFill>
                <a:latin typeface="Roboto Light" pitchFamily="2" charset="0"/>
                <a:ea typeface="Roboto Light" pitchFamily="2" charset="0"/>
              </a:rPr>
              <a:t>. Business Upper Austria – OÖ Wirtschaftsagentur GmbH </a:t>
            </a:r>
            <a:r>
              <a:rPr lang="de-AT" sz="750" dirty="0" err="1">
                <a:solidFill>
                  <a:prstClr val="black"/>
                </a:solidFill>
                <a:latin typeface="Roboto Light" pitchFamily="2" charset="0"/>
                <a:ea typeface="Roboto Light" pitchFamily="2" charset="0"/>
              </a:rPr>
              <a:t>accepts</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no</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responsibility</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or</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liability</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for</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the</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correctness</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and</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completeness</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of</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the</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data</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and</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information</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contained</a:t>
            </a:r>
            <a:r>
              <a:rPr lang="de-AT" sz="750" dirty="0">
                <a:solidFill>
                  <a:prstClr val="black"/>
                </a:solidFill>
                <a:latin typeface="Roboto Light" pitchFamily="2" charset="0"/>
                <a:ea typeface="Roboto Light" pitchFamily="2" charset="0"/>
              </a:rPr>
              <a:t> in </a:t>
            </a:r>
            <a:r>
              <a:rPr lang="de-AT" sz="750" dirty="0" err="1">
                <a:solidFill>
                  <a:prstClr val="black"/>
                </a:solidFill>
                <a:latin typeface="Roboto Light" pitchFamily="2" charset="0"/>
                <a:ea typeface="Roboto Light" pitchFamily="2" charset="0"/>
              </a:rPr>
              <a:t>this</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presentation</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Any</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concrete</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matters</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are</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to</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be</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checked</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separately</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with</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the</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specialists</a:t>
            </a:r>
            <a:r>
              <a:rPr lang="de-AT" sz="750" dirty="0">
                <a:solidFill>
                  <a:prstClr val="black"/>
                </a:solidFill>
                <a:latin typeface="Roboto Light" pitchFamily="2" charset="0"/>
                <a:ea typeface="Roboto Light" pitchFamily="2" charset="0"/>
              </a:rPr>
              <a:t> in </a:t>
            </a:r>
            <a:r>
              <a:rPr lang="de-AT" sz="750" dirty="0" err="1">
                <a:solidFill>
                  <a:prstClr val="black"/>
                </a:solidFill>
                <a:latin typeface="Roboto Light" pitchFamily="2" charset="0"/>
                <a:ea typeface="Roboto Light" pitchFamily="2" charset="0"/>
              </a:rPr>
              <a:t>question</a:t>
            </a:r>
            <a:r>
              <a:rPr lang="de-AT" sz="750" dirty="0">
                <a:solidFill>
                  <a:prstClr val="black"/>
                </a:solidFill>
                <a:latin typeface="Roboto Light" pitchFamily="2" charset="0"/>
                <a:ea typeface="Roboto Light" pitchFamily="2" charset="0"/>
              </a:rPr>
              <a:t>.</a:t>
            </a:r>
          </a:p>
          <a:p>
            <a:pPr lvl="0"/>
            <a:endParaRPr lang="de-AT" sz="600" dirty="0">
              <a:solidFill>
                <a:prstClr val="black"/>
              </a:solidFill>
              <a:latin typeface="Roboto Light" pitchFamily="2" charset="0"/>
              <a:ea typeface="Roboto Light" pitchFamily="2" charset="0"/>
            </a:endParaRPr>
          </a:p>
          <a:p>
            <a:pPr lvl="0"/>
            <a:r>
              <a:rPr lang="de-AT" sz="750" dirty="0">
                <a:solidFill>
                  <a:prstClr val="black"/>
                </a:solidFill>
                <a:latin typeface="Roboto Light" pitchFamily="2" charset="0"/>
                <a:ea typeface="Roboto Light" pitchFamily="2" charset="0"/>
              </a:rPr>
              <a:t>All </a:t>
            </a:r>
            <a:r>
              <a:rPr lang="de-AT" sz="750" dirty="0" err="1">
                <a:solidFill>
                  <a:prstClr val="black"/>
                </a:solidFill>
                <a:latin typeface="Roboto Light" pitchFamily="2" charset="0"/>
                <a:ea typeface="Roboto Light" pitchFamily="2" charset="0"/>
              </a:rPr>
              <a:t>rights</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reserved</a:t>
            </a:r>
            <a:r>
              <a:rPr lang="de-AT" sz="750" dirty="0">
                <a:solidFill>
                  <a:prstClr val="black"/>
                </a:solidFill>
                <a:latin typeface="Roboto Light" pitchFamily="2" charset="0"/>
                <a:ea typeface="Roboto Light" pitchFamily="2" charset="0"/>
              </a:rPr>
              <a:t>, in </a:t>
            </a:r>
            <a:r>
              <a:rPr lang="de-AT" sz="750" dirty="0" err="1">
                <a:solidFill>
                  <a:prstClr val="black"/>
                </a:solidFill>
                <a:latin typeface="Roboto Light" pitchFamily="2" charset="0"/>
                <a:ea typeface="Roboto Light" pitchFamily="2" charset="0"/>
              </a:rPr>
              <a:t>particular</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the</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right</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of</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duplication</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and</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distribution</a:t>
            </a:r>
            <a:r>
              <a:rPr lang="de-AT" sz="750" dirty="0">
                <a:solidFill>
                  <a:prstClr val="black"/>
                </a:solidFill>
                <a:latin typeface="Roboto Light" pitchFamily="2" charset="0"/>
                <a:ea typeface="Roboto Light" pitchFamily="2" charset="0"/>
              </a:rPr>
              <a:t>, plus </a:t>
            </a:r>
            <a:r>
              <a:rPr lang="de-AT" sz="750" dirty="0" err="1">
                <a:solidFill>
                  <a:prstClr val="black"/>
                </a:solidFill>
                <a:latin typeface="Roboto Light" pitchFamily="2" charset="0"/>
                <a:ea typeface="Roboto Light" pitchFamily="2" charset="0"/>
              </a:rPr>
              <a:t>translation</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No</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part</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of</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the</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collections</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of</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slides</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shall</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be</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reproduced</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duplicated</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or</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distributed</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without</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the</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written</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approval</a:t>
            </a:r>
            <a:r>
              <a:rPr lang="de-AT" sz="750" dirty="0">
                <a:solidFill>
                  <a:prstClr val="black"/>
                </a:solidFill>
                <a:latin typeface="Roboto Light" pitchFamily="2" charset="0"/>
                <a:ea typeface="Roboto Light" pitchFamily="2" charset="0"/>
              </a:rPr>
              <a:t> </a:t>
            </a:r>
            <a:r>
              <a:rPr lang="de-AT" sz="750" dirty="0" err="1">
                <a:solidFill>
                  <a:prstClr val="black"/>
                </a:solidFill>
                <a:latin typeface="Roboto Light" pitchFamily="2" charset="0"/>
                <a:ea typeface="Roboto Light" pitchFamily="2" charset="0"/>
              </a:rPr>
              <a:t>of</a:t>
            </a:r>
            <a:r>
              <a:rPr lang="de-AT" sz="750" dirty="0">
                <a:solidFill>
                  <a:prstClr val="black"/>
                </a:solidFill>
                <a:latin typeface="Roboto Light" pitchFamily="2" charset="0"/>
                <a:ea typeface="Roboto Light" pitchFamily="2" charset="0"/>
              </a:rPr>
              <a:t> Business Upper Austria – OÖ Wirtschaftsagentur GmbH.</a:t>
            </a:r>
          </a:p>
        </p:txBody>
      </p:sp>
      <p:sp>
        <p:nvSpPr>
          <p:cNvPr id="13" name="Inhaltsplatzhalter 2">
            <a:extLst>
              <a:ext uri="{FF2B5EF4-FFF2-40B4-BE49-F238E27FC236}">
                <a16:creationId xmlns:a16="http://schemas.microsoft.com/office/drawing/2014/main" id="{66255945-7637-4F94-AE77-D2B7FC0E26F7}"/>
              </a:ext>
            </a:extLst>
          </p:cNvPr>
          <p:cNvSpPr txBox="1">
            <a:spLocks/>
          </p:cNvSpPr>
          <p:nvPr/>
        </p:nvSpPr>
        <p:spPr>
          <a:xfrm>
            <a:off x="866621" y="1281544"/>
            <a:ext cx="4006168" cy="1015663"/>
          </a:xfrm>
          <a:prstGeom prst="rect">
            <a:avLst/>
          </a:prstGeom>
        </p:spPr>
        <p:txBody>
          <a:bodyPr vert="horz" lIns="91440" tIns="45720" rIns="91440" bIns="45720" rtlCol="0">
            <a:normAutofit fontScale="25000" lnSpcReduction="20000"/>
          </a:bodyPr>
          <a:lstStyle>
            <a:lvl1pPr marL="0" indent="0" algn="l" defTabSz="457200" rtl="0" eaLnBrk="1" latinLnBrk="0" hangingPunct="1">
              <a:spcBef>
                <a:spcPct val="20000"/>
              </a:spcBef>
              <a:buFontTx/>
              <a:buNone/>
              <a:defRPr lang="de-AT" sz="1600" b="0" i="0" kern="1200">
                <a:solidFill>
                  <a:schemeClr val="tx1"/>
                </a:solidFill>
                <a:latin typeface="Roboto" pitchFamily="2" charset="0"/>
                <a:ea typeface="Roboto" pitchFamily="2" charset="0"/>
                <a:cs typeface="Helvetica Light"/>
              </a:defRPr>
            </a:lvl1pPr>
            <a:lvl2pPr marL="742950" indent="-285750" algn="l" defTabSz="457200" rtl="0" eaLnBrk="1" latinLnBrk="0" hangingPunct="1">
              <a:spcBef>
                <a:spcPct val="20000"/>
              </a:spcBef>
              <a:buFont typeface="Arial"/>
              <a:buChar char="–"/>
              <a:defRPr lang="de-AT" sz="1600" b="0" i="0" kern="1200" dirty="0" smtClean="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lang="de-AT" sz="1600" b="0" i="0" kern="1200" dirty="0" smtClean="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lang="de-AT" sz="1600" b="0" i="0" kern="1200" dirty="0" smtClean="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lang="de-AT" sz="1600" b="0" i="0" kern="1200" dirty="0" smtClean="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AT" sz="9600" b="1" dirty="0">
                <a:latin typeface="Roboto Light" pitchFamily="2" charset="0"/>
                <a:ea typeface="Roboto Light" pitchFamily="2" charset="0"/>
              </a:rPr>
              <a:t>Dr. Tanja Spennlingwimmer</a:t>
            </a:r>
          </a:p>
          <a:p>
            <a:endParaRPr lang="de-AT" sz="6000" dirty="0">
              <a:latin typeface="Roboto Light" pitchFamily="2" charset="0"/>
              <a:ea typeface="Roboto Light" pitchFamily="2" charset="0"/>
            </a:endParaRPr>
          </a:p>
          <a:p>
            <a:r>
              <a:rPr lang="de-AT" sz="6000" dirty="0">
                <a:latin typeface="Roboto Light" pitchFamily="2" charset="0"/>
                <a:ea typeface="Roboto Light" pitchFamily="2" charset="0"/>
              </a:rPr>
              <a:t>Leiterin Investoren- &amp; Standortmanagement</a:t>
            </a:r>
          </a:p>
          <a:p>
            <a:endParaRPr lang="de-AT" dirty="0"/>
          </a:p>
          <a:p>
            <a:br>
              <a:rPr lang="de-AT" dirty="0"/>
            </a:br>
            <a:br>
              <a:rPr lang="de-AT" dirty="0"/>
            </a:br>
            <a:br>
              <a:rPr lang="de-AT" dirty="0"/>
            </a:br>
            <a:endParaRPr lang="de-AT" dirty="0"/>
          </a:p>
          <a:p>
            <a:endParaRPr lang="de-AT" dirty="0"/>
          </a:p>
        </p:txBody>
      </p:sp>
      <p:sp>
        <p:nvSpPr>
          <p:cNvPr id="14" name="Textfeld 13">
            <a:extLst>
              <a:ext uri="{FF2B5EF4-FFF2-40B4-BE49-F238E27FC236}">
                <a16:creationId xmlns:a16="http://schemas.microsoft.com/office/drawing/2014/main" id="{C216141A-2311-4461-BB0B-7ED6C885ACBE}"/>
              </a:ext>
            </a:extLst>
          </p:cNvPr>
          <p:cNvSpPr txBox="1"/>
          <p:nvPr/>
        </p:nvSpPr>
        <p:spPr>
          <a:xfrm>
            <a:off x="866621" y="2376589"/>
            <a:ext cx="2824963" cy="923330"/>
          </a:xfrm>
          <a:prstGeom prst="rect">
            <a:avLst/>
          </a:prstGeom>
          <a:noFill/>
        </p:spPr>
        <p:txBody>
          <a:bodyPr wrap="square" rtlCol="0">
            <a:spAutoFit/>
          </a:bodyPr>
          <a:lstStyle/>
          <a:p>
            <a:r>
              <a:rPr lang="de-AT" dirty="0">
                <a:latin typeface="Roboto Light" pitchFamily="2" charset="0"/>
                <a:ea typeface="Roboto Light" pitchFamily="2" charset="0"/>
              </a:rPr>
              <a:t>+43 664 848 1289</a:t>
            </a:r>
            <a:br>
              <a:rPr lang="de-AT" dirty="0">
                <a:latin typeface="Roboto Light" pitchFamily="2" charset="0"/>
                <a:ea typeface="Roboto Light" pitchFamily="2" charset="0"/>
              </a:rPr>
            </a:br>
            <a:r>
              <a:rPr lang="de-AT" dirty="0">
                <a:latin typeface="Roboto Light" pitchFamily="2" charset="0"/>
                <a:ea typeface="Roboto Light" pitchFamily="2" charset="0"/>
              </a:rPr>
              <a:t>+43-732-79810-5055</a:t>
            </a:r>
            <a:br>
              <a:rPr lang="de-AT" dirty="0">
                <a:latin typeface="Roboto Light" pitchFamily="2" charset="0"/>
                <a:ea typeface="Roboto Light" pitchFamily="2" charset="0"/>
              </a:rPr>
            </a:br>
            <a:endParaRPr lang="de-AT" dirty="0">
              <a:latin typeface="Roboto Light" pitchFamily="2" charset="0"/>
              <a:ea typeface="Roboto Light" pitchFamily="2" charset="0"/>
            </a:endParaRPr>
          </a:p>
        </p:txBody>
      </p:sp>
      <p:sp>
        <p:nvSpPr>
          <p:cNvPr id="16" name="Textfeld 15">
            <a:extLst>
              <a:ext uri="{FF2B5EF4-FFF2-40B4-BE49-F238E27FC236}">
                <a16:creationId xmlns:a16="http://schemas.microsoft.com/office/drawing/2014/main" id="{6FA3F8CB-3A6A-41D9-8371-D530E54AD1C4}"/>
              </a:ext>
            </a:extLst>
          </p:cNvPr>
          <p:cNvSpPr txBox="1"/>
          <p:nvPr/>
        </p:nvSpPr>
        <p:spPr>
          <a:xfrm>
            <a:off x="866621" y="3072668"/>
            <a:ext cx="3829754" cy="369332"/>
          </a:xfrm>
          <a:prstGeom prst="rect">
            <a:avLst/>
          </a:prstGeom>
          <a:noFill/>
        </p:spPr>
        <p:txBody>
          <a:bodyPr wrap="square" rtlCol="0">
            <a:spAutoFit/>
          </a:bodyPr>
          <a:lstStyle/>
          <a:p>
            <a:r>
              <a:rPr lang="de-DE" dirty="0">
                <a:latin typeface="Roboto Light" pitchFamily="2" charset="0"/>
                <a:ea typeface="Roboto Light" pitchFamily="2" charset="0"/>
              </a:rPr>
              <a:t>tanja.spennlingwimmer@biz-up.at</a:t>
            </a:r>
            <a:endParaRPr lang="de-AT" dirty="0">
              <a:latin typeface="Roboto Light" pitchFamily="2" charset="0"/>
              <a:ea typeface="Roboto Light" pitchFamily="2" charset="0"/>
            </a:endParaRPr>
          </a:p>
        </p:txBody>
      </p:sp>
    </p:spTree>
    <p:extLst>
      <p:ext uri="{BB962C8B-B14F-4D97-AF65-F5344CB8AC3E}">
        <p14:creationId xmlns:p14="http://schemas.microsoft.com/office/powerpoint/2010/main" val="2805023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a:t>Doris </a:t>
            </a:r>
            <a:r>
              <a:rPr lang="de-AT" dirty="0" err="1"/>
              <a:t>IntraMap</a:t>
            </a:r>
            <a:r>
              <a:rPr lang="de-AT" dirty="0"/>
              <a:t> </a:t>
            </a:r>
            <a:r>
              <a:rPr lang="de-AT" sz="1100" dirty="0"/>
              <a:t>(Digitales Oberösterreichisches </a:t>
            </a:r>
            <a:r>
              <a:rPr lang="de-AT" sz="1100" dirty="0" err="1"/>
              <a:t>RaumInformationsSystem</a:t>
            </a:r>
            <a:r>
              <a:rPr lang="de-AT" sz="1100" dirty="0"/>
              <a:t>)</a:t>
            </a:r>
          </a:p>
        </p:txBody>
      </p:sp>
      <p:sp>
        <p:nvSpPr>
          <p:cNvPr id="3" name="Inhaltsplatzhalter 2"/>
          <p:cNvSpPr>
            <a:spLocks noGrp="1"/>
          </p:cNvSpPr>
          <p:nvPr>
            <p:ph idx="1"/>
          </p:nvPr>
        </p:nvSpPr>
        <p:spPr>
          <a:xfrm>
            <a:off x="5331583" y="1085863"/>
            <a:ext cx="3165386" cy="4032483"/>
          </a:xfrm>
        </p:spPr>
        <p:txBody>
          <a:bodyPr>
            <a:normAutofit fontScale="85000" lnSpcReduction="20000"/>
          </a:bodyPr>
          <a:lstStyle/>
          <a:p>
            <a:pPr marL="9525" indent="0"/>
            <a:r>
              <a:rPr lang="de-DE" sz="1700" dirty="0"/>
              <a:t>Erhebungswerkzeug</a:t>
            </a:r>
          </a:p>
          <a:p>
            <a:pPr marL="176213" lvl="1" indent="-166688">
              <a:buFontTx/>
              <a:buChar char="-"/>
            </a:pPr>
            <a:r>
              <a:rPr lang="de-DE" sz="1700" dirty="0"/>
              <a:t>Doris </a:t>
            </a:r>
            <a:r>
              <a:rPr lang="de-DE" sz="1700" dirty="0" err="1"/>
              <a:t>IntraMap</a:t>
            </a:r>
            <a:endParaRPr lang="de-DE" sz="1700" dirty="0"/>
          </a:p>
          <a:p>
            <a:pPr marL="176213" lvl="1" indent="-166688">
              <a:buFontTx/>
              <a:buChar char="-"/>
            </a:pPr>
            <a:r>
              <a:rPr lang="de-DE" sz="1700" dirty="0"/>
              <a:t>Layer „Industriebrachen“</a:t>
            </a:r>
          </a:p>
          <a:p>
            <a:pPr marL="176213" indent="-166688">
              <a:buFontTx/>
              <a:buChar char="-"/>
            </a:pPr>
            <a:endParaRPr lang="de-AT" sz="1700" dirty="0"/>
          </a:p>
          <a:p>
            <a:pPr marL="9525" indent="0"/>
            <a:r>
              <a:rPr lang="de-AT" sz="1700" dirty="0"/>
              <a:t>Erfassung der Brache durch die Gemeinde mittels Setzung eines Markierungspunktes </a:t>
            </a:r>
            <a:br>
              <a:rPr lang="de-AT" sz="1700" dirty="0"/>
            </a:br>
            <a:r>
              <a:rPr lang="de-AT" sz="1700" dirty="0">
                <a:sym typeface="Wingdings" panose="05000000000000000000" pitchFamily="2" charset="2"/>
              </a:rPr>
              <a:t> </a:t>
            </a:r>
            <a:r>
              <a:rPr lang="de-AT" sz="1700" dirty="0"/>
              <a:t>(digitaler Fingerzeig)</a:t>
            </a:r>
          </a:p>
          <a:p>
            <a:pPr marL="9525" indent="0"/>
            <a:r>
              <a:rPr lang="de-AT" sz="1700" b="1" dirty="0"/>
              <a:t>(Dauer: ~ 1 Minute)</a:t>
            </a:r>
          </a:p>
          <a:p>
            <a:pPr marL="176213" indent="-166688">
              <a:buFontTx/>
              <a:buChar char="-"/>
            </a:pPr>
            <a:endParaRPr lang="de-AT" sz="1700" dirty="0"/>
          </a:p>
          <a:p>
            <a:pPr marL="9525" indent="0"/>
            <a:r>
              <a:rPr lang="de-AT" sz="1700" dirty="0"/>
              <a:t>Verschneidung der Daten:</a:t>
            </a:r>
          </a:p>
          <a:p>
            <a:pPr marL="176213" indent="-166688">
              <a:buFontTx/>
              <a:buChar char="-"/>
            </a:pPr>
            <a:r>
              <a:rPr lang="de-AT" sz="1700" dirty="0" err="1"/>
              <a:t>Orthofoto</a:t>
            </a:r>
            <a:endParaRPr lang="de-AT" sz="1700" dirty="0"/>
          </a:p>
          <a:p>
            <a:pPr marL="176213" indent="-166688">
              <a:buFontTx/>
              <a:buChar char="-"/>
            </a:pPr>
            <a:r>
              <a:rPr lang="de-AT" sz="1700" dirty="0"/>
              <a:t>Flächenwidmungsplan</a:t>
            </a:r>
          </a:p>
          <a:p>
            <a:pPr marL="176213" indent="-166688">
              <a:buFontTx/>
              <a:buChar char="-"/>
            </a:pPr>
            <a:r>
              <a:rPr lang="de-AT" sz="1700" dirty="0"/>
              <a:t>DKM-Auszug</a:t>
            </a:r>
          </a:p>
          <a:p>
            <a:pPr marL="176213" indent="-166688">
              <a:buFontTx/>
              <a:buChar char="-"/>
            </a:pPr>
            <a:r>
              <a:rPr lang="de-AT" sz="1700" dirty="0"/>
              <a:t>Grundstücksdaten</a:t>
            </a:r>
          </a:p>
          <a:p>
            <a:pPr marL="176213" indent="-166688">
              <a:buFontTx/>
              <a:buChar char="-"/>
            </a:pPr>
            <a:r>
              <a:rPr lang="de-AT" sz="1700" dirty="0"/>
              <a:t>Eigentümer</a:t>
            </a:r>
          </a:p>
          <a:p>
            <a:pPr marL="176213" indent="-166688">
              <a:buFontTx/>
              <a:buChar char="-"/>
            </a:pPr>
            <a:r>
              <a:rPr lang="de-AT" sz="1700" dirty="0"/>
              <a:t>Altstandort-Einträge</a:t>
            </a:r>
          </a:p>
          <a:p>
            <a:pPr marL="176213" indent="-166688">
              <a:buFontTx/>
              <a:buChar char="-"/>
            </a:pPr>
            <a:r>
              <a:rPr lang="de-AT" sz="1700" dirty="0"/>
              <a:t>Hochwasserrisiko</a:t>
            </a:r>
          </a:p>
          <a:p>
            <a:pPr marL="285750" indent="-285750">
              <a:buFontTx/>
              <a:buChar char="-"/>
            </a:pPr>
            <a:endParaRPr lang="de-AT" dirty="0"/>
          </a:p>
        </p:txBody>
      </p:sp>
      <p:sp>
        <p:nvSpPr>
          <p:cNvPr id="5" name="Foliennummernplatzhalter 4"/>
          <p:cNvSpPr>
            <a:spLocks noGrp="1"/>
          </p:cNvSpPr>
          <p:nvPr>
            <p:ph type="sldNum" sz="quarter" idx="4"/>
          </p:nvPr>
        </p:nvSpPr>
        <p:spPr/>
        <p:txBody>
          <a:bodyPr/>
          <a:lstStyle/>
          <a:p>
            <a:fld id="{0D342068-E47C-B44F-8824-DE861E75CA19}" type="slidenum">
              <a:rPr lang="de-DE" smtClean="0"/>
              <a:pPr/>
              <a:t>3</a:t>
            </a:fld>
            <a:endParaRPr lang="de-DE" dirty="0"/>
          </a:p>
        </p:txBody>
      </p:sp>
      <p:sp>
        <p:nvSpPr>
          <p:cNvPr id="8" name="Textfeld 7"/>
          <p:cNvSpPr txBox="1"/>
          <p:nvPr/>
        </p:nvSpPr>
        <p:spPr>
          <a:xfrm>
            <a:off x="3871345" y="4920854"/>
            <a:ext cx="3117704" cy="215444"/>
          </a:xfrm>
          <a:prstGeom prst="rect">
            <a:avLst/>
          </a:prstGeom>
          <a:noFill/>
        </p:spPr>
        <p:txBody>
          <a:bodyPr wrap="square" rtlCol="0">
            <a:spAutoFit/>
          </a:bodyPr>
          <a:lstStyle/>
          <a:p>
            <a:r>
              <a:rPr lang="de-DE" sz="800" b="1" dirty="0"/>
              <a:t>Quelle:</a:t>
            </a:r>
            <a:r>
              <a:rPr lang="de-DE" sz="800" dirty="0"/>
              <a:t> Business Upper Austria</a:t>
            </a:r>
            <a:endParaRPr lang="de-AT" sz="800" dirty="0"/>
          </a:p>
        </p:txBody>
      </p:sp>
      <p:pic>
        <p:nvPicPr>
          <p:cNvPr id="6" name="Grafik 5">
            <a:extLst>
              <a:ext uri="{FF2B5EF4-FFF2-40B4-BE49-F238E27FC236}">
                <a16:creationId xmlns:a16="http://schemas.microsoft.com/office/drawing/2014/main" id="{822BF5D1-18B0-402A-B632-835B74B7333A}"/>
              </a:ext>
            </a:extLst>
          </p:cNvPr>
          <p:cNvPicPr>
            <a:picLocks noChangeAspect="1"/>
          </p:cNvPicPr>
          <p:nvPr/>
        </p:nvPicPr>
        <p:blipFill rotWithShape="1">
          <a:blip r:embed="rId2"/>
          <a:srcRect t="1930" r="16966"/>
          <a:stretch/>
        </p:blipFill>
        <p:spPr>
          <a:xfrm>
            <a:off x="561004" y="1135861"/>
            <a:ext cx="4770579" cy="3826103"/>
          </a:xfrm>
          <a:prstGeom prst="rect">
            <a:avLst/>
          </a:prstGeom>
        </p:spPr>
      </p:pic>
    </p:spTree>
    <p:extLst>
      <p:ext uri="{BB962C8B-B14F-4D97-AF65-F5344CB8AC3E}">
        <p14:creationId xmlns:p14="http://schemas.microsoft.com/office/powerpoint/2010/main" val="383942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sp>
        <p:nvSpPr>
          <p:cNvPr id="3" name="Inhaltsplatzhalter 2"/>
          <p:cNvSpPr>
            <a:spLocks noGrp="1"/>
          </p:cNvSpPr>
          <p:nvPr>
            <p:ph idx="1"/>
          </p:nvPr>
        </p:nvSpPr>
        <p:spPr>
          <a:xfrm>
            <a:off x="7244112" y="1064684"/>
            <a:ext cx="1744101" cy="3387328"/>
          </a:xfrm>
        </p:spPr>
        <p:txBody>
          <a:bodyPr/>
          <a:lstStyle/>
          <a:p>
            <a:pPr marL="0" indent="0"/>
            <a:r>
              <a:rPr lang="de-AT" dirty="0"/>
              <a:t>Ehemals</a:t>
            </a:r>
          </a:p>
          <a:p>
            <a:pPr marL="0" indent="0"/>
            <a:r>
              <a:rPr lang="de-AT" dirty="0"/>
              <a:t>Ziegelei </a:t>
            </a:r>
            <a:r>
              <a:rPr lang="de-AT" dirty="0" err="1"/>
              <a:t>Raschhofer</a:t>
            </a:r>
            <a:endParaRPr lang="de-AT" dirty="0"/>
          </a:p>
          <a:p>
            <a:pPr marL="0" indent="0"/>
            <a:endParaRPr lang="de-AT" dirty="0"/>
          </a:p>
          <a:p>
            <a:pPr marL="0" indent="0"/>
            <a:endParaRPr lang="de-AT" dirty="0"/>
          </a:p>
          <a:p>
            <a:pPr marL="0" indent="0"/>
            <a:endParaRPr lang="de-AT" dirty="0"/>
          </a:p>
        </p:txBody>
      </p:sp>
      <p:sp>
        <p:nvSpPr>
          <p:cNvPr id="5" name="Foliennummernplatzhalter 4"/>
          <p:cNvSpPr>
            <a:spLocks noGrp="1"/>
          </p:cNvSpPr>
          <p:nvPr>
            <p:ph type="sldNum" sz="quarter" idx="4"/>
          </p:nvPr>
        </p:nvSpPr>
        <p:spPr/>
        <p:txBody>
          <a:bodyPr/>
          <a:lstStyle/>
          <a:p>
            <a:fld id="{0D342068-E47C-B44F-8824-DE861E75CA19}" type="slidenum">
              <a:rPr lang="de-DE" smtClean="0"/>
              <a:pPr/>
              <a:t>4</a:t>
            </a:fld>
            <a:endParaRPr lang="de-DE" dirty="0"/>
          </a:p>
        </p:txBody>
      </p:sp>
      <p:pic>
        <p:nvPicPr>
          <p:cNvPr id="6" name="Grafik 5"/>
          <p:cNvPicPr>
            <a:picLocks noChangeAspect="1"/>
          </p:cNvPicPr>
          <p:nvPr/>
        </p:nvPicPr>
        <p:blipFill>
          <a:blip r:embed="rId2"/>
          <a:stretch>
            <a:fillRect/>
          </a:stretch>
        </p:blipFill>
        <p:spPr>
          <a:xfrm>
            <a:off x="0" y="0"/>
            <a:ext cx="7244113" cy="5143500"/>
          </a:xfrm>
          <a:prstGeom prst="rect">
            <a:avLst/>
          </a:prstGeom>
        </p:spPr>
      </p:pic>
      <p:sp>
        <p:nvSpPr>
          <p:cNvPr id="7" name="Rechteck 6"/>
          <p:cNvSpPr/>
          <p:nvPr/>
        </p:nvSpPr>
        <p:spPr>
          <a:xfrm>
            <a:off x="1907585" y="29873"/>
            <a:ext cx="983916" cy="28875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8" name="Textfeld 7"/>
          <p:cNvSpPr txBox="1"/>
          <p:nvPr/>
        </p:nvSpPr>
        <p:spPr>
          <a:xfrm>
            <a:off x="22831" y="4920854"/>
            <a:ext cx="3117704" cy="215444"/>
          </a:xfrm>
          <a:prstGeom prst="rect">
            <a:avLst/>
          </a:prstGeom>
          <a:noFill/>
        </p:spPr>
        <p:txBody>
          <a:bodyPr wrap="square" rtlCol="0">
            <a:spAutoFit/>
          </a:bodyPr>
          <a:lstStyle/>
          <a:p>
            <a:r>
              <a:rPr lang="de-DE" sz="800" b="1" dirty="0">
                <a:solidFill>
                  <a:schemeClr val="bg1"/>
                </a:solidFill>
              </a:rPr>
              <a:t>Quelle:</a:t>
            </a:r>
            <a:r>
              <a:rPr lang="de-DE" sz="800" dirty="0">
                <a:solidFill>
                  <a:schemeClr val="bg1"/>
                </a:solidFill>
              </a:rPr>
              <a:t> Business Upper Austria</a:t>
            </a:r>
          </a:p>
        </p:txBody>
      </p:sp>
    </p:spTree>
    <p:extLst>
      <p:ext uri="{BB962C8B-B14F-4D97-AF65-F5344CB8AC3E}">
        <p14:creationId xmlns:p14="http://schemas.microsoft.com/office/powerpoint/2010/main" val="2576512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Gewerbepark </a:t>
            </a:r>
            <a:r>
              <a:rPr lang="de-AT" dirty="0" err="1"/>
              <a:t>Pramtal</a:t>
            </a:r>
            <a:r>
              <a:rPr lang="de-AT" dirty="0"/>
              <a:t>, Taufkirchen an der </a:t>
            </a:r>
            <a:r>
              <a:rPr lang="de-AT" dirty="0" err="1"/>
              <a:t>Pram</a:t>
            </a:r>
            <a:endParaRPr lang="de-AT" dirty="0"/>
          </a:p>
        </p:txBody>
      </p:sp>
      <p:sp>
        <p:nvSpPr>
          <p:cNvPr id="3" name="Inhaltsplatzhalter 2"/>
          <p:cNvSpPr>
            <a:spLocks noGrp="1"/>
          </p:cNvSpPr>
          <p:nvPr>
            <p:ph idx="1"/>
          </p:nvPr>
        </p:nvSpPr>
        <p:spPr>
          <a:xfrm>
            <a:off x="3296265" y="1343311"/>
            <a:ext cx="5759495" cy="2028242"/>
          </a:xfrm>
          <a:solidFill>
            <a:schemeClr val="accent3">
              <a:lumMod val="40000"/>
              <a:lumOff val="60000"/>
            </a:schemeClr>
          </a:solidFill>
        </p:spPr>
        <p:txBody>
          <a:bodyPr>
            <a:normAutofit fontScale="92500" lnSpcReduction="10000"/>
          </a:bodyPr>
          <a:lstStyle/>
          <a:p>
            <a:pPr marL="195263" indent="-195263">
              <a:buFont typeface="Arial" panose="020B0604020202020204" pitchFamily="34" charset="0"/>
              <a:buChar char="•"/>
            </a:pPr>
            <a:r>
              <a:rPr lang="de-AT" dirty="0"/>
              <a:t>Ehemaliges Areal der Schärdinger Molkerei - 20 Jahre Leerstand</a:t>
            </a:r>
          </a:p>
          <a:p>
            <a:pPr marL="195263" indent="-195263">
              <a:buFont typeface="Arial" panose="020B0604020202020204" pitchFamily="34" charset="0"/>
              <a:buChar char="•"/>
            </a:pPr>
            <a:r>
              <a:rPr lang="de-AT" dirty="0"/>
              <a:t>Ist im Zuge der </a:t>
            </a:r>
            <a:r>
              <a:rPr lang="de-AT" dirty="0" err="1"/>
              <a:t>Oö</a:t>
            </a:r>
            <a:r>
              <a:rPr lang="de-AT" dirty="0"/>
              <a:t>. </a:t>
            </a:r>
            <a:r>
              <a:rPr lang="de-AT" dirty="0" err="1"/>
              <a:t>Brachenerhebung</a:t>
            </a:r>
            <a:r>
              <a:rPr lang="de-AT" dirty="0"/>
              <a:t> gemeldet worden</a:t>
            </a:r>
          </a:p>
          <a:p>
            <a:pPr marL="195263" indent="-195263">
              <a:buFont typeface="Arial" panose="020B0604020202020204" pitchFamily="34" charset="0"/>
              <a:buChar char="•"/>
            </a:pPr>
            <a:r>
              <a:rPr lang="de-AT" dirty="0"/>
              <a:t>In der Klassifizierung wurde sie für eine betriebliche Nachnutzung hoch bewertet </a:t>
            </a:r>
          </a:p>
          <a:p>
            <a:pPr marL="195263" indent="-195263">
              <a:buFont typeface="Arial" panose="020B0604020202020204" pitchFamily="34" charset="0"/>
              <a:buChar char="•"/>
            </a:pPr>
            <a:r>
              <a:rPr lang="de-AT" dirty="0"/>
              <a:t>Massive Betonbausubstanz – Lastenaufzug wird eingebaut</a:t>
            </a:r>
          </a:p>
          <a:p>
            <a:pPr marL="195263" indent="-195263">
              <a:buFont typeface="Arial" panose="020B0604020202020204" pitchFamily="34" charset="0"/>
              <a:buChar char="•"/>
            </a:pPr>
            <a:r>
              <a:rPr lang="de-AT" dirty="0"/>
              <a:t>Ankauf vor 3 Wochen durch KS Immo GmbH </a:t>
            </a:r>
            <a:br>
              <a:rPr lang="de-AT" dirty="0"/>
            </a:br>
            <a:r>
              <a:rPr lang="de-AT" dirty="0"/>
              <a:t>Investment ca. € 1,4 </a:t>
            </a:r>
            <a:r>
              <a:rPr lang="de-AT" dirty="0" err="1"/>
              <a:t>Mio</a:t>
            </a:r>
            <a:r>
              <a:rPr lang="de-AT" dirty="0"/>
              <a:t>, (inkl. Generalsanierung)</a:t>
            </a:r>
          </a:p>
          <a:p>
            <a:pPr marL="195263" indent="-195263">
              <a:buFont typeface="Arial" panose="020B0604020202020204" pitchFamily="34" charset="0"/>
              <a:buChar char="•"/>
            </a:pPr>
            <a:r>
              <a:rPr lang="de-AT" dirty="0"/>
              <a:t>Potentielle Nachnutzung: Mix aus Produktion, Büro, Lager</a:t>
            </a:r>
          </a:p>
          <a:p>
            <a:pPr marL="0" indent="0"/>
            <a:endParaRPr lang="de-AT" dirty="0"/>
          </a:p>
        </p:txBody>
      </p:sp>
      <p:sp>
        <p:nvSpPr>
          <p:cNvPr id="4" name="Datumsplatzhalter 3"/>
          <p:cNvSpPr>
            <a:spLocks noGrp="1"/>
          </p:cNvSpPr>
          <p:nvPr>
            <p:ph type="dt" sz="half" idx="2"/>
          </p:nvPr>
        </p:nvSpPr>
        <p:spPr/>
        <p:txBody>
          <a:bodyPr/>
          <a:lstStyle/>
          <a:p>
            <a:fld id="{08C58A35-5389-47D3-B5E0-12488136170F}" type="datetime1">
              <a:rPr lang="de-AT"/>
              <a:pPr/>
              <a:t>19.04.2021</a:t>
            </a:fld>
            <a:endParaRPr lang="de-DE" dirty="0"/>
          </a:p>
        </p:txBody>
      </p:sp>
      <p:sp>
        <p:nvSpPr>
          <p:cNvPr id="5" name="Foliennummernplatzhalter 4"/>
          <p:cNvSpPr>
            <a:spLocks noGrp="1"/>
          </p:cNvSpPr>
          <p:nvPr>
            <p:ph type="sldNum" sz="quarter" idx="4"/>
          </p:nvPr>
        </p:nvSpPr>
        <p:spPr/>
        <p:txBody>
          <a:bodyPr/>
          <a:lstStyle/>
          <a:p>
            <a:fld id="{0D342068-E47C-B44F-8824-DE861E75CA19}" type="slidenum">
              <a:rPr lang="de-DE" smtClean="0"/>
              <a:pPr/>
              <a:t>5</a:t>
            </a:fld>
            <a:endParaRPr lang="de-DE" dirty="0"/>
          </a:p>
        </p:txBody>
      </p:sp>
      <p:pic>
        <p:nvPicPr>
          <p:cNvPr id="6" name="Grafik 5"/>
          <p:cNvPicPr>
            <a:picLocks noChangeAspect="1"/>
          </p:cNvPicPr>
          <p:nvPr/>
        </p:nvPicPr>
        <p:blipFill>
          <a:blip r:embed="rId3"/>
          <a:stretch>
            <a:fillRect/>
          </a:stretch>
        </p:blipFill>
        <p:spPr>
          <a:xfrm>
            <a:off x="0" y="1133454"/>
            <a:ext cx="3142896" cy="2226434"/>
          </a:xfrm>
          <a:prstGeom prst="rect">
            <a:avLst/>
          </a:prstGeom>
        </p:spPr>
      </p:pic>
      <p:sp>
        <p:nvSpPr>
          <p:cNvPr id="8" name="Textfeld 7"/>
          <p:cNvSpPr txBox="1"/>
          <p:nvPr/>
        </p:nvSpPr>
        <p:spPr>
          <a:xfrm>
            <a:off x="22831" y="4920854"/>
            <a:ext cx="3117704" cy="215444"/>
          </a:xfrm>
          <a:prstGeom prst="rect">
            <a:avLst/>
          </a:prstGeom>
          <a:noFill/>
        </p:spPr>
        <p:txBody>
          <a:bodyPr wrap="square" rtlCol="0">
            <a:spAutoFit/>
          </a:bodyPr>
          <a:lstStyle/>
          <a:p>
            <a:r>
              <a:rPr lang="de-DE" sz="800" b="1" dirty="0">
                <a:solidFill>
                  <a:schemeClr val="bg1"/>
                </a:solidFill>
              </a:rPr>
              <a:t>Quelle:</a:t>
            </a:r>
            <a:r>
              <a:rPr lang="de-DE" sz="800" dirty="0">
                <a:solidFill>
                  <a:schemeClr val="bg1"/>
                </a:solidFill>
              </a:rPr>
              <a:t> Business Upper Austria</a:t>
            </a:r>
          </a:p>
        </p:txBody>
      </p:sp>
      <p:pic>
        <p:nvPicPr>
          <p:cNvPr id="13" name="Grafik 12">
            <a:extLst>
              <a:ext uri="{FF2B5EF4-FFF2-40B4-BE49-F238E27FC236}">
                <a16:creationId xmlns:a16="http://schemas.microsoft.com/office/drawing/2014/main" id="{2BC7863A-E15D-48EC-8733-3ECFB6993DFC}"/>
              </a:ext>
            </a:extLst>
          </p:cNvPr>
          <p:cNvPicPr>
            <a:picLocks noChangeAspect="1"/>
          </p:cNvPicPr>
          <p:nvPr/>
        </p:nvPicPr>
        <p:blipFill>
          <a:blip r:embed="rId4"/>
          <a:stretch>
            <a:fillRect/>
          </a:stretch>
        </p:blipFill>
        <p:spPr>
          <a:xfrm>
            <a:off x="-7393" y="3762141"/>
            <a:ext cx="9144000" cy="1494565"/>
          </a:xfrm>
          <a:prstGeom prst="rect">
            <a:avLst/>
          </a:prstGeom>
        </p:spPr>
      </p:pic>
      <p:sp>
        <p:nvSpPr>
          <p:cNvPr id="14" name="Textfeld 13">
            <a:extLst>
              <a:ext uri="{FF2B5EF4-FFF2-40B4-BE49-F238E27FC236}">
                <a16:creationId xmlns:a16="http://schemas.microsoft.com/office/drawing/2014/main" id="{399AE90E-DC8A-466D-9160-14856A5829D7}"/>
              </a:ext>
            </a:extLst>
          </p:cNvPr>
          <p:cNvSpPr txBox="1"/>
          <p:nvPr/>
        </p:nvSpPr>
        <p:spPr>
          <a:xfrm>
            <a:off x="-25444" y="3313845"/>
            <a:ext cx="3059805" cy="369332"/>
          </a:xfrm>
          <a:prstGeom prst="rect">
            <a:avLst/>
          </a:prstGeom>
          <a:noFill/>
        </p:spPr>
        <p:txBody>
          <a:bodyPr wrap="square" rtlCol="0">
            <a:spAutoFit/>
          </a:bodyPr>
          <a:lstStyle/>
          <a:p>
            <a:r>
              <a:rPr lang="de-AT" sz="900" b="1" dirty="0"/>
              <a:t>Oben: 	Auszug aus </a:t>
            </a:r>
            <a:r>
              <a:rPr lang="de-AT" sz="900" b="1" dirty="0" err="1"/>
              <a:t>Brachenkatalog</a:t>
            </a:r>
            <a:br>
              <a:rPr lang="de-AT" sz="900" b="1" dirty="0"/>
            </a:br>
            <a:r>
              <a:rPr lang="de-AT" sz="900" b="1" dirty="0"/>
              <a:t>Unten: 	Auszug aus Klassifizierungsinstrument</a:t>
            </a:r>
          </a:p>
        </p:txBody>
      </p:sp>
    </p:spTree>
    <p:extLst>
      <p:ext uri="{BB962C8B-B14F-4D97-AF65-F5344CB8AC3E}">
        <p14:creationId xmlns:p14="http://schemas.microsoft.com/office/powerpoint/2010/main" val="305699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Vorgangsweise der Erhebung (2018)</a:t>
            </a:r>
          </a:p>
        </p:txBody>
      </p:sp>
      <p:sp>
        <p:nvSpPr>
          <p:cNvPr id="3" name="Inhaltsplatzhalter 2"/>
          <p:cNvSpPr>
            <a:spLocks noGrp="1"/>
          </p:cNvSpPr>
          <p:nvPr>
            <p:ph idx="1"/>
          </p:nvPr>
        </p:nvSpPr>
        <p:spPr/>
        <p:txBody>
          <a:bodyPr/>
          <a:lstStyle/>
          <a:p>
            <a:pPr marL="0" indent="0"/>
            <a:r>
              <a:rPr lang="de-DE" dirty="0"/>
              <a:t>Mehrmalige Aufforderung an Gemeinden, über die Doris </a:t>
            </a:r>
            <a:r>
              <a:rPr lang="de-DE" dirty="0" err="1"/>
              <a:t>IntraMap</a:t>
            </a:r>
            <a:r>
              <a:rPr lang="de-DE" dirty="0"/>
              <a:t> ihre Gewerbe- und Industriebrachen einzutragen.</a:t>
            </a:r>
          </a:p>
          <a:p>
            <a:pPr marL="0" indent="0"/>
            <a:endParaRPr lang="de-DE" dirty="0"/>
          </a:p>
          <a:p>
            <a:pPr marL="0" indent="0"/>
            <a:endParaRPr lang="de-DE" dirty="0"/>
          </a:p>
        </p:txBody>
      </p:sp>
      <p:sp>
        <p:nvSpPr>
          <p:cNvPr id="5" name="Foliennummernplatzhalter 4"/>
          <p:cNvSpPr>
            <a:spLocks noGrp="1"/>
          </p:cNvSpPr>
          <p:nvPr>
            <p:ph type="sldNum" sz="quarter" idx="4"/>
          </p:nvPr>
        </p:nvSpPr>
        <p:spPr/>
        <p:txBody>
          <a:bodyPr/>
          <a:lstStyle/>
          <a:p>
            <a:fld id="{0D342068-E47C-B44F-8824-DE861E75CA19}" type="slidenum">
              <a:rPr lang="de-DE" smtClean="0"/>
              <a:pPr/>
              <a:t>6</a:t>
            </a:fld>
            <a:endParaRPr lang="de-DE" dirty="0"/>
          </a:p>
        </p:txBody>
      </p:sp>
      <p:graphicFrame>
        <p:nvGraphicFramePr>
          <p:cNvPr id="6" name="Diagramm 5"/>
          <p:cNvGraphicFramePr>
            <a:graphicFrameLocks/>
          </p:cNvGraphicFramePr>
          <p:nvPr>
            <p:extLst>
              <p:ext uri="{D42A27DB-BD31-4B8C-83A1-F6EECF244321}">
                <p14:modId xmlns:p14="http://schemas.microsoft.com/office/powerpoint/2010/main" val="264495420"/>
              </p:ext>
            </p:extLst>
          </p:nvPr>
        </p:nvGraphicFramePr>
        <p:xfrm>
          <a:off x="4199467" y="1702038"/>
          <a:ext cx="4336457"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2707146098"/>
              </p:ext>
            </p:extLst>
          </p:nvPr>
        </p:nvGraphicFramePr>
        <p:xfrm>
          <a:off x="682585" y="2587415"/>
          <a:ext cx="3598161" cy="1746215"/>
        </p:xfrm>
        <a:graphic>
          <a:graphicData uri="http://schemas.openxmlformats.org/drawingml/2006/table">
            <a:tbl>
              <a:tblPr>
                <a:tableStyleId>{5C22544A-7EE6-4342-B048-85BDC9FD1C3A}</a:tableStyleId>
              </a:tblPr>
              <a:tblGrid>
                <a:gridCol w="2853435">
                  <a:extLst>
                    <a:ext uri="{9D8B030D-6E8A-4147-A177-3AD203B41FA5}">
                      <a16:colId xmlns:a16="http://schemas.microsoft.com/office/drawing/2014/main" val="20000"/>
                    </a:ext>
                  </a:extLst>
                </a:gridCol>
                <a:gridCol w="744726">
                  <a:extLst>
                    <a:ext uri="{9D8B030D-6E8A-4147-A177-3AD203B41FA5}">
                      <a16:colId xmlns:a16="http://schemas.microsoft.com/office/drawing/2014/main" val="20001"/>
                    </a:ext>
                  </a:extLst>
                </a:gridCol>
              </a:tblGrid>
              <a:tr h="304148">
                <a:tc>
                  <a:txBody>
                    <a:bodyPr/>
                    <a:lstStyle/>
                    <a:p>
                      <a:pPr algn="l" fontAlgn="b"/>
                      <a:r>
                        <a:rPr lang="de-AT" sz="1600" b="1" u="none" strike="noStrike" dirty="0">
                          <a:effectLst/>
                          <a:latin typeface="Helvetica Light"/>
                        </a:rPr>
                        <a:t>Alle Gemeinden</a:t>
                      </a:r>
                      <a:endParaRPr lang="de-AT" sz="1600" b="1" i="0" u="none" strike="noStrike" dirty="0">
                        <a:solidFill>
                          <a:srgbClr val="000000"/>
                        </a:solidFill>
                        <a:effectLst/>
                        <a:latin typeface="Helvetica Light"/>
                      </a:endParaRPr>
                    </a:p>
                  </a:txBody>
                  <a:tcPr marL="9525" marR="9525" marT="9525" marB="0" anchor="b"/>
                </a:tc>
                <a:tc>
                  <a:txBody>
                    <a:bodyPr/>
                    <a:lstStyle/>
                    <a:p>
                      <a:pPr algn="r" fontAlgn="b"/>
                      <a:r>
                        <a:rPr lang="de-AT" sz="1600" b="1" u="none" strike="noStrike" dirty="0">
                          <a:effectLst/>
                          <a:latin typeface="Helvetica Light"/>
                        </a:rPr>
                        <a:t>440</a:t>
                      </a:r>
                      <a:endParaRPr lang="de-AT" sz="1600" b="1" i="0" u="none" strike="noStrike" dirty="0">
                        <a:solidFill>
                          <a:srgbClr val="000000"/>
                        </a:solidFill>
                        <a:effectLst/>
                        <a:latin typeface="Helvetica Light"/>
                      </a:endParaRPr>
                    </a:p>
                  </a:txBody>
                  <a:tcPr marL="9525" marR="9525" marT="9525" marB="0" anchor="b"/>
                </a:tc>
                <a:extLst>
                  <a:ext uri="{0D108BD9-81ED-4DB2-BD59-A6C34878D82A}">
                    <a16:rowId xmlns:a16="http://schemas.microsoft.com/office/drawing/2014/main" val="10000"/>
                  </a:ext>
                </a:extLst>
              </a:tr>
              <a:tr h="304148">
                <a:tc>
                  <a:txBody>
                    <a:bodyPr/>
                    <a:lstStyle/>
                    <a:p>
                      <a:pPr algn="l" fontAlgn="b"/>
                      <a:r>
                        <a:rPr lang="de-AT" sz="1600" b="1" u="none" strike="noStrike" dirty="0">
                          <a:solidFill>
                            <a:srgbClr val="FF0000"/>
                          </a:solidFill>
                          <a:effectLst/>
                          <a:latin typeface="Helvetica Light"/>
                        </a:rPr>
                        <a:t>Rückmeldequote:</a:t>
                      </a:r>
                      <a:endParaRPr lang="de-AT" sz="1600" b="1" i="0" u="none" strike="noStrike" dirty="0">
                        <a:solidFill>
                          <a:srgbClr val="FF0000"/>
                        </a:solidFill>
                        <a:effectLst/>
                        <a:latin typeface="Helvetica Light"/>
                      </a:endParaRPr>
                    </a:p>
                  </a:txBody>
                  <a:tcPr marL="9525" marR="9525" marT="9525" marB="0" anchor="b"/>
                </a:tc>
                <a:tc>
                  <a:txBody>
                    <a:bodyPr/>
                    <a:lstStyle/>
                    <a:p>
                      <a:pPr algn="r" fontAlgn="b"/>
                      <a:r>
                        <a:rPr lang="de-AT" sz="1600" b="1" u="none" strike="noStrike" dirty="0">
                          <a:solidFill>
                            <a:srgbClr val="FF0000"/>
                          </a:solidFill>
                          <a:effectLst/>
                          <a:latin typeface="Helvetica Light"/>
                        </a:rPr>
                        <a:t>93%</a:t>
                      </a:r>
                      <a:endParaRPr lang="de-AT" sz="1600" b="1" i="0" u="none" strike="noStrike" dirty="0">
                        <a:solidFill>
                          <a:srgbClr val="FF0000"/>
                        </a:solidFill>
                        <a:effectLst/>
                        <a:latin typeface="Helvetica Light"/>
                      </a:endParaRPr>
                    </a:p>
                  </a:txBody>
                  <a:tcPr marL="9525" marR="9525" marT="9525" marB="0" anchor="b"/>
                </a:tc>
                <a:extLst>
                  <a:ext uri="{0D108BD9-81ED-4DB2-BD59-A6C34878D82A}">
                    <a16:rowId xmlns:a16="http://schemas.microsoft.com/office/drawing/2014/main" val="10001"/>
                  </a:ext>
                </a:extLst>
              </a:tr>
              <a:tr h="529623">
                <a:tc>
                  <a:txBody>
                    <a:bodyPr/>
                    <a:lstStyle/>
                    <a:p>
                      <a:pPr algn="l" fontAlgn="b"/>
                      <a:r>
                        <a:rPr lang="de-AT" sz="1600" u="none" strike="noStrike" dirty="0">
                          <a:effectLst/>
                          <a:latin typeface="Helvetica Light"/>
                        </a:rPr>
                        <a:t>Keine Brachen im Gemeindegebiet</a:t>
                      </a:r>
                      <a:endParaRPr lang="de-AT" sz="1600" b="0" i="0" u="none" strike="noStrike" dirty="0">
                        <a:solidFill>
                          <a:srgbClr val="000000"/>
                        </a:solidFill>
                        <a:effectLst/>
                        <a:latin typeface="Helvetica Light"/>
                      </a:endParaRPr>
                    </a:p>
                  </a:txBody>
                  <a:tcPr marL="9525" marR="9525" marT="9525" marB="0" anchor="b">
                    <a:solidFill>
                      <a:srgbClr val="4F81BD"/>
                    </a:solidFill>
                  </a:tcPr>
                </a:tc>
                <a:tc>
                  <a:txBody>
                    <a:bodyPr/>
                    <a:lstStyle/>
                    <a:p>
                      <a:pPr algn="r" fontAlgn="b"/>
                      <a:r>
                        <a:rPr lang="de-AT" sz="1600" u="none" strike="noStrike" dirty="0">
                          <a:effectLst/>
                          <a:latin typeface="Helvetica Light"/>
                        </a:rPr>
                        <a:t>321</a:t>
                      </a:r>
                      <a:endParaRPr lang="de-AT" sz="1600" b="0" i="0" u="none" strike="noStrike" dirty="0">
                        <a:solidFill>
                          <a:srgbClr val="000000"/>
                        </a:solidFill>
                        <a:effectLst/>
                        <a:latin typeface="Helvetica Light"/>
                      </a:endParaRPr>
                    </a:p>
                  </a:txBody>
                  <a:tcPr marL="9525" marR="9525" marT="9525" marB="0" anchor="b">
                    <a:solidFill>
                      <a:srgbClr val="4F81BD"/>
                    </a:solidFill>
                  </a:tcPr>
                </a:tc>
                <a:extLst>
                  <a:ext uri="{0D108BD9-81ED-4DB2-BD59-A6C34878D82A}">
                    <a16:rowId xmlns:a16="http://schemas.microsoft.com/office/drawing/2014/main" val="10002"/>
                  </a:ext>
                </a:extLst>
              </a:tr>
              <a:tr h="304148">
                <a:tc>
                  <a:txBody>
                    <a:bodyPr/>
                    <a:lstStyle/>
                    <a:p>
                      <a:pPr algn="l" fontAlgn="b"/>
                      <a:r>
                        <a:rPr lang="de-AT" sz="1600" u="none" strike="noStrike" dirty="0">
                          <a:effectLst/>
                          <a:latin typeface="Helvetica Light"/>
                        </a:rPr>
                        <a:t>Keine Mitwirkung</a:t>
                      </a:r>
                      <a:endParaRPr lang="de-AT" sz="1600" b="0" i="0" u="none" strike="noStrike" dirty="0">
                        <a:solidFill>
                          <a:srgbClr val="000000"/>
                        </a:solidFill>
                        <a:effectLst/>
                        <a:latin typeface="Helvetica Light"/>
                      </a:endParaRPr>
                    </a:p>
                  </a:txBody>
                  <a:tcPr marL="9525" marR="9525" marT="9525" marB="0" anchor="b">
                    <a:solidFill>
                      <a:srgbClr val="C0504D"/>
                    </a:solidFill>
                  </a:tcPr>
                </a:tc>
                <a:tc>
                  <a:txBody>
                    <a:bodyPr/>
                    <a:lstStyle/>
                    <a:p>
                      <a:pPr algn="r" fontAlgn="b"/>
                      <a:r>
                        <a:rPr lang="de-AT" sz="1600" u="none" strike="noStrike" dirty="0">
                          <a:effectLst/>
                          <a:latin typeface="Helvetica Light"/>
                        </a:rPr>
                        <a:t>31</a:t>
                      </a:r>
                      <a:endParaRPr lang="de-AT" sz="1600" b="0" i="0" u="none" strike="noStrike" dirty="0">
                        <a:solidFill>
                          <a:srgbClr val="000000"/>
                        </a:solidFill>
                        <a:effectLst/>
                        <a:latin typeface="Helvetica Light"/>
                      </a:endParaRPr>
                    </a:p>
                  </a:txBody>
                  <a:tcPr marL="9525" marR="9525" marT="9525" marB="0" anchor="b">
                    <a:solidFill>
                      <a:srgbClr val="C0504D"/>
                    </a:solidFill>
                  </a:tcPr>
                </a:tc>
                <a:extLst>
                  <a:ext uri="{0D108BD9-81ED-4DB2-BD59-A6C34878D82A}">
                    <a16:rowId xmlns:a16="http://schemas.microsoft.com/office/drawing/2014/main" val="10003"/>
                  </a:ext>
                </a:extLst>
              </a:tr>
              <a:tr h="304148">
                <a:tc>
                  <a:txBody>
                    <a:bodyPr/>
                    <a:lstStyle/>
                    <a:p>
                      <a:pPr algn="l" fontAlgn="b"/>
                      <a:r>
                        <a:rPr lang="de-AT" sz="1600" u="none" strike="noStrike" dirty="0">
                          <a:effectLst/>
                          <a:latin typeface="Helvetica Light"/>
                        </a:rPr>
                        <a:t>Brachen </a:t>
                      </a:r>
                      <a:r>
                        <a:rPr lang="de-AT" sz="1600" u="none" strike="noStrike" dirty="0" err="1">
                          <a:effectLst/>
                          <a:latin typeface="Helvetica Light"/>
                        </a:rPr>
                        <a:t>eingemeldet</a:t>
                      </a:r>
                      <a:endParaRPr lang="de-AT" sz="1600" b="0" i="0" u="none" strike="noStrike" dirty="0">
                        <a:solidFill>
                          <a:srgbClr val="000000"/>
                        </a:solidFill>
                        <a:effectLst/>
                        <a:latin typeface="Helvetica Light"/>
                      </a:endParaRPr>
                    </a:p>
                  </a:txBody>
                  <a:tcPr marL="9525" marR="9525" marT="9525" marB="0" anchor="b">
                    <a:solidFill>
                      <a:srgbClr val="9BBB59"/>
                    </a:solidFill>
                  </a:tcPr>
                </a:tc>
                <a:tc>
                  <a:txBody>
                    <a:bodyPr/>
                    <a:lstStyle/>
                    <a:p>
                      <a:pPr algn="r" fontAlgn="b"/>
                      <a:r>
                        <a:rPr lang="de-AT" sz="1600" u="none" strike="noStrike" dirty="0">
                          <a:effectLst/>
                          <a:latin typeface="Helvetica Light"/>
                        </a:rPr>
                        <a:t>88</a:t>
                      </a:r>
                      <a:endParaRPr lang="de-AT" sz="1600" b="0" i="0" u="none" strike="noStrike" dirty="0">
                        <a:solidFill>
                          <a:srgbClr val="000000"/>
                        </a:solidFill>
                        <a:effectLst/>
                        <a:latin typeface="Helvetica Light"/>
                      </a:endParaRPr>
                    </a:p>
                  </a:txBody>
                  <a:tcPr marL="9525" marR="9525" marT="9525" marB="0" anchor="b">
                    <a:solidFill>
                      <a:srgbClr val="9BBB59"/>
                    </a:solidFill>
                  </a:tcPr>
                </a:tc>
                <a:extLst>
                  <a:ext uri="{0D108BD9-81ED-4DB2-BD59-A6C34878D82A}">
                    <a16:rowId xmlns:a16="http://schemas.microsoft.com/office/drawing/2014/main" val="10004"/>
                  </a:ext>
                </a:extLst>
              </a:tr>
            </a:tbl>
          </a:graphicData>
        </a:graphic>
      </p:graphicFrame>
      <p:sp>
        <p:nvSpPr>
          <p:cNvPr id="8" name="Textfeld 7"/>
          <p:cNvSpPr txBox="1"/>
          <p:nvPr/>
        </p:nvSpPr>
        <p:spPr>
          <a:xfrm>
            <a:off x="608079" y="4281712"/>
            <a:ext cx="3117704" cy="215444"/>
          </a:xfrm>
          <a:prstGeom prst="rect">
            <a:avLst/>
          </a:prstGeom>
          <a:noFill/>
        </p:spPr>
        <p:txBody>
          <a:bodyPr wrap="square" rtlCol="0">
            <a:spAutoFit/>
          </a:bodyPr>
          <a:lstStyle/>
          <a:p>
            <a:r>
              <a:rPr lang="de-DE" sz="800" b="1" dirty="0"/>
              <a:t>Quelle:</a:t>
            </a:r>
            <a:r>
              <a:rPr lang="de-DE" sz="800" dirty="0"/>
              <a:t> Business Upper Austria</a:t>
            </a:r>
          </a:p>
        </p:txBody>
      </p:sp>
    </p:spTree>
    <p:extLst>
      <p:ext uri="{BB962C8B-B14F-4D97-AF65-F5344CB8AC3E}">
        <p14:creationId xmlns:p14="http://schemas.microsoft.com/office/powerpoint/2010/main" val="3517770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Unterteilung der gemeldeten Brachen (bereinigt)</a:t>
            </a:r>
          </a:p>
        </p:txBody>
      </p:sp>
      <p:sp>
        <p:nvSpPr>
          <p:cNvPr id="5" name="Foliennummernplatzhalter 4"/>
          <p:cNvSpPr>
            <a:spLocks noGrp="1"/>
          </p:cNvSpPr>
          <p:nvPr>
            <p:ph type="sldNum" sz="quarter" idx="4"/>
          </p:nvPr>
        </p:nvSpPr>
        <p:spPr/>
        <p:txBody>
          <a:bodyPr/>
          <a:lstStyle/>
          <a:p>
            <a:fld id="{0D342068-E47C-B44F-8824-DE861E75CA19}" type="slidenum">
              <a:rPr lang="de-DE" smtClean="0"/>
              <a:pPr/>
              <a:t>7</a:t>
            </a:fld>
            <a:endParaRPr lang="de-DE" dirty="0"/>
          </a:p>
        </p:txBody>
      </p:sp>
      <p:graphicFrame>
        <p:nvGraphicFramePr>
          <p:cNvPr id="11" name="Inhaltsplatzhalter 10"/>
          <p:cNvGraphicFramePr>
            <a:graphicFrameLocks noGrp="1"/>
          </p:cNvGraphicFramePr>
          <p:nvPr>
            <p:ph idx="1"/>
            <p:extLst/>
          </p:nvPr>
        </p:nvGraphicFramePr>
        <p:xfrm>
          <a:off x="2215376" y="1085386"/>
          <a:ext cx="6144506" cy="35088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elle 14"/>
          <p:cNvGraphicFramePr>
            <a:graphicFrameLocks noGrp="1"/>
          </p:cNvGraphicFramePr>
          <p:nvPr>
            <p:extLst/>
          </p:nvPr>
        </p:nvGraphicFramePr>
        <p:xfrm>
          <a:off x="474651" y="2100842"/>
          <a:ext cx="3245770" cy="1722120"/>
        </p:xfrm>
        <a:graphic>
          <a:graphicData uri="http://schemas.openxmlformats.org/drawingml/2006/table">
            <a:tbl>
              <a:tblPr>
                <a:tableStyleId>{5C22544A-7EE6-4342-B048-85BDC9FD1C3A}</a:tableStyleId>
              </a:tblPr>
              <a:tblGrid>
                <a:gridCol w="1863700">
                  <a:extLst>
                    <a:ext uri="{9D8B030D-6E8A-4147-A177-3AD203B41FA5}">
                      <a16:colId xmlns:a16="http://schemas.microsoft.com/office/drawing/2014/main" val="20000"/>
                    </a:ext>
                  </a:extLst>
                </a:gridCol>
                <a:gridCol w="1382070">
                  <a:extLst>
                    <a:ext uri="{9D8B030D-6E8A-4147-A177-3AD203B41FA5}">
                      <a16:colId xmlns:a16="http://schemas.microsoft.com/office/drawing/2014/main" val="20001"/>
                    </a:ext>
                  </a:extLst>
                </a:gridCol>
              </a:tblGrid>
              <a:tr h="161925">
                <a:tc>
                  <a:txBody>
                    <a:bodyPr/>
                    <a:lstStyle/>
                    <a:p>
                      <a:pPr algn="l" fontAlgn="b"/>
                      <a:r>
                        <a:rPr lang="de-AT" sz="1200" b="1" u="none" strike="noStrike" dirty="0">
                          <a:effectLst/>
                          <a:latin typeface="Helvetica Light"/>
                        </a:rPr>
                        <a:t>Widmung</a:t>
                      </a:r>
                      <a:endParaRPr lang="de-AT" sz="1200" b="1" i="0" u="none" strike="noStrike" dirty="0">
                        <a:effectLst/>
                        <a:latin typeface="Helvetica Light"/>
                      </a:endParaRPr>
                    </a:p>
                  </a:txBody>
                  <a:tcPr marL="9525" marR="9525" marT="9525" marB="0" anchor="b"/>
                </a:tc>
                <a:tc>
                  <a:txBody>
                    <a:bodyPr/>
                    <a:lstStyle/>
                    <a:p>
                      <a:pPr algn="l" fontAlgn="b"/>
                      <a:r>
                        <a:rPr lang="de-AT" sz="1200" b="1" u="none" strike="noStrike" dirty="0">
                          <a:effectLst/>
                          <a:latin typeface="Helvetica Light"/>
                        </a:rPr>
                        <a:t>Brachfläche (m²)</a:t>
                      </a:r>
                    </a:p>
                  </a:txBody>
                  <a:tcPr marL="9525" marR="9525" marT="9525" marB="0" anchor="b"/>
                </a:tc>
                <a:extLst>
                  <a:ext uri="{0D108BD9-81ED-4DB2-BD59-A6C34878D82A}">
                    <a16:rowId xmlns:a16="http://schemas.microsoft.com/office/drawing/2014/main" val="10000"/>
                  </a:ext>
                </a:extLst>
              </a:tr>
              <a:tr h="161925">
                <a:tc>
                  <a:txBody>
                    <a:bodyPr/>
                    <a:lstStyle/>
                    <a:p>
                      <a:pPr algn="l" fontAlgn="b"/>
                      <a:r>
                        <a:rPr lang="de-AT" sz="1200" u="none" strike="noStrike" dirty="0">
                          <a:effectLst/>
                          <a:latin typeface="Helvetica Light"/>
                        </a:rPr>
                        <a:t>Industriebaugebiet (I)</a:t>
                      </a:r>
                      <a:endParaRPr lang="de-AT" sz="1200" b="0" i="0" u="none" strike="noStrike" dirty="0">
                        <a:effectLst/>
                        <a:latin typeface="Helvetica Light"/>
                      </a:endParaRPr>
                    </a:p>
                  </a:txBody>
                  <a:tcPr marL="9525" marR="9525" marT="9525" marB="0" anchor="b"/>
                </a:tc>
                <a:tc>
                  <a:txBody>
                    <a:bodyPr/>
                    <a:lstStyle/>
                    <a:p>
                      <a:pPr algn="ctr" fontAlgn="b"/>
                      <a:r>
                        <a:rPr lang="de-AT" sz="1200" u="none" strike="noStrike" dirty="0">
                          <a:effectLst/>
                          <a:latin typeface="Helvetica Light"/>
                        </a:rPr>
                        <a:t>25 953</a:t>
                      </a:r>
                      <a:endParaRPr lang="de-AT" sz="1200" b="0" i="0" u="none" strike="noStrike" dirty="0">
                        <a:effectLst/>
                        <a:latin typeface="Helvetica Light"/>
                      </a:endParaRPr>
                    </a:p>
                  </a:txBody>
                  <a:tcPr marL="9525" marR="9525" marT="9525" marB="0" anchor="b"/>
                </a:tc>
                <a:extLst>
                  <a:ext uri="{0D108BD9-81ED-4DB2-BD59-A6C34878D82A}">
                    <a16:rowId xmlns:a16="http://schemas.microsoft.com/office/drawing/2014/main" val="10001"/>
                  </a:ext>
                </a:extLst>
              </a:tr>
              <a:tr h="161925">
                <a:tc>
                  <a:txBody>
                    <a:bodyPr/>
                    <a:lstStyle/>
                    <a:p>
                      <a:pPr algn="l" fontAlgn="b"/>
                      <a:r>
                        <a:rPr lang="de-AT" sz="1200" u="none" strike="noStrike" dirty="0">
                          <a:effectLst/>
                          <a:latin typeface="Helvetica Light"/>
                        </a:rPr>
                        <a:t>Betriebsbaugebiet (B)</a:t>
                      </a:r>
                      <a:endParaRPr lang="de-AT" sz="1200" b="0" i="0" u="none" strike="noStrike" dirty="0">
                        <a:effectLst/>
                        <a:latin typeface="Helvetica Light"/>
                      </a:endParaRPr>
                    </a:p>
                  </a:txBody>
                  <a:tcPr marL="9525" marR="9525" marT="9525" marB="0" anchor="b"/>
                </a:tc>
                <a:tc>
                  <a:txBody>
                    <a:bodyPr/>
                    <a:lstStyle/>
                    <a:p>
                      <a:pPr algn="ctr" fontAlgn="b"/>
                      <a:r>
                        <a:rPr lang="de-AT" sz="1200" u="none" strike="noStrike" dirty="0">
                          <a:effectLst/>
                          <a:latin typeface="Helvetica Light"/>
                        </a:rPr>
                        <a:t>512 676</a:t>
                      </a:r>
                      <a:endParaRPr lang="de-AT" sz="1200" b="0" i="0" u="none" strike="noStrike" dirty="0">
                        <a:effectLst/>
                        <a:latin typeface="Helvetica Light"/>
                      </a:endParaRPr>
                    </a:p>
                  </a:txBody>
                  <a:tcPr marL="9525" marR="9525" marT="9525" marB="0" anchor="b"/>
                </a:tc>
                <a:extLst>
                  <a:ext uri="{0D108BD9-81ED-4DB2-BD59-A6C34878D82A}">
                    <a16:rowId xmlns:a16="http://schemas.microsoft.com/office/drawing/2014/main" val="10002"/>
                  </a:ext>
                </a:extLst>
              </a:tr>
              <a:tr h="161925">
                <a:tc>
                  <a:txBody>
                    <a:bodyPr/>
                    <a:lstStyle/>
                    <a:p>
                      <a:pPr algn="l" fontAlgn="b"/>
                      <a:r>
                        <a:rPr lang="de-AT" sz="1200" u="none" strike="noStrike" dirty="0">
                          <a:effectLst/>
                          <a:latin typeface="Helvetica Light"/>
                        </a:rPr>
                        <a:t>Eingeschränktes Betriebsbaugebiet (MB)</a:t>
                      </a:r>
                      <a:endParaRPr lang="de-AT" sz="1200" b="0" i="0" u="none" strike="noStrike" dirty="0">
                        <a:effectLst/>
                        <a:latin typeface="Helvetica Light"/>
                      </a:endParaRPr>
                    </a:p>
                  </a:txBody>
                  <a:tcPr marL="9525" marR="9525" marT="9525" marB="0" anchor="b"/>
                </a:tc>
                <a:tc>
                  <a:txBody>
                    <a:bodyPr/>
                    <a:lstStyle/>
                    <a:p>
                      <a:pPr algn="ctr" fontAlgn="b"/>
                      <a:r>
                        <a:rPr lang="de-AT" sz="1200" u="none" strike="noStrike" dirty="0">
                          <a:effectLst/>
                          <a:latin typeface="Helvetica Light"/>
                        </a:rPr>
                        <a:t>111 297</a:t>
                      </a:r>
                      <a:endParaRPr lang="de-AT" sz="1200" b="0" i="0" u="none" strike="noStrike" dirty="0">
                        <a:effectLst/>
                        <a:latin typeface="Helvetica Light"/>
                      </a:endParaRPr>
                    </a:p>
                  </a:txBody>
                  <a:tcPr marL="9525" marR="9525" marT="9525" marB="0" anchor="b"/>
                </a:tc>
                <a:extLst>
                  <a:ext uri="{0D108BD9-81ED-4DB2-BD59-A6C34878D82A}">
                    <a16:rowId xmlns:a16="http://schemas.microsoft.com/office/drawing/2014/main" val="10003"/>
                  </a:ext>
                </a:extLst>
              </a:tr>
              <a:tr h="161925">
                <a:tc>
                  <a:txBody>
                    <a:bodyPr/>
                    <a:lstStyle/>
                    <a:p>
                      <a:pPr algn="l" fontAlgn="b"/>
                      <a:r>
                        <a:rPr lang="de-AT" sz="1200" u="none" strike="noStrike" dirty="0">
                          <a:effectLst/>
                          <a:latin typeface="Helvetica Light"/>
                        </a:rPr>
                        <a:t>Geschäftsgebiete (G)  </a:t>
                      </a:r>
                      <a:endParaRPr lang="de-AT" sz="1200" b="0" i="0" u="none" strike="noStrike" dirty="0">
                        <a:effectLst/>
                        <a:latin typeface="Helvetica Light"/>
                      </a:endParaRPr>
                    </a:p>
                  </a:txBody>
                  <a:tcPr marL="9525" marR="9525" marT="9525" marB="0" anchor="b"/>
                </a:tc>
                <a:tc>
                  <a:txBody>
                    <a:bodyPr/>
                    <a:lstStyle/>
                    <a:p>
                      <a:pPr algn="ctr" fontAlgn="b"/>
                      <a:r>
                        <a:rPr lang="de-AT" sz="1200" u="none" strike="noStrike" dirty="0">
                          <a:effectLst/>
                          <a:latin typeface="Helvetica Light"/>
                        </a:rPr>
                        <a:t>24 688</a:t>
                      </a:r>
                      <a:endParaRPr lang="de-AT" sz="1200" b="0" i="0" u="none" strike="noStrike" dirty="0">
                        <a:effectLst/>
                        <a:latin typeface="Helvetica Light"/>
                      </a:endParaRPr>
                    </a:p>
                  </a:txBody>
                  <a:tcPr marL="9525" marR="9525" marT="9525" marB="0" anchor="b"/>
                </a:tc>
                <a:extLst>
                  <a:ext uri="{0D108BD9-81ED-4DB2-BD59-A6C34878D82A}">
                    <a16:rowId xmlns:a16="http://schemas.microsoft.com/office/drawing/2014/main" val="10004"/>
                  </a:ext>
                </a:extLst>
              </a:tr>
              <a:tr h="161925">
                <a:tc>
                  <a:txBody>
                    <a:bodyPr/>
                    <a:lstStyle/>
                    <a:p>
                      <a:pPr algn="l" fontAlgn="b"/>
                      <a:r>
                        <a:rPr lang="de-AT" sz="1200" u="none" strike="noStrike" dirty="0">
                          <a:effectLst/>
                          <a:latin typeface="Helvetica Light"/>
                        </a:rPr>
                        <a:t>Sonderwidmung (SO)</a:t>
                      </a:r>
                      <a:endParaRPr lang="de-AT" sz="1200" b="0" i="0" u="none" strike="noStrike" dirty="0">
                        <a:effectLst/>
                        <a:latin typeface="Helvetica Light"/>
                      </a:endParaRPr>
                    </a:p>
                  </a:txBody>
                  <a:tcPr marL="9525" marR="9525" marT="9525" marB="0" anchor="b"/>
                </a:tc>
                <a:tc>
                  <a:txBody>
                    <a:bodyPr/>
                    <a:lstStyle/>
                    <a:p>
                      <a:pPr algn="ctr" fontAlgn="b"/>
                      <a:r>
                        <a:rPr lang="de-AT" sz="1200" u="none" strike="noStrike" dirty="0">
                          <a:effectLst/>
                          <a:latin typeface="Helvetica Light"/>
                        </a:rPr>
                        <a:t>6 874</a:t>
                      </a:r>
                      <a:endParaRPr lang="de-AT" sz="1200" b="0" i="0" u="none" strike="noStrike" dirty="0">
                        <a:effectLst/>
                        <a:latin typeface="Helvetica Light"/>
                      </a:endParaRPr>
                    </a:p>
                  </a:txBody>
                  <a:tcPr marL="9525" marR="9525" marT="9525" marB="0" anchor="b"/>
                </a:tc>
                <a:extLst>
                  <a:ext uri="{0D108BD9-81ED-4DB2-BD59-A6C34878D82A}">
                    <a16:rowId xmlns:a16="http://schemas.microsoft.com/office/drawing/2014/main" val="10005"/>
                  </a:ext>
                </a:extLst>
              </a:tr>
              <a:tr h="161925">
                <a:tc>
                  <a:txBody>
                    <a:bodyPr/>
                    <a:lstStyle/>
                    <a:p>
                      <a:pPr algn="l" fontAlgn="b"/>
                      <a:r>
                        <a:rPr lang="de-AT" sz="1200" b="1" i="0" u="none" strike="noStrike" dirty="0">
                          <a:effectLst/>
                          <a:latin typeface="Helvetica Light"/>
                        </a:rPr>
                        <a:t>Summe</a:t>
                      </a:r>
                    </a:p>
                  </a:txBody>
                  <a:tcPr marL="9525" marR="9525" marT="9525" marB="0" anchor="b"/>
                </a:tc>
                <a:tc>
                  <a:txBody>
                    <a:bodyPr/>
                    <a:lstStyle/>
                    <a:p>
                      <a:pPr algn="ctr" fontAlgn="b"/>
                      <a:r>
                        <a:rPr lang="de-AT" sz="1200" b="1" u="none" strike="noStrike" dirty="0">
                          <a:solidFill>
                            <a:srgbClr val="C00000"/>
                          </a:solidFill>
                          <a:effectLst/>
                          <a:latin typeface="Helvetica Light"/>
                        </a:rPr>
                        <a:t>681 488</a:t>
                      </a:r>
                      <a:endParaRPr lang="de-AT" sz="1200" b="1" i="0" u="none" strike="noStrike" dirty="0">
                        <a:effectLst/>
                        <a:latin typeface="Helvetica Light"/>
                      </a:endParaRPr>
                    </a:p>
                  </a:txBody>
                  <a:tcPr marL="9525" marR="9525" marT="9525" marB="0" anchor="b"/>
                </a:tc>
                <a:extLst>
                  <a:ext uri="{0D108BD9-81ED-4DB2-BD59-A6C34878D82A}">
                    <a16:rowId xmlns:a16="http://schemas.microsoft.com/office/drawing/2014/main" val="10006"/>
                  </a:ext>
                </a:extLst>
              </a:tr>
              <a:tr h="161925">
                <a:tc>
                  <a:txBody>
                    <a:bodyPr/>
                    <a:lstStyle/>
                    <a:p>
                      <a:pPr algn="l" fontAlgn="b"/>
                      <a:endParaRPr lang="de-AT" sz="1200" b="1" i="0" u="none" strike="noStrike" dirty="0">
                        <a:effectLst/>
                        <a:latin typeface="Helvetica Light"/>
                      </a:endParaRPr>
                    </a:p>
                  </a:txBody>
                  <a:tcPr marL="9525" marR="9525" marT="9525" marB="0" anchor="b"/>
                </a:tc>
                <a:tc>
                  <a:txBody>
                    <a:bodyPr/>
                    <a:lstStyle/>
                    <a:p>
                      <a:pPr algn="ctr" fontAlgn="b"/>
                      <a:r>
                        <a:rPr lang="de-AT" sz="1200" b="1" i="0" u="none" strike="noStrike" dirty="0">
                          <a:effectLst/>
                          <a:latin typeface="Helvetica Light"/>
                        </a:rPr>
                        <a:t> ~ 68 ha </a:t>
                      </a:r>
                      <a:r>
                        <a:rPr lang="de-AT" sz="1200" b="1" i="0" u="none" strike="noStrike" baseline="0" dirty="0">
                          <a:effectLst/>
                          <a:latin typeface="Helvetica Light"/>
                        </a:rPr>
                        <a:t> </a:t>
                      </a:r>
                      <a:endParaRPr lang="de-AT" sz="1200" b="1" i="0" u="none" strike="noStrike" dirty="0">
                        <a:effectLst/>
                        <a:latin typeface="Helvetica Light"/>
                      </a:endParaRPr>
                    </a:p>
                  </a:txBody>
                  <a:tcPr marL="9525" marR="9525" marT="9525" marB="0" anchor="b"/>
                </a:tc>
                <a:extLst>
                  <a:ext uri="{0D108BD9-81ED-4DB2-BD59-A6C34878D82A}">
                    <a16:rowId xmlns:a16="http://schemas.microsoft.com/office/drawing/2014/main" val="10007"/>
                  </a:ext>
                </a:extLst>
              </a:tr>
            </a:tbl>
          </a:graphicData>
        </a:graphic>
      </p:graphicFrame>
      <p:sp>
        <p:nvSpPr>
          <p:cNvPr id="7" name="Textfeld 6"/>
          <p:cNvSpPr txBox="1"/>
          <p:nvPr/>
        </p:nvSpPr>
        <p:spPr>
          <a:xfrm>
            <a:off x="4740670" y="4310635"/>
            <a:ext cx="3117704" cy="215444"/>
          </a:xfrm>
          <a:prstGeom prst="rect">
            <a:avLst/>
          </a:prstGeom>
          <a:noFill/>
        </p:spPr>
        <p:txBody>
          <a:bodyPr wrap="square" rtlCol="0">
            <a:spAutoFit/>
          </a:bodyPr>
          <a:lstStyle/>
          <a:p>
            <a:r>
              <a:rPr lang="de-DE" sz="800" b="1" dirty="0"/>
              <a:t>Quelle:</a:t>
            </a:r>
            <a:r>
              <a:rPr lang="de-DE" sz="800" dirty="0"/>
              <a:t> Business Upper Austria</a:t>
            </a:r>
          </a:p>
        </p:txBody>
      </p:sp>
    </p:spTree>
    <p:extLst>
      <p:ext uri="{BB962C8B-B14F-4D97-AF65-F5344CB8AC3E}">
        <p14:creationId xmlns:p14="http://schemas.microsoft.com/office/powerpoint/2010/main" val="3375271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Flächensumme je Bezirk (lt. Definition)</a:t>
            </a:r>
          </a:p>
        </p:txBody>
      </p:sp>
      <p:sp>
        <p:nvSpPr>
          <p:cNvPr id="5" name="Foliennummernplatzhalter 4"/>
          <p:cNvSpPr>
            <a:spLocks noGrp="1"/>
          </p:cNvSpPr>
          <p:nvPr>
            <p:ph type="sldNum" sz="quarter" idx="4"/>
          </p:nvPr>
        </p:nvSpPr>
        <p:spPr/>
        <p:txBody>
          <a:bodyPr/>
          <a:lstStyle/>
          <a:p>
            <a:fld id="{0D342068-E47C-B44F-8824-DE861E75CA19}" type="slidenum">
              <a:rPr lang="de-DE" smtClean="0"/>
              <a:pPr/>
              <a:t>8</a:t>
            </a:fld>
            <a:endParaRPr lang="de-DE"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4063258756"/>
              </p:ext>
            </p:extLst>
          </p:nvPr>
        </p:nvGraphicFramePr>
        <p:xfrm>
          <a:off x="310243" y="1026119"/>
          <a:ext cx="8066313" cy="36927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9112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a:t>Anzahl der Gewerbe- und Industriebrachen </a:t>
            </a:r>
            <a:br>
              <a:rPr lang="de-AT" dirty="0"/>
            </a:br>
            <a:r>
              <a:rPr lang="de-AT" dirty="0"/>
              <a:t>pro Bezirk</a:t>
            </a:r>
          </a:p>
        </p:txBody>
      </p:sp>
      <p:sp>
        <p:nvSpPr>
          <p:cNvPr id="5" name="Foliennummernplatzhalter 4"/>
          <p:cNvSpPr>
            <a:spLocks noGrp="1"/>
          </p:cNvSpPr>
          <p:nvPr>
            <p:ph type="sldNum" sz="quarter" idx="4"/>
          </p:nvPr>
        </p:nvSpPr>
        <p:spPr/>
        <p:txBody>
          <a:bodyPr/>
          <a:lstStyle/>
          <a:p>
            <a:fld id="{0D342068-E47C-B44F-8824-DE861E75CA19}" type="slidenum">
              <a:rPr lang="de-DE" smtClean="0"/>
              <a:pPr/>
              <a:t>9</a:t>
            </a:fld>
            <a:endParaRPr lang="de-DE" dirty="0"/>
          </a:p>
        </p:txBody>
      </p:sp>
      <p:graphicFrame>
        <p:nvGraphicFramePr>
          <p:cNvPr id="9" name="Diagramm 8"/>
          <p:cNvGraphicFramePr>
            <a:graphicFrameLocks/>
          </p:cNvGraphicFramePr>
          <p:nvPr>
            <p:extLst>
              <p:ext uri="{D42A27DB-BD31-4B8C-83A1-F6EECF244321}">
                <p14:modId xmlns:p14="http://schemas.microsoft.com/office/powerpoint/2010/main" val="3402148003"/>
              </p:ext>
            </p:extLst>
          </p:nvPr>
        </p:nvGraphicFramePr>
        <p:xfrm>
          <a:off x="299813" y="1098698"/>
          <a:ext cx="8046339" cy="3761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2933595"/>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6A6C6737B667F4CA11AB933AF896C68" ma:contentTypeVersion="1" ma:contentTypeDescription="Ein neues Dokument erstellen." ma:contentTypeScope="" ma:versionID="46b6960589b858c5e51c78d20ac236f9">
  <xsd:schema xmlns:xsd="http://www.w3.org/2001/XMLSchema" xmlns:xs="http://www.w3.org/2001/XMLSchema" xmlns:p="http://schemas.microsoft.com/office/2006/metadata/properties" xmlns:ns2="c9837341-62f1-46f9-91b2-775097702400" targetNamespace="http://schemas.microsoft.com/office/2006/metadata/properties" ma:root="true" ma:fieldsID="4e93f7eb59805c19e51b6144bd02e509" ns2:_="">
    <xsd:import namespace="c9837341-62f1-46f9-91b2-775097702400"/>
    <xsd:element name="properties">
      <xsd:complexType>
        <xsd:sequence>
          <xsd:element name="documentManagement">
            <xsd:complexType>
              <xsd:all>
                <xsd:element ref="ns2:Kurzbeschreibung"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37341-62f1-46f9-91b2-775097702400" elementFormDefault="qualified">
    <xsd:import namespace="http://schemas.microsoft.com/office/2006/documentManagement/types"/>
    <xsd:import namespace="http://schemas.microsoft.com/office/infopath/2007/PartnerControls"/>
    <xsd:element name="Kurzbeschreibung" ma:index="8" nillable="true" ma:displayName="Kurzbeschreibung" ma:internalName="Kurzbeschreibung">
      <xsd:simpleType>
        <xsd:restriction base="dms:Text">
          <xsd:maxLength value="255"/>
        </xsd:restriction>
      </xsd:simpleType>
    </xsd:element>
    <xsd:element name="SharedWithUsers" ma:index="9"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Kurzbeschreibung xmlns="c9837341-62f1-46f9-91b2-77509770240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1244E2-B44D-4BCF-A119-78015A1697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37341-62f1-46f9-91b2-7750977024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8B60AE-9AF0-4DFC-BEC4-66AFBDE4DF06}">
  <ds:schemaRefs>
    <ds:schemaRef ds:uri="http://purl.org/dc/elements/1.1/"/>
    <ds:schemaRef ds:uri="http://purl.org/dc/dcmitype/"/>
    <ds:schemaRef ds:uri="c9837341-62f1-46f9-91b2-775097702400"/>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9085D3F2-21C2-40FC-864F-665FA46D1D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1598</Words>
  <Application>Microsoft Office PowerPoint</Application>
  <PresentationFormat>Bildschirmpräsentation (16:9)</PresentationFormat>
  <Paragraphs>296</Paragraphs>
  <Slides>29</Slides>
  <Notes>5</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29</vt:i4>
      </vt:variant>
    </vt:vector>
  </HeadingPairs>
  <TitlesOfParts>
    <vt:vector size="38" baseType="lpstr">
      <vt:lpstr>Arial</vt:lpstr>
      <vt:lpstr>Calibri</vt:lpstr>
      <vt:lpstr>Helvetica</vt:lpstr>
      <vt:lpstr>Helvetica Light</vt:lpstr>
      <vt:lpstr>Roboto</vt:lpstr>
      <vt:lpstr>Roboto Light</vt:lpstr>
      <vt:lpstr>Symbol</vt:lpstr>
      <vt:lpstr>Wingdings</vt:lpstr>
      <vt:lpstr>Office-Design</vt:lpstr>
      <vt:lpstr>Industrie- und Gewerbebrachen in Oberösterreich </vt:lpstr>
      <vt:lpstr>Definition von Brachen (2018)</vt:lpstr>
      <vt:lpstr>Doris IntraMap (Digitales Oberösterreichisches RaumInformationsSystem)</vt:lpstr>
      <vt:lpstr>PowerPoint-Präsentation</vt:lpstr>
      <vt:lpstr>Gewerbepark Pramtal, Taufkirchen an der Pram</vt:lpstr>
      <vt:lpstr>Vorgangsweise der Erhebung (2018)</vt:lpstr>
      <vt:lpstr>Unterteilung der gemeldeten Brachen (bereinigt)</vt:lpstr>
      <vt:lpstr>Flächensumme je Bezirk (lt. Definition)</vt:lpstr>
      <vt:lpstr>Anzahl der Gewerbe- und Industriebrachen  pro Bezirk</vt:lpstr>
      <vt:lpstr>Anzahl der Gewerbe- und Industriebrachen  nach Größenkategorie</vt:lpstr>
      <vt:lpstr>Brachenerhebung 2021</vt:lpstr>
      <vt:lpstr>Warum sollte man mitmachen? </vt:lpstr>
      <vt:lpstr>Definition 2021 – noch weiter gefasst</vt:lpstr>
      <vt:lpstr>Nicht gesucht und daher nicht als Brache zu erfassen sind: </vt:lpstr>
      <vt:lpstr>Learnings aus der Erhebung </vt:lpstr>
      <vt:lpstr>Learnings aus der Erhebung </vt:lpstr>
      <vt:lpstr>Maßnahmen zur Revitalisierung</vt:lpstr>
      <vt:lpstr>Standortdatenbank OÖ</vt:lpstr>
      <vt:lpstr>Standortdatenbank NEU</vt:lpstr>
      <vt:lpstr>Was ist standortooe.at? </vt:lpstr>
      <vt:lpstr>Funktionen der OÖ Standortdatenbank  </vt:lpstr>
      <vt:lpstr>Wie funktioniert die Benutzerverwaltung?</vt:lpstr>
      <vt:lpstr>Prüferpool</vt:lpstr>
      <vt:lpstr>Benutzergruppen mit Vorteilen und Rechten</vt:lpstr>
      <vt:lpstr>Startseite</vt:lpstr>
      <vt:lpstr>Wie melde ich mich an?</vt:lpstr>
      <vt:lpstr>Wie gebe ich ein Inserat auf?</vt:lpstr>
      <vt:lpstr>Wie suche ich eine Immobilie?</vt:lpstr>
      <vt:lpstr>Kontakt &amp; Information</vt:lpstr>
    </vt:vector>
  </TitlesOfParts>
  <Manager/>
  <Company>Reichl und Partner Werbeagentur GmbH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
  <dc:creator>Michael Piber</dc:creator>
  <cp:keywords/>
  <dc:description/>
  <cp:lastModifiedBy>Madlmair Klaus</cp:lastModifiedBy>
  <cp:revision>192</cp:revision>
  <cp:lastPrinted>2018-12-06T17:48:30Z</cp:lastPrinted>
  <dcterms:created xsi:type="dcterms:W3CDTF">2015-01-26T16:08:39Z</dcterms:created>
  <dcterms:modified xsi:type="dcterms:W3CDTF">2021-04-19T08:37:38Z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0x01010036A6C6737B667F4CA11AB933AF896C68</vt:lpwstr>
  </property>
</Properties>
</file>