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314" r:id="rId3"/>
    <p:sldId id="316" r:id="rId4"/>
    <p:sldId id="273" r:id="rId5"/>
    <p:sldId id="275" r:id="rId6"/>
    <p:sldId id="269" r:id="rId7"/>
    <p:sldId id="594" r:id="rId8"/>
    <p:sldId id="596" r:id="rId9"/>
    <p:sldId id="595" r:id="rId10"/>
    <p:sldId id="276" r:id="rId11"/>
    <p:sldId id="313" r:id="rId12"/>
    <p:sldId id="315" r:id="rId13"/>
    <p:sldId id="562" r:id="rId14"/>
    <p:sldId id="290" r:id="rId15"/>
    <p:sldId id="564" r:id="rId16"/>
    <p:sldId id="584" r:id="rId17"/>
    <p:sldId id="272" r:id="rId18"/>
    <p:sldId id="271" r:id="rId19"/>
    <p:sldId id="566" r:id="rId20"/>
    <p:sldId id="590" r:id="rId21"/>
    <p:sldId id="311" r:id="rId22"/>
    <p:sldId id="586" r:id="rId23"/>
    <p:sldId id="587" r:id="rId24"/>
    <p:sldId id="597" r:id="rId25"/>
    <p:sldId id="591" r:id="rId26"/>
    <p:sldId id="592" r:id="rId27"/>
    <p:sldId id="593" r:id="rId28"/>
    <p:sldId id="598" r:id="rId29"/>
    <p:sldId id="510" r:id="rId30"/>
    <p:sldId id="557" r:id="rId31"/>
  </p:sldIdLst>
  <p:sldSz cx="12192000" cy="6858000"/>
  <p:notesSz cx="9926638"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4645" autoAdjust="0"/>
  </p:normalViewPr>
  <p:slideViewPr>
    <p:cSldViewPr snapToGrid="0">
      <p:cViewPr varScale="1">
        <p:scale>
          <a:sx n="78" d="100"/>
          <a:sy n="78" d="100"/>
        </p:scale>
        <p:origin x="744" y="67"/>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1824"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C7AF1D0-961B-4096-B634-74B831D3068B}"/>
              </a:ext>
            </a:extLst>
          </p:cNvPr>
          <p:cNvSpPr>
            <a:spLocks noGrp="1"/>
          </p:cNvSpPr>
          <p:nvPr>
            <p:ph type="hdr" sz="quarter"/>
          </p:nvPr>
        </p:nvSpPr>
        <p:spPr>
          <a:xfrm>
            <a:off x="1" y="2"/>
            <a:ext cx="4301543" cy="341064"/>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20EEF07C-ED2E-42AB-999C-E5251ED4783D}"/>
              </a:ext>
            </a:extLst>
          </p:cNvPr>
          <p:cNvSpPr>
            <a:spLocks noGrp="1"/>
          </p:cNvSpPr>
          <p:nvPr>
            <p:ph type="dt" sz="quarter" idx="1"/>
          </p:nvPr>
        </p:nvSpPr>
        <p:spPr>
          <a:xfrm>
            <a:off x="5622799" y="2"/>
            <a:ext cx="4301543" cy="341064"/>
          </a:xfrm>
          <a:prstGeom prst="rect">
            <a:avLst/>
          </a:prstGeom>
        </p:spPr>
        <p:txBody>
          <a:bodyPr vert="horz" lIns="91440" tIns="45720" rIns="91440" bIns="45720" rtlCol="0"/>
          <a:lstStyle>
            <a:lvl1pPr algn="r">
              <a:defRPr sz="1200"/>
            </a:lvl1pPr>
          </a:lstStyle>
          <a:p>
            <a:fld id="{8518721D-AD9D-44F9-8430-38EC0DF62865}" type="datetimeFigureOut">
              <a:rPr lang="de-AT" smtClean="0"/>
              <a:t>07.04.2023</a:t>
            </a:fld>
            <a:endParaRPr lang="de-AT"/>
          </a:p>
        </p:txBody>
      </p:sp>
      <p:sp>
        <p:nvSpPr>
          <p:cNvPr id="4" name="Fußzeilenplatzhalter 3">
            <a:extLst>
              <a:ext uri="{FF2B5EF4-FFF2-40B4-BE49-F238E27FC236}">
                <a16:creationId xmlns:a16="http://schemas.microsoft.com/office/drawing/2014/main" id="{287D3681-46E0-46F6-9E8A-0E350FA702CE}"/>
              </a:ext>
            </a:extLst>
          </p:cNvPr>
          <p:cNvSpPr>
            <a:spLocks noGrp="1"/>
          </p:cNvSpPr>
          <p:nvPr>
            <p:ph type="ftr" sz="quarter" idx="2"/>
          </p:nvPr>
        </p:nvSpPr>
        <p:spPr>
          <a:xfrm>
            <a:off x="1" y="6456613"/>
            <a:ext cx="4301543" cy="341063"/>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38DEB504-3A87-4BE4-A93E-401E46F9C600}"/>
              </a:ext>
            </a:extLst>
          </p:cNvPr>
          <p:cNvSpPr>
            <a:spLocks noGrp="1"/>
          </p:cNvSpPr>
          <p:nvPr>
            <p:ph type="sldNum" sz="quarter" idx="3"/>
          </p:nvPr>
        </p:nvSpPr>
        <p:spPr>
          <a:xfrm>
            <a:off x="5622799" y="6456613"/>
            <a:ext cx="4301543" cy="341063"/>
          </a:xfrm>
          <a:prstGeom prst="rect">
            <a:avLst/>
          </a:prstGeom>
        </p:spPr>
        <p:txBody>
          <a:bodyPr vert="horz" lIns="91440" tIns="45720" rIns="91440" bIns="45720" rtlCol="0" anchor="b"/>
          <a:lstStyle>
            <a:lvl1pPr algn="r">
              <a:defRPr sz="1200"/>
            </a:lvl1pPr>
          </a:lstStyle>
          <a:p>
            <a:fld id="{519596AD-22E2-4D9F-8227-D098CD44C47D}" type="slidenum">
              <a:rPr lang="de-AT" smtClean="0"/>
              <a:t>‹Nr.›</a:t>
            </a:fld>
            <a:endParaRPr lang="de-AT"/>
          </a:p>
        </p:txBody>
      </p:sp>
    </p:spTree>
    <p:extLst>
      <p:ext uri="{BB962C8B-B14F-4D97-AF65-F5344CB8AC3E}">
        <p14:creationId xmlns:p14="http://schemas.microsoft.com/office/powerpoint/2010/main" val="4193595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4301543" cy="341064"/>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5622799" y="2"/>
            <a:ext cx="4301543" cy="341064"/>
          </a:xfrm>
          <a:prstGeom prst="rect">
            <a:avLst/>
          </a:prstGeom>
        </p:spPr>
        <p:txBody>
          <a:bodyPr vert="horz" lIns="91440" tIns="45720" rIns="91440" bIns="45720" rtlCol="0"/>
          <a:lstStyle>
            <a:lvl1pPr algn="r">
              <a:defRPr sz="1200"/>
            </a:lvl1pPr>
          </a:lstStyle>
          <a:p>
            <a:fld id="{4B75517A-984C-4937-9BB6-82BE329C9250}" type="datetimeFigureOut">
              <a:rPr lang="de-AT" smtClean="0"/>
              <a:t>07.04.2023</a:t>
            </a:fld>
            <a:endParaRPr lang="de-AT"/>
          </a:p>
        </p:txBody>
      </p:sp>
      <p:sp>
        <p:nvSpPr>
          <p:cNvPr id="4" name="Folienbildplatzhalt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1" y="6456613"/>
            <a:ext cx="4301543" cy="341063"/>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5622799" y="6456613"/>
            <a:ext cx="4301543" cy="341063"/>
          </a:xfrm>
          <a:prstGeom prst="rect">
            <a:avLst/>
          </a:prstGeom>
        </p:spPr>
        <p:txBody>
          <a:bodyPr vert="horz" lIns="91440" tIns="45720" rIns="91440" bIns="45720" rtlCol="0" anchor="b"/>
          <a:lstStyle>
            <a:lvl1pPr algn="r">
              <a:defRPr sz="1200"/>
            </a:lvl1pPr>
          </a:lstStyle>
          <a:p>
            <a:fld id="{974EE5E5-6B47-41EE-90C7-0348EDC3A8B2}" type="slidenum">
              <a:rPr lang="de-AT" smtClean="0"/>
              <a:t>‹Nr.›</a:t>
            </a:fld>
            <a:endParaRPr lang="de-AT"/>
          </a:p>
        </p:txBody>
      </p:sp>
    </p:spTree>
    <p:extLst>
      <p:ext uri="{BB962C8B-B14F-4D97-AF65-F5344CB8AC3E}">
        <p14:creationId xmlns:p14="http://schemas.microsoft.com/office/powerpoint/2010/main" val="1728713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altLang="de-DE" sz="1200" dirty="0">
                <a:latin typeface="+mn-lt"/>
              </a:rPr>
              <a:t>- Ing. Mag. Georg Suitner – in Abteilung Verkehr, Leiter d. Gruppe Kraftfahrtechnik, Werkstätten-</a:t>
            </a:r>
            <a:r>
              <a:rPr lang="de-DE" sz="1200" dirty="0"/>
              <a:t>Ermächtigungen</a:t>
            </a:r>
            <a:endParaRPr lang="de-AT" altLang="de-DE" sz="1200" dirty="0">
              <a:latin typeface="+mn-lt"/>
            </a:endParaRPr>
          </a:p>
          <a:p>
            <a:r>
              <a:rPr lang="de-DE" sz="1200" dirty="0">
                <a:latin typeface="+mn-lt"/>
              </a:rPr>
              <a:t>- G</a:t>
            </a:r>
            <a:r>
              <a:rPr lang="de-AT" sz="1200" dirty="0" err="1">
                <a:latin typeface="+mn-lt"/>
              </a:rPr>
              <a:t>illhofer</a:t>
            </a:r>
            <a:r>
              <a:rPr lang="de-AT" sz="1200" dirty="0">
                <a:latin typeface="+mn-lt"/>
              </a:rPr>
              <a:t> – im techn. Bereich d. Werkstätten sein Stellvertreter</a:t>
            </a:r>
            <a:endParaRPr lang="de-AT" dirty="0"/>
          </a:p>
        </p:txBody>
      </p:sp>
      <p:sp>
        <p:nvSpPr>
          <p:cNvPr id="4" name="Foliennummernplatzhalter 3"/>
          <p:cNvSpPr>
            <a:spLocks noGrp="1"/>
          </p:cNvSpPr>
          <p:nvPr>
            <p:ph type="sldNum" sz="quarter" idx="5"/>
          </p:nvPr>
        </p:nvSpPr>
        <p:spPr/>
        <p:txBody>
          <a:bodyPr/>
          <a:lstStyle/>
          <a:p>
            <a:fld id="{974EE5E5-6B47-41EE-90C7-0348EDC3A8B2}" type="slidenum">
              <a:rPr lang="de-AT" smtClean="0"/>
              <a:t>1</a:t>
            </a:fld>
            <a:endParaRPr lang="de-AT"/>
          </a:p>
        </p:txBody>
      </p:sp>
    </p:spTree>
    <p:extLst>
      <p:ext uri="{BB962C8B-B14F-4D97-AF65-F5344CB8AC3E}">
        <p14:creationId xmlns:p14="http://schemas.microsoft.com/office/powerpoint/2010/main" val="2098560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874667">
              <a:defRPr sz="2600">
                <a:solidFill>
                  <a:schemeClr val="tx1"/>
                </a:solidFill>
                <a:latin typeface="Times New Roman" pitchFamily="18" charset="0"/>
              </a:defRPr>
            </a:lvl1pPr>
            <a:lvl2pPr marL="685669" indent="-263719" defTabSz="874667">
              <a:defRPr sz="2600">
                <a:solidFill>
                  <a:schemeClr val="tx1"/>
                </a:solidFill>
                <a:latin typeface="Times New Roman" pitchFamily="18" charset="0"/>
              </a:defRPr>
            </a:lvl2pPr>
            <a:lvl3pPr marL="1054875" indent="-210975" defTabSz="874667">
              <a:defRPr sz="2600">
                <a:solidFill>
                  <a:schemeClr val="tx1"/>
                </a:solidFill>
                <a:latin typeface="Times New Roman" pitchFamily="18" charset="0"/>
              </a:defRPr>
            </a:lvl3pPr>
            <a:lvl4pPr marL="1476825" indent="-210975" defTabSz="874667">
              <a:defRPr sz="2600">
                <a:solidFill>
                  <a:schemeClr val="tx1"/>
                </a:solidFill>
                <a:latin typeface="Times New Roman" pitchFamily="18" charset="0"/>
              </a:defRPr>
            </a:lvl4pPr>
            <a:lvl5pPr marL="1898774" indent="-210975" defTabSz="874667">
              <a:defRPr sz="2600">
                <a:solidFill>
                  <a:schemeClr val="tx1"/>
                </a:solidFill>
                <a:latin typeface="Times New Roman" pitchFamily="18" charset="0"/>
              </a:defRPr>
            </a:lvl5pPr>
            <a:lvl6pPr marL="2320724" indent="-210975" algn="ctr" defTabSz="874667" eaLnBrk="0" fontAlgn="base" hangingPunct="0">
              <a:spcBef>
                <a:spcPct val="50000"/>
              </a:spcBef>
              <a:spcAft>
                <a:spcPct val="0"/>
              </a:spcAft>
              <a:defRPr sz="2600">
                <a:solidFill>
                  <a:schemeClr val="tx1"/>
                </a:solidFill>
                <a:latin typeface="Times New Roman" pitchFamily="18" charset="0"/>
              </a:defRPr>
            </a:lvl6pPr>
            <a:lvl7pPr marL="2742674" indent="-210975" algn="ctr" defTabSz="874667" eaLnBrk="0" fontAlgn="base" hangingPunct="0">
              <a:spcBef>
                <a:spcPct val="50000"/>
              </a:spcBef>
              <a:spcAft>
                <a:spcPct val="0"/>
              </a:spcAft>
              <a:defRPr sz="2600">
                <a:solidFill>
                  <a:schemeClr val="tx1"/>
                </a:solidFill>
                <a:latin typeface="Times New Roman" pitchFamily="18" charset="0"/>
              </a:defRPr>
            </a:lvl7pPr>
            <a:lvl8pPr marL="3164624" indent="-210975" algn="ctr" defTabSz="874667" eaLnBrk="0" fontAlgn="base" hangingPunct="0">
              <a:spcBef>
                <a:spcPct val="50000"/>
              </a:spcBef>
              <a:spcAft>
                <a:spcPct val="0"/>
              </a:spcAft>
              <a:defRPr sz="2600">
                <a:solidFill>
                  <a:schemeClr val="tx1"/>
                </a:solidFill>
                <a:latin typeface="Times New Roman" pitchFamily="18" charset="0"/>
              </a:defRPr>
            </a:lvl8pPr>
            <a:lvl9pPr marL="3586574" indent="-210975" algn="ctr" defTabSz="874667" eaLnBrk="0" fontAlgn="base" hangingPunct="0">
              <a:spcBef>
                <a:spcPct val="50000"/>
              </a:spcBef>
              <a:spcAft>
                <a:spcPct val="0"/>
              </a:spcAft>
              <a:defRPr sz="2600">
                <a:solidFill>
                  <a:schemeClr val="tx1"/>
                </a:solidFill>
                <a:latin typeface="Times New Roman" pitchFamily="18" charset="0"/>
              </a:defRPr>
            </a:lvl9pPr>
          </a:lstStyle>
          <a:p>
            <a:fld id="{F74A8F2D-9B93-42C1-869E-F4EAC4BE44F3}" type="slidenum">
              <a:rPr lang="de-AT" altLang="de-DE" sz="1100">
                <a:latin typeface="Times" pitchFamily="18" charset="0"/>
              </a:rPr>
              <a:pPr/>
              <a:t>10</a:t>
            </a:fld>
            <a:endParaRPr lang="de-AT" altLang="de-DE" sz="1100">
              <a:latin typeface="Times"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1324593" y="3486390"/>
            <a:ext cx="7277463" cy="3303074"/>
          </a:xfrm>
          <a:noFill/>
        </p:spPr>
        <p:txBody>
          <a:bodyPr/>
          <a:lstStyle/>
          <a:p>
            <a:pPr eaLnBrk="1" hangingPunct="1"/>
            <a:r>
              <a:rPr lang="de-DE" altLang="de-DE" dirty="0"/>
              <a:t>An dieser Stelle auch festzuhalten – (Mängel)Feststellung im Augenblick der Begutachtung und keine Garantie über Zustand bis zur nächsten Begutachtung!</a:t>
            </a:r>
          </a:p>
          <a:p>
            <a:pPr eaLnBrk="1" hangingPunct="1"/>
            <a:r>
              <a:rPr lang="de-DE" altLang="de-DE" dirty="0"/>
              <a:t>Wiederum wichtig das Gutachten sofort auszuhändigen!</a:t>
            </a:r>
            <a:endParaRPr lang="de-AT" altLang="de-DE" dirty="0"/>
          </a:p>
        </p:txBody>
      </p:sp>
    </p:spTree>
    <p:extLst>
      <p:ext uri="{BB962C8B-B14F-4D97-AF65-F5344CB8AC3E}">
        <p14:creationId xmlns:p14="http://schemas.microsoft.com/office/powerpoint/2010/main" val="1548677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874667">
              <a:defRPr sz="2600">
                <a:solidFill>
                  <a:schemeClr val="tx1"/>
                </a:solidFill>
                <a:latin typeface="Times New Roman" pitchFamily="18" charset="0"/>
              </a:defRPr>
            </a:lvl1pPr>
            <a:lvl2pPr marL="685669" indent="-263719" defTabSz="874667">
              <a:defRPr sz="2600">
                <a:solidFill>
                  <a:schemeClr val="tx1"/>
                </a:solidFill>
                <a:latin typeface="Times New Roman" pitchFamily="18" charset="0"/>
              </a:defRPr>
            </a:lvl2pPr>
            <a:lvl3pPr marL="1054875" indent="-210975" defTabSz="874667">
              <a:defRPr sz="2600">
                <a:solidFill>
                  <a:schemeClr val="tx1"/>
                </a:solidFill>
                <a:latin typeface="Times New Roman" pitchFamily="18" charset="0"/>
              </a:defRPr>
            </a:lvl3pPr>
            <a:lvl4pPr marL="1476825" indent="-210975" defTabSz="874667">
              <a:defRPr sz="2600">
                <a:solidFill>
                  <a:schemeClr val="tx1"/>
                </a:solidFill>
                <a:latin typeface="Times New Roman" pitchFamily="18" charset="0"/>
              </a:defRPr>
            </a:lvl4pPr>
            <a:lvl5pPr marL="1898774" indent="-210975" defTabSz="874667">
              <a:defRPr sz="2600">
                <a:solidFill>
                  <a:schemeClr val="tx1"/>
                </a:solidFill>
                <a:latin typeface="Times New Roman" pitchFamily="18" charset="0"/>
              </a:defRPr>
            </a:lvl5pPr>
            <a:lvl6pPr marL="2320724" indent="-210975" algn="ctr" defTabSz="874667" eaLnBrk="0" fontAlgn="base" hangingPunct="0">
              <a:spcBef>
                <a:spcPct val="50000"/>
              </a:spcBef>
              <a:spcAft>
                <a:spcPct val="0"/>
              </a:spcAft>
              <a:defRPr sz="2600">
                <a:solidFill>
                  <a:schemeClr val="tx1"/>
                </a:solidFill>
                <a:latin typeface="Times New Roman" pitchFamily="18" charset="0"/>
              </a:defRPr>
            </a:lvl6pPr>
            <a:lvl7pPr marL="2742674" indent="-210975" algn="ctr" defTabSz="874667" eaLnBrk="0" fontAlgn="base" hangingPunct="0">
              <a:spcBef>
                <a:spcPct val="50000"/>
              </a:spcBef>
              <a:spcAft>
                <a:spcPct val="0"/>
              </a:spcAft>
              <a:defRPr sz="2600">
                <a:solidFill>
                  <a:schemeClr val="tx1"/>
                </a:solidFill>
                <a:latin typeface="Times New Roman" pitchFamily="18" charset="0"/>
              </a:defRPr>
            </a:lvl7pPr>
            <a:lvl8pPr marL="3164624" indent="-210975" algn="ctr" defTabSz="874667" eaLnBrk="0" fontAlgn="base" hangingPunct="0">
              <a:spcBef>
                <a:spcPct val="50000"/>
              </a:spcBef>
              <a:spcAft>
                <a:spcPct val="0"/>
              </a:spcAft>
              <a:defRPr sz="2600">
                <a:solidFill>
                  <a:schemeClr val="tx1"/>
                </a:solidFill>
                <a:latin typeface="Times New Roman" pitchFamily="18" charset="0"/>
              </a:defRPr>
            </a:lvl8pPr>
            <a:lvl9pPr marL="3586574" indent="-210975" algn="ctr" defTabSz="874667" eaLnBrk="0" fontAlgn="base" hangingPunct="0">
              <a:spcBef>
                <a:spcPct val="50000"/>
              </a:spcBef>
              <a:spcAft>
                <a:spcPct val="0"/>
              </a:spcAft>
              <a:defRPr sz="2600">
                <a:solidFill>
                  <a:schemeClr val="tx1"/>
                </a:solidFill>
                <a:latin typeface="Times New Roman" pitchFamily="18" charset="0"/>
              </a:defRPr>
            </a:lvl9pPr>
          </a:lstStyle>
          <a:p>
            <a:fld id="{F74A8F2D-9B93-42C1-869E-F4EAC4BE44F3}" type="slidenum">
              <a:rPr lang="de-AT" altLang="de-DE" sz="1100">
                <a:latin typeface="Times" pitchFamily="18" charset="0"/>
              </a:rPr>
              <a:pPr/>
              <a:t>11</a:t>
            </a:fld>
            <a:endParaRPr lang="de-AT" altLang="de-DE" sz="1100">
              <a:latin typeface="Times"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1324593" y="3486390"/>
            <a:ext cx="7277463" cy="3303074"/>
          </a:xfrm>
          <a:noFill/>
        </p:spPr>
        <p:txBody>
          <a:bodyPr/>
          <a:lstStyle/>
          <a:p>
            <a:pPr eaLnBrk="1" hangingPunct="1"/>
            <a:endParaRPr lang="de-AT"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974EE5E5-6B47-41EE-90C7-0348EDC3A8B2}" type="slidenum">
              <a:rPr lang="de-AT" smtClean="0"/>
              <a:t>12</a:t>
            </a:fld>
            <a:endParaRPr lang="de-AT"/>
          </a:p>
        </p:txBody>
      </p:sp>
    </p:spTree>
    <p:extLst>
      <p:ext uri="{BB962C8B-B14F-4D97-AF65-F5344CB8AC3E}">
        <p14:creationId xmlns:p14="http://schemas.microsoft.com/office/powerpoint/2010/main" val="1577449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A63236F-AD3B-4F9E-9A8A-A8F34411CFB0}" type="slidenum">
              <a:rPr lang="de-DE"/>
              <a:pPr/>
              <a:t>13</a:t>
            </a:fld>
            <a:endParaRPr lang="de-DE"/>
          </a:p>
        </p:txBody>
      </p:sp>
      <p:sp>
        <p:nvSpPr>
          <p:cNvPr id="642050" name="Rectangle 2"/>
          <p:cNvSpPr>
            <a:spLocks noGrp="1" noRot="1" noChangeAspect="1" noChangeArrowheads="1" noTextEdit="1"/>
          </p:cNvSpPr>
          <p:nvPr>
            <p:ph type="sldImg"/>
          </p:nvPr>
        </p:nvSpPr>
        <p:spPr>
          <a:ln/>
        </p:spPr>
      </p:sp>
      <p:sp>
        <p:nvSpPr>
          <p:cNvPr id="642051" name="Rectangle 3"/>
          <p:cNvSpPr>
            <a:spLocks noGrp="1" noChangeArrowheads="1"/>
          </p:cNvSpPr>
          <p:nvPr>
            <p:ph type="body" idx="1"/>
          </p:nvPr>
        </p:nvSpPr>
        <p:spPr/>
        <p:txBody>
          <a:bodyPr/>
          <a:lstStyle/>
          <a:p>
            <a:endParaRPr lang="de-AT"/>
          </a:p>
        </p:txBody>
      </p:sp>
    </p:spTree>
    <p:extLst>
      <p:ext uri="{BB962C8B-B14F-4D97-AF65-F5344CB8AC3E}">
        <p14:creationId xmlns:p14="http://schemas.microsoft.com/office/powerpoint/2010/main" val="1265092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Betroffene Fahrzeuge nur mehr 4 Monate statt 6 Monate Zeit für Begutachtung</a:t>
            </a:r>
            <a:endParaRPr lang="de-AT" dirty="0"/>
          </a:p>
        </p:txBody>
      </p:sp>
      <p:sp>
        <p:nvSpPr>
          <p:cNvPr id="4" name="Foliennummernplatzhalter 3"/>
          <p:cNvSpPr>
            <a:spLocks noGrp="1"/>
          </p:cNvSpPr>
          <p:nvPr>
            <p:ph type="sldNum" sz="quarter" idx="5"/>
          </p:nvPr>
        </p:nvSpPr>
        <p:spPr/>
        <p:txBody>
          <a:bodyPr/>
          <a:lstStyle/>
          <a:p>
            <a:fld id="{974EE5E5-6B47-41EE-90C7-0348EDC3A8B2}" type="slidenum">
              <a:rPr lang="de-AT" smtClean="0"/>
              <a:t>14</a:t>
            </a:fld>
            <a:endParaRPr lang="de-AT"/>
          </a:p>
        </p:txBody>
      </p:sp>
    </p:spTree>
    <p:extLst>
      <p:ext uri="{BB962C8B-B14F-4D97-AF65-F5344CB8AC3E}">
        <p14:creationId xmlns:p14="http://schemas.microsoft.com/office/powerpoint/2010/main" val="2780482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A63236F-AD3B-4F9E-9A8A-A8F34411CFB0}" type="slidenum">
              <a:rPr lang="de-DE"/>
              <a:pPr/>
              <a:t>15</a:t>
            </a:fld>
            <a:endParaRPr lang="de-DE"/>
          </a:p>
        </p:txBody>
      </p:sp>
      <p:sp>
        <p:nvSpPr>
          <p:cNvPr id="642050" name="Rectangle 2"/>
          <p:cNvSpPr>
            <a:spLocks noGrp="1" noRot="1" noChangeAspect="1" noChangeArrowheads="1" noTextEdit="1"/>
          </p:cNvSpPr>
          <p:nvPr>
            <p:ph type="sldImg"/>
          </p:nvPr>
        </p:nvSpPr>
        <p:spPr>
          <a:ln/>
        </p:spPr>
      </p:sp>
      <p:sp>
        <p:nvSpPr>
          <p:cNvPr id="642051" name="Rectangle 3"/>
          <p:cNvSpPr>
            <a:spLocks noGrp="1" noChangeArrowheads="1"/>
          </p:cNvSpPr>
          <p:nvPr>
            <p:ph type="body" idx="1"/>
          </p:nvPr>
        </p:nvSpPr>
        <p:spPr/>
        <p:txBody>
          <a:bodyPr/>
          <a:lstStyle/>
          <a:p>
            <a:r>
              <a:rPr lang="de-DE" dirty="0"/>
              <a:t>Weitere Tabelle mit Intervallen und Toleranzzeiträumen...</a:t>
            </a:r>
          </a:p>
          <a:p>
            <a:r>
              <a:rPr lang="de-DE" dirty="0"/>
              <a:t>Zu sehen auch, dass </a:t>
            </a:r>
            <a:r>
              <a:rPr lang="de-DE" dirty="0" err="1"/>
              <a:t>Fzg</a:t>
            </a:r>
            <a:r>
              <a:rPr lang="de-DE" dirty="0"/>
              <a:t>. ohne Überziehungsfrist ausschließlich jährlich zu begutachten sind!</a:t>
            </a:r>
            <a:endParaRPr lang="de-AT" dirty="0"/>
          </a:p>
        </p:txBody>
      </p:sp>
    </p:spTree>
    <p:extLst>
      <p:ext uri="{BB962C8B-B14F-4D97-AF65-F5344CB8AC3E}">
        <p14:creationId xmlns:p14="http://schemas.microsoft.com/office/powerpoint/2010/main" val="4071449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A63236F-AD3B-4F9E-9A8A-A8F34411CFB0}" type="slidenum">
              <a:rPr lang="de-DE"/>
              <a:pPr/>
              <a:t>16</a:t>
            </a:fld>
            <a:endParaRPr lang="de-DE"/>
          </a:p>
        </p:txBody>
      </p:sp>
      <p:sp>
        <p:nvSpPr>
          <p:cNvPr id="642050" name="Rectangle 2"/>
          <p:cNvSpPr>
            <a:spLocks noGrp="1" noRot="1" noChangeAspect="1" noChangeArrowheads="1" noTextEdit="1"/>
          </p:cNvSpPr>
          <p:nvPr>
            <p:ph type="sldImg"/>
          </p:nvPr>
        </p:nvSpPr>
        <p:spPr>
          <a:ln/>
        </p:spPr>
      </p:sp>
      <p:sp>
        <p:nvSpPr>
          <p:cNvPr id="642051" name="Rectangle 3"/>
          <p:cNvSpPr>
            <a:spLocks noGrp="1" noChangeArrowheads="1"/>
          </p:cNvSpPr>
          <p:nvPr>
            <p:ph type="body" idx="1"/>
          </p:nvPr>
        </p:nvSpPr>
        <p:spPr/>
        <p:txBody>
          <a:bodyPr/>
          <a:lstStyle/>
          <a:p>
            <a:r>
              <a:rPr lang="de-DE" dirty="0"/>
              <a:t>35. KFG – Novelle – Neue Prüfungen im Zuge der Begutachtung bei historischen Fahrzeugen</a:t>
            </a:r>
          </a:p>
          <a:p>
            <a:r>
              <a:rPr lang="de-DE" dirty="0"/>
              <a:t>- Mit Fahrzeugen über 3,5 t seither bei diesen auch Vorschriftsmängel unter 3,5 t möglich (sonst unter 3,5 t nur bei Prüfungen gem. §56 u. §58 KFG)</a:t>
            </a:r>
            <a:endParaRPr lang="de-AT" dirty="0"/>
          </a:p>
        </p:txBody>
      </p:sp>
    </p:spTree>
    <p:extLst>
      <p:ext uri="{BB962C8B-B14F-4D97-AF65-F5344CB8AC3E}">
        <p14:creationId xmlns:p14="http://schemas.microsoft.com/office/powerpoint/2010/main" val="923986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874667">
              <a:defRPr sz="2600">
                <a:solidFill>
                  <a:schemeClr val="tx1"/>
                </a:solidFill>
                <a:latin typeface="Times New Roman" pitchFamily="18" charset="0"/>
              </a:defRPr>
            </a:lvl1pPr>
            <a:lvl2pPr marL="685669" indent="-263719" defTabSz="874667">
              <a:defRPr sz="2600">
                <a:solidFill>
                  <a:schemeClr val="tx1"/>
                </a:solidFill>
                <a:latin typeface="Times New Roman" pitchFamily="18" charset="0"/>
              </a:defRPr>
            </a:lvl2pPr>
            <a:lvl3pPr marL="1054875" indent="-210975" defTabSz="874667">
              <a:defRPr sz="2600">
                <a:solidFill>
                  <a:schemeClr val="tx1"/>
                </a:solidFill>
                <a:latin typeface="Times New Roman" pitchFamily="18" charset="0"/>
              </a:defRPr>
            </a:lvl3pPr>
            <a:lvl4pPr marL="1476825" indent="-210975" defTabSz="874667">
              <a:defRPr sz="2600">
                <a:solidFill>
                  <a:schemeClr val="tx1"/>
                </a:solidFill>
                <a:latin typeface="Times New Roman" pitchFamily="18" charset="0"/>
              </a:defRPr>
            </a:lvl4pPr>
            <a:lvl5pPr marL="1898774" indent="-210975" defTabSz="874667">
              <a:defRPr sz="2600">
                <a:solidFill>
                  <a:schemeClr val="tx1"/>
                </a:solidFill>
                <a:latin typeface="Times New Roman" pitchFamily="18" charset="0"/>
              </a:defRPr>
            </a:lvl5pPr>
            <a:lvl6pPr marL="2320724" indent="-210975" algn="ctr" defTabSz="874667" eaLnBrk="0" fontAlgn="base" hangingPunct="0">
              <a:spcBef>
                <a:spcPct val="50000"/>
              </a:spcBef>
              <a:spcAft>
                <a:spcPct val="0"/>
              </a:spcAft>
              <a:defRPr sz="2600">
                <a:solidFill>
                  <a:schemeClr val="tx1"/>
                </a:solidFill>
                <a:latin typeface="Times New Roman" pitchFamily="18" charset="0"/>
              </a:defRPr>
            </a:lvl6pPr>
            <a:lvl7pPr marL="2742674" indent="-210975" algn="ctr" defTabSz="874667" eaLnBrk="0" fontAlgn="base" hangingPunct="0">
              <a:spcBef>
                <a:spcPct val="50000"/>
              </a:spcBef>
              <a:spcAft>
                <a:spcPct val="0"/>
              </a:spcAft>
              <a:defRPr sz="2600">
                <a:solidFill>
                  <a:schemeClr val="tx1"/>
                </a:solidFill>
                <a:latin typeface="Times New Roman" pitchFamily="18" charset="0"/>
              </a:defRPr>
            </a:lvl7pPr>
            <a:lvl8pPr marL="3164624" indent="-210975" algn="ctr" defTabSz="874667" eaLnBrk="0" fontAlgn="base" hangingPunct="0">
              <a:spcBef>
                <a:spcPct val="50000"/>
              </a:spcBef>
              <a:spcAft>
                <a:spcPct val="0"/>
              </a:spcAft>
              <a:defRPr sz="2600">
                <a:solidFill>
                  <a:schemeClr val="tx1"/>
                </a:solidFill>
                <a:latin typeface="Times New Roman" pitchFamily="18" charset="0"/>
              </a:defRPr>
            </a:lvl8pPr>
            <a:lvl9pPr marL="3586574" indent="-210975" algn="ctr" defTabSz="874667" eaLnBrk="0" fontAlgn="base" hangingPunct="0">
              <a:spcBef>
                <a:spcPct val="50000"/>
              </a:spcBef>
              <a:spcAft>
                <a:spcPct val="0"/>
              </a:spcAft>
              <a:defRPr sz="2600">
                <a:solidFill>
                  <a:schemeClr val="tx1"/>
                </a:solidFill>
                <a:latin typeface="Times New Roman" pitchFamily="18" charset="0"/>
              </a:defRPr>
            </a:lvl9pPr>
          </a:lstStyle>
          <a:p>
            <a:fld id="{F74A8F2D-9B93-42C1-869E-F4EAC4BE44F3}" type="slidenum">
              <a:rPr lang="de-AT" altLang="de-DE" sz="1100">
                <a:latin typeface="Times" pitchFamily="18" charset="0"/>
              </a:rPr>
              <a:pPr/>
              <a:t>17</a:t>
            </a:fld>
            <a:endParaRPr lang="de-AT" altLang="de-DE" sz="1100">
              <a:latin typeface="Times"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1324593" y="3486390"/>
            <a:ext cx="7277463" cy="3303074"/>
          </a:xfrm>
          <a:noFill/>
        </p:spPr>
        <p:txBody>
          <a:bodyPr/>
          <a:lstStyle/>
          <a:p>
            <a:pPr eaLnBrk="1" hangingPunct="1"/>
            <a:endParaRPr lang="de-AT" altLang="de-DE"/>
          </a:p>
        </p:txBody>
      </p:sp>
    </p:spTree>
    <p:extLst>
      <p:ext uri="{BB962C8B-B14F-4D97-AF65-F5344CB8AC3E}">
        <p14:creationId xmlns:p14="http://schemas.microsoft.com/office/powerpoint/2010/main" val="862465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874667">
              <a:defRPr sz="2600">
                <a:solidFill>
                  <a:schemeClr val="tx1"/>
                </a:solidFill>
                <a:latin typeface="Times New Roman" pitchFamily="18" charset="0"/>
              </a:defRPr>
            </a:lvl1pPr>
            <a:lvl2pPr marL="685669" indent="-263719" defTabSz="874667">
              <a:defRPr sz="2600">
                <a:solidFill>
                  <a:schemeClr val="tx1"/>
                </a:solidFill>
                <a:latin typeface="Times New Roman" pitchFamily="18" charset="0"/>
              </a:defRPr>
            </a:lvl2pPr>
            <a:lvl3pPr marL="1054875" indent="-210975" defTabSz="874667">
              <a:defRPr sz="2600">
                <a:solidFill>
                  <a:schemeClr val="tx1"/>
                </a:solidFill>
                <a:latin typeface="Times New Roman" pitchFamily="18" charset="0"/>
              </a:defRPr>
            </a:lvl3pPr>
            <a:lvl4pPr marL="1476825" indent="-210975" defTabSz="874667">
              <a:defRPr sz="2600">
                <a:solidFill>
                  <a:schemeClr val="tx1"/>
                </a:solidFill>
                <a:latin typeface="Times New Roman" pitchFamily="18" charset="0"/>
              </a:defRPr>
            </a:lvl4pPr>
            <a:lvl5pPr marL="1898774" indent="-210975" defTabSz="874667">
              <a:defRPr sz="2600">
                <a:solidFill>
                  <a:schemeClr val="tx1"/>
                </a:solidFill>
                <a:latin typeface="Times New Roman" pitchFamily="18" charset="0"/>
              </a:defRPr>
            </a:lvl5pPr>
            <a:lvl6pPr marL="2320724" indent="-210975" algn="ctr" defTabSz="874667" eaLnBrk="0" fontAlgn="base" hangingPunct="0">
              <a:spcBef>
                <a:spcPct val="50000"/>
              </a:spcBef>
              <a:spcAft>
                <a:spcPct val="0"/>
              </a:spcAft>
              <a:defRPr sz="2600">
                <a:solidFill>
                  <a:schemeClr val="tx1"/>
                </a:solidFill>
                <a:latin typeface="Times New Roman" pitchFamily="18" charset="0"/>
              </a:defRPr>
            </a:lvl6pPr>
            <a:lvl7pPr marL="2742674" indent="-210975" algn="ctr" defTabSz="874667" eaLnBrk="0" fontAlgn="base" hangingPunct="0">
              <a:spcBef>
                <a:spcPct val="50000"/>
              </a:spcBef>
              <a:spcAft>
                <a:spcPct val="0"/>
              </a:spcAft>
              <a:defRPr sz="2600">
                <a:solidFill>
                  <a:schemeClr val="tx1"/>
                </a:solidFill>
                <a:latin typeface="Times New Roman" pitchFamily="18" charset="0"/>
              </a:defRPr>
            </a:lvl7pPr>
            <a:lvl8pPr marL="3164624" indent="-210975" algn="ctr" defTabSz="874667" eaLnBrk="0" fontAlgn="base" hangingPunct="0">
              <a:spcBef>
                <a:spcPct val="50000"/>
              </a:spcBef>
              <a:spcAft>
                <a:spcPct val="0"/>
              </a:spcAft>
              <a:defRPr sz="2600">
                <a:solidFill>
                  <a:schemeClr val="tx1"/>
                </a:solidFill>
                <a:latin typeface="Times New Roman" pitchFamily="18" charset="0"/>
              </a:defRPr>
            </a:lvl8pPr>
            <a:lvl9pPr marL="3586574" indent="-210975" algn="ctr" defTabSz="874667" eaLnBrk="0" fontAlgn="base" hangingPunct="0">
              <a:spcBef>
                <a:spcPct val="50000"/>
              </a:spcBef>
              <a:spcAft>
                <a:spcPct val="0"/>
              </a:spcAft>
              <a:defRPr sz="2600">
                <a:solidFill>
                  <a:schemeClr val="tx1"/>
                </a:solidFill>
                <a:latin typeface="Times New Roman" pitchFamily="18" charset="0"/>
              </a:defRPr>
            </a:lvl9pPr>
          </a:lstStyle>
          <a:p>
            <a:fld id="{F74A8F2D-9B93-42C1-869E-F4EAC4BE44F3}" type="slidenum">
              <a:rPr lang="de-AT" altLang="de-DE" sz="1100">
                <a:latin typeface="Times" pitchFamily="18" charset="0"/>
              </a:rPr>
              <a:pPr/>
              <a:t>18</a:t>
            </a:fld>
            <a:endParaRPr lang="de-AT" altLang="de-DE" sz="1100">
              <a:latin typeface="Times"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1324593" y="3486390"/>
            <a:ext cx="7277463" cy="3303074"/>
          </a:xfrm>
          <a:noFill/>
        </p:spPr>
        <p:txBody>
          <a:bodyPr/>
          <a:lstStyle/>
          <a:p>
            <a:pPr eaLnBrk="1" hangingPunct="1"/>
            <a:r>
              <a:rPr lang="de-DE" altLang="de-DE" dirty="0"/>
              <a:t>Nicht nur am Typenschild od. WSS – immerhin auch Mängelpunkte bei </a:t>
            </a:r>
            <a:r>
              <a:rPr lang="de-DE" altLang="de-DE" dirty="0" err="1"/>
              <a:t>Identifizeirung</a:t>
            </a:r>
            <a:r>
              <a:rPr lang="de-DE" altLang="de-DE" dirty="0"/>
              <a:t> d. </a:t>
            </a:r>
            <a:r>
              <a:rPr lang="de-DE" altLang="de-DE" dirty="0" err="1"/>
              <a:t>Fzg</a:t>
            </a:r>
            <a:r>
              <a:rPr lang="de-DE" altLang="de-DE" dirty="0"/>
              <a:t>. (Mangelpunkt "0" – fehlt/</a:t>
            </a:r>
            <a:r>
              <a:rPr lang="de-DE" altLang="de-DE" dirty="0" err="1"/>
              <a:t>unaffinbar</a:t>
            </a:r>
            <a:r>
              <a:rPr lang="de-DE" altLang="de-DE" dirty="0"/>
              <a:t>, unleserlich/unvollständig usw.)! </a:t>
            </a:r>
            <a:endParaRPr lang="de-AT" altLang="de-DE" dirty="0"/>
          </a:p>
        </p:txBody>
      </p:sp>
    </p:spTree>
    <p:extLst>
      <p:ext uri="{BB962C8B-B14F-4D97-AF65-F5344CB8AC3E}">
        <p14:creationId xmlns:p14="http://schemas.microsoft.com/office/powerpoint/2010/main" val="971543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A63236F-AD3B-4F9E-9A8A-A8F34411CFB0}" type="slidenum">
              <a:rPr lang="de-DE"/>
              <a:pPr/>
              <a:t>19</a:t>
            </a:fld>
            <a:endParaRPr lang="de-DE"/>
          </a:p>
        </p:txBody>
      </p:sp>
      <p:sp>
        <p:nvSpPr>
          <p:cNvPr id="642050" name="Rectangle 2"/>
          <p:cNvSpPr>
            <a:spLocks noGrp="1" noRot="1" noChangeAspect="1" noChangeArrowheads="1" noTextEdit="1"/>
          </p:cNvSpPr>
          <p:nvPr>
            <p:ph type="sldImg"/>
          </p:nvPr>
        </p:nvSpPr>
        <p:spPr>
          <a:ln/>
        </p:spPr>
      </p:sp>
      <p:sp>
        <p:nvSpPr>
          <p:cNvPr id="642051" name="Rectangle 3"/>
          <p:cNvSpPr>
            <a:spLocks noGrp="1" noChangeArrowheads="1"/>
          </p:cNvSpPr>
          <p:nvPr>
            <p:ph type="body" idx="1"/>
          </p:nvPr>
        </p:nvSpPr>
        <p:spPr/>
        <p:txBody>
          <a:bodyPr/>
          <a:lstStyle/>
          <a:p>
            <a:endParaRPr lang="de-AT"/>
          </a:p>
        </p:txBody>
      </p:sp>
    </p:spTree>
    <p:extLst>
      <p:ext uri="{BB962C8B-B14F-4D97-AF65-F5344CB8AC3E}">
        <p14:creationId xmlns:p14="http://schemas.microsoft.com/office/powerpoint/2010/main" val="177563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Kurz was hat sich in d. letzten Jahren geändert (2018 mit 34. u. 35. KFG Novelle u. 9. Novelle d. </a:t>
            </a:r>
            <a:r>
              <a:rPr lang="de-DE" dirty="0" err="1"/>
              <a:t>PBStV</a:t>
            </a:r>
            <a:r>
              <a:rPr lang="de-DE" dirty="0"/>
              <a:t>)</a:t>
            </a:r>
          </a:p>
          <a:p>
            <a:pPr marL="171450" indent="-171450">
              <a:buFontTx/>
              <a:buChar char="-"/>
            </a:pPr>
            <a:r>
              <a:rPr lang="de-DE" dirty="0"/>
              <a:t>Aktuelle Neuerungen mit 10. </a:t>
            </a:r>
            <a:r>
              <a:rPr lang="de-DE" dirty="0" err="1"/>
              <a:t>PBStV</a:t>
            </a:r>
            <a:r>
              <a:rPr lang="de-DE" dirty="0"/>
              <a:t>-Novelle</a:t>
            </a:r>
            <a:endParaRPr lang="de-AT" dirty="0"/>
          </a:p>
        </p:txBody>
      </p:sp>
      <p:sp>
        <p:nvSpPr>
          <p:cNvPr id="4" name="Foliennummernplatzhalter 3"/>
          <p:cNvSpPr>
            <a:spLocks noGrp="1"/>
          </p:cNvSpPr>
          <p:nvPr>
            <p:ph type="sldNum" sz="quarter" idx="5"/>
          </p:nvPr>
        </p:nvSpPr>
        <p:spPr/>
        <p:txBody>
          <a:bodyPr/>
          <a:lstStyle/>
          <a:p>
            <a:fld id="{974EE5E5-6B47-41EE-90C7-0348EDC3A8B2}" type="slidenum">
              <a:rPr lang="de-AT" smtClean="0"/>
              <a:t>2</a:t>
            </a:fld>
            <a:endParaRPr lang="de-AT"/>
          </a:p>
        </p:txBody>
      </p:sp>
    </p:spTree>
    <p:extLst>
      <p:ext uri="{BB962C8B-B14F-4D97-AF65-F5344CB8AC3E}">
        <p14:creationId xmlns:p14="http://schemas.microsoft.com/office/powerpoint/2010/main" val="383894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z.B. E-Call;</a:t>
            </a:r>
          </a:p>
          <a:p>
            <a:r>
              <a:rPr lang="de-DE" dirty="0"/>
              <a:t>Zu letzten Punkt: Sobald das Fahrzeug die Begutachtungsstelle verlässt, ist auch das Gutachten auszuhändigen!</a:t>
            </a:r>
            <a:endParaRPr lang="de-AT" dirty="0"/>
          </a:p>
        </p:txBody>
      </p:sp>
      <p:sp>
        <p:nvSpPr>
          <p:cNvPr id="4" name="Foliennummernplatzhalter 3"/>
          <p:cNvSpPr>
            <a:spLocks noGrp="1"/>
          </p:cNvSpPr>
          <p:nvPr>
            <p:ph type="sldNum" sz="quarter" idx="5"/>
          </p:nvPr>
        </p:nvSpPr>
        <p:spPr/>
        <p:txBody>
          <a:bodyPr/>
          <a:lstStyle/>
          <a:p>
            <a:fld id="{974EE5E5-6B47-41EE-90C7-0348EDC3A8B2}" type="slidenum">
              <a:rPr lang="de-AT" smtClean="0"/>
              <a:t>20</a:t>
            </a:fld>
            <a:endParaRPr lang="de-AT"/>
          </a:p>
        </p:txBody>
      </p:sp>
    </p:spTree>
    <p:extLst>
      <p:ext uri="{BB962C8B-B14F-4D97-AF65-F5344CB8AC3E}">
        <p14:creationId xmlns:p14="http://schemas.microsoft.com/office/powerpoint/2010/main" val="2565696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874667">
              <a:defRPr sz="2600">
                <a:solidFill>
                  <a:schemeClr val="tx1"/>
                </a:solidFill>
                <a:latin typeface="Times New Roman" pitchFamily="18" charset="0"/>
              </a:defRPr>
            </a:lvl1pPr>
            <a:lvl2pPr marL="685669" indent="-263719" defTabSz="874667">
              <a:defRPr sz="2600">
                <a:solidFill>
                  <a:schemeClr val="tx1"/>
                </a:solidFill>
                <a:latin typeface="Times New Roman" pitchFamily="18" charset="0"/>
              </a:defRPr>
            </a:lvl2pPr>
            <a:lvl3pPr marL="1054875" indent="-210975" defTabSz="874667">
              <a:defRPr sz="2600">
                <a:solidFill>
                  <a:schemeClr val="tx1"/>
                </a:solidFill>
                <a:latin typeface="Times New Roman" pitchFamily="18" charset="0"/>
              </a:defRPr>
            </a:lvl3pPr>
            <a:lvl4pPr marL="1476825" indent="-210975" defTabSz="874667">
              <a:defRPr sz="2600">
                <a:solidFill>
                  <a:schemeClr val="tx1"/>
                </a:solidFill>
                <a:latin typeface="Times New Roman" pitchFamily="18" charset="0"/>
              </a:defRPr>
            </a:lvl4pPr>
            <a:lvl5pPr marL="1898774" indent="-210975" defTabSz="874667">
              <a:defRPr sz="2600">
                <a:solidFill>
                  <a:schemeClr val="tx1"/>
                </a:solidFill>
                <a:latin typeface="Times New Roman" pitchFamily="18" charset="0"/>
              </a:defRPr>
            </a:lvl5pPr>
            <a:lvl6pPr marL="2320724" indent="-210975" algn="ctr" defTabSz="874667" eaLnBrk="0" fontAlgn="base" hangingPunct="0">
              <a:spcBef>
                <a:spcPct val="50000"/>
              </a:spcBef>
              <a:spcAft>
                <a:spcPct val="0"/>
              </a:spcAft>
              <a:defRPr sz="2600">
                <a:solidFill>
                  <a:schemeClr val="tx1"/>
                </a:solidFill>
                <a:latin typeface="Times New Roman" pitchFamily="18" charset="0"/>
              </a:defRPr>
            </a:lvl6pPr>
            <a:lvl7pPr marL="2742674" indent="-210975" algn="ctr" defTabSz="874667" eaLnBrk="0" fontAlgn="base" hangingPunct="0">
              <a:spcBef>
                <a:spcPct val="50000"/>
              </a:spcBef>
              <a:spcAft>
                <a:spcPct val="0"/>
              </a:spcAft>
              <a:defRPr sz="2600">
                <a:solidFill>
                  <a:schemeClr val="tx1"/>
                </a:solidFill>
                <a:latin typeface="Times New Roman" pitchFamily="18" charset="0"/>
              </a:defRPr>
            </a:lvl7pPr>
            <a:lvl8pPr marL="3164624" indent="-210975" algn="ctr" defTabSz="874667" eaLnBrk="0" fontAlgn="base" hangingPunct="0">
              <a:spcBef>
                <a:spcPct val="50000"/>
              </a:spcBef>
              <a:spcAft>
                <a:spcPct val="0"/>
              </a:spcAft>
              <a:defRPr sz="2600">
                <a:solidFill>
                  <a:schemeClr val="tx1"/>
                </a:solidFill>
                <a:latin typeface="Times New Roman" pitchFamily="18" charset="0"/>
              </a:defRPr>
            </a:lvl8pPr>
            <a:lvl9pPr marL="3586574" indent="-210975" algn="ctr" defTabSz="874667" eaLnBrk="0" fontAlgn="base" hangingPunct="0">
              <a:spcBef>
                <a:spcPct val="50000"/>
              </a:spcBef>
              <a:spcAft>
                <a:spcPct val="0"/>
              </a:spcAft>
              <a:defRPr sz="2600">
                <a:solidFill>
                  <a:schemeClr val="tx1"/>
                </a:solidFill>
                <a:latin typeface="Times New Roman" pitchFamily="18" charset="0"/>
              </a:defRPr>
            </a:lvl9pPr>
          </a:lstStyle>
          <a:p>
            <a:fld id="{F74A8F2D-9B93-42C1-869E-F4EAC4BE44F3}" type="slidenum">
              <a:rPr lang="de-AT" altLang="de-DE" sz="1100">
                <a:latin typeface="Times" pitchFamily="18" charset="0"/>
              </a:rPr>
              <a:pPr/>
              <a:t>21</a:t>
            </a:fld>
            <a:endParaRPr lang="de-AT" altLang="de-DE" sz="1100" dirty="0">
              <a:latin typeface="Times"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1324593" y="3486390"/>
            <a:ext cx="7277463" cy="3303074"/>
          </a:xfrm>
          <a:noFill/>
        </p:spPr>
        <p:txBody>
          <a:bodyPr/>
          <a:lstStyle/>
          <a:p>
            <a:pPr eaLnBrk="1" hangingPunct="1"/>
            <a:r>
              <a:rPr lang="de-DE" altLang="de-DE" dirty="0"/>
              <a:t>Auch in den letzten Jahren geregelt die Möglichkeit der Nachprüfung</a:t>
            </a:r>
            <a:endParaRPr lang="de-AT" alt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Daraus ergibt sich auch </a:t>
            </a:r>
            <a:r>
              <a:rPr lang="de-DE" dirty="0" err="1"/>
              <a:t>bezügl</a:t>
            </a:r>
            <a:r>
              <a:rPr lang="de-DE" dirty="0"/>
              <a:t>. techn. Einrichtungen der Ermächtigungsumfang samt Auflagen...</a:t>
            </a:r>
            <a:endParaRPr lang="de-AT" dirty="0"/>
          </a:p>
        </p:txBody>
      </p:sp>
      <p:sp>
        <p:nvSpPr>
          <p:cNvPr id="4" name="Foliennummernplatzhalter 3"/>
          <p:cNvSpPr>
            <a:spLocks noGrp="1"/>
          </p:cNvSpPr>
          <p:nvPr>
            <p:ph type="sldNum" sz="quarter" idx="5"/>
          </p:nvPr>
        </p:nvSpPr>
        <p:spPr/>
        <p:txBody>
          <a:bodyPr/>
          <a:lstStyle/>
          <a:p>
            <a:fld id="{974EE5E5-6B47-41EE-90C7-0348EDC3A8B2}" type="slidenum">
              <a:rPr lang="de-AT" smtClean="0"/>
              <a:t>22</a:t>
            </a:fld>
            <a:endParaRPr lang="de-AT"/>
          </a:p>
        </p:txBody>
      </p:sp>
    </p:spTree>
    <p:extLst>
      <p:ext uri="{BB962C8B-B14F-4D97-AF65-F5344CB8AC3E}">
        <p14:creationId xmlns:p14="http://schemas.microsoft.com/office/powerpoint/2010/main" val="46714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Auflagen!</a:t>
            </a:r>
            <a:endParaRPr lang="de-AT" dirty="0"/>
          </a:p>
        </p:txBody>
      </p:sp>
      <p:sp>
        <p:nvSpPr>
          <p:cNvPr id="4" name="Foliennummernplatzhalter 3"/>
          <p:cNvSpPr>
            <a:spLocks noGrp="1"/>
          </p:cNvSpPr>
          <p:nvPr>
            <p:ph type="sldNum" sz="quarter" idx="5"/>
          </p:nvPr>
        </p:nvSpPr>
        <p:spPr/>
        <p:txBody>
          <a:bodyPr/>
          <a:lstStyle/>
          <a:p>
            <a:fld id="{974EE5E5-6B47-41EE-90C7-0348EDC3A8B2}" type="slidenum">
              <a:rPr lang="de-AT" smtClean="0"/>
              <a:t>23</a:t>
            </a:fld>
            <a:endParaRPr lang="de-AT"/>
          </a:p>
        </p:txBody>
      </p:sp>
    </p:spTree>
    <p:extLst>
      <p:ext uri="{BB962C8B-B14F-4D97-AF65-F5344CB8AC3E}">
        <p14:creationId xmlns:p14="http://schemas.microsoft.com/office/powerpoint/2010/main" val="4245943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874667">
              <a:defRPr sz="2600">
                <a:solidFill>
                  <a:schemeClr val="tx1"/>
                </a:solidFill>
                <a:latin typeface="Times New Roman" pitchFamily="18" charset="0"/>
              </a:defRPr>
            </a:lvl1pPr>
            <a:lvl2pPr marL="685669" indent="-263719" defTabSz="874667">
              <a:defRPr sz="2600">
                <a:solidFill>
                  <a:schemeClr val="tx1"/>
                </a:solidFill>
                <a:latin typeface="Times New Roman" pitchFamily="18" charset="0"/>
              </a:defRPr>
            </a:lvl2pPr>
            <a:lvl3pPr marL="1054875" indent="-210975" defTabSz="874667">
              <a:defRPr sz="2600">
                <a:solidFill>
                  <a:schemeClr val="tx1"/>
                </a:solidFill>
                <a:latin typeface="Times New Roman" pitchFamily="18" charset="0"/>
              </a:defRPr>
            </a:lvl3pPr>
            <a:lvl4pPr marL="1476825" indent="-210975" defTabSz="874667">
              <a:defRPr sz="2600">
                <a:solidFill>
                  <a:schemeClr val="tx1"/>
                </a:solidFill>
                <a:latin typeface="Times New Roman" pitchFamily="18" charset="0"/>
              </a:defRPr>
            </a:lvl4pPr>
            <a:lvl5pPr marL="1898774" indent="-210975" defTabSz="874667">
              <a:defRPr sz="2600">
                <a:solidFill>
                  <a:schemeClr val="tx1"/>
                </a:solidFill>
                <a:latin typeface="Times New Roman" pitchFamily="18" charset="0"/>
              </a:defRPr>
            </a:lvl5pPr>
            <a:lvl6pPr marL="2320724" indent="-210975" algn="ctr" defTabSz="874667" eaLnBrk="0" fontAlgn="base" hangingPunct="0">
              <a:spcBef>
                <a:spcPct val="50000"/>
              </a:spcBef>
              <a:spcAft>
                <a:spcPct val="0"/>
              </a:spcAft>
              <a:defRPr sz="2600">
                <a:solidFill>
                  <a:schemeClr val="tx1"/>
                </a:solidFill>
                <a:latin typeface="Times New Roman" pitchFamily="18" charset="0"/>
              </a:defRPr>
            </a:lvl6pPr>
            <a:lvl7pPr marL="2742674" indent="-210975" algn="ctr" defTabSz="874667" eaLnBrk="0" fontAlgn="base" hangingPunct="0">
              <a:spcBef>
                <a:spcPct val="50000"/>
              </a:spcBef>
              <a:spcAft>
                <a:spcPct val="0"/>
              </a:spcAft>
              <a:defRPr sz="2600">
                <a:solidFill>
                  <a:schemeClr val="tx1"/>
                </a:solidFill>
                <a:latin typeface="Times New Roman" pitchFamily="18" charset="0"/>
              </a:defRPr>
            </a:lvl7pPr>
            <a:lvl8pPr marL="3164624" indent="-210975" algn="ctr" defTabSz="874667" eaLnBrk="0" fontAlgn="base" hangingPunct="0">
              <a:spcBef>
                <a:spcPct val="50000"/>
              </a:spcBef>
              <a:spcAft>
                <a:spcPct val="0"/>
              </a:spcAft>
              <a:defRPr sz="2600">
                <a:solidFill>
                  <a:schemeClr val="tx1"/>
                </a:solidFill>
                <a:latin typeface="Times New Roman" pitchFamily="18" charset="0"/>
              </a:defRPr>
            </a:lvl8pPr>
            <a:lvl9pPr marL="3586574" indent="-210975" algn="ctr" defTabSz="874667" eaLnBrk="0" fontAlgn="base" hangingPunct="0">
              <a:spcBef>
                <a:spcPct val="50000"/>
              </a:spcBef>
              <a:spcAft>
                <a:spcPct val="0"/>
              </a:spcAft>
              <a:defRPr sz="2600">
                <a:solidFill>
                  <a:schemeClr val="tx1"/>
                </a:solidFill>
                <a:latin typeface="Times New Roman" pitchFamily="18" charset="0"/>
              </a:defRPr>
            </a:lvl9pPr>
          </a:lstStyle>
          <a:p>
            <a:fld id="{6BBD423C-1991-4634-ACBE-357316EFE1F5}" type="slidenum">
              <a:rPr lang="de-AT" altLang="de-DE" sz="1100">
                <a:latin typeface="Times" pitchFamily="18" charset="0"/>
              </a:rPr>
              <a:pPr/>
              <a:t>24</a:t>
            </a:fld>
            <a:endParaRPr lang="de-AT" altLang="de-DE" sz="1100">
              <a:latin typeface="Times"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1324593" y="3486390"/>
            <a:ext cx="7277463" cy="3303074"/>
          </a:xfrm>
          <a:noFill/>
        </p:spPr>
        <p:txBody>
          <a:bodyPr/>
          <a:lstStyle/>
          <a:p>
            <a:pPr eaLnBrk="1" hangingPunct="1"/>
            <a:endParaRPr lang="de-AT" altLang="de-DE"/>
          </a:p>
        </p:txBody>
      </p:sp>
    </p:spTree>
    <p:extLst>
      <p:ext uri="{BB962C8B-B14F-4D97-AF65-F5344CB8AC3E}">
        <p14:creationId xmlns:p14="http://schemas.microsoft.com/office/powerpoint/2010/main" val="784865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974EE5E5-6B47-41EE-90C7-0348EDC3A8B2}" type="slidenum">
              <a:rPr lang="de-AT" smtClean="0"/>
              <a:t>25</a:t>
            </a:fld>
            <a:endParaRPr lang="de-AT"/>
          </a:p>
        </p:txBody>
      </p:sp>
    </p:spTree>
    <p:extLst>
      <p:ext uri="{BB962C8B-B14F-4D97-AF65-F5344CB8AC3E}">
        <p14:creationId xmlns:p14="http://schemas.microsoft.com/office/powerpoint/2010/main" val="2915205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974EE5E5-6B47-41EE-90C7-0348EDC3A8B2}" type="slidenum">
              <a:rPr lang="de-AT" smtClean="0"/>
              <a:t>26</a:t>
            </a:fld>
            <a:endParaRPr lang="de-AT"/>
          </a:p>
        </p:txBody>
      </p:sp>
    </p:spTree>
    <p:extLst>
      <p:ext uri="{BB962C8B-B14F-4D97-AF65-F5344CB8AC3E}">
        <p14:creationId xmlns:p14="http://schemas.microsoft.com/office/powerpoint/2010/main" val="3701727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974EE5E5-6B47-41EE-90C7-0348EDC3A8B2}" type="slidenum">
              <a:rPr lang="de-AT" smtClean="0"/>
              <a:t>27</a:t>
            </a:fld>
            <a:endParaRPr lang="de-AT"/>
          </a:p>
        </p:txBody>
      </p:sp>
    </p:spTree>
    <p:extLst>
      <p:ext uri="{BB962C8B-B14F-4D97-AF65-F5344CB8AC3E}">
        <p14:creationId xmlns:p14="http://schemas.microsoft.com/office/powerpoint/2010/main" val="918378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Wichtige Eckpunkte aus dem Erlass BMK v. 04. April 2023 (am Freitag, 07.04.2023 an alle Begutachtungsstellen)</a:t>
            </a:r>
          </a:p>
          <a:p>
            <a:r>
              <a:rPr lang="de-DE" dirty="0"/>
              <a:t>Ev. weitere Informationen dazu von Hrn. Dr. Wimmer (Wirtschaftsverlag)</a:t>
            </a:r>
            <a:endParaRPr lang="de-AT" dirty="0"/>
          </a:p>
        </p:txBody>
      </p:sp>
      <p:sp>
        <p:nvSpPr>
          <p:cNvPr id="4" name="Foliennummernplatzhalter 3"/>
          <p:cNvSpPr>
            <a:spLocks noGrp="1"/>
          </p:cNvSpPr>
          <p:nvPr>
            <p:ph type="sldNum" sz="quarter" idx="5"/>
          </p:nvPr>
        </p:nvSpPr>
        <p:spPr/>
        <p:txBody>
          <a:bodyPr/>
          <a:lstStyle/>
          <a:p>
            <a:fld id="{974EE5E5-6B47-41EE-90C7-0348EDC3A8B2}" type="slidenum">
              <a:rPr lang="de-AT" smtClean="0"/>
              <a:t>28</a:t>
            </a:fld>
            <a:endParaRPr lang="de-AT"/>
          </a:p>
        </p:txBody>
      </p:sp>
    </p:spTree>
    <p:extLst>
      <p:ext uri="{BB962C8B-B14F-4D97-AF65-F5344CB8AC3E}">
        <p14:creationId xmlns:p14="http://schemas.microsoft.com/office/powerpoint/2010/main" val="1057513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A63236F-AD3B-4F9E-9A8A-A8F34411CFB0}" type="slidenum">
              <a:rPr lang="de-DE"/>
              <a:pPr/>
              <a:t>29</a:t>
            </a:fld>
            <a:endParaRPr lang="de-DE"/>
          </a:p>
        </p:txBody>
      </p:sp>
      <p:sp>
        <p:nvSpPr>
          <p:cNvPr id="642050" name="Rectangle 2"/>
          <p:cNvSpPr>
            <a:spLocks noGrp="1" noRot="1" noChangeAspect="1" noChangeArrowheads="1" noTextEdit="1"/>
          </p:cNvSpPr>
          <p:nvPr>
            <p:ph type="sldImg"/>
          </p:nvPr>
        </p:nvSpPr>
        <p:spPr>
          <a:ln/>
        </p:spPr>
      </p:sp>
      <p:sp>
        <p:nvSpPr>
          <p:cNvPr id="642051" name="Rectangle 3"/>
          <p:cNvSpPr>
            <a:spLocks noGrp="1" noChangeArrowheads="1"/>
          </p:cNvSpPr>
          <p:nvPr>
            <p:ph type="body" idx="1"/>
          </p:nvPr>
        </p:nvSpPr>
        <p:spPr/>
        <p:txBody>
          <a:bodyPr/>
          <a:lstStyle/>
          <a:p>
            <a:r>
              <a:rPr lang="de-DE" dirty="0"/>
              <a:t>Nochmal zur Ermächtigungsbehörde... Kontakte</a:t>
            </a:r>
            <a:endParaRPr lang="de-AT" dirty="0"/>
          </a:p>
        </p:txBody>
      </p:sp>
    </p:spTree>
    <p:extLst>
      <p:ext uri="{BB962C8B-B14F-4D97-AF65-F5344CB8AC3E}">
        <p14:creationId xmlns:p14="http://schemas.microsoft.com/office/powerpoint/2010/main" val="3947500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Rechtlichen Grundlagen zum "</a:t>
            </a:r>
            <a:r>
              <a:rPr lang="de-DE" dirty="0" err="1"/>
              <a:t>Pickerlmachen</a:t>
            </a:r>
            <a:r>
              <a:rPr lang="de-DE" dirty="0"/>
              <a:t>" geregelt im Kraftfahrgesetz im Paragraph 57a Abs. 2 und zwar...</a:t>
            </a:r>
          </a:p>
          <a:p>
            <a:pPr marL="171450" indent="-171450">
              <a:buFontTx/>
              <a:buChar char="-"/>
            </a:pPr>
            <a:r>
              <a:rPr lang="de-DE" dirty="0"/>
              <a:t>Wer kann ermächtigt werden</a:t>
            </a:r>
          </a:p>
          <a:p>
            <a:pPr marL="171450" indent="-171450">
              <a:buFontTx/>
              <a:buChar char="-"/>
            </a:pPr>
            <a:r>
              <a:rPr lang="de-DE" dirty="0"/>
              <a:t>Unter welchen Voraussetzungen</a:t>
            </a:r>
          </a:p>
          <a:p>
            <a:pPr marL="171450" indent="-171450">
              <a:buFontTx/>
              <a:buChar char="-"/>
            </a:pPr>
            <a:r>
              <a:rPr lang="de-DE" dirty="0" err="1"/>
              <a:t>Z.b.</a:t>
            </a:r>
            <a:r>
              <a:rPr lang="de-DE" dirty="0"/>
              <a:t> Auch dass Veränderungen hinsichtlich Personal u. Einrichtungen dem Landehauptmann anzuzeigen sind!</a:t>
            </a:r>
          </a:p>
          <a:p>
            <a:pPr marL="171450" indent="-171450">
              <a:buFontTx/>
              <a:buChar char="-"/>
            </a:pPr>
            <a:endParaRPr lang="de-DE" dirty="0"/>
          </a:p>
          <a:p>
            <a:pPr marL="171450" indent="-171450">
              <a:buFontTx/>
              <a:buChar char="-"/>
            </a:pPr>
            <a:r>
              <a:rPr lang="de-DE" dirty="0"/>
              <a:t>Weitere rechtliche Grundlagen/Gesetze dazu...</a:t>
            </a:r>
            <a:endParaRPr lang="de-AT" dirty="0"/>
          </a:p>
        </p:txBody>
      </p:sp>
      <p:sp>
        <p:nvSpPr>
          <p:cNvPr id="4" name="Foliennummernplatzhalter 3"/>
          <p:cNvSpPr>
            <a:spLocks noGrp="1"/>
          </p:cNvSpPr>
          <p:nvPr>
            <p:ph type="sldNum" sz="quarter" idx="5"/>
          </p:nvPr>
        </p:nvSpPr>
        <p:spPr/>
        <p:txBody>
          <a:bodyPr/>
          <a:lstStyle/>
          <a:p>
            <a:fld id="{974EE5E5-6B47-41EE-90C7-0348EDC3A8B2}" type="slidenum">
              <a:rPr lang="de-AT" smtClean="0"/>
              <a:t>3</a:t>
            </a:fld>
            <a:endParaRPr lang="de-AT"/>
          </a:p>
        </p:txBody>
      </p:sp>
    </p:spTree>
    <p:extLst>
      <p:ext uri="{BB962C8B-B14F-4D97-AF65-F5344CB8AC3E}">
        <p14:creationId xmlns:p14="http://schemas.microsoft.com/office/powerpoint/2010/main" val="1064233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Bei konkreten Fragen gerne anrufen od. per Mail an Abt. Verkehr (Betreff unbedingt natürlich §57), technische Auskünfte auch gern telefonisch an Suitner od. Gillhofer</a:t>
            </a:r>
            <a:endParaRPr lang="de-AT" dirty="0"/>
          </a:p>
          <a:p>
            <a:endParaRPr lang="de-DE" dirty="0"/>
          </a:p>
          <a:p>
            <a:r>
              <a:rPr lang="de-DE" dirty="0"/>
              <a:t>Abschließend kann ich mitgeben, dass alles aus der Präsentation nachzulesen ist</a:t>
            </a:r>
          </a:p>
          <a:p>
            <a:pPr marL="171450" indent="-171450">
              <a:buFontTx/>
              <a:buChar char="-"/>
            </a:pPr>
            <a:r>
              <a:rPr lang="de-DE" dirty="0"/>
              <a:t>in den </a:t>
            </a:r>
            <a:r>
              <a:rPr lang="de-DE" dirty="0" err="1"/>
              <a:t>jew</a:t>
            </a:r>
            <a:r>
              <a:rPr lang="de-DE" dirty="0"/>
              <a:t>. Gesetzen, </a:t>
            </a:r>
          </a:p>
          <a:p>
            <a:pPr marL="171450" indent="-171450">
              <a:buFontTx/>
              <a:buChar char="-"/>
            </a:pPr>
            <a:r>
              <a:rPr lang="de-DE" dirty="0"/>
              <a:t>in euren Ermächtigungsbescheiden und </a:t>
            </a:r>
          </a:p>
          <a:p>
            <a:pPr marL="171450" indent="-171450">
              <a:buFontTx/>
              <a:buChar char="-"/>
            </a:pPr>
            <a:r>
              <a:rPr lang="de-DE" dirty="0"/>
              <a:t>zusammengefasst im Mängelkatalog</a:t>
            </a:r>
          </a:p>
          <a:p>
            <a:pPr marL="171450" indent="-171450">
              <a:buFontTx/>
              <a:buChar char="-"/>
            </a:pPr>
            <a:endParaRPr lang="de-DE" dirty="0"/>
          </a:p>
          <a:p>
            <a:pPr marL="171450" indent="-171450">
              <a:buFontTx/>
              <a:buChar char="-"/>
            </a:pPr>
            <a:r>
              <a:rPr lang="de-DE" dirty="0"/>
              <a:t>Danke!</a:t>
            </a:r>
          </a:p>
        </p:txBody>
      </p:sp>
      <p:sp>
        <p:nvSpPr>
          <p:cNvPr id="4" name="Foliennummernplatzhalter 3"/>
          <p:cNvSpPr>
            <a:spLocks noGrp="1"/>
          </p:cNvSpPr>
          <p:nvPr>
            <p:ph type="sldNum" sz="quarter" idx="5"/>
          </p:nvPr>
        </p:nvSpPr>
        <p:spPr/>
        <p:txBody>
          <a:bodyPr/>
          <a:lstStyle/>
          <a:p>
            <a:fld id="{974EE5E5-6B47-41EE-90C7-0348EDC3A8B2}" type="slidenum">
              <a:rPr lang="de-AT" smtClean="0"/>
              <a:t>30</a:t>
            </a:fld>
            <a:endParaRPr lang="de-AT"/>
          </a:p>
        </p:txBody>
      </p:sp>
    </p:spTree>
    <p:extLst>
      <p:ext uri="{BB962C8B-B14F-4D97-AF65-F5344CB8AC3E}">
        <p14:creationId xmlns:p14="http://schemas.microsoft.com/office/powerpoint/2010/main" val="762172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874667">
              <a:defRPr sz="2600">
                <a:solidFill>
                  <a:schemeClr val="tx1"/>
                </a:solidFill>
                <a:latin typeface="Times New Roman" pitchFamily="18" charset="0"/>
              </a:defRPr>
            </a:lvl1pPr>
            <a:lvl2pPr marL="685669" indent="-263719" defTabSz="874667">
              <a:defRPr sz="2600">
                <a:solidFill>
                  <a:schemeClr val="tx1"/>
                </a:solidFill>
                <a:latin typeface="Times New Roman" pitchFamily="18" charset="0"/>
              </a:defRPr>
            </a:lvl2pPr>
            <a:lvl3pPr marL="1054875" indent="-210975" defTabSz="874667">
              <a:defRPr sz="2600">
                <a:solidFill>
                  <a:schemeClr val="tx1"/>
                </a:solidFill>
                <a:latin typeface="Times New Roman" pitchFamily="18" charset="0"/>
              </a:defRPr>
            </a:lvl3pPr>
            <a:lvl4pPr marL="1476825" indent="-210975" defTabSz="874667">
              <a:defRPr sz="2600">
                <a:solidFill>
                  <a:schemeClr val="tx1"/>
                </a:solidFill>
                <a:latin typeface="Times New Roman" pitchFamily="18" charset="0"/>
              </a:defRPr>
            </a:lvl4pPr>
            <a:lvl5pPr marL="1898774" indent="-210975" defTabSz="874667">
              <a:defRPr sz="2600">
                <a:solidFill>
                  <a:schemeClr val="tx1"/>
                </a:solidFill>
                <a:latin typeface="Times New Roman" pitchFamily="18" charset="0"/>
              </a:defRPr>
            </a:lvl5pPr>
            <a:lvl6pPr marL="2320724" indent="-210975" algn="ctr" defTabSz="874667" eaLnBrk="0" fontAlgn="base" hangingPunct="0">
              <a:spcBef>
                <a:spcPct val="50000"/>
              </a:spcBef>
              <a:spcAft>
                <a:spcPct val="0"/>
              </a:spcAft>
              <a:defRPr sz="2600">
                <a:solidFill>
                  <a:schemeClr val="tx1"/>
                </a:solidFill>
                <a:latin typeface="Times New Roman" pitchFamily="18" charset="0"/>
              </a:defRPr>
            </a:lvl6pPr>
            <a:lvl7pPr marL="2742674" indent="-210975" algn="ctr" defTabSz="874667" eaLnBrk="0" fontAlgn="base" hangingPunct="0">
              <a:spcBef>
                <a:spcPct val="50000"/>
              </a:spcBef>
              <a:spcAft>
                <a:spcPct val="0"/>
              </a:spcAft>
              <a:defRPr sz="2600">
                <a:solidFill>
                  <a:schemeClr val="tx1"/>
                </a:solidFill>
                <a:latin typeface="Times New Roman" pitchFamily="18" charset="0"/>
              </a:defRPr>
            </a:lvl7pPr>
            <a:lvl8pPr marL="3164624" indent="-210975" algn="ctr" defTabSz="874667" eaLnBrk="0" fontAlgn="base" hangingPunct="0">
              <a:spcBef>
                <a:spcPct val="50000"/>
              </a:spcBef>
              <a:spcAft>
                <a:spcPct val="0"/>
              </a:spcAft>
              <a:defRPr sz="2600">
                <a:solidFill>
                  <a:schemeClr val="tx1"/>
                </a:solidFill>
                <a:latin typeface="Times New Roman" pitchFamily="18" charset="0"/>
              </a:defRPr>
            </a:lvl8pPr>
            <a:lvl9pPr marL="3586574" indent="-210975" algn="ctr" defTabSz="874667" eaLnBrk="0" fontAlgn="base" hangingPunct="0">
              <a:spcBef>
                <a:spcPct val="50000"/>
              </a:spcBef>
              <a:spcAft>
                <a:spcPct val="0"/>
              </a:spcAft>
              <a:defRPr sz="2600">
                <a:solidFill>
                  <a:schemeClr val="tx1"/>
                </a:solidFill>
                <a:latin typeface="Times New Roman" pitchFamily="18" charset="0"/>
              </a:defRPr>
            </a:lvl9pPr>
          </a:lstStyle>
          <a:p>
            <a:fld id="{F74A8F2D-9B93-42C1-869E-F4EAC4BE44F3}" type="slidenum">
              <a:rPr lang="de-AT" altLang="de-DE" sz="1100">
                <a:latin typeface="Times" pitchFamily="18" charset="0"/>
              </a:rPr>
              <a:pPr/>
              <a:t>4</a:t>
            </a:fld>
            <a:endParaRPr lang="de-AT" altLang="de-DE" sz="1100">
              <a:latin typeface="Times"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1324593" y="3486390"/>
            <a:ext cx="7277463" cy="3303074"/>
          </a:xfrm>
          <a:noFill/>
        </p:spPr>
        <p:txBody>
          <a:bodyPr/>
          <a:lstStyle/>
          <a:p>
            <a:pPr eaLnBrk="1" hangingPunct="1"/>
            <a:endParaRPr lang="de-AT" altLang="de-DE" dirty="0"/>
          </a:p>
        </p:txBody>
      </p:sp>
    </p:spTree>
    <p:extLst>
      <p:ext uri="{BB962C8B-B14F-4D97-AF65-F5344CB8AC3E}">
        <p14:creationId xmlns:p14="http://schemas.microsoft.com/office/powerpoint/2010/main" val="3536775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874667">
              <a:defRPr sz="2600">
                <a:solidFill>
                  <a:schemeClr val="tx1"/>
                </a:solidFill>
                <a:latin typeface="Times New Roman" pitchFamily="18" charset="0"/>
              </a:defRPr>
            </a:lvl1pPr>
            <a:lvl2pPr marL="685669" indent="-263719" defTabSz="874667">
              <a:defRPr sz="2600">
                <a:solidFill>
                  <a:schemeClr val="tx1"/>
                </a:solidFill>
                <a:latin typeface="Times New Roman" pitchFamily="18" charset="0"/>
              </a:defRPr>
            </a:lvl2pPr>
            <a:lvl3pPr marL="1054875" indent="-210975" defTabSz="874667">
              <a:defRPr sz="2600">
                <a:solidFill>
                  <a:schemeClr val="tx1"/>
                </a:solidFill>
                <a:latin typeface="Times New Roman" pitchFamily="18" charset="0"/>
              </a:defRPr>
            </a:lvl3pPr>
            <a:lvl4pPr marL="1476825" indent="-210975" defTabSz="874667">
              <a:defRPr sz="2600">
                <a:solidFill>
                  <a:schemeClr val="tx1"/>
                </a:solidFill>
                <a:latin typeface="Times New Roman" pitchFamily="18" charset="0"/>
              </a:defRPr>
            </a:lvl4pPr>
            <a:lvl5pPr marL="1898774" indent="-210975" defTabSz="874667">
              <a:defRPr sz="2600">
                <a:solidFill>
                  <a:schemeClr val="tx1"/>
                </a:solidFill>
                <a:latin typeface="Times New Roman" pitchFamily="18" charset="0"/>
              </a:defRPr>
            </a:lvl5pPr>
            <a:lvl6pPr marL="2320724" indent="-210975" algn="ctr" defTabSz="874667" eaLnBrk="0" fontAlgn="base" hangingPunct="0">
              <a:spcBef>
                <a:spcPct val="50000"/>
              </a:spcBef>
              <a:spcAft>
                <a:spcPct val="0"/>
              </a:spcAft>
              <a:defRPr sz="2600">
                <a:solidFill>
                  <a:schemeClr val="tx1"/>
                </a:solidFill>
                <a:latin typeface="Times New Roman" pitchFamily="18" charset="0"/>
              </a:defRPr>
            </a:lvl6pPr>
            <a:lvl7pPr marL="2742674" indent="-210975" algn="ctr" defTabSz="874667" eaLnBrk="0" fontAlgn="base" hangingPunct="0">
              <a:spcBef>
                <a:spcPct val="50000"/>
              </a:spcBef>
              <a:spcAft>
                <a:spcPct val="0"/>
              </a:spcAft>
              <a:defRPr sz="2600">
                <a:solidFill>
                  <a:schemeClr val="tx1"/>
                </a:solidFill>
                <a:latin typeface="Times New Roman" pitchFamily="18" charset="0"/>
              </a:defRPr>
            </a:lvl7pPr>
            <a:lvl8pPr marL="3164624" indent="-210975" algn="ctr" defTabSz="874667" eaLnBrk="0" fontAlgn="base" hangingPunct="0">
              <a:spcBef>
                <a:spcPct val="50000"/>
              </a:spcBef>
              <a:spcAft>
                <a:spcPct val="0"/>
              </a:spcAft>
              <a:defRPr sz="2600">
                <a:solidFill>
                  <a:schemeClr val="tx1"/>
                </a:solidFill>
                <a:latin typeface="Times New Roman" pitchFamily="18" charset="0"/>
              </a:defRPr>
            </a:lvl8pPr>
            <a:lvl9pPr marL="3586574" indent="-210975" algn="ctr" defTabSz="874667" eaLnBrk="0" fontAlgn="base" hangingPunct="0">
              <a:spcBef>
                <a:spcPct val="50000"/>
              </a:spcBef>
              <a:spcAft>
                <a:spcPct val="0"/>
              </a:spcAft>
              <a:defRPr sz="2600">
                <a:solidFill>
                  <a:schemeClr val="tx1"/>
                </a:solidFill>
                <a:latin typeface="Times New Roman" pitchFamily="18" charset="0"/>
              </a:defRPr>
            </a:lvl9pPr>
          </a:lstStyle>
          <a:p>
            <a:fld id="{F74A8F2D-9B93-42C1-869E-F4EAC4BE44F3}" type="slidenum">
              <a:rPr lang="de-AT" altLang="de-DE" sz="1100">
                <a:latin typeface="Times" pitchFamily="18" charset="0"/>
              </a:rPr>
              <a:pPr/>
              <a:t>5</a:t>
            </a:fld>
            <a:endParaRPr lang="de-AT" altLang="de-DE" sz="1100">
              <a:latin typeface="Times"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1324593" y="3486390"/>
            <a:ext cx="7277463" cy="3303074"/>
          </a:xfrm>
          <a:noFill/>
        </p:spPr>
        <p:txBody>
          <a:bodyPr/>
          <a:lstStyle/>
          <a:p>
            <a:pPr eaLnBrk="1" hangingPunct="1"/>
            <a:r>
              <a:rPr lang="de-DE" altLang="de-DE" dirty="0"/>
              <a:t>Zusammengefasst nochmal geregelt im §57a:</a:t>
            </a:r>
          </a:p>
          <a:p>
            <a:pPr eaLnBrk="1" hangingPunct="1"/>
            <a:r>
              <a:rPr lang="de-DE" altLang="de-DE" dirty="0"/>
              <a:t>Ermächtigungsumfang richtet sich nach Gewerbe, Qualifikation d. Personals u. techn. Voraussetzungen</a:t>
            </a:r>
          </a:p>
          <a:p>
            <a:pPr eaLnBrk="1" hangingPunct="1"/>
            <a:endParaRPr lang="de-DE" altLang="de-DE" dirty="0"/>
          </a:p>
          <a:p>
            <a:pPr eaLnBrk="1" hangingPunct="1"/>
            <a:r>
              <a:rPr lang="de-DE" altLang="de-DE" dirty="0"/>
              <a:t>Aus diesen Regelungen ergeben sich auch Meldepflichten für den Ermächtigungsinhaber – der Inhaber der Ermächtigung ist auch dafür Verantwortlich (Vertrauenswürdigkeit-Revision)!</a:t>
            </a:r>
          </a:p>
          <a:p>
            <a:pPr eaLnBrk="1" hangingPunct="1"/>
            <a:r>
              <a:rPr lang="de-DE" altLang="de-DE" dirty="0"/>
              <a:t>Revision auch geregelt im §57a KFG (Abs. 2a)</a:t>
            </a:r>
            <a:endParaRPr lang="de-AT" altLang="de-DE" dirty="0"/>
          </a:p>
        </p:txBody>
      </p:sp>
    </p:spTree>
    <p:extLst>
      <p:ext uri="{BB962C8B-B14F-4D97-AF65-F5344CB8AC3E}">
        <p14:creationId xmlns:p14="http://schemas.microsoft.com/office/powerpoint/2010/main" val="1637860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874667">
              <a:defRPr sz="2600">
                <a:solidFill>
                  <a:schemeClr val="tx1"/>
                </a:solidFill>
                <a:latin typeface="Times New Roman" pitchFamily="18" charset="0"/>
              </a:defRPr>
            </a:lvl1pPr>
            <a:lvl2pPr marL="685669" indent="-263719" defTabSz="874667">
              <a:defRPr sz="2600">
                <a:solidFill>
                  <a:schemeClr val="tx1"/>
                </a:solidFill>
                <a:latin typeface="Times New Roman" pitchFamily="18" charset="0"/>
              </a:defRPr>
            </a:lvl2pPr>
            <a:lvl3pPr marL="1054875" indent="-210975" defTabSz="874667">
              <a:defRPr sz="2600">
                <a:solidFill>
                  <a:schemeClr val="tx1"/>
                </a:solidFill>
                <a:latin typeface="Times New Roman" pitchFamily="18" charset="0"/>
              </a:defRPr>
            </a:lvl3pPr>
            <a:lvl4pPr marL="1476825" indent="-210975" defTabSz="874667">
              <a:defRPr sz="2600">
                <a:solidFill>
                  <a:schemeClr val="tx1"/>
                </a:solidFill>
                <a:latin typeface="Times New Roman" pitchFamily="18" charset="0"/>
              </a:defRPr>
            </a:lvl4pPr>
            <a:lvl5pPr marL="1898774" indent="-210975" defTabSz="874667">
              <a:defRPr sz="2600">
                <a:solidFill>
                  <a:schemeClr val="tx1"/>
                </a:solidFill>
                <a:latin typeface="Times New Roman" pitchFamily="18" charset="0"/>
              </a:defRPr>
            </a:lvl5pPr>
            <a:lvl6pPr marL="2320724" indent="-210975" algn="ctr" defTabSz="874667" eaLnBrk="0" fontAlgn="base" hangingPunct="0">
              <a:spcBef>
                <a:spcPct val="50000"/>
              </a:spcBef>
              <a:spcAft>
                <a:spcPct val="0"/>
              </a:spcAft>
              <a:defRPr sz="2600">
                <a:solidFill>
                  <a:schemeClr val="tx1"/>
                </a:solidFill>
                <a:latin typeface="Times New Roman" pitchFamily="18" charset="0"/>
              </a:defRPr>
            </a:lvl6pPr>
            <a:lvl7pPr marL="2742674" indent="-210975" algn="ctr" defTabSz="874667" eaLnBrk="0" fontAlgn="base" hangingPunct="0">
              <a:spcBef>
                <a:spcPct val="50000"/>
              </a:spcBef>
              <a:spcAft>
                <a:spcPct val="0"/>
              </a:spcAft>
              <a:defRPr sz="2600">
                <a:solidFill>
                  <a:schemeClr val="tx1"/>
                </a:solidFill>
                <a:latin typeface="Times New Roman" pitchFamily="18" charset="0"/>
              </a:defRPr>
            </a:lvl7pPr>
            <a:lvl8pPr marL="3164624" indent="-210975" algn="ctr" defTabSz="874667" eaLnBrk="0" fontAlgn="base" hangingPunct="0">
              <a:spcBef>
                <a:spcPct val="50000"/>
              </a:spcBef>
              <a:spcAft>
                <a:spcPct val="0"/>
              </a:spcAft>
              <a:defRPr sz="2600">
                <a:solidFill>
                  <a:schemeClr val="tx1"/>
                </a:solidFill>
                <a:latin typeface="Times New Roman" pitchFamily="18" charset="0"/>
              </a:defRPr>
            </a:lvl8pPr>
            <a:lvl9pPr marL="3586574" indent="-210975" algn="ctr" defTabSz="874667" eaLnBrk="0" fontAlgn="base" hangingPunct="0">
              <a:spcBef>
                <a:spcPct val="50000"/>
              </a:spcBef>
              <a:spcAft>
                <a:spcPct val="0"/>
              </a:spcAft>
              <a:defRPr sz="2600">
                <a:solidFill>
                  <a:schemeClr val="tx1"/>
                </a:solidFill>
                <a:latin typeface="Times New Roman" pitchFamily="18" charset="0"/>
              </a:defRPr>
            </a:lvl9pPr>
          </a:lstStyle>
          <a:p>
            <a:fld id="{D9DE990B-2F39-48EC-9E27-D90018978DAA}" type="slidenum">
              <a:rPr lang="de-AT" altLang="de-DE" sz="1100">
                <a:latin typeface="Times" pitchFamily="18" charset="0"/>
              </a:rPr>
              <a:pPr/>
              <a:t>6</a:t>
            </a:fld>
            <a:endParaRPr lang="de-AT" altLang="de-DE" sz="1100">
              <a:latin typeface="Times"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1324593" y="3486390"/>
            <a:ext cx="7277463" cy="3303074"/>
          </a:xfrm>
          <a:noFill/>
        </p:spPr>
        <p:txBody>
          <a:bodyPr/>
          <a:lstStyle/>
          <a:p>
            <a:pPr eaLnBrk="1" hangingPunct="1"/>
            <a:r>
              <a:rPr lang="de-DE" altLang="de-DE" dirty="0"/>
              <a:t>Je nachdem auch eine Bescheid-Änderung, Erweiterung od. neue Ermächtigung erforderlich</a:t>
            </a:r>
          </a:p>
          <a:p>
            <a:pPr eaLnBrk="1" hangingPunct="1"/>
            <a:endParaRPr lang="de-DE" altLang="de-DE" dirty="0"/>
          </a:p>
          <a:p>
            <a:pPr eaLnBrk="1" hangingPunct="1"/>
            <a:r>
              <a:rPr lang="de-DE" altLang="de-DE" dirty="0"/>
              <a:t>Zum Standort auch wichtig, dass die Begutachtung ausschließlich an den Standort gebunden ist!</a:t>
            </a:r>
            <a:endParaRPr lang="de-AT" altLang="de-DE" dirty="0"/>
          </a:p>
        </p:txBody>
      </p:sp>
    </p:spTree>
    <p:extLst>
      <p:ext uri="{BB962C8B-B14F-4D97-AF65-F5344CB8AC3E}">
        <p14:creationId xmlns:p14="http://schemas.microsoft.com/office/powerpoint/2010/main" val="1526081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874667">
              <a:defRPr sz="2600">
                <a:solidFill>
                  <a:schemeClr val="tx1"/>
                </a:solidFill>
                <a:latin typeface="Times New Roman" pitchFamily="18" charset="0"/>
              </a:defRPr>
            </a:lvl1pPr>
            <a:lvl2pPr marL="685669" indent="-263719" defTabSz="874667">
              <a:defRPr sz="2600">
                <a:solidFill>
                  <a:schemeClr val="tx1"/>
                </a:solidFill>
                <a:latin typeface="Times New Roman" pitchFamily="18" charset="0"/>
              </a:defRPr>
            </a:lvl2pPr>
            <a:lvl3pPr marL="1054875" indent="-210975" defTabSz="874667">
              <a:defRPr sz="2600">
                <a:solidFill>
                  <a:schemeClr val="tx1"/>
                </a:solidFill>
                <a:latin typeface="Times New Roman" pitchFamily="18" charset="0"/>
              </a:defRPr>
            </a:lvl3pPr>
            <a:lvl4pPr marL="1476825" indent="-210975" defTabSz="874667">
              <a:defRPr sz="2600">
                <a:solidFill>
                  <a:schemeClr val="tx1"/>
                </a:solidFill>
                <a:latin typeface="Times New Roman" pitchFamily="18" charset="0"/>
              </a:defRPr>
            </a:lvl4pPr>
            <a:lvl5pPr marL="1898774" indent="-210975" defTabSz="874667">
              <a:defRPr sz="2600">
                <a:solidFill>
                  <a:schemeClr val="tx1"/>
                </a:solidFill>
                <a:latin typeface="Times New Roman" pitchFamily="18" charset="0"/>
              </a:defRPr>
            </a:lvl5pPr>
            <a:lvl6pPr marL="2320724" indent="-210975" algn="ctr" defTabSz="874667" eaLnBrk="0" fontAlgn="base" hangingPunct="0">
              <a:spcBef>
                <a:spcPct val="50000"/>
              </a:spcBef>
              <a:spcAft>
                <a:spcPct val="0"/>
              </a:spcAft>
              <a:defRPr sz="2600">
                <a:solidFill>
                  <a:schemeClr val="tx1"/>
                </a:solidFill>
                <a:latin typeface="Times New Roman" pitchFamily="18" charset="0"/>
              </a:defRPr>
            </a:lvl6pPr>
            <a:lvl7pPr marL="2742674" indent="-210975" algn="ctr" defTabSz="874667" eaLnBrk="0" fontAlgn="base" hangingPunct="0">
              <a:spcBef>
                <a:spcPct val="50000"/>
              </a:spcBef>
              <a:spcAft>
                <a:spcPct val="0"/>
              </a:spcAft>
              <a:defRPr sz="2600">
                <a:solidFill>
                  <a:schemeClr val="tx1"/>
                </a:solidFill>
                <a:latin typeface="Times New Roman" pitchFamily="18" charset="0"/>
              </a:defRPr>
            </a:lvl7pPr>
            <a:lvl8pPr marL="3164624" indent="-210975" algn="ctr" defTabSz="874667" eaLnBrk="0" fontAlgn="base" hangingPunct="0">
              <a:spcBef>
                <a:spcPct val="50000"/>
              </a:spcBef>
              <a:spcAft>
                <a:spcPct val="0"/>
              </a:spcAft>
              <a:defRPr sz="2600">
                <a:solidFill>
                  <a:schemeClr val="tx1"/>
                </a:solidFill>
                <a:latin typeface="Times New Roman" pitchFamily="18" charset="0"/>
              </a:defRPr>
            </a:lvl8pPr>
            <a:lvl9pPr marL="3586574" indent="-210975" algn="ctr" defTabSz="874667" eaLnBrk="0" fontAlgn="base" hangingPunct="0">
              <a:spcBef>
                <a:spcPct val="50000"/>
              </a:spcBef>
              <a:spcAft>
                <a:spcPct val="0"/>
              </a:spcAft>
              <a:defRPr sz="2600">
                <a:solidFill>
                  <a:schemeClr val="tx1"/>
                </a:solidFill>
                <a:latin typeface="Times New Roman" pitchFamily="18" charset="0"/>
              </a:defRPr>
            </a:lvl9pPr>
          </a:lstStyle>
          <a:p>
            <a:fld id="{D9DE990B-2F39-48EC-9E27-D90018978DAA}" type="slidenum">
              <a:rPr lang="de-AT" altLang="de-DE" sz="1100">
                <a:latin typeface="Times" pitchFamily="18" charset="0"/>
              </a:rPr>
              <a:pPr/>
              <a:t>7</a:t>
            </a:fld>
            <a:endParaRPr lang="de-AT" altLang="de-DE" sz="1100">
              <a:latin typeface="Times"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1324593" y="3486390"/>
            <a:ext cx="7277463" cy="3303074"/>
          </a:xfrm>
          <a:noFill/>
        </p:spPr>
        <p:txBody>
          <a:bodyPr/>
          <a:lstStyle/>
          <a:p>
            <a:pPr eaLnBrk="1" hangingPunct="1"/>
            <a:endParaRPr lang="de-AT" altLang="de-DE"/>
          </a:p>
        </p:txBody>
      </p:sp>
    </p:spTree>
    <p:extLst>
      <p:ext uri="{BB962C8B-B14F-4D97-AF65-F5344CB8AC3E}">
        <p14:creationId xmlns:p14="http://schemas.microsoft.com/office/powerpoint/2010/main" val="1419060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874667">
              <a:defRPr sz="2600">
                <a:solidFill>
                  <a:schemeClr val="tx1"/>
                </a:solidFill>
                <a:latin typeface="Times New Roman" pitchFamily="18" charset="0"/>
              </a:defRPr>
            </a:lvl1pPr>
            <a:lvl2pPr marL="685669" indent="-263719" defTabSz="874667">
              <a:defRPr sz="2600">
                <a:solidFill>
                  <a:schemeClr val="tx1"/>
                </a:solidFill>
                <a:latin typeface="Times New Roman" pitchFamily="18" charset="0"/>
              </a:defRPr>
            </a:lvl2pPr>
            <a:lvl3pPr marL="1054875" indent="-210975" defTabSz="874667">
              <a:defRPr sz="2600">
                <a:solidFill>
                  <a:schemeClr val="tx1"/>
                </a:solidFill>
                <a:latin typeface="Times New Roman" pitchFamily="18" charset="0"/>
              </a:defRPr>
            </a:lvl3pPr>
            <a:lvl4pPr marL="1476825" indent="-210975" defTabSz="874667">
              <a:defRPr sz="2600">
                <a:solidFill>
                  <a:schemeClr val="tx1"/>
                </a:solidFill>
                <a:latin typeface="Times New Roman" pitchFamily="18" charset="0"/>
              </a:defRPr>
            </a:lvl4pPr>
            <a:lvl5pPr marL="1898774" indent="-210975" defTabSz="874667">
              <a:defRPr sz="2600">
                <a:solidFill>
                  <a:schemeClr val="tx1"/>
                </a:solidFill>
                <a:latin typeface="Times New Roman" pitchFamily="18" charset="0"/>
              </a:defRPr>
            </a:lvl5pPr>
            <a:lvl6pPr marL="2320724" indent="-210975" algn="ctr" defTabSz="874667" eaLnBrk="0" fontAlgn="base" hangingPunct="0">
              <a:spcBef>
                <a:spcPct val="50000"/>
              </a:spcBef>
              <a:spcAft>
                <a:spcPct val="0"/>
              </a:spcAft>
              <a:defRPr sz="2600">
                <a:solidFill>
                  <a:schemeClr val="tx1"/>
                </a:solidFill>
                <a:latin typeface="Times New Roman" pitchFamily="18" charset="0"/>
              </a:defRPr>
            </a:lvl6pPr>
            <a:lvl7pPr marL="2742674" indent="-210975" algn="ctr" defTabSz="874667" eaLnBrk="0" fontAlgn="base" hangingPunct="0">
              <a:spcBef>
                <a:spcPct val="50000"/>
              </a:spcBef>
              <a:spcAft>
                <a:spcPct val="0"/>
              </a:spcAft>
              <a:defRPr sz="2600">
                <a:solidFill>
                  <a:schemeClr val="tx1"/>
                </a:solidFill>
                <a:latin typeface="Times New Roman" pitchFamily="18" charset="0"/>
              </a:defRPr>
            </a:lvl7pPr>
            <a:lvl8pPr marL="3164624" indent="-210975" algn="ctr" defTabSz="874667" eaLnBrk="0" fontAlgn="base" hangingPunct="0">
              <a:spcBef>
                <a:spcPct val="50000"/>
              </a:spcBef>
              <a:spcAft>
                <a:spcPct val="0"/>
              </a:spcAft>
              <a:defRPr sz="2600">
                <a:solidFill>
                  <a:schemeClr val="tx1"/>
                </a:solidFill>
                <a:latin typeface="Times New Roman" pitchFamily="18" charset="0"/>
              </a:defRPr>
            </a:lvl8pPr>
            <a:lvl9pPr marL="3586574" indent="-210975" algn="ctr" defTabSz="874667" eaLnBrk="0" fontAlgn="base" hangingPunct="0">
              <a:spcBef>
                <a:spcPct val="50000"/>
              </a:spcBef>
              <a:spcAft>
                <a:spcPct val="0"/>
              </a:spcAft>
              <a:defRPr sz="2600">
                <a:solidFill>
                  <a:schemeClr val="tx1"/>
                </a:solidFill>
                <a:latin typeface="Times New Roman" pitchFamily="18" charset="0"/>
              </a:defRPr>
            </a:lvl9pPr>
          </a:lstStyle>
          <a:p>
            <a:fld id="{D9DE990B-2F39-48EC-9E27-D90018978DAA}" type="slidenum">
              <a:rPr lang="de-AT" altLang="de-DE" sz="1100">
                <a:latin typeface="Times" pitchFamily="18" charset="0"/>
              </a:rPr>
              <a:pPr/>
              <a:t>8</a:t>
            </a:fld>
            <a:endParaRPr lang="de-AT" altLang="de-DE" sz="1100">
              <a:latin typeface="Times"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1324593" y="3486390"/>
            <a:ext cx="7277463" cy="3303074"/>
          </a:xfrm>
          <a:noFill/>
        </p:spPr>
        <p:txBody>
          <a:bodyPr/>
          <a:lstStyle/>
          <a:p>
            <a:pPr eaLnBrk="1" hangingPunct="1"/>
            <a:endParaRPr lang="de-AT" altLang="de-DE" dirty="0"/>
          </a:p>
        </p:txBody>
      </p:sp>
    </p:spTree>
    <p:extLst>
      <p:ext uri="{BB962C8B-B14F-4D97-AF65-F5344CB8AC3E}">
        <p14:creationId xmlns:p14="http://schemas.microsoft.com/office/powerpoint/2010/main" val="2871318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874667">
              <a:defRPr sz="2600">
                <a:solidFill>
                  <a:schemeClr val="tx1"/>
                </a:solidFill>
                <a:latin typeface="Times New Roman" pitchFamily="18" charset="0"/>
              </a:defRPr>
            </a:lvl1pPr>
            <a:lvl2pPr marL="685669" indent="-263719" defTabSz="874667">
              <a:defRPr sz="2600">
                <a:solidFill>
                  <a:schemeClr val="tx1"/>
                </a:solidFill>
                <a:latin typeface="Times New Roman" pitchFamily="18" charset="0"/>
              </a:defRPr>
            </a:lvl2pPr>
            <a:lvl3pPr marL="1054875" indent="-210975" defTabSz="874667">
              <a:defRPr sz="2600">
                <a:solidFill>
                  <a:schemeClr val="tx1"/>
                </a:solidFill>
                <a:latin typeface="Times New Roman" pitchFamily="18" charset="0"/>
              </a:defRPr>
            </a:lvl3pPr>
            <a:lvl4pPr marL="1476825" indent="-210975" defTabSz="874667">
              <a:defRPr sz="2600">
                <a:solidFill>
                  <a:schemeClr val="tx1"/>
                </a:solidFill>
                <a:latin typeface="Times New Roman" pitchFamily="18" charset="0"/>
              </a:defRPr>
            </a:lvl4pPr>
            <a:lvl5pPr marL="1898774" indent="-210975" defTabSz="874667">
              <a:defRPr sz="2600">
                <a:solidFill>
                  <a:schemeClr val="tx1"/>
                </a:solidFill>
                <a:latin typeface="Times New Roman" pitchFamily="18" charset="0"/>
              </a:defRPr>
            </a:lvl5pPr>
            <a:lvl6pPr marL="2320724" indent="-210975" algn="ctr" defTabSz="874667" eaLnBrk="0" fontAlgn="base" hangingPunct="0">
              <a:spcBef>
                <a:spcPct val="50000"/>
              </a:spcBef>
              <a:spcAft>
                <a:spcPct val="0"/>
              </a:spcAft>
              <a:defRPr sz="2600">
                <a:solidFill>
                  <a:schemeClr val="tx1"/>
                </a:solidFill>
                <a:latin typeface="Times New Roman" pitchFamily="18" charset="0"/>
              </a:defRPr>
            </a:lvl6pPr>
            <a:lvl7pPr marL="2742674" indent="-210975" algn="ctr" defTabSz="874667" eaLnBrk="0" fontAlgn="base" hangingPunct="0">
              <a:spcBef>
                <a:spcPct val="50000"/>
              </a:spcBef>
              <a:spcAft>
                <a:spcPct val="0"/>
              </a:spcAft>
              <a:defRPr sz="2600">
                <a:solidFill>
                  <a:schemeClr val="tx1"/>
                </a:solidFill>
                <a:latin typeface="Times New Roman" pitchFamily="18" charset="0"/>
              </a:defRPr>
            </a:lvl7pPr>
            <a:lvl8pPr marL="3164624" indent="-210975" algn="ctr" defTabSz="874667" eaLnBrk="0" fontAlgn="base" hangingPunct="0">
              <a:spcBef>
                <a:spcPct val="50000"/>
              </a:spcBef>
              <a:spcAft>
                <a:spcPct val="0"/>
              </a:spcAft>
              <a:defRPr sz="2600">
                <a:solidFill>
                  <a:schemeClr val="tx1"/>
                </a:solidFill>
                <a:latin typeface="Times New Roman" pitchFamily="18" charset="0"/>
              </a:defRPr>
            </a:lvl8pPr>
            <a:lvl9pPr marL="3586574" indent="-210975" algn="ctr" defTabSz="874667" eaLnBrk="0" fontAlgn="base" hangingPunct="0">
              <a:spcBef>
                <a:spcPct val="50000"/>
              </a:spcBef>
              <a:spcAft>
                <a:spcPct val="0"/>
              </a:spcAft>
              <a:defRPr sz="2600">
                <a:solidFill>
                  <a:schemeClr val="tx1"/>
                </a:solidFill>
                <a:latin typeface="Times New Roman" pitchFamily="18" charset="0"/>
              </a:defRPr>
            </a:lvl9pPr>
          </a:lstStyle>
          <a:p>
            <a:fld id="{D9DE990B-2F39-48EC-9E27-D90018978DAA}" type="slidenum">
              <a:rPr lang="de-AT" altLang="de-DE" sz="1100">
                <a:latin typeface="Times" pitchFamily="18" charset="0"/>
              </a:rPr>
              <a:pPr/>
              <a:t>9</a:t>
            </a:fld>
            <a:endParaRPr lang="de-AT" altLang="de-DE" sz="1100">
              <a:latin typeface="Times"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1324593" y="3486390"/>
            <a:ext cx="7277463" cy="3303074"/>
          </a:xfrm>
          <a:noFill/>
        </p:spPr>
        <p:txBody>
          <a:bodyPr/>
          <a:lstStyle/>
          <a:p>
            <a:pPr eaLnBrk="1" hangingPunct="1"/>
            <a:endParaRPr lang="de-AT" altLang="de-DE"/>
          </a:p>
        </p:txBody>
      </p:sp>
    </p:spTree>
    <p:extLst>
      <p:ext uri="{BB962C8B-B14F-4D97-AF65-F5344CB8AC3E}">
        <p14:creationId xmlns:p14="http://schemas.microsoft.com/office/powerpoint/2010/main" val="29541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dirty="0"/>
              <a:t>Titelmasterformat durch Klicken bearbeiten</a:t>
            </a:r>
            <a:endParaRPr lang="de-AT" dirty="0"/>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de-AT" dirty="0"/>
          </a:p>
        </p:txBody>
      </p:sp>
      <p:sp>
        <p:nvSpPr>
          <p:cNvPr id="4" name="Datumsplatzhalter 3"/>
          <p:cNvSpPr>
            <a:spLocks noGrp="1"/>
          </p:cNvSpPr>
          <p:nvPr>
            <p:ph type="dt" sz="half" idx="10"/>
          </p:nvPr>
        </p:nvSpPr>
        <p:spPr/>
        <p:txBody>
          <a:bodyPr/>
          <a:lstStyle/>
          <a:p>
            <a:fld id="{93BD55C0-D990-4EE5-AE5D-EDC51AAA04E0}" type="datetimeFigureOut">
              <a:rPr lang="de-AT" smtClean="0"/>
              <a:t>07.04.2023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39C69AAC-9812-4021-B42C-42F3BF967D43}" type="slidenum">
              <a:rPr lang="de-AT" smtClean="0"/>
              <a:t>‹Nr.›</a:t>
            </a:fld>
            <a:endParaRPr lang="de-AT"/>
          </a:p>
        </p:txBody>
      </p:sp>
    </p:spTree>
    <p:extLst>
      <p:ext uri="{BB962C8B-B14F-4D97-AF65-F5344CB8AC3E}">
        <p14:creationId xmlns:p14="http://schemas.microsoft.com/office/powerpoint/2010/main" val="2245607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9954986" cy="1325563"/>
          </a:xfrm>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a:xfrm>
            <a:off x="838200" y="1825625"/>
            <a:ext cx="9954986" cy="43513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93BD55C0-D990-4EE5-AE5D-EDC51AAA04E0}" type="datetimeFigureOut">
              <a:rPr lang="de-AT" smtClean="0"/>
              <a:t>07.04.2023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39C69AAC-9812-4021-B42C-42F3BF967D43}" type="slidenum">
              <a:rPr lang="de-AT" smtClean="0"/>
              <a:t>‹Nr.›</a:t>
            </a:fld>
            <a:endParaRPr lang="de-AT"/>
          </a:p>
        </p:txBody>
      </p:sp>
    </p:spTree>
    <p:extLst>
      <p:ext uri="{BB962C8B-B14F-4D97-AF65-F5344CB8AC3E}">
        <p14:creationId xmlns:p14="http://schemas.microsoft.com/office/powerpoint/2010/main" val="1923451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272393" cy="5811838"/>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93BD55C0-D990-4EE5-AE5D-EDC51AAA04E0}" type="datetimeFigureOut">
              <a:rPr lang="de-AT" smtClean="0"/>
              <a:t>07.04.2023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39C69AAC-9812-4021-B42C-42F3BF967D43}" type="slidenum">
              <a:rPr lang="de-AT" smtClean="0"/>
              <a:t>‹Nr.›</a:t>
            </a:fld>
            <a:endParaRPr lang="de-AT"/>
          </a:p>
        </p:txBody>
      </p:sp>
    </p:spTree>
    <p:extLst>
      <p:ext uri="{BB962C8B-B14F-4D97-AF65-F5344CB8AC3E}">
        <p14:creationId xmlns:p14="http://schemas.microsoft.com/office/powerpoint/2010/main" val="2764869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868647" y="620688"/>
            <a:ext cx="10363200" cy="5486400"/>
          </a:xfrm>
          <a:ln>
            <a:gradFill>
              <a:gsLst>
                <a:gs pos="0">
                  <a:srgbClr val="C00000"/>
                </a:gs>
                <a:gs pos="50000">
                  <a:schemeClr val="accent1">
                    <a:shade val="67500"/>
                    <a:satMod val="115000"/>
                  </a:schemeClr>
                </a:gs>
                <a:gs pos="100000">
                  <a:srgbClr val="C00000">
                    <a:lumMod val="4000"/>
                    <a:lumOff val="96000"/>
                  </a:srgbClr>
                </a:gs>
              </a:gsLst>
              <a:lin ang="5400000" scaled="0"/>
            </a:gradFill>
          </a:ln>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3" name="Datumsplatzhalter 2"/>
          <p:cNvSpPr>
            <a:spLocks noGrp="1"/>
          </p:cNvSpPr>
          <p:nvPr>
            <p:ph type="dt" sz="half" idx="10"/>
          </p:nvPr>
        </p:nvSpPr>
        <p:spPr>
          <a:xfrm>
            <a:off x="9499601" y="6524626"/>
            <a:ext cx="2495551" cy="333375"/>
          </a:xfrm>
        </p:spPr>
        <p:txBody>
          <a:bodyPr/>
          <a:lstStyle>
            <a:lvl1pPr>
              <a:defRPr/>
            </a:lvl1pPr>
          </a:lstStyle>
          <a:p>
            <a:endParaRPr lang="de-DE" dirty="0"/>
          </a:p>
        </p:txBody>
      </p:sp>
      <p:sp>
        <p:nvSpPr>
          <p:cNvPr id="4" name="Fußzeilenplatzhalter 3"/>
          <p:cNvSpPr>
            <a:spLocks noGrp="1"/>
          </p:cNvSpPr>
          <p:nvPr>
            <p:ph type="ftr" sz="quarter" idx="11"/>
          </p:nvPr>
        </p:nvSpPr>
        <p:spPr>
          <a:xfrm>
            <a:off x="4176184" y="6524626"/>
            <a:ext cx="3860800" cy="333375"/>
          </a:xfrm>
        </p:spPr>
        <p:txBody>
          <a:bodyPr/>
          <a:lstStyle>
            <a:lvl1pPr>
              <a:defRPr/>
            </a:lvl1pPr>
          </a:lstStyle>
          <a:p>
            <a:endParaRPr lang="de-DE"/>
          </a:p>
        </p:txBody>
      </p:sp>
      <p:sp>
        <p:nvSpPr>
          <p:cNvPr id="5" name="Foliennummernplatzhalter 4"/>
          <p:cNvSpPr>
            <a:spLocks noGrp="1"/>
          </p:cNvSpPr>
          <p:nvPr>
            <p:ph type="sldNum" sz="quarter" idx="12"/>
          </p:nvPr>
        </p:nvSpPr>
        <p:spPr>
          <a:xfrm>
            <a:off x="0" y="6524626"/>
            <a:ext cx="2540000" cy="333375"/>
          </a:xfrm>
        </p:spPr>
        <p:txBody>
          <a:bodyPr/>
          <a:lstStyle>
            <a:lvl1pPr>
              <a:defRPr/>
            </a:lvl1pPr>
          </a:lstStyle>
          <a:p>
            <a:r>
              <a:rPr lang="de-DE"/>
              <a:t>  </a:t>
            </a:r>
            <a:fld id="{7FFABAD0-6F30-460E-BD29-302660BD204E}" type="slidenum">
              <a:rPr lang="de-DE"/>
              <a:pPr/>
              <a:t>‹Nr.›</a:t>
            </a:fld>
            <a:endParaRPr lang="de-DE"/>
          </a:p>
        </p:txBody>
      </p:sp>
    </p:spTree>
    <p:extLst>
      <p:ext uri="{BB962C8B-B14F-4D97-AF65-F5344CB8AC3E}">
        <p14:creationId xmlns:p14="http://schemas.microsoft.com/office/powerpoint/2010/main" val="132633300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9865179" cy="1325563"/>
          </a:xfrm>
        </p:spPr>
        <p:txBody>
          <a:bodyPr/>
          <a:lstStyle/>
          <a:p>
            <a:r>
              <a:rPr lang="de-DE" dirty="0"/>
              <a:t>Titelmasterformat durch Klicken bearbeiten</a:t>
            </a:r>
            <a:endParaRPr lang="de-AT" dirty="0"/>
          </a:p>
        </p:txBody>
      </p:sp>
      <p:sp>
        <p:nvSpPr>
          <p:cNvPr id="3" name="Inhaltsplatzhalter 2"/>
          <p:cNvSpPr>
            <a:spLocks noGrp="1"/>
          </p:cNvSpPr>
          <p:nvPr>
            <p:ph idx="1"/>
          </p:nvPr>
        </p:nvSpPr>
        <p:spPr>
          <a:xfrm>
            <a:off x="838200" y="1825625"/>
            <a:ext cx="9865179" cy="435133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p:cNvSpPr>
            <a:spLocks noGrp="1"/>
          </p:cNvSpPr>
          <p:nvPr>
            <p:ph type="dt" sz="half" idx="10"/>
          </p:nvPr>
        </p:nvSpPr>
        <p:spPr/>
        <p:txBody>
          <a:bodyPr/>
          <a:lstStyle/>
          <a:p>
            <a:fld id="{93BD55C0-D990-4EE5-AE5D-EDC51AAA04E0}" type="datetimeFigureOut">
              <a:rPr lang="de-AT" smtClean="0"/>
              <a:t>07.04.2023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39C69AAC-9812-4021-B42C-42F3BF967D43}" type="slidenum">
              <a:rPr lang="de-AT" smtClean="0"/>
              <a:t>‹Nr.›</a:t>
            </a:fld>
            <a:endParaRPr lang="de-AT"/>
          </a:p>
        </p:txBody>
      </p:sp>
    </p:spTree>
    <p:extLst>
      <p:ext uri="{BB962C8B-B14F-4D97-AF65-F5344CB8AC3E}">
        <p14:creationId xmlns:p14="http://schemas.microsoft.com/office/powerpoint/2010/main" val="148355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9887857" cy="2852737"/>
          </a:xfrm>
        </p:spPr>
        <p:txBody>
          <a:bodyPr anchor="b"/>
          <a:lstStyle>
            <a:lvl1pPr>
              <a:defRPr sz="6000"/>
            </a:lvl1pPr>
          </a:lstStyle>
          <a:p>
            <a:r>
              <a:rPr lang="de-DE"/>
              <a:t>Titelmasterformat durch Klicken bearbeiten</a:t>
            </a:r>
            <a:endParaRPr lang="de-AT"/>
          </a:p>
        </p:txBody>
      </p:sp>
      <p:sp>
        <p:nvSpPr>
          <p:cNvPr id="3" name="Textplatzhalter 2"/>
          <p:cNvSpPr>
            <a:spLocks noGrp="1"/>
          </p:cNvSpPr>
          <p:nvPr>
            <p:ph type="body" idx="1"/>
          </p:nvPr>
        </p:nvSpPr>
        <p:spPr>
          <a:xfrm>
            <a:off x="831850" y="4589463"/>
            <a:ext cx="988785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93BD55C0-D990-4EE5-AE5D-EDC51AAA04E0}" type="datetimeFigureOut">
              <a:rPr lang="de-AT" smtClean="0"/>
              <a:t>07.04.2023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39C69AAC-9812-4021-B42C-42F3BF967D43}" type="slidenum">
              <a:rPr lang="de-AT" smtClean="0"/>
              <a:t>‹Nr.›</a:t>
            </a:fld>
            <a:endParaRPr lang="de-AT"/>
          </a:p>
        </p:txBody>
      </p:sp>
    </p:spTree>
    <p:extLst>
      <p:ext uri="{BB962C8B-B14F-4D97-AF65-F5344CB8AC3E}">
        <p14:creationId xmlns:p14="http://schemas.microsoft.com/office/powerpoint/2010/main" val="1711518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9908082" cy="1325563"/>
          </a:xfrm>
        </p:spPr>
        <p:txBody>
          <a:bodyPr/>
          <a:lstStyle/>
          <a:p>
            <a:r>
              <a:rPr lang="de-DE"/>
              <a:t>Titelmasterformat durch Klicken bearbeiten</a:t>
            </a:r>
            <a:endParaRPr lang="de-AT"/>
          </a:p>
        </p:txBody>
      </p:sp>
      <p:sp>
        <p:nvSpPr>
          <p:cNvPr id="3" name="Inhaltsplatzhalter 2"/>
          <p:cNvSpPr>
            <a:spLocks noGrp="1"/>
          </p:cNvSpPr>
          <p:nvPr>
            <p:ph sz="half" idx="1"/>
          </p:nvPr>
        </p:nvSpPr>
        <p:spPr>
          <a:xfrm>
            <a:off x="838199" y="1825625"/>
            <a:ext cx="4882243"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5861953" y="1825625"/>
            <a:ext cx="4882243"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93BD55C0-D990-4EE5-AE5D-EDC51AAA04E0}" type="datetimeFigureOut">
              <a:rPr lang="de-AT" smtClean="0"/>
              <a:t>07.04.2023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39C69AAC-9812-4021-B42C-42F3BF967D43}" type="slidenum">
              <a:rPr lang="de-AT" smtClean="0"/>
              <a:t>‹Nr.›</a:t>
            </a:fld>
            <a:endParaRPr lang="de-AT"/>
          </a:p>
        </p:txBody>
      </p:sp>
    </p:spTree>
    <p:extLst>
      <p:ext uri="{BB962C8B-B14F-4D97-AF65-F5344CB8AC3E}">
        <p14:creationId xmlns:p14="http://schemas.microsoft.com/office/powerpoint/2010/main" val="30520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120373" cy="1325563"/>
          </a:xfrm>
        </p:spPr>
        <p:txBody>
          <a:bodyPr/>
          <a:lstStyle/>
          <a:p>
            <a:r>
              <a:rPr lang="de-DE"/>
              <a:t>Titelmasterformat durch Klicken bearbeiten</a:t>
            </a:r>
            <a:endParaRPr lang="de-AT"/>
          </a:p>
        </p:txBody>
      </p:sp>
      <p:sp>
        <p:nvSpPr>
          <p:cNvPr id="3" name="Textplatzhalter 2"/>
          <p:cNvSpPr>
            <a:spLocks noGrp="1"/>
          </p:cNvSpPr>
          <p:nvPr>
            <p:ph type="body" idx="1"/>
          </p:nvPr>
        </p:nvSpPr>
        <p:spPr>
          <a:xfrm>
            <a:off x="839788" y="1681163"/>
            <a:ext cx="49639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4963933"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5984422" y="1681163"/>
            <a:ext cx="498837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984422" y="2505075"/>
            <a:ext cx="4988379"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93BD55C0-D990-4EE5-AE5D-EDC51AAA04E0}" type="datetimeFigureOut">
              <a:rPr lang="de-AT" smtClean="0"/>
              <a:t>07.04.2023</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39C69AAC-9812-4021-B42C-42F3BF967D43}" type="slidenum">
              <a:rPr lang="de-AT" smtClean="0"/>
              <a:t>‹Nr.›</a:t>
            </a:fld>
            <a:endParaRPr lang="de-AT"/>
          </a:p>
        </p:txBody>
      </p:sp>
    </p:spTree>
    <p:extLst>
      <p:ext uri="{BB962C8B-B14F-4D97-AF65-F5344CB8AC3E}">
        <p14:creationId xmlns:p14="http://schemas.microsoft.com/office/powerpoint/2010/main" val="2077272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028464" cy="1325563"/>
          </a:xfrm>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93BD55C0-D990-4EE5-AE5D-EDC51AAA04E0}" type="datetimeFigureOut">
              <a:rPr lang="de-AT" smtClean="0"/>
              <a:t>07.04.2023</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39C69AAC-9812-4021-B42C-42F3BF967D43}" type="slidenum">
              <a:rPr lang="de-AT" smtClean="0"/>
              <a:t>‹Nr.›</a:t>
            </a:fld>
            <a:endParaRPr lang="de-AT"/>
          </a:p>
        </p:txBody>
      </p:sp>
    </p:spTree>
    <p:extLst>
      <p:ext uri="{BB962C8B-B14F-4D97-AF65-F5344CB8AC3E}">
        <p14:creationId xmlns:p14="http://schemas.microsoft.com/office/powerpoint/2010/main" val="1019380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3BD55C0-D990-4EE5-AE5D-EDC51AAA04E0}" type="datetimeFigureOut">
              <a:rPr lang="de-AT" smtClean="0"/>
              <a:t>07.04.2023</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39C69AAC-9812-4021-B42C-42F3BF967D43}" type="slidenum">
              <a:rPr lang="de-AT" smtClean="0"/>
              <a:t>‹Nr.›</a:t>
            </a:fld>
            <a:endParaRPr lang="de-AT"/>
          </a:p>
        </p:txBody>
      </p:sp>
    </p:spTree>
    <p:extLst>
      <p:ext uri="{BB962C8B-B14F-4D97-AF65-F5344CB8AC3E}">
        <p14:creationId xmlns:p14="http://schemas.microsoft.com/office/powerpoint/2010/main" val="2048640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AT"/>
          </a:p>
        </p:txBody>
      </p:sp>
      <p:sp>
        <p:nvSpPr>
          <p:cNvPr id="3" name="Inhaltsplatzhalter 2"/>
          <p:cNvSpPr>
            <a:spLocks noGrp="1"/>
          </p:cNvSpPr>
          <p:nvPr>
            <p:ph idx="1"/>
          </p:nvPr>
        </p:nvSpPr>
        <p:spPr>
          <a:xfrm>
            <a:off x="4905602" y="987425"/>
            <a:ext cx="58467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93BD55C0-D990-4EE5-AE5D-EDC51AAA04E0}" type="datetimeFigureOut">
              <a:rPr lang="de-AT" smtClean="0"/>
              <a:t>07.04.2023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39C69AAC-9812-4021-B42C-42F3BF967D43}" type="slidenum">
              <a:rPr lang="de-AT" smtClean="0"/>
              <a:t>‹Nr.›</a:t>
            </a:fld>
            <a:endParaRPr lang="de-AT"/>
          </a:p>
        </p:txBody>
      </p:sp>
    </p:spTree>
    <p:extLst>
      <p:ext uri="{BB962C8B-B14F-4D97-AF65-F5344CB8AC3E}">
        <p14:creationId xmlns:p14="http://schemas.microsoft.com/office/powerpoint/2010/main" val="1864056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AT"/>
          </a:p>
        </p:txBody>
      </p:sp>
      <p:sp>
        <p:nvSpPr>
          <p:cNvPr id="3" name="Bildplatzhalter 2"/>
          <p:cNvSpPr>
            <a:spLocks noGrp="1"/>
          </p:cNvSpPr>
          <p:nvPr>
            <p:ph type="pic" idx="1"/>
          </p:nvPr>
        </p:nvSpPr>
        <p:spPr>
          <a:xfrm>
            <a:off x="5183188" y="987425"/>
            <a:ext cx="552835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93BD55C0-D990-4EE5-AE5D-EDC51AAA04E0}" type="datetimeFigureOut">
              <a:rPr lang="de-AT" smtClean="0"/>
              <a:t>07.04.2023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39C69AAC-9812-4021-B42C-42F3BF967D43}" type="slidenum">
              <a:rPr lang="de-AT" smtClean="0"/>
              <a:t>‹Nr.›</a:t>
            </a:fld>
            <a:endParaRPr lang="de-AT"/>
          </a:p>
        </p:txBody>
      </p:sp>
    </p:spTree>
    <p:extLst>
      <p:ext uri="{BB962C8B-B14F-4D97-AF65-F5344CB8AC3E}">
        <p14:creationId xmlns:p14="http://schemas.microsoft.com/office/powerpoint/2010/main" val="4111927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9897836" cy="1325563"/>
          </a:xfrm>
          <a:prstGeom prst="rect">
            <a:avLst/>
          </a:prstGeom>
        </p:spPr>
        <p:txBody>
          <a:bodyPr vert="horz" lIns="91440" tIns="45720" rIns="91440" bIns="45720" rtlCol="0" anchor="ctr">
            <a:norm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838200" y="1825625"/>
            <a:ext cx="9897836" cy="435133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D55C0-D990-4EE5-AE5D-EDC51AAA04E0}" type="datetimeFigureOut">
              <a:rPr lang="de-AT" smtClean="0"/>
              <a:t>07.04.2023</a:t>
            </a:fld>
            <a:endParaRPr lang="de-AT"/>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69AAC-9812-4021-B42C-42F3BF967D43}" type="slidenum">
              <a:rPr lang="de-AT" smtClean="0"/>
              <a:t>‹Nr.›</a:t>
            </a:fld>
            <a:endParaRPr lang="de-AT"/>
          </a:p>
        </p:txBody>
      </p:sp>
      <p:pic>
        <p:nvPicPr>
          <p:cNvPr id="7" name="Grafik 6" title="Standort-Logo Oberösterreich"/>
          <p:cNvPicPr>
            <a:picLocks noChangeAspect="1"/>
          </p:cNvPicPr>
          <p:nvPr userDrawn="1"/>
        </p:nvPicPr>
        <p:blipFill>
          <a:blip r:embed="rId14"/>
          <a:stretch>
            <a:fillRect/>
          </a:stretch>
        </p:blipFill>
        <p:spPr>
          <a:xfrm>
            <a:off x="10989580" y="5462588"/>
            <a:ext cx="720000" cy="720000"/>
          </a:xfrm>
          <a:prstGeom prst="rect">
            <a:avLst/>
          </a:prstGeom>
        </p:spPr>
      </p:pic>
      <p:pic>
        <p:nvPicPr>
          <p:cNvPr id="8" name="Grafik 7" title="Landeswappen Oberösterreich"/>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084210" y="365125"/>
            <a:ext cx="540000" cy="995850"/>
          </a:xfrm>
          <a:prstGeom prst="rect">
            <a:avLst/>
          </a:prstGeom>
        </p:spPr>
      </p:pic>
    </p:spTree>
    <p:extLst>
      <p:ext uri="{BB962C8B-B14F-4D97-AF65-F5344CB8AC3E}">
        <p14:creationId xmlns:p14="http://schemas.microsoft.com/office/powerpoint/2010/main" val="1466429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finanzprokuratur.at/"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mailto:verk.post@ooe.gv.at"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mailto:leopold.reitinger@ooe.gv.a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187301" y="1200705"/>
            <a:ext cx="6084163" cy="2387600"/>
          </a:xfrm>
        </p:spPr>
        <p:txBody>
          <a:bodyPr>
            <a:normAutofit fontScale="90000"/>
          </a:bodyPr>
          <a:lstStyle/>
          <a:p>
            <a:r>
              <a:rPr lang="de-DE" altLang="de-DE" b="1" dirty="0">
                <a:effectLst>
                  <a:outerShdw blurRad="38100" dist="38100" dir="2700000" algn="tl">
                    <a:srgbClr val="C0C0C0"/>
                  </a:outerShdw>
                </a:effectLst>
              </a:rPr>
              <a:t>Wiederkehrende Begutachtung gemäß § 57a KFG</a:t>
            </a:r>
            <a:endParaRPr lang="de-AT" dirty="0"/>
          </a:p>
        </p:txBody>
      </p:sp>
      <p:sp>
        <p:nvSpPr>
          <p:cNvPr id="3" name="Untertitel 2"/>
          <p:cNvSpPr>
            <a:spLocks noGrp="1"/>
          </p:cNvSpPr>
          <p:nvPr>
            <p:ph type="subTitle" idx="1"/>
          </p:nvPr>
        </p:nvSpPr>
        <p:spPr>
          <a:xfrm>
            <a:off x="4187300" y="3895001"/>
            <a:ext cx="6084163" cy="1655762"/>
          </a:xfrm>
        </p:spPr>
        <p:txBody>
          <a:bodyPr>
            <a:normAutofit lnSpcReduction="10000"/>
          </a:bodyPr>
          <a:lstStyle/>
          <a:p>
            <a:r>
              <a:rPr lang="de-AT" dirty="0"/>
              <a:t>Rechtliche und technisches Grundlagen</a:t>
            </a:r>
          </a:p>
          <a:p>
            <a:endParaRPr lang="de-AT" dirty="0"/>
          </a:p>
          <a:p>
            <a:r>
              <a:rPr lang="de-AT" dirty="0"/>
              <a:t>Ing. Mag. Georg Suitner</a:t>
            </a:r>
          </a:p>
          <a:p>
            <a:r>
              <a:rPr lang="de-DE" dirty="0"/>
              <a:t>Ing. Harald Gillhofer</a:t>
            </a:r>
            <a:endParaRPr lang="de-AT" dirty="0"/>
          </a:p>
        </p:txBody>
      </p:sp>
      <p:pic>
        <p:nvPicPr>
          <p:cNvPr id="7" name="Grafik 6">
            <a:extLst>
              <a:ext uri="{FF2B5EF4-FFF2-40B4-BE49-F238E27FC236}">
                <a16:creationId xmlns:a16="http://schemas.microsoft.com/office/drawing/2014/main" id="{74385DE7-1FF4-4AFA-B2F6-85C499D207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0536" y="2394428"/>
            <a:ext cx="2089150" cy="2969904"/>
          </a:xfrm>
          <a:prstGeom prst="rect">
            <a:avLst/>
          </a:prstGeom>
        </p:spPr>
      </p:pic>
      <p:pic>
        <p:nvPicPr>
          <p:cNvPr id="5" name="Picture 26" descr="Plakete weiß">
            <a:extLst>
              <a:ext uri="{FF2B5EF4-FFF2-40B4-BE49-F238E27FC236}">
                <a16:creationId xmlns:a16="http://schemas.microsoft.com/office/drawing/2014/main" id="{3BD02EED-D85F-4D3C-8CC6-EDA53E1104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715" y="1493668"/>
            <a:ext cx="2103437"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2670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80722" y="1481897"/>
            <a:ext cx="8895425" cy="646331"/>
          </a:xfrm>
          <a:prstGeom prst="rect">
            <a:avLst/>
          </a:prstGeom>
          <a:noFill/>
        </p:spPr>
        <p:txBody>
          <a:bodyPr wrap="square" rtlCol="0">
            <a:spAutoFit/>
          </a:bodyPr>
          <a:lstStyle/>
          <a:p>
            <a:pPr marL="285750" indent="-285750">
              <a:buFont typeface="Arial" panose="020B0604020202020204" pitchFamily="34" charset="0"/>
              <a:buChar char="•"/>
            </a:pPr>
            <a:r>
              <a:rPr lang="de-DE" dirty="0"/>
              <a:t>§57a-Gutachten ist eine öffentliche Urkunde, aber kein Bescheid! </a:t>
            </a:r>
          </a:p>
          <a:p>
            <a:pPr marL="263525"/>
            <a:r>
              <a:rPr lang="de-DE" dirty="0"/>
              <a:t>Daher ist eine Manipulation des Gutachtens eine Urkundenfälschung gem. §223 StGB</a:t>
            </a:r>
            <a:endParaRPr lang="de-AT" dirty="0"/>
          </a:p>
        </p:txBody>
      </p:sp>
      <p:sp>
        <p:nvSpPr>
          <p:cNvPr id="3" name="Textfeld 2"/>
          <p:cNvSpPr txBox="1"/>
          <p:nvPr/>
        </p:nvSpPr>
        <p:spPr>
          <a:xfrm>
            <a:off x="1180722" y="2425180"/>
            <a:ext cx="9170636" cy="369332"/>
          </a:xfrm>
          <a:prstGeom prst="rect">
            <a:avLst/>
          </a:prstGeom>
          <a:noFill/>
        </p:spPr>
        <p:txBody>
          <a:bodyPr wrap="square" rtlCol="0">
            <a:spAutoFit/>
          </a:bodyPr>
          <a:lstStyle/>
          <a:p>
            <a:pPr marL="285750" indent="-285750">
              <a:buFont typeface="Arial" panose="020B0604020202020204" pitchFamily="34" charset="0"/>
              <a:buChar char="•"/>
            </a:pPr>
            <a:r>
              <a:rPr lang="de-DE" dirty="0"/>
              <a:t>Plakette ist ein öffentliche Urkunde. Manipulation daher Urkundenfälschung gem. §223 StGB</a:t>
            </a:r>
            <a:endParaRPr lang="de-AT" dirty="0"/>
          </a:p>
        </p:txBody>
      </p:sp>
      <p:sp>
        <p:nvSpPr>
          <p:cNvPr id="4" name="Textfeld 3"/>
          <p:cNvSpPr txBox="1"/>
          <p:nvPr/>
        </p:nvSpPr>
        <p:spPr>
          <a:xfrm>
            <a:off x="1180722" y="3097069"/>
            <a:ext cx="8895425" cy="369332"/>
          </a:xfrm>
          <a:prstGeom prst="rect">
            <a:avLst/>
          </a:prstGeom>
          <a:noFill/>
        </p:spPr>
        <p:txBody>
          <a:bodyPr wrap="square" rtlCol="0">
            <a:spAutoFit/>
          </a:bodyPr>
          <a:lstStyle/>
          <a:p>
            <a:pPr marL="285750" indent="-285750">
              <a:buFont typeface="Arial" panose="020B0604020202020204" pitchFamily="34" charset="0"/>
              <a:buChar char="•"/>
            </a:pPr>
            <a:r>
              <a:rPr lang="de-DE" dirty="0"/>
              <a:t>Amtshaftung: Begutachtungsstelle als Organ des Rechtsträgers (Bund) tätig. §§ 1 u. 3 AHG</a:t>
            </a:r>
            <a:endParaRPr lang="de-AT" dirty="0"/>
          </a:p>
        </p:txBody>
      </p:sp>
      <p:sp>
        <p:nvSpPr>
          <p:cNvPr id="5" name="Textfeld 4"/>
          <p:cNvSpPr txBox="1"/>
          <p:nvPr/>
        </p:nvSpPr>
        <p:spPr>
          <a:xfrm>
            <a:off x="1180724" y="3740323"/>
            <a:ext cx="8895423" cy="923330"/>
          </a:xfrm>
          <a:prstGeom prst="rect">
            <a:avLst/>
          </a:prstGeom>
          <a:noFill/>
        </p:spPr>
        <p:txBody>
          <a:bodyPr wrap="square" rtlCol="0">
            <a:spAutoFit/>
          </a:bodyPr>
          <a:lstStyle/>
          <a:p>
            <a:pPr marL="285750" indent="-285750">
              <a:buFont typeface="Arial" panose="020B0604020202020204" pitchFamily="34" charset="0"/>
              <a:buChar char="•"/>
            </a:pPr>
            <a:r>
              <a:rPr lang="de-DE" dirty="0"/>
              <a:t>Schadenersatzansprüche werden nur in Geld ersetzt. Ansprüche sind im Rahmen des außerstreitigen Amtshaftungsverfahren an die </a:t>
            </a:r>
            <a:r>
              <a:rPr lang="de-DE" u="sng" dirty="0" err="1"/>
              <a:t>Finanzprokuratur</a:t>
            </a:r>
            <a:r>
              <a:rPr lang="de-DE" dirty="0"/>
              <a:t> in Wien zu richten.</a:t>
            </a:r>
          </a:p>
          <a:p>
            <a:r>
              <a:rPr lang="de-DE" dirty="0"/>
              <a:t>	1011 Wien, Singerstraße 17-19		</a:t>
            </a:r>
            <a:r>
              <a:rPr lang="de-DE" dirty="0">
                <a:hlinkClick r:id="rId3"/>
              </a:rPr>
              <a:t>www.finanzprokuratur.at</a:t>
            </a:r>
            <a:r>
              <a:rPr lang="de-DE" dirty="0"/>
              <a:t>	</a:t>
            </a:r>
            <a:endParaRPr lang="de-AT" dirty="0"/>
          </a:p>
        </p:txBody>
      </p:sp>
      <p:sp>
        <p:nvSpPr>
          <p:cNvPr id="6" name="Textfeld 5"/>
          <p:cNvSpPr txBox="1"/>
          <p:nvPr/>
        </p:nvSpPr>
        <p:spPr>
          <a:xfrm>
            <a:off x="1180722" y="4752909"/>
            <a:ext cx="8895422" cy="369332"/>
          </a:xfrm>
          <a:prstGeom prst="rect">
            <a:avLst/>
          </a:prstGeom>
          <a:noFill/>
        </p:spPr>
        <p:txBody>
          <a:bodyPr wrap="square" rtlCol="0">
            <a:spAutoFit/>
          </a:bodyPr>
          <a:lstStyle/>
          <a:p>
            <a:pPr marL="285750" indent="-285750">
              <a:buFont typeface="Arial" panose="020B0604020202020204" pitchFamily="34" charset="0"/>
              <a:buChar char="•"/>
            </a:pPr>
            <a:r>
              <a:rPr lang="de-DE" dirty="0"/>
              <a:t>Gefälligkeitsgutachten  = Missbrauch der Amtsgewalt §302 StGB</a:t>
            </a:r>
            <a:endParaRPr lang="de-AT" dirty="0"/>
          </a:p>
        </p:txBody>
      </p:sp>
      <p:sp>
        <p:nvSpPr>
          <p:cNvPr id="7" name="Textfeld 6"/>
          <p:cNvSpPr txBox="1"/>
          <p:nvPr/>
        </p:nvSpPr>
        <p:spPr>
          <a:xfrm>
            <a:off x="1180725" y="5431186"/>
            <a:ext cx="8895422" cy="646331"/>
          </a:xfrm>
          <a:prstGeom prst="rect">
            <a:avLst/>
          </a:prstGeom>
          <a:noFill/>
          <a:ln w="28575">
            <a:solidFill>
              <a:srgbClr val="FF0000"/>
            </a:solidFill>
          </a:ln>
        </p:spPr>
        <p:txBody>
          <a:bodyPr wrap="square" rtlCol="0">
            <a:spAutoFit/>
          </a:bodyPr>
          <a:lstStyle/>
          <a:p>
            <a:pPr algn="ctr"/>
            <a:r>
              <a:rPr lang="de-DE" dirty="0"/>
              <a:t>Wiederkehrende Begutachtung ist die Feststellung des techn. Zustandes im Augenblick der Begutachtung ! </a:t>
            </a:r>
            <a:endParaRPr lang="de-AT" dirty="0"/>
          </a:p>
        </p:txBody>
      </p:sp>
      <p:sp>
        <p:nvSpPr>
          <p:cNvPr id="9" name="Textfeld 8">
            <a:extLst>
              <a:ext uri="{FF2B5EF4-FFF2-40B4-BE49-F238E27FC236}">
                <a16:creationId xmlns:a16="http://schemas.microsoft.com/office/drawing/2014/main" id="{20DFF750-9748-4472-83E6-F1E1B3CF9769}"/>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r>
              <a:rPr lang="de-AT" sz="2000" dirty="0"/>
              <a:t>Rechtliche Grundlage: §57a Abs. 4, 4a und 5 KFG 1967</a:t>
            </a:r>
          </a:p>
        </p:txBody>
      </p:sp>
    </p:spTree>
    <p:extLst>
      <p:ext uri="{BB962C8B-B14F-4D97-AF65-F5344CB8AC3E}">
        <p14:creationId xmlns:p14="http://schemas.microsoft.com/office/powerpoint/2010/main" val="199763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25B3FC3-0B9F-4D29-8914-1F6FB9004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691" y="1366700"/>
            <a:ext cx="8950856" cy="4794738"/>
          </a:xfrm>
          <a:prstGeom prst="rect">
            <a:avLst/>
          </a:prstGeom>
        </p:spPr>
      </p:pic>
      <p:sp>
        <p:nvSpPr>
          <p:cNvPr id="13" name="Ellipse 12">
            <a:extLst>
              <a:ext uri="{FF2B5EF4-FFF2-40B4-BE49-F238E27FC236}">
                <a16:creationId xmlns:a16="http://schemas.microsoft.com/office/drawing/2014/main" id="{C518F7D8-D9ED-47D7-8F19-8F42F6930CD7}"/>
              </a:ext>
            </a:extLst>
          </p:cNvPr>
          <p:cNvSpPr/>
          <p:nvPr/>
        </p:nvSpPr>
        <p:spPr>
          <a:xfrm>
            <a:off x="2974760" y="2942820"/>
            <a:ext cx="719091" cy="33599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Ellipse 15">
            <a:extLst>
              <a:ext uri="{FF2B5EF4-FFF2-40B4-BE49-F238E27FC236}">
                <a16:creationId xmlns:a16="http://schemas.microsoft.com/office/drawing/2014/main" id="{63688EB8-06D4-4F87-BDFC-8899C389F144}"/>
              </a:ext>
            </a:extLst>
          </p:cNvPr>
          <p:cNvSpPr/>
          <p:nvPr/>
        </p:nvSpPr>
        <p:spPr>
          <a:xfrm>
            <a:off x="2974760" y="4049574"/>
            <a:ext cx="719091" cy="33599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Ellipse 16">
            <a:extLst>
              <a:ext uri="{FF2B5EF4-FFF2-40B4-BE49-F238E27FC236}">
                <a16:creationId xmlns:a16="http://schemas.microsoft.com/office/drawing/2014/main" id="{A4D9853D-BA72-476C-90B9-F084698B3653}"/>
              </a:ext>
            </a:extLst>
          </p:cNvPr>
          <p:cNvSpPr/>
          <p:nvPr/>
        </p:nvSpPr>
        <p:spPr>
          <a:xfrm>
            <a:off x="6714478" y="2942820"/>
            <a:ext cx="920319" cy="38285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8" name="Ellipse 17">
            <a:extLst>
              <a:ext uri="{FF2B5EF4-FFF2-40B4-BE49-F238E27FC236}">
                <a16:creationId xmlns:a16="http://schemas.microsoft.com/office/drawing/2014/main" id="{1C429552-29CD-4CC8-A621-6ACBA0A32A2B}"/>
              </a:ext>
            </a:extLst>
          </p:cNvPr>
          <p:cNvSpPr/>
          <p:nvPr/>
        </p:nvSpPr>
        <p:spPr>
          <a:xfrm>
            <a:off x="6714478" y="4049574"/>
            <a:ext cx="1373079" cy="33599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Ellipse 18">
            <a:extLst>
              <a:ext uri="{FF2B5EF4-FFF2-40B4-BE49-F238E27FC236}">
                <a16:creationId xmlns:a16="http://schemas.microsoft.com/office/drawing/2014/main" id="{DAC81F2A-E1D8-4B23-BA6B-5536477173A5}"/>
              </a:ext>
            </a:extLst>
          </p:cNvPr>
          <p:cNvSpPr/>
          <p:nvPr/>
        </p:nvSpPr>
        <p:spPr>
          <a:xfrm>
            <a:off x="8682362" y="5502362"/>
            <a:ext cx="1587664" cy="53081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Textfeld 9">
            <a:extLst>
              <a:ext uri="{FF2B5EF4-FFF2-40B4-BE49-F238E27FC236}">
                <a16:creationId xmlns:a16="http://schemas.microsoft.com/office/drawing/2014/main" id="{E0148F23-96FC-4384-A231-051BD252E89D}"/>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r>
              <a:rPr lang="de-AT" sz="2000" dirty="0"/>
              <a:t>Rechtliche Grundlage: Eintragung verlorene und gestohlene Plaketten  </a:t>
            </a:r>
          </a:p>
        </p:txBody>
      </p:sp>
      <p:sp>
        <p:nvSpPr>
          <p:cNvPr id="6" name="Textfeld 5">
            <a:extLst>
              <a:ext uri="{FF2B5EF4-FFF2-40B4-BE49-F238E27FC236}">
                <a16:creationId xmlns:a16="http://schemas.microsoft.com/office/drawing/2014/main" id="{51342A8A-706A-4DAD-9D29-F21654E31BB9}"/>
              </a:ext>
            </a:extLst>
          </p:cNvPr>
          <p:cNvSpPr txBox="1"/>
          <p:nvPr/>
        </p:nvSpPr>
        <p:spPr>
          <a:xfrm>
            <a:off x="8087557" y="3394737"/>
            <a:ext cx="2182469" cy="369332"/>
          </a:xfrm>
          <a:prstGeom prst="rect">
            <a:avLst/>
          </a:prstGeom>
          <a:solidFill>
            <a:schemeClr val="bg1"/>
          </a:solidFill>
          <a:ln w="12700">
            <a:solidFill>
              <a:schemeClr val="tx1"/>
            </a:solidFill>
          </a:ln>
        </p:spPr>
        <p:txBody>
          <a:bodyPr wrap="square" rtlCol="0">
            <a:spAutoFit/>
          </a:bodyPr>
          <a:lstStyle/>
          <a:p>
            <a:r>
              <a:rPr lang="de-AT" dirty="0"/>
              <a:t>Falsche Eintragungen</a:t>
            </a:r>
          </a:p>
        </p:txBody>
      </p:sp>
      <p:cxnSp>
        <p:nvCxnSpPr>
          <p:cNvPr id="9" name="Gerader Verbinder 8">
            <a:extLst>
              <a:ext uri="{FF2B5EF4-FFF2-40B4-BE49-F238E27FC236}">
                <a16:creationId xmlns:a16="http://schemas.microsoft.com/office/drawing/2014/main" id="{6509A5E0-883F-4216-BB81-28CD1EE2F117}"/>
              </a:ext>
            </a:extLst>
          </p:cNvPr>
          <p:cNvCxnSpPr>
            <a:cxnSpLocks/>
          </p:cNvCxnSpPr>
          <p:nvPr/>
        </p:nvCxnSpPr>
        <p:spPr>
          <a:xfrm flipV="1">
            <a:off x="6714478" y="2831977"/>
            <a:ext cx="1000217" cy="5627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F5949684-B0EC-40B5-8EA5-F69B6D8BF5D3}"/>
              </a:ext>
            </a:extLst>
          </p:cNvPr>
          <p:cNvCxnSpPr>
            <a:cxnSpLocks/>
          </p:cNvCxnSpPr>
          <p:nvPr/>
        </p:nvCxnSpPr>
        <p:spPr>
          <a:xfrm>
            <a:off x="6634580" y="2831977"/>
            <a:ext cx="1080115" cy="5627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5EB14117-B1B5-4515-8DB6-AC605037D547}"/>
              </a:ext>
            </a:extLst>
          </p:cNvPr>
          <p:cNvCxnSpPr>
            <a:cxnSpLocks/>
          </p:cNvCxnSpPr>
          <p:nvPr/>
        </p:nvCxnSpPr>
        <p:spPr>
          <a:xfrm>
            <a:off x="6714478" y="3976647"/>
            <a:ext cx="1373079" cy="5627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2B1017F9-FA59-4FC7-B230-A139D63EAAF0}"/>
              </a:ext>
            </a:extLst>
          </p:cNvPr>
          <p:cNvCxnSpPr>
            <a:cxnSpLocks/>
          </p:cNvCxnSpPr>
          <p:nvPr/>
        </p:nvCxnSpPr>
        <p:spPr>
          <a:xfrm flipV="1">
            <a:off x="6729275" y="3976647"/>
            <a:ext cx="1358282" cy="5627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38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61FC4E06-186A-421D-9513-97FE11ACF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015" y="1382271"/>
            <a:ext cx="8950856" cy="4794738"/>
          </a:xfrm>
          <a:prstGeom prst="rect">
            <a:avLst/>
          </a:prstGeom>
        </p:spPr>
      </p:pic>
      <p:pic>
        <p:nvPicPr>
          <p:cNvPr id="3" name="Picture 8" descr="C:\Users\P14836681\Documents\Georg Suitner\2   WERKSTÄTTEN und SICHERHEITSDIENST\BILDER\GZ-Zahl.jpg">
            <a:extLst>
              <a:ext uri="{FF2B5EF4-FFF2-40B4-BE49-F238E27FC236}">
                <a16:creationId xmlns:a16="http://schemas.microsoft.com/office/drawing/2014/main" id="{45275A44-3B5F-42F3-85C4-4B933288D3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2508" y="3805740"/>
            <a:ext cx="6293648" cy="228830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A78B8B89-5B51-4A21-972C-1E950DF7D66C}"/>
              </a:ext>
            </a:extLst>
          </p:cNvPr>
          <p:cNvSpPr/>
          <p:nvPr/>
        </p:nvSpPr>
        <p:spPr>
          <a:xfrm>
            <a:off x="3548707" y="5021449"/>
            <a:ext cx="3307406" cy="5237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5" name="Gerade Verbindung mit Pfeil 4">
            <a:extLst>
              <a:ext uri="{FF2B5EF4-FFF2-40B4-BE49-F238E27FC236}">
                <a16:creationId xmlns:a16="http://schemas.microsoft.com/office/drawing/2014/main" id="{2EA03959-F760-4757-B199-B03B9DED8121}"/>
              </a:ext>
            </a:extLst>
          </p:cNvPr>
          <p:cNvCxnSpPr>
            <a:cxnSpLocks/>
          </p:cNvCxnSpPr>
          <p:nvPr/>
        </p:nvCxnSpPr>
        <p:spPr>
          <a:xfrm flipV="1">
            <a:off x="5513321" y="2589599"/>
            <a:ext cx="2148108" cy="22895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21FD39D8-A7B0-4CD6-858B-718EACCFF2BE}"/>
              </a:ext>
            </a:extLst>
          </p:cNvPr>
          <p:cNvSpPr txBox="1"/>
          <p:nvPr/>
        </p:nvSpPr>
        <p:spPr>
          <a:xfrm>
            <a:off x="1153015" y="1473773"/>
            <a:ext cx="2548973" cy="1812380"/>
          </a:xfrm>
          <a:prstGeom prst="rect">
            <a:avLst/>
          </a:prstGeom>
          <a:solidFill>
            <a:schemeClr val="bg1"/>
          </a:solidFill>
          <a:ln>
            <a:solidFill>
              <a:srgbClr val="FF0000"/>
            </a:solidFill>
          </a:ln>
        </p:spPr>
        <p:txBody>
          <a:bodyPr wrap="square" rtlCol="0">
            <a:spAutoFit/>
          </a:bodyPr>
          <a:lstStyle/>
          <a:p>
            <a:r>
              <a:rPr lang="de-AT" dirty="0"/>
              <a:t>Plaketten – Status</a:t>
            </a:r>
          </a:p>
          <a:p>
            <a:pPr marL="285750" indent="-285750">
              <a:buFont typeface="Wingdings" panose="05000000000000000000" pitchFamily="2" charset="2"/>
              <a:buChar char="§"/>
            </a:pPr>
            <a:r>
              <a:rPr lang="de-AT" dirty="0"/>
              <a:t>abgelaufen</a:t>
            </a:r>
          </a:p>
          <a:p>
            <a:pPr marL="285750" indent="-285750">
              <a:buFont typeface="Wingdings" panose="05000000000000000000" pitchFamily="2" charset="2"/>
              <a:buChar char="§"/>
            </a:pPr>
            <a:r>
              <a:rPr lang="de-AT" dirty="0"/>
              <a:t>verdruckt</a:t>
            </a:r>
          </a:p>
          <a:p>
            <a:pPr marL="285750" indent="-285750">
              <a:buFont typeface="Wingdings" panose="05000000000000000000" pitchFamily="2" charset="2"/>
              <a:buChar char="§"/>
            </a:pPr>
            <a:r>
              <a:rPr lang="de-AT" dirty="0"/>
              <a:t>beschädigt</a:t>
            </a:r>
          </a:p>
          <a:p>
            <a:pPr marL="285750" indent="-285750">
              <a:buFont typeface="Wingdings" panose="05000000000000000000" pitchFamily="2" charset="2"/>
              <a:buChar char="§"/>
            </a:pPr>
            <a:r>
              <a:rPr lang="de-AT" dirty="0"/>
              <a:t>gestohlen</a:t>
            </a:r>
          </a:p>
          <a:p>
            <a:pPr marL="285750" indent="-285750">
              <a:buFont typeface="Wingdings" panose="05000000000000000000" pitchFamily="2" charset="2"/>
              <a:buChar char="§"/>
            </a:pPr>
            <a:r>
              <a:rPr lang="de-AT" dirty="0"/>
              <a:t>verloren</a:t>
            </a:r>
          </a:p>
        </p:txBody>
      </p:sp>
      <p:sp>
        <p:nvSpPr>
          <p:cNvPr id="11" name="Textfeld 10">
            <a:extLst>
              <a:ext uri="{FF2B5EF4-FFF2-40B4-BE49-F238E27FC236}">
                <a16:creationId xmlns:a16="http://schemas.microsoft.com/office/drawing/2014/main" id="{86C767E9-8182-4226-80D2-BCE10BB69A61}"/>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pPr algn="ctr"/>
            <a:r>
              <a:rPr lang="de-AT" sz="2000" dirty="0"/>
              <a:t>Status-Vermerk "</a:t>
            </a:r>
            <a:r>
              <a:rPr lang="de-AT" sz="2000" b="1" dirty="0"/>
              <a:t>gestohlen</a:t>
            </a:r>
            <a:r>
              <a:rPr lang="de-AT" sz="2000" dirty="0"/>
              <a:t>" und "</a:t>
            </a:r>
            <a:r>
              <a:rPr lang="de-AT" sz="2000" b="1" dirty="0"/>
              <a:t>verloren</a:t>
            </a:r>
            <a:r>
              <a:rPr lang="de-AT" sz="2000" dirty="0"/>
              <a:t>" nur mit Anzeige bei Polizei!</a:t>
            </a:r>
          </a:p>
        </p:txBody>
      </p:sp>
      <p:sp>
        <p:nvSpPr>
          <p:cNvPr id="18" name="Rechteck 17">
            <a:extLst>
              <a:ext uri="{FF2B5EF4-FFF2-40B4-BE49-F238E27FC236}">
                <a16:creationId xmlns:a16="http://schemas.microsoft.com/office/drawing/2014/main" id="{55CC2CFC-76A4-4BD8-9F8C-2AD94E581A89}"/>
              </a:ext>
            </a:extLst>
          </p:cNvPr>
          <p:cNvSpPr/>
          <p:nvPr/>
        </p:nvSpPr>
        <p:spPr>
          <a:xfrm>
            <a:off x="6791418" y="2234849"/>
            <a:ext cx="1882065" cy="283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solidFill>
                  <a:schemeClr val="tx1"/>
                </a:solidFill>
              </a:rPr>
              <a:t>GZ: </a:t>
            </a:r>
            <a:r>
              <a:rPr lang="de-AT" sz="1100" dirty="0" err="1">
                <a:solidFill>
                  <a:schemeClr val="tx1"/>
                </a:solidFill>
              </a:rPr>
              <a:t>VStV</a:t>
            </a:r>
            <a:r>
              <a:rPr lang="de-AT" sz="1100" dirty="0">
                <a:solidFill>
                  <a:schemeClr val="tx1"/>
                </a:solidFill>
              </a:rPr>
              <a:t>/915.....558/001/2</a:t>
            </a:r>
            <a:r>
              <a:rPr lang="de-AT" sz="1100" dirty="0"/>
              <a:t>58</a:t>
            </a:r>
          </a:p>
        </p:txBody>
      </p:sp>
      <p:cxnSp>
        <p:nvCxnSpPr>
          <p:cNvPr id="9" name="Gerade Verbindung mit Pfeil 8">
            <a:extLst>
              <a:ext uri="{FF2B5EF4-FFF2-40B4-BE49-F238E27FC236}">
                <a16:creationId xmlns:a16="http://schemas.microsoft.com/office/drawing/2014/main" id="{17A4FEBF-AF87-445D-A906-4EE1D7123183}"/>
              </a:ext>
            </a:extLst>
          </p:cNvPr>
          <p:cNvCxnSpPr>
            <a:cxnSpLocks/>
          </p:cNvCxnSpPr>
          <p:nvPr/>
        </p:nvCxnSpPr>
        <p:spPr>
          <a:xfrm>
            <a:off x="2573442" y="3135087"/>
            <a:ext cx="1796658" cy="174756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8157D0AE-BA3C-4170-84B4-505D1EEF5EEC}"/>
              </a:ext>
            </a:extLst>
          </p:cNvPr>
          <p:cNvCxnSpPr>
            <a:cxnSpLocks/>
          </p:cNvCxnSpPr>
          <p:nvPr/>
        </p:nvCxnSpPr>
        <p:spPr>
          <a:xfrm>
            <a:off x="2639287" y="2841907"/>
            <a:ext cx="2114987" cy="20383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540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1180730" y="2504424"/>
            <a:ext cx="8895424" cy="923330"/>
          </a:xfrm>
          <a:prstGeom prst="rect">
            <a:avLst/>
          </a:prstGeom>
          <a:noFill/>
        </p:spPr>
        <p:txBody>
          <a:bodyPr wrap="square" rtlCol="0">
            <a:spAutoFit/>
          </a:bodyPr>
          <a:lstStyle/>
          <a:p>
            <a:pPr marL="285750" indent="-285750">
              <a:buFont typeface="Wingdings" panose="05000000000000000000" pitchFamily="2" charset="2"/>
              <a:buChar char="Ø"/>
            </a:pPr>
            <a:r>
              <a:rPr lang="de-DE" dirty="0"/>
              <a:t>Wird ein Gutachten gem. §57a KFG mit einem Mangel Gefahr in Verzug in die zentrale Begutachtungsplakettendatenbank (ZBD) ein gemeldet, so wird seit 20.5.2018 automatisch die Zulassungsbehörde in Kenntnis gesetzt.</a:t>
            </a:r>
            <a:endParaRPr lang="de-AT" dirty="0"/>
          </a:p>
        </p:txBody>
      </p:sp>
      <p:sp>
        <p:nvSpPr>
          <p:cNvPr id="11" name="Textfeld 10"/>
          <p:cNvSpPr txBox="1"/>
          <p:nvPr/>
        </p:nvSpPr>
        <p:spPr>
          <a:xfrm>
            <a:off x="1180730" y="1378374"/>
            <a:ext cx="8895424" cy="923330"/>
          </a:xfrm>
          <a:prstGeom prst="rect">
            <a:avLst/>
          </a:prstGeom>
          <a:noFill/>
        </p:spPr>
        <p:txBody>
          <a:bodyPr wrap="square" rtlCol="0">
            <a:spAutoFit/>
          </a:bodyPr>
          <a:lstStyle/>
          <a:p>
            <a:pPr marL="285750" indent="-285750">
              <a:buFont typeface="Wingdings" panose="05000000000000000000" pitchFamily="2" charset="2"/>
              <a:buChar char="Ø"/>
            </a:pPr>
            <a:r>
              <a:rPr lang="de-DE" dirty="0"/>
              <a:t>Wird in einem Gutachten gem. §57a schwere Mängel festgestellt, so darf das Fahrzeug noch längstens zwei Monate nach der Begutachtung, jedoch nicht über die auf der bisherigen Plakette angegebene First hinaus, verwendet werden.</a:t>
            </a:r>
            <a:endParaRPr lang="de-AT" dirty="0"/>
          </a:p>
        </p:txBody>
      </p:sp>
      <p:sp>
        <p:nvSpPr>
          <p:cNvPr id="10" name="Textfeld 9">
            <a:extLst>
              <a:ext uri="{FF2B5EF4-FFF2-40B4-BE49-F238E27FC236}">
                <a16:creationId xmlns:a16="http://schemas.microsoft.com/office/drawing/2014/main" id="{6461A401-9E0D-49EB-B508-F0C775104536}"/>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r>
              <a:rPr lang="de-AT" sz="2000" dirty="0"/>
              <a:t>Rückblick: 34. KFG – Novelle 2018</a:t>
            </a:r>
          </a:p>
        </p:txBody>
      </p:sp>
      <p:sp>
        <p:nvSpPr>
          <p:cNvPr id="12" name="Textfeld 11">
            <a:extLst>
              <a:ext uri="{FF2B5EF4-FFF2-40B4-BE49-F238E27FC236}">
                <a16:creationId xmlns:a16="http://schemas.microsoft.com/office/drawing/2014/main" id="{A489C343-B910-417F-BE8A-3878EE2BC92D}"/>
              </a:ext>
            </a:extLst>
          </p:cNvPr>
          <p:cNvSpPr txBox="1"/>
          <p:nvPr/>
        </p:nvSpPr>
        <p:spPr>
          <a:xfrm>
            <a:off x="1180730" y="3625535"/>
            <a:ext cx="8895424" cy="369332"/>
          </a:xfrm>
          <a:prstGeom prst="rect">
            <a:avLst/>
          </a:prstGeom>
          <a:noFill/>
        </p:spPr>
        <p:txBody>
          <a:bodyPr wrap="square" rtlCol="0">
            <a:spAutoFit/>
          </a:bodyPr>
          <a:lstStyle/>
          <a:p>
            <a:pPr marL="285750" indent="-285750">
              <a:buFont typeface="Wingdings" panose="05000000000000000000" pitchFamily="2" charset="2"/>
              <a:buChar char="Ø"/>
            </a:pPr>
            <a:r>
              <a:rPr lang="de-DE" dirty="0"/>
              <a:t>Geänderte Toleranzfristen für die wiederkehrende Begutachtung seit 20.5.2018 für:</a:t>
            </a:r>
            <a:endParaRPr lang="de-AT" dirty="0"/>
          </a:p>
        </p:txBody>
      </p:sp>
      <p:sp>
        <p:nvSpPr>
          <p:cNvPr id="13" name="Textfeld 12">
            <a:extLst>
              <a:ext uri="{FF2B5EF4-FFF2-40B4-BE49-F238E27FC236}">
                <a16:creationId xmlns:a16="http://schemas.microsoft.com/office/drawing/2014/main" id="{69E83323-58A6-4794-A157-4D2C3D46661C}"/>
              </a:ext>
            </a:extLst>
          </p:cNvPr>
          <p:cNvSpPr txBox="1"/>
          <p:nvPr/>
        </p:nvSpPr>
        <p:spPr>
          <a:xfrm>
            <a:off x="1442837" y="4192648"/>
            <a:ext cx="6289614" cy="2031325"/>
          </a:xfrm>
          <a:prstGeom prst="rect">
            <a:avLst/>
          </a:prstGeom>
          <a:noFill/>
        </p:spPr>
        <p:txBody>
          <a:bodyPr wrap="square" rtlCol="0">
            <a:spAutoFit/>
          </a:bodyPr>
          <a:lstStyle/>
          <a:p>
            <a:pPr marL="285750" indent="-285750">
              <a:buFont typeface="Wingdings" panose="05000000000000000000" pitchFamily="2" charset="2"/>
              <a:buChar char="Ø"/>
            </a:pPr>
            <a:r>
              <a:rPr lang="de-DE" dirty="0"/>
              <a:t>alle Fahrzeuge der Klasse N</a:t>
            </a:r>
            <a:endParaRPr lang="de-AT" dirty="0"/>
          </a:p>
          <a:p>
            <a:pPr marL="285750" indent="-285750">
              <a:buFont typeface="Wingdings" panose="05000000000000000000" pitchFamily="2" charset="2"/>
              <a:buChar char="Ø"/>
            </a:pPr>
            <a:r>
              <a:rPr lang="de-DE" dirty="0"/>
              <a:t>Taxis, Rettungs- und Krankentransportfahrzeuge der Klasse M1</a:t>
            </a:r>
            <a:endParaRPr lang="de-AT" dirty="0"/>
          </a:p>
          <a:p>
            <a:pPr marL="285750" indent="-285750">
              <a:buFont typeface="Wingdings" panose="05000000000000000000" pitchFamily="2" charset="2"/>
              <a:buChar char="Ø"/>
            </a:pPr>
            <a:r>
              <a:rPr lang="de-DE" dirty="0"/>
              <a:t>Fahrzeuge der Klassen M2 und M3</a:t>
            </a:r>
            <a:endParaRPr lang="de-AT" dirty="0"/>
          </a:p>
          <a:p>
            <a:pPr marL="285750" indent="-285750">
              <a:buFont typeface="Wingdings" panose="05000000000000000000" pitchFamily="2" charset="2"/>
              <a:buChar char="Ø"/>
            </a:pPr>
            <a:r>
              <a:rPr lang="de-DE" dirty="0"/>
              <a:t>Anhänger der Klassen O3 und O4</a:t>
            </a:r>
            <a:endParaRPr lang="de-AT" dirty="0"/>
          </a:p>
          <a:p>
            <a:pPr marL="285750" indent="-285750">
              <a:buFont typeface="Wingdings" panose="05000000000000000000" pitchFamily="2" charset="2"/>
              <a:buChar char="Ø"/>
            </a:pPr>
            <a:r>
              <a:rPr lang="de-DE" dirty="0"/>
              <a:t>Zugmaschinen über 40 km/h</a:t>
            </a:r>
            <a:endParaRPr lang="de-AT" dirty="0"/>
          </a:p>
          <a:p>
            <a:pPr marL="285750" indent="-285750">
              <a:buFont typeface="Wingdings" panose="05000000000000000000" pitchFamily="2" charset="2"/>
              <a:buChar char="Ø"/>
            </a:pPr>
            <a:r>
              <a:rPr lang="de-DE" dirty="0"/>
              <a:t>selbstfahrende Arbeitsmaschinen über 40 km/h</a:t>
            </a:r>
            <a:endParaRPr lang="de-AT" dirty="0"/>
          </a:p>
          <a:p>
            <a:pPr marL="285750" indent="-285750">
              <a:buFont typeface="Wingdings" panose="05000000000000000000" pitchFamily="2" charset="2"/>
              <a:buChar char="Ø"/>
            </a:pPr>
            <a:r>
              <a:rPr lang="de-DE" dirty="0"/>
              <a:t>Transportkarren über 40 km/h</a:t>
            </a:r>
            <a:endParaRPr lang="de-AT" dirty="0"/>
          </a:p>
        </p:txBody>
      </p:sp>
      <p:sp>
        <p:nvSpPr>
          <p:cNvPr id="14" name="Geschweifte Klammer rechts 13">
            <a:extLst>
              <a:ext uri="{FF2B5EF4-FFF2-40B4-BE49-F238E27FC236}">
                <a16:creationId xmlns:a16="http://schemas.microsoft.com/office/drawing/2014/main" id="{CC699B1A-1AA7-413A-BA5D-74660DFA21A0}"/>
              </a:ext>
            </a:extLst>
          </p:cNvPr>
          <p:cNvSpPr/>
          <p:nvPr/>
        </p:nvSpPr>
        <p:spPr>
          <a:xfrm>
            <a:off x="7732451" y="4192648"/>
            <a:ext cx="360040" cy="2031325"/>
          </a:xfrm>
          <a:prstGeom prst="rightBrac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2" name="Textfeld 1">
            <a:extLst>
              <a:ext uri="{FF2B5EF4-FFF2-40B4-BE49-F238E27FC236}">
                <a16:creationId xmlns:a16="http://schemas.microsoft.com/office/drawing/2014/main" id="{BEC40259-9F3B-44C1-A9E6-57048097A69C}"/>
              </a:ext>
            </a:extLst>
          </p:cNvPr>
          <p:cNvSpPr txBox="1"/>
          <p:nvPr/>
        </p:nvSpPr>
        <p:spPr>
          <a:xfrm>
            <a:off x="8371643" y="4192648"/>
            <a:ext cx="1704511" cy="1754326"/>
          </a:xfrm>
          <a:prstGeom prst="rect">
            <a:avLst/>
          </a:prstGeom>
          <a:noFill/>
        </p:spPr>
        <p:txBody>
          <a:bodyPr wrap="square" rtlCol="0">
            <a:spAutoFit/>
          </a:bodyPr>
          <a:lstStyle/>
          <a:p>
            <a:pPr algn="ctr"/>
            <a:r>
              <a:rPr lang="de-AT" b="1" dirty="0"/>
              <a:t>Keine Überziehungs-frist</a:t>
            </a:r>
            <a:r>
              <a:rPr lang="de-AT" dirty="0"/>
              <a:t> mehr, jedoch bis zu </a:t>
            </a:r>
          </a:p>
          <a:p>
            <a:pPr algn="ctr"/>
            <a:r>
              <a:rPr lang="de-AT" dirty="0"/>
              <a:t>3 Monate vorher.</a:t>
            </a:r>
          </a:p>
        </p:txBody>
      </p:sp>
    </p:spTree>
    <p:extLst>
      <p:ext uri="{BB962C8B-B14F-4D97-AF65-F5344CB8AC3E}">
        <p14:creationId xmlns:p14="http://schemas.microsoft.com/office/powerpoint/2010/main" val="27416410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4928835" y="3215713"/>
            <a:ext cx="699608" cy="28618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p:cNvSpPr txBox="1"/>
          <p:nvPr/>
        </p:nvSpPr>
        <p:spPr>
          <a:xfrm>
            <a:off x="1180731" y="1653091"/>
            <a:ext cx="8257348" cy="369332"/>
          </a:xfrm>
          <a:prstGeom prst="rect">
            <a:avLst/>
          </a:prstGeom>
          <a:noFill/>
          <a:ln>
            <a:noFill/>
          </a:ln>
        </p:spPr>
        <p:txBody>
          <a:bodyPr wrap="square" rtlCol="0">
            <a:spAutoFit/>
          </a:bodyPr>
          <a:lstStyle/>
          <a:p>
            <a:r>
              <a:rPr lang="de-DE" dirty="0"/>
              <a:t>Umsetzung der Richtlinie 2014/45/EU – Artikel 5 Abs. 1 – 3</a:t>
            </a:r>
            <a:endParaRPr lang="de-AT" dirty="0"/>
          </a:p>
        </p:txBody>
      </p:sp>
      <p:sp>
        <p:nvSpPr>
          <p:cNvPr id="12" name="Textfeld 11"/>
          <p:cNvSpPr txBox="1"/>
          <p:nvPr/>
        </p:nvSpPr>
        <p:spPr>
          <a:xfrm>
            <a:off x="4404393" y="2436181"/>
            <a:ext cx="1748492" cy="307777"/>
          </a:xfrm>
          <a:prstGeom prst="rect">
            <a:avLst/>
          </a:prstGeom>
          <a:noFill/>
        </p:spPr>
        <p:txBody>
          <a:bodyPr wrap="none" rtlCol="0">
            <a:spAutoFit/>
          </a:bodyPr>
          <a:lstStyle/>
          <a:p>
            <a:r>
              <a:rPr lang="de-DE" sz="1400" dirty="0"/>
              <a:t>Begutachtungsmonat</a:t>
            </a:r>
            <a:endParaRPr lang="de-AT" sz="1400" dirty="0"/>
          </a:p>
        </p:txBody>
      </p:sp>
      <p:sp>
        <p:nvSpPr>
          <p:cNvPr id="13" name="Textfeld 12"/>
          <p:cNvSpPr txBox="1"/>
          <p:nvPr/>
        </p:nvSpPr>
        <p:spPr>
          <a:xfrm>
            <a:off x="1784853" y="3665293"/>
            <a:ext cx="510076" cy="369332"/>
          </a:xfrm>
          <a:prstGeom prst="rect">
            <a:avLst/>
          </a:prstGeom>
          <a:noFill/>
        </p:spPr>
        <p:txBody>
          <a:bodyPr wrap="none" rtlCol="0">
            <a:spAutoFit/>
          </a:bodyPr>
          <a:lstStyle/>
          <a:p>
            <a:r>
              <a:rPr lang="de-DE" dirty="0"/>
              <a:t>Alt:</a:t>
            </a:r>
            <a:endParaRPr lang="de-AT" dirty="0"/>
          </a:p>
        </p:txBody>
      </p:sp>
      <p:sp>
        <p:nvSpPr>
          <p:cNvPr id="14" name="Textfeld 13"/>
          <p:cNvSpPr txBox="1"/>
          <p:nvPr/>
        </p:nvSpPr>
        <p:spPr>
          <a:xfrm>
            <a:off x="1723137" y="5011037"/>
            <a:ext cx="633507" cy="369332"/>
          </a:xfrm>
          <a:prstGeom prst="rect">
            <a:avLst/>
          </a:prstGeom>
          <a:noFill/>
        </p:spPr>
        <p:txBody>
          <a:bodyPr wrap="none" rtlCol="0">
            <a:spAutoFit/>
          </a:bodyPr>
          <a:lstStyle/>
          <a:p>
            <a:r>
              <a:rPr lang="de-DE" dirty="0"/>
              <a:t>Neu:</a:t>
            </a:r>
            <a:endParaRPr lang="de-AT" dirty="0"/>
          </a:p>
        </p:txBody>
      </p:sp>
      <p:sp>
        <p:nvSpPr>
          <p:cNvPr id="15" name="Rechteck 14"/>
          <p:cNvSpPr/>
          <p:nvPr/>
        </p:nvSpPr>
        <p:spPr>
          <a:xfrm>
            <a:off x="4136661" y="3521641"/>
            <a:ext cx="4032448" cy="656637"/>
          </a:xfrm>
          <a:prstGeom prst="rect">
            <a:avLst/>
          </a:prstGeom>
          <a:solidFill>
            <a:schemeClr val="tx2">
              <a:lumMod val="40000"/>
              <a:lumOff val="6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1 Monat vor bis 4 Monate danach (Gesamt 6)</a:t>
            </a:r>
            <a:endParaRPr lang="de-AT" sz="1600" dirty="0"/>
          </a:p>
        </p:txBody>
      </p:sp>
      <p:sp>
        <p:nvSpPr>
          <p:cNvPr id="16" name="Rechteck 15"/>
          <p:cNvSpPr/>
          <p:nvPr/>
        </p:nvSpPr>
        <p:spPr>
          <a:xfrm>
            <a:off x="3097927" y="5195703"/>
            <a:ext cx="2530516" cy="604178"/>
          </a:xfrm>
          <a:prstGeom prst="rect">
            <a:avLst/>
          </a:prstGeom>
          <a:solidFill>
            <a:srgbClr val="92D05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3 Monate davor (Gesamt 4)</a:t>
            </a:r>
            <a:endParaRPr lang="de-AT" sz="1600" dirty="0"/>
          </a:p>
        </p:txBody>
      </p:sp>
      <p:sp>
        <p:nvSpPr>
          <p:cNvPr id="11" name="Textfeld 10">
            <a:extLst>
              <a:ext uri="{FF2B5EF4-FFF2-40B4-BE49-F238E27FC236}">
                <a16:creationId xmlns:a16="http://schemas.microsoft.com/office/drawing/2014/main" id="{CB56A171-AC9E-487C-9C80-C1147BABE357}"/>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r>
              <a:rPr lang="de-AT" sz="2000" dirty="0"/>
              <a:t>Rechtliche Grundlage: §57a Abs. 3 KFG 1967:   Begutachtungsfristen</a:t>
            </a:r>
          </a:p>
        </p:txBody>
      </p:sp>
      <p:sp>
        <p:nvSpPr>
          <p:cNvPr id="17" name="Rechteck 16">
            <a:extLst>
              <a:ext uri="{FF2B5EF4-FFF2-40B4-BE49-F238E27FC236}">
                <a16:creationId xmlns:a16="http://schemas.microsoft.com/office/drawing/2014/main" id="{969A2CF9-9550-4789-A8D8-19931F69A9D6}"/>
              </a:ext>
            </a:extLst>
          </p:cNvPr>
          <p:cNvSpPr/>
          <p:nvPr/>
        </p:nvSpPr>
        <p:spPr>
          <a:xfrm>
            <a:off x="4136661" y="4591525"/>
            <a:ext cx="4032448" cy="604178"/>
          </a:xfrm>
          <a:prstGeom prst="rect">
            <a:avLst/>
          </a:prstGeom>
          <a:solidFill>
            <a:srgbClr val="92D05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1 Monat vor bis 4 Monate danach (Gesamt 6)</a:t>
            </a:r>
            <a:endParaRPr lang="de-AT" sz="1600" dirty="0"/>
          </a:p>
        </p:txBody>
      </p:sp>
    </p:spTree>
    <p:extLst>
      <p:ext uri="{BB962C8B-B14F-4D97-AF65-F5344CB8AC3E}">
        <p14:creationId xmlns:p14="http://schemas.microsoft.com/office/powerpoint/2010/main" val="724712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A40E93F6-A204-442A-BDC8-A76C5C856935}"/>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r>
              <a:rPr lang="de-AT" sz="2000" dirty="0"/>
              <a:t>Rückblick: Begutachtungsfristen 34. KFG-Novelle neue Toleranzfristen (20.5.2018)</a:t>
            </a:r>
          </a:p>
        </p:txBody>
      </p:sp>
      <p:pic>
        <p:nvPicPr>
          <p:cNvPr id="4" name="Grafik 3">
            <a:extLst>
              <a:ext uri="{FF2B5EF4-FFF2-40B4-BE49-F238E27FC236}">
                <a16:creationId xmlns:a16="http://schemas.microsoft.com/office/drawing/2014/main" id="{D58918CD-5348-4476-98E1-66C2004B221F}"/>
              </a:ext>
            </a:extLst>
          </p:cNvPr>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2177376" y="1377314"/>
            <a:ext cx="6902134" cy="5017770"/>
          </a:xfrm>
          <a:prstGeom prst="rect">
            <a:avLst/>
          </a:prstGeom>
        </p:spPr>
      </p:pic>
    </p:spTree>
    <p:extLst>
      <p:ext uri="{BB962C8B-B14F-4D97-AF65-F5344CB8AC3E}">
        <p14:creationId xmlns:p14="http://schemas.microsoft.com/office/powerpoint/2010/main" val="13793733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615736" y="1987091"/>
            <a:ext cx="5128146" cy="1754326"/>
          </a:xfrm>
          <a:prstGeom prst="rect">
            <a:avLst/>
          </a:prstGeom>
          <a:noFill/>
        </p:spPr>
        <p:txBody>
          <a:bodyPr wrap="square" rtlCol="0">
            <a:spAutoFit/>
          </a:bodyPr>
          <a:lstStyle/>
          <a:p>
            <a:pPr marL="285750" indent="-285750">
              <a:buFont typeface="Wingdings" panose="05000000000000000000" pitchFamily="2" charset="2"/>
              <a:buChar char="Ø"/>
            </a:pPr>
            <a:r>
              <a:rPr lang="de-DE" dirty="0"/>
              <a:t>Seit 1.1.2018 muss bei der wiederkehrenden Begutachtung eines historischen Fahrzeuges zusätzlich die Vorschriftsmäßigkeit (der Genehmigungszustand) geprüft werden, soweit dies durch das prüfende Organ beurteilt werden kann.</a:t>
            </a:r>
            <a:endParaRPr lang="de-AT" dirty="0"/>
          </a:p>
        </p:txBody>
      </p:sp>
      <p:sp>
        <p:nvSpPr>
          <p:cNvPr id="8" name="Textfeld 7"/>
          <p:cNvSpPr txBox="1"/>
          <p:nvPr/>
        </p:nvSpPr>
        <p:spPr>
          <a:xfrm>
            <a:off x="1615734" y="3914060"/>
            <a:ext cx="8687317" cy="646331"/>
          </a:xfrm>
          <a:prstGeom prst="rect">
            <a:avLst/>
          </a:prstGeom>
          <a:noFill/>
        </p:spPr>
        <p:txBody>
          <a:bodyPr wrap="square" rtlCol="0">
            <a:spAutoFit/>
          </a:bodyPr>
          <a:lstStyle/>
          <a:p>
            <a:pPr marL="285750" indent="-285750">
              <a:buFont typeface="Wingdings" panose="05000000000000000000" pitchFamily="2" charset="2"/>
              <a:buChar char="Ø"/>
            </a:pPr>
            <a:r>
              <a:rPr lang="de-DE" dirty="0"/>
              <a:t>Bei der Begutachtung muss das Fahrzeug-Genehmigungsdokument (zumindest in Kopie) vorgelegt werden.</a:t>
            </a:r>
            <a:endParaRPr lang="de-AT" dirty="0"/>
          </a:p>
        </p:txBody>
      </p:sp>
      <p:sp>
        <p:nvSpPr>
          <p:cNvPr id="9" name="Textfeld 8"/>
          <p:cNvSpPr txBox="1"/>
          <p:nvPr/>
        </p:nvSpPr>
        <p:spPr>
          <a:xfrm>
            <a:off x="1615736" y="4733034"/>
            <a:ext cx="8687317" cy="646331"/>
          </a:xfrm>
          <a:prstGeom prst="rect">
            <a:avLst/>
          </a:prstGeom>
          <a:noFill/>
        </p:spPr>
        <p:txBody>
          <a:bodyPr wrap="square" rtlCol="0">
            <a:spAutoFit/>
          </a:bodyPr>
          <a:lstStyle/>
          <a:p>
            <a:pPr marL="285750" indent="-285750">
              <a:buFont typeface="Wingdings" panose="05000000000000000000" pitchFamily="2" charset="2"/>
              <a:buChar char="Ø"/>
            </a:pPr>
            <a:r>
              <a:rPr lang="de-DE" dirty="0"/>
              <a:t>Das Fahrtenbuch ist vorzulegen und vom prüfenden Organ auf Einhaltung der zeitlichen Beschränkungen zu kontrollieren.</a:t>
            </a:r>
            <a:endParaRPr lang="de-AT" dirty="0"/>
          </a:p>
        </p:txBody>
      </p:sp>
      <p:sp>
        <p:nvSpPr>
          <p:cNvPr id="10" name="Textfeld 9"/>
          <p:cNvSpPr txBox="1"/>
          <p:nvPr/>
        </p:nvSpPr>
        <p:spPr>
          <a:xfrm>
            <a:off x="1615736" y="5552008"/>
            <a:ext cx="8607187" cy="646331"/>
          </a:xfrm>
          <a:prstGeom prst="rect">
            <a:avLst/>
          </a:prstGeom>
          <a:noFill/>
        </p:spPr>
        <p:txBody>
          <a:bodyPr wrap="square" rtlCol="0">
            <a:spAutoFit/>
          </a:bodyPr>
          <a:lstStyle/>
          <a:p>
            <a:pPr marL="285750" indent="-285750">
              <a:buFont typeface="Wingdings" panose="05000000000000000000" pitchFamily="2" charset="2"/>
              <a:buChar char="Ø"/>
            </a:pPr>
            <a:r>
              <a:rPr lang="de-DE" dirty="0"/>
              <a:t>Nichteinhaltung der Fahrtbeschränkungen stellen keinen Mangel gem. PBStV dar, werden jedoch automatisch an die Zulassungsbehörde gemeldet.</a:t>
            </a:r>
            <a:endParaRPr lang="de-AT" dirty="0"/>
          </a:p>
        </p:txBody>
      </p:sp>
      <p:sp>
        <p:nvSpPr>
          <p:cNvPr id="11" name="Textfeld 10"/>
          <p:cNvSpPr txBox="1"/>
          <p:nvPr/>
        </p:nvSpPr>
        <p:spPr>
          <a:xfrm>
            <a:off x="1165493" y="1445116"/>
            <a:ext cx="6696744" cy="369332"/>
          </a:xfrm>
          <a:prstGeom prst="rect">
            <a:avLst/>
          </a:prstGeom>
          <a:noFill/>
        </p:spPr>
        <p:txBody>
          <a:bodyPr wrap="square" rtlCol="0">
            <a:spAutoFit/>
          </a:bodyPr>
          <a:lstStyle/>
          <a:p>
            <a:r>
              <a:rPr lang="de-DE" b="1" dirty="0"/>
              <a:t>Historische Fahrzeuge</a:t>
            </a:r>
            <a:endParaRPr lang="de-AT" b="1" dirty="0"/>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9732" y="1814448"/>
            <a:ext cx="2556424" cy="1996851"/>
          </a:xfrm>
          <a:prstGeom prst="rect">
            <a:avLst/>
          </a:prstGeom>
        </p:spPr>
      </p:pic>
      <p:sp>
        <p:nvSpPr>
          <p:cNvPr id="2" name="Textfeld 1"/>
          <p:cNvSpPr txBox="1"/>
          <p:nvPr/>
        </p:nvSpPr>
        <p:spPr>
          <a:xfrm>
            <a:off x="8664860" y="3658235"/>
            <a:ext cx="1558063" cy="215444"/>
          </a:xfrm>
          <a:prstGeom prst="rect">
            <a:avLst/>
          </a:prstGeom>
          <a:noFill/>
        </p:spPr>
        <p:txBody>
          <a:bodyPr wrap="square" rtlCol="0">
            <a:spAutoFit/>
          </a:bodyPr>
          <a:lstStyle/>
          <a:p>
            <a:r>
              <a:rPr lang="de-AT" sz="800" dirty="0"/>
              <a:t>Bildquelle: Permevakuator.ru</a:t>
            </a:r>
          </a:p>
        </p:txBody>
      </p:sp>
      <p:sp>
        <p:nvSpPr>
          <p:cNvPr id="13" name="Textfeld 12">
            <a:extLst>
              <a:ext uri="{FF2B5EF4-FFF2-40B4-BE49-F238E27FC236}">
                <a16:creationId xmlns:a16="http://schemas.microsoft.com/office/drawing/2014/main" id="{04E0681B-2BAC-43A4-9F4D-3400909C5407}"/>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r>
              <a:rPr lang="de-AT" sz="2000" dirty="0"/>
              <a:t>Rückblick: 35. KFG - Novelle</a:t>
            </a:r>
          </a:p>
        </p:txBody>
      </p:sp>
    </p:spTree>
    <p:extLst>
      <p:ext uri="{BB962C8B-B14F-4D97-AF65-F5344CB8AC3E}">
        <p14:creationId xmlns:p14="http://schemas.microsoft.com/office/powerpoint/2010/main" val="39653636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B83914C2-5A08-4A1E-B485-9369ADAE1E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91075">
            <a:off x="6587319" y="1549102"/>
            <a:ext cx="2883024" cy="4072523"/>
          </a:xfrm>
          <a:prstGeom prst="rect">
            <a:avLst/>
          </a:prstGeom>
        </p:spPr>
      </p:pic>
      <p:sp>
        <p:nvSpPr>
          <p:cNvPr id="9" name="Textfeld 8">
            <a:extLst>
              <a:ext uri="{FF2B5EF4-FFF2-40B4-BE49-F238E27FC236}">
                <a16:creationId xmlns:a16="http://schemas.microsoft.com/office/drawing/2014/main" id="{7E4C3188-4F84-4004-B3D7-9F693ACAA711}"/>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pPr algn="ctr"/>
            <a:r>
              <a:rPr lang="de-DE" sz="2000" b="1" dirty="0"/>
              <a:t>Kontrolle des Genehmigungsdokuments</a:t>
            </a:r>
          </a:p>
        </p:txBody>
      </p:sp>
      <p:pic>
        <p:nvPicPr>
          <p:cNvPr id="10" name="Grafik 9">
            <a:extLst>
              <a:ext uri="{FF2B5EF4-FFF2-40B4-BE49-F238E27FC236}">
                <a16:creationId xmlns:a16="http://schemas.microsoft.com/office/drawing/2014/main" id="{2B942993-1C6B-402C-ACE6-A1B8F77DDE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8626" y="1211396"/>
            <a:ext cx="2826432" cy="4227142"/>
          </a:xfrm>
          <a:prstGeom prst="rect">
            <a:avLst/>
          </a:prstGeom>
        </p:spPr>
      </p:pic>
      <p:pic>
        <p:nvPicPr>
          <p:cNvPr id="5" name="Grafik 4">
            <a:extLst>
              <a:ext uri="{FF2B5EF4-FFF2-40B4-BE49-F238E27FC236}">
                <a16:creationId xmlns:a16="http://schemas.microsoft.com/office/drawing/2014/main" id="{36B338F7-96F1-4D20-AFF5-A71F0E0F47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65570">
            <a:off x="1753229" y="1562081"/>
            <a:ext cx="2831356" cy="4004998"/>
          </a:xfrm>
          <a:prstGeom prst="rect">
            <a:avLst/>
          </a:prstGeom>
        </p:spPr>
      </p:pic>
      <p:sp>
        <p:nvSpPr>
          <p:cNvPr id="3" name="Textfeld 2"/>
          <p:cNvSpPr txBox="1"/>
          <p:nvPr/>
        </p:nvSpPr>
        <p:spPr>
          <a:xfrm>
            <a:off x="1180731" y="5431186"/>
            <a:ext cx="8895425" cy="646331"/>
          </a:xfrm>
          <a:prstGeom prst="rect">
            <a:avLst/>
          </a:prstGeom>
          <a:solidFill>
            <a:schemeClr val="bg1"/>
          </a:solidFill>
          <a:ln w="19050">
            <a:solidFill>
              <a:srgbClr val="FF0000"/>
            </a:solidFill>
          </a:ln>
        </p:spPr>
        <p:txBody>
          <a:bodyPr wrap="square" rtlCol="0">
            <a:spAutoFit/>
          </a:bodyPr>
          <a:lstStyle/>
          <a:p>
            <a:pPr algn="ctr"/>
            <a:r>
              <a:rPr lang="de-DE" dirty="0"/>
              <a:t>Bei Fahrzeugen über 3500 kg höchst zul. Gesamtgewicht oder historischen Fahrzeugen ist das Genehmigungsdokument vorzulegen und zu kontrollieren! (Vorschriftsmängel)</a:t>
            </a:r>
            <a:endParaRPr lang="de-AT" dirty="0"/>
          </a:p>
        </p:txBody>
      </p:sp>
      <p:sp>
        <p:nvSpPr>
          <p:cNvPr id="15" name="Textfeld 14">
            <a:extLst>
              <a:ext uri="{FF2B5EF4-FFF2-40B4-BE49-F238E27FC236}">
                <a16:creationId xmlns:a16="http://schemas.microsoft.com/office/drawing/2014/main" id="{3100C498-2F87-4010-A42B-B6C3E5B35979}"/>
              </a:ext>
            </a:extLst>
          </p:cNvPr>
          <p:cNvSpPr txBox="1"/>
          <p:nvPr/>
        </p:nvSpPr>
        <p:spPr>
          <a:xfrm>
            <a:off x="5986369" y="5200341"/>
            <a:ext cx="1917378" cy="184666"/>
          </a:xfrm>
          <a:prstGeom prst="rect">
            <a:avLst/>
          </a:prstGeom>
          <a:noFill/>
        </p:spPr>
        <p:txBody>
          <a:bodyPr wrap="square" rtlCol="0">
            <a:spAutoFit/>
          </a:bodyPr>
          <a:lstStyle/>
          <a:p>
            <a:r>
              <a:rPr lang="de-AT" sz="600" dirty="0"/>
              <a:t>Quelle: Internet</a:t>
            </a:r>
          </a:p>
        </p:txBody>
      </p:sp>
      <p:sp>
        <p:nvSpPr>
          <p:cNvPr id="18" name="Textfeld 17">
            <a:extLst>
              <a:ext uri="{FF2B5EF4-FFF2-40B4-BE49-F238E27FC236}">
                <a16:creationId xmlns:a16="http://schemas.microsoft.com/office/drawing/2014/main" id="{E06B3F27-A64D-4103-A7C1-327D62BF02BD}"/>
              </a:ext>
            </a:extLst>
          </p:cNvPr>
          <p:cNvSpPr txBox="1"/>
          <p:nvPr/>
        </p:nvSpPr>
        <p:spPr>
          <a:xfrm>
            <a:off x="8040479" y="5184939"/>
            <a:ext cx="1917378" cy="184666"/>
          </a:xfrm>
          <a:prstGeom prst="rect">
            <a:avLst/>
          </a:prstGeom>
          <a:noFill/>
        </p:spPr>
        <p:txBody>
          <a:bodyPr wrap="square" rtlCol="0">
            <a:spAutoFit/>
          </a:bodyPr>
          <a:lstStyle/>
          <a:p>
            <a:r>
              <a:rPr lang="de-AT" sz="600" dirty="0"/>
              <a:t>Quelle: Internet</a:t>
            </a:r>
          </a:p>
        </p:txBody>
      </p:sp>
    </p:spTree>
    <p:extLst>
      <p:ext uri="{BB962C8B-B14F-4D97-AF65-F5344CB8AC3E}">
        <p14:creationId xmlns:p14="http://schemas.microsoft.com/office/powerpoint/2010/main" val="3434597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180730" y="4423252"/>
            <a:ext cx="8895425" cy="954107"/>
          </a:xfrm>
          <a:prstGeom prst="rect">
            <a:avLst/>
          </a:prstGeom>
          <a:noFill/>
          <a:ln>
            <a:solidFill>
              <a:schemeClr val="tx1"/>
            </a:solidFill>
          </a:ln>
        </p:spPr>
        <p:txBody>
          <a:bodyPr wrap="square" rtlCol="0">
            <a:spAutoFit/>
          </a:bodyPr>
          <a:lstStyle/>
          <a:p>
            <a:pPr algn="ctr"/>
            <a:r>
              <a:rPr lang="de-DE" sz="2800" b="1" dirty="0"/>
              <a:t>Bei </a:t>
            </a:r>
            <a:r>
              <a:rPr lang="de-DE" sz="2800" b="1" u="sng" dirty="0"/>
              <a:t>jeder</a:t>
            </a:r>
            <a:r>
              <a:rPr lang="de-DE" sz="2800" b="1" dirty="0"/>
              <a:t> §57a – Begutachtung ist die </a:t>
            </a:r>
            <a:r>
              <a:rPr lang="de-DE" sz="2800" b="1" u="sng" dirty="0"/>
              <a:t>eingeschlagene </a:t>
            </a:r>
            <a:r>
              <a:rPr lang="de-DE" sz="2800" b="1" dirty="0"/>
              <a:t>Fahrgestellnummer zu kontrollieren !!! </a:t>
            </a:r>
            <a:endParaRPr lang="de-AT" sz="2800" b="1" dirty="0"/>
          </a:p>
        </p:txBody>
      </p:sp>
      <p:pic>
        <p:nvPicPr>
          <p:cNvPr id="5" name="Grafik 4">
            <a:extLst>
              <a:ext uri="{FF2B5EF4-FFF2-40B4-BE49-F238E27FC236}">
                <a16:creationId xmlns:a16="http://schemas.microsoft.com/office/drawing/2014/main" id="{2F22EC6B-DA79-4427-B5F3-9A9A72C7A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731" y="2028078"/>
            <a:ext cx="8895425" cy="1362060"/>
          </a:xfrm>
          <a:prstGeom prst="rect">
            <a:avLst/>
          </a:prstGeom>
        </p:spPr>
      </p:pic>
      <p:sp>
        <p:nvSpPr>
          <p:cNvPr id="6" name="Textfeld 5">
            <a:extLst>
              <a:ext uri="{FF2B5EF4-FFF2-40B4-BE49-F238E27FC236}">
                <a16:creationId xmlns:a16="http://schemas.microsoft.com/office/drawing/2014/main" id="{8E6820D4-E617-410B-AD9E-A38285D48DD0}"/>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pPr algn="ctr"/>
            <a:r>
              <a:rPr lang="de-DE" sz="2000" b="1" dirty="0"/>
              <a:t>Kontrolle der </a:t>
            </a:r>
            <a:r>
              <a:rPr lang="de-DE" sz="2000" b="1" u="sng" dirty="0"/>
              <a:t>F</a:t>
            </a:r>
            <a:r>
              <a:rPr lang="de-DE" sz="2000" b="1" dirty="0"/>
              <a:t>ahrzeug-</a:t>
            </a:r>
            <a:r>
              <a:rPr lang="de-DE" sz="2000" b="1" u="sng" dirty="0"/>
              <a:t>I</a:t>
            </a:r>
            <a:r>
              <a:rPr lang="de-DE" sz="2000" b="1" dirty="0"/>
              <a:t>dentifizierungs-</a:t>
            </a:r>
            <a:r>
              <a:rPr lang="de-DE" sz="2000" b="1" u="sng" dirty="0"/>
              <a:t>N</a:t>
            </a:r>
            <a:r>
              <a:rPr lang="de-DE" sz="2000" b="1" dirty="0"/>
              <a:t>ummer (FIN) = Fahrgestellnummer</a:t>
            </a:r>
          </a:p>
        </p:txBody>
      </p:sp>
    </p:spTree>
    <p:extLst>
      <p:ext uri="{BB962C8B-B14F-4D97-AF65-F5344CB8AC3E}">
        <p14:creationId xmlns:p14="http://schemas.microsoft.com/office/powerpoint/2010/main" val="3783138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180731" y="1495142"/>
            <a:ext cx="8895425" cy="1200329"/>
          </a:xfrm>
          <a:prstGeom prst="rect">
            <a:avLst/>
          </a:prstGeom>
          <a:noFill/>
        </p:spPr>
        <p:txBody>
          <a:bodyPr wrap="square" rtlCol="0">
            <a:spAutoFit/>
          </a:bodyPr>
          <a:lstStyle/>
          <a:p>
            <a:pPr marL="285750" indent="-285750">
              <a:buFont typeface="Wingdings" panose="05000000000000000000" pitchFamily="2" charset="2"/>
              <a:buChar char="Ø"/>
            </a:pPr>
            <a:r>
              <a:rPr lang="de-DE" dirty="0"/>
              <a:t>Seit 9.4.2018 gilt für Geräte, welche in der Anlage 2a gelistet sind, dass technisch niederwertige Einrichtungen bei Vorhandensein von einer technisch höherwertigen Einrichtung ersetzt werden kann (etwa Bremsverzögerungsmessgerät durch geeigneten Rollenbremsprüfstand).</a:t>
            </a:r>
            <a:endParaRPr lang="de-AT" dirty="0"/>
          </a:p>
        </p:txBody>
      </p:sp>
      <p:sp>
        <p:nvSpPr>
          <p:cNvPr id="8" name="Textfeld 7"/>
          <p:cNvSpPr txBox="1"/>
          <p:nvPr/>
        </p:nvSpPr>
        <p:spPr>
          <a:xfrm>
            <a:off x="1180731" y="3186165"/>
            <a:ext cx="5988160" cy="1200329"/>
          </a:xfrm>
          <a:prstGeom prst="rect">
            <a:avLst/>
          </a:prstGeom>
          <a:noFill/>
        </p:spPr>
        <p:txBody>
          <a:bodyPr wrap="square" rtlCol="0">
            <a:spAutoFit/>
          </a:bodyPr>
          <a:lstStyle/>
          <a:p>
            <a:pPr marL="285750" indent="-285750">
              <a:buFont typeface="Wingdings" panose="05000000000000000000" pitchFamily="2" charset="2"/>
              <a:buChar char="Ø"/>
            </a:pPr>
            <a:r>
              <a:rPr lang="de-DE" dirty="0"/>
              <a:t>Entfall des Begutachtungsstellenstempels seit 9.4.2018. Anbringung am Begutachtungs-formblatt nicht mehr erforderlich. Alte Stempel dürfen weiter verwendet werden, bis sich Angaben am Stempel geändert haben.</a:t>
            </a:r>
            <a:endParaRPr lang="de-AT" dirty="0"/>
          </a:p>
        </p:txBody>
      </p:sp>
      <p:sp>
        <p:nvSpPr>
          <p:cNvPr id="11" name="Textfeld 10"/>
          <p:cNvSpPr txBox="1"/>
          <p:nvPr/>
        </p:nvSpPr>
        <p:spPr>
          <a:xfrm>
            <a:off x="1180731" y="4877188"/>
            <a:ext cx="6223245" cy="1200329"/>
          </a:xfrm>
          <a:prstGeom prst="rect">
            <a:avLst/>
          </a:prstGeom>
          <a:noFill/>
        </p:spPr>
        <p:txBody>
          <a:bodyPr wrap="square" rtlCol="0">
            <a:spAutoFit/>
          </a:bodyPr>
          <a:lstStyle/>
          <a:p>
            <a:pPr marL="285750" indent="-285750">
              <a:buFont typeface="Wingdings" panose="05000000000000000000" pitchFamily="2" charset="2"/>
              <a:buChar char="Ø"/>
            </a:pPr>
            <a:r>
              <a:rPr lang="de-DE" dirty="0"/>
              <a:t>Neue Plaketten seit 20.5.2018: Historische Fahrzeuge erhalten eine rote Plakette. Die bisherigen grünen Plaketten entfallen. Noch in den Betrieben vorhandene grüne Plaketten können nach den alten Regeln weiter ausgegeben werden.</a:t>
            </a:r>
            <a:endParaRPr lang="de-AT"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2729" y="3214163"/>
            <a:ext cx="2327506" cy="784553"/>
          </a:xfrm>
          <a:prstGeom prst="rect">
            <a:avLst/>
          </a:prstGeom>
        </p:spPr>
      </p:pic>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2687" y="4699843"/>
            <a:ext cx="986845" cy="1377674"/>
          </a:xfrm>
          <a:prstGeom prst="rect">
            <a:avLst/>
          </a:prstGeom>
        </p:spPr>
      </p:pic>
      <p:cxnSp>
        <p:nvCxnSpPr>
          <p:cNvPr id="13" name="Gerader Verbinder 12"/>
          <p:cNvCxnSpPr>
            <a:cxnSpLocks/>
          </p:cNvCxnSpPr>
          <p:nvPr/>
        </p:nvCxnSpPr>
        <p:spPr bwMode="auto">
          <a:xfrm>
            <a:off x="7709177" y="3186165"/>
            <a:ext cx="2360686" cy="795274"/>
          </a:xfrm>
          <a:prstGeom prst="line">
            <a:avLst/>
          </a:prstGeom>
          <a:ln>
            <a:solidFill>
              <a:srgbClr val="FF000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5" name="Gerader Verbinder 14"/>
          <p:cNvCxnSpPr>
            <a:cxnSpLocks/>
          </p:cNvCxnSpPr>
          <p:nvPr/>
        </p:nvCxnSpPr>
        <p:spPr bwMode="auto">
          <a:xfrm flipV="1">
            <a:off x="7709179" y="3186165"/>
            <a:ext cx="2360684" cy="760720"/>
          </a:xfrm>
          <a:prstGeom prst="line">
            <a:avLst/>
          </a:prstGeom>
          <a:ln>
            <a:solidFill>
              <a:srgbClr val="FF000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sp>
        <p:nvSpPr>
          <p:cNvPr id="14" name="Textfeld 13">
            <a:extLst>
              <a:ext uri="{FF2B5EF4-FFF2-40B4-BE49-F238E27FC236}">
                <a16:creationId xmlns:a16="http://schemas.microsoft.com/office/drawing/2014/main" id="{8AE826AD-88B8-4B00-854A-59B6FC32D0F8}"/>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r>
              <a:rPr lang="de-AT" sz="2000" dirty="0"/>
              <a:t>Rückblick: 9. Novelle PBStV</a:t>
            </a:r>
          </a:p>
        </p:txBody>
      </p:sp>
    </p:spTree>
    <p:extLst>
      <p:ext uri="{BB962C8B-B14F-4D97-AF65-F5344CB8AC3E}">
        <p14:creationId xmlns:p14="http://schemas.microsoft.com/office/powerpoint/2010/main" val="5548740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EE85D86-9014-42F3-A2B0-118CBB6DFCFF}"/>
              </a:ext>
            </a:extLst>
          </p:cNvPr>
          <p:cNvSpPr txBox="1"/>
          <p:nvPr/>
        </p:nvSpPr>
        <p:spPr>
          <a:xfrm>
            <a:off x="1331650" y="506028"/>
            <a:ext cx="8842160" cy="707886"/>
          </a:xfrm>
          <a:prstGeom prst="rect">
            <a:avLst/>
          </a:prstGeom>
          <a:noFill/>
        </p:spPr>
        <p:txBody>
          <a:bodyPr wrap="square" rtlCol="0">
            <a:spAutoFit/>
          </a:bodyPr>
          <a:lstStyle/>
          <a:p>
            <a:r>
              <a:rPr lang="de-AT" sz="4000" dirty="0"/>
              <a:t>Überblick:</a:t>
            </a:r>
          </a:p>
        </p:txBody>
      </p:sp>
      <p:sp>
        <p:nvSpPr>
          <p:cNvPr id="5" name="Textfeld 4">
            <a:extLst>
              <a:ext uri="{FF2B5EF4-FFF2-40B4-BE49-F238E27FC236}">
                <a16:creationId xmlns:a16="http://schemas.microsoft.com/office/drawing/2014/main" id="{0541A299-31A5-4219-BD58-E482404F4914}"/>
              </a:ext>
            </a:extLst>
          </p:cNvPr>
          <p:cNvSpPr txBox="1"/>
          <p:nvPr/>
        </p:nvSpPr>
        <p:spPr>
          <a:xfrm>
            <a:off x="1331650" y="1801042"/>
            <a:ext cx="8842160" cy="523220"/>
          </a:xfrm>
          <a:prstGeom prst="rect">
            <a:avLst/>
          </a:prstGeom>
          <a:noFill/>
        </p:spPr>
        <p:txBody>
          <a:bodyPr wrap="square" rtlCol="0">
            <a:spAutoFit/>
          </a:bodyPr>
          <a:lstStyle/>
          <a:p>
            <a:pPr marL="571500" indent="-571500">
              <a:buFont typeface="Wingdings" panose="05000000000000000000" pitchFamily="2" charset="2"/>
              <a:buChar char="Ø"/>
            </a:pPr>
            <a:r>
              <a:rPr lang="de-AT" sz="2800" dirty="0"/>
              <a:t>Ermächtigung gemäß §57a KFG – rechtliche Grundlagen</a:t>
            </a:r>
          </a:p>
        </p:txBody>
      </p:sp>
      <p:sp>
        <p:nvSpPr>
          <p:cNvPr id="6" name="Textfeld 5">
            <a:extLst>
              <a:ext uri="{FF2B5EF4-FFF2-40B4-BE49-F238E27FC236}">
                <a16:creationId xmlns:a16="http://schemas.microsoft.com/office/drawing/2014/main" id="{C69EA825-FDEE-481F-AADE-59227D245F6E}"/>
              </a:ext>
            </a:extLst>
          </p:cNvPr>
          <p:cNvSpPr txBox="1"/>
          <p:nvPr/>
        </p:nvSpPr>
        <p:spPr>
          <a:xfrm>
            <a:off x="1331650" y="4485754"/>
            <a:ext cx="8842160" cy="523220"/>
          </a:xfrm>
          <a:prstGeom prst="rect">
            <a:avLst/>
          </a:prstGeom>
          <a:noFill/>
        </p:spPr>
        <p:txBody>
          <a:bodyPr wrap="square" rtlCol="0">
            <a:spAutoFit/>
          </a:bodyPr>
          <a:lstStyle/>
          <a:p>
            <a:pPr marL="571500" indent="-571500">
              <a:buFont typeface="Wingdings" panose="05000000000000000000" pitchFamily="2" charset="2"/>
              <a:buChar char="Ø"/>
            </a:pPr>
            <a:r>
              <a:rPr lang="de-AT" sz="2800" dirty="0"/>
              <a:t>Technisches Geräte – Anlage 2 PBStV</a:t>
            </a:r>
          </a:p>
        </p:txBody>
      </p:sp>
      <p:sp>
        <p:nvSpPr>
          <p:cNvPr id="7" name="Textfeld 6">
            <a:extLst>
              <a:ext uri="{FF2B5EF4-FFF2-40B4-BE49-F238E27FC236}">
                <a16:creationId xmlns:a16="http://schemas.microsoft.com/office/drawing/2014/main" id="{03D9A3D3-29E9-4BB5-8757-0E8151D429E4}"/>
              </a:ext>
            </a:extLst>
          </p:cNvPr>
          <p:cNvSpPr txBox="1"/>
          <p:nvPr/>
        </p:nvSpPr>
        <p:spPr>
          <a:xfrm>
            <a:off x="1331650" y="2695946"/>
            <a:ext cx="8842160" cy="523220"/>
          </a:xfrm>
          <a:prstGeom prst="rect">
            <a:avLst/>
          </a:prstGeom>
          <a:noFill/>
        </p:spPr>
        <p:txBody>
          <a:bodyPr wrap="square" rtlCol="0">
            <a:spAutoFit/>
          </a:bodyPr>
          <a:lstStyle/>
          <a:p>
            <a:pPr marL="571500" indent="-571500">
              <a:buFont typeface="Wingdings" panose="05000000000000000000" pitchFamily="2" charset="2"/>
              <a:buChar char="Ø"/>
            </a:pPr>
            <a:r>
              <a:rPr lang="de-AT" sz="2800" dirty="0"/>
              <a:t>Rückblick PBStV- und KFG-Novellen</a:t>
            </a:r>
          </a:p>
        </p:txBody>
      </p:sp>
      <p:sp>
        <p:nvSpPr>
          <p:cNvPr id="8" name="Textfeld 7">
            <a:extLst>
              <a:ext uri="{FF2B5EF4-FFF2-40B4-BE49-F238E27FC236}">
                <a16:creationId xmlns:a16="http://schemas.microsoft.com/office/drawing/2014/main" id="{A4AD7895-918C-4EB0-8063-C745DFA51520}"/>
              </a:ext>
            </a:extLst>
          </p:cNvPr>
          <p:cNvSpPr txBox="1"/>
          <p:nvPr/>
        </p:nvSpPr>
        <p:spPr>
          <a:xfrm>
            <a:off x="1331650" y="3590850"/>
            <a:ext cx="8842160" cy="523220"/>
          </a:xfrm>
          <a:prstGeom prst="rect">
            <a:avLst/>
          </a:prstGeom>
          <a:noFill/>
        </p:spPr>
        <p:txBody>
          <a:bodyPr wrap="square" rtlCol="0">
            <a:spAutoFit/>
          </a:bodyPr>
          <a:lstStyle/>
          <a:p>
            <a:pPr marL="571500" indent="-571500">
              <a:buFont typeface="Wingdings" panose="05000000000000000000" pitchFamily="2" charset="2"/>
              <a:buChar char="Ø"/>
            </a:pPr>
            <a:r>
              <a:rPr lang="de-AT" sz="2800" dirty="0"/>
              <a:t>10. Novelle PBStV</a:t>
            </a:r>
          </a:p>
        </p:txBody>
      </p:sp>
      <p:sp>
        <p:nvSpPr>
          <p:cNvPr id="9" name="Textfeld 8">
            <a:extLst>
              <a:ext uri="{FF2B5EF4-FFF2-40B4-BE49-F238E27FC236}">
                <a16:creationId xmlns:a16="http://schemas.microsoft.com/office/drawing/2014/main" id="{E25716F3-FE58-4BBA-9E80-A778C840FE50}"/>
              </a:ext>
            </a:extLst>
          </p:cNvPr>
          <p:cNvSpPr txBox="1"/>
          <p:nvPr/>
        </p:nvSpPr>
        <p:spPr>
          <a:xfrm>
            <a:off x="1331650" y="5380658"/>
            <a:ext cx="8842160" cy="523220"/>
          </a:xfrm>
          <a:prstGeom prst="rect">
            <a:avLst/>
          </a:prstGeom>
          <a:noFill/>
        </p:spPr>
        <p:txBody>
          <a:bodyPr wrap="square" rtlCol="0">
            <a:spAutoFit/>
          </a:bodyPr>
          <a:lstStyle/>
          <a:p>
            <a:pPr marL="571500" indent="-571500">
              <a:buFont typeface="Wingdings" panose="05000000000000000000" pitchFamily="2" charset="2"/>
              <a:buChar char="Ø"/>
            </a:pPr>
            <a:r>
              <a:rPr lang="de-AT" sz="2800" dirty="0"/>
              <a:t>Ermächtigungsbehörde - Kontaktdaten</a:t>
            </a:r>
          </a:p>
        </p:txBody>
      </p:sp>
    </p:spTree>
    <p:extLst>
      <p:ext uri="{BB962C8B-B14F-4D97-AF65-F5344CB8AC3E}">
        <p14:creationId xmlns:p14="http://schemas.microsoft.com/office/powerpoint/2010/main" val="104202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E31F40B-555A-4D27-9E23-0AB54CF9B9C7}"/>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r>
              <a:rPr lang="de-AT" sz="2000" dirty="0"/>
              <a:t>Aktuelle Neuerungen: 10. Novelle PBStV</a:t>
            </a:r>
          </a:p>
        </p:txBody>
      </p:sp>
      <p:sp>
        <p:nvSpPr>
          <p:cNvPr id="6" name="Textfeld 5">
            <a:extLst>
              <a:ext uri="{FF2B5EF4-FFF2-40B4-BE49-F238E27FC236}">
                <a16:creationId xmlns:a16="http://schemas.microsoft.com/office/drawing/2014/main" id="{482E96D5-3944-4801-8613-1D9547CC3483}"/>
              </a:ext>
            </a:extLst>
          </p:cNvPr>
          <p:cNvSpPr txBox="1"/>
          <p:nvPr/>
        </p:nvSpPr>
        <p:spPr>
          <a:xfrm>
            <a:off x="1180726" y="1470424"/>
            <a:ext cx="2006357" cy="369332"/>
          </a:xfrm>
          <a:prstGeom prst="rect">
            <a:avLst/>
          </a:prstGeom>
          <a:noFill/>
        </p:spPr>
        <p:txBody>
          <a:bodyPr wrap="square" rtlCol="0">
            <a:spAutoFit/>
          </a:bodyPr>
          <a:lstStyle/>
          <a:p>
            <a:r>
              <a:rPr lang="de-AT" dirty="0"/>
              <a:t>Neuerungen:</a:t>
            </a:r>
          </a:p>
        </p:txBody>
      </p:sp>
      <p:sp>
        <p:nvSpPr>
          <p:cNvPr id="7" name="Textfeld 6">
            <a:extLst>
              <a:ext uri="{FF2B5EF4-FFF2-40B4-BE49-F238E27FC236}">
                <a16:creationId xmlns:a16="http://schemas.microsoft.com/office/drawing/2014/main" id="{43C867DF-19F1-4522-A066-2D9EF61C3B46}"/>
              </a:ext>
            </a:extLst>
          </p:cNvPr>
          <p:cNvSpPr txBox="1"/>
          <p:nvPr/>
        </p:nvSpPr>
        <p:spPr>
          <a:xfrm>
            <a:off x="1180731" y="2039463"/>
            <a:ext cx="8895425" cy="646331"/>
          </a:xfrm>
          <a:prstGeom prst="rect">
            <a:avLst/>
          </a:prstGeom>
          <a:noFill/>
        </p:spPr>
        <p:txBody>
          <a:bodyPr wrap="square" rtlCol="0">
            <a:spAutoFit/>
          </a:bodyPr>
          <a:lstStyle/>
          <a:p>
            <a:pPr marL="285750" indent="-285750">
              <a:buFont typeface="Wingdings" panose="05000000000000000000" pitchFamily="2" charset="2"/>
              <a:buChar char="Ø"/>
            </a:pPr>
            <a:r>
              <a:rPr lang="de-AT" dirty="0"/>
              <a:t>Papier-Gutachten hat einen QR-Code zu enthalten, mit welchem für die Dauer der Gültigkeit auf die digitale Version des Gutachten zugegriffen werden kann.</a:t>
            </a:r>
          </a:p>
        </p:txBody>
      </p:sp>
      <p:sp>
        <p:nvSpPr>
          <p:cNvPr id="8" name="Textfeld 7">
            <a:extLst>
              <a:ext uri="{FF2B5EF4-FFF2-40B4-BE49-F238E27FC236}">
                <a16:creationId xmlns:a16="http://schemas.microsoft.com/office/drawing/2014/main" id="{565C74CE-BA42-4AD3-8D0F-9DD669086984}"/>
              </a:ext>
            </a:extLst>
          </p:cNvPr>
          <p:cNvSpPr txBox="1"/>
          <p:nvPr/>
        </p:nvSpPr>
        <p:spPr>
          <a:xfrm>
            <a:off x="1135520" y="2853408"/>
            <a:ext cx="8726749" cy="369332"/>
          </a:xfrm>
          <a:prstGeom prst="rect">
            <a:avLst/>
          </a:prstGeom>
          <a:noFill/>
        </p:spPr>
        <p:txBody>
          <a:bodyPr wrap="square" rtlCol="0">
            <a:spAutoFit/>
          </a:bodyPr>
          <a:lstStyle/>
          <a:p>
            <a:pPr marL="285750" indent="-285750">
              <a:buFont typeface="Wingdings" panose="05000000000000000000" pitchFamily="2" charset="2"/>
              <a:buChar char="Ø"/>
            </a:pPr>
            <a:r>
              <a:rPr lang="de-AT" dirty="0"/>
              <a:t>Der Preis für die Begutachtungsplakette wurde von 1,90 Euro auf 2,30 Euro erhöht.</a:t>
            </a:r>
          </a:p>
        </p:txBody>
      </p:sp>
      <p:sp>
        <p:nvSpPr>
          <p:cNvPr id="9" name="Textfeld 8">
            <a:extLst>
              <a:ext uri="{FF2B5EF4-FFF2-40B4-BE49-F238E27FC236}">
                <a16:creationId xmlns:a16="http://schemas.microsoft.com/office/drawing/2014/main" id="{19001328-52FB-41FF-ADCC-A6A92BD77F06}"/>
              </a:ext>
            </a:extLst>
          </p:cNvPr>
          <p:cNvSpPr txBox="1"/>
          <p:nvPr/>
        </p:nvSpPr>
        <p:spPr>
          <a:xfrm>
            <a:off x="1154093" y="3390354"/>
            <a:ext cx="8735623" cy="646331"/>
          </a:xfrm>
          <a:prstGeom prst="rect">
            <a:avLst/>
          </a:prstGeom>
          <a:noFill/>
        </p:spPr>
        <p:txBody>
          <a:bodyPr wrap="square" rtlCol="0">
            <a:spAutoFit/>
          </a:bodyPr>
          <a:lstStyle/>
          <a:p>
            <a:pPr marL="285750" indent="-285750">
              <a:buFont typeface="Wingdings" panose="05000000000000000000" pitchFamily="2" charset="2"/>
              <a:buChar char="Ø"/>
            </a:pPr>
            <a:r>
              <a:rPr lang="de-AT" dirty="0"/>
              <a:t>§11 Abs. 3b PBStV: Prüfung von Digitalen Kontrollgeräten gemäß Verordnung (EU) Nr. 165/2014 (Smart Tacho).</a:t>
            </a:r>
          </a:p>
        </p:txBody>
      </p:sp>
      <p:sp>
        <p:nvSpPr>
          <p:cNvPr id="10" name="Textfeld 9">
            <a:extLst>
              <a:ext uri="{FF2B5EF4-FFF2-40B4-BE49-F238E27FC236}">
                <a16:creationId xmlns:a16="http://schemas.microsoft.com/office/drawing/2014/main" id="{9873411F-FC53-41C7-B415-35FE9DC7F486}"/>
              </a:ext>
            </a:extLst>
          </p:cNvPr>
          <p:cNvSpPr txBox="1"/>
          <p:nvPr/>
        </p:nvSpPr>
        <p:spPr>
          <a:xfrm>
            <a:off x="1162971" y="4204299"/>
            <a:ext cx="8771134" cy="369332"/>
          </a:xfrm>
          <a:prstGeom prst="rect">
            <a:avLst/>
          </a:prstGeom>
          <a:noFill/>
        </p:spPr>
        <p:txBody>
          <a:bodyPr wrap="square" rtlCol="0">
            <a:spAutoFit/>
          </a:bodyPr>
          <a:lstStyle/>
          <a:p>
            <a:pPr marL="285750" indent="-285750">
              <a:buFont typeface="Wingdings" panose="05000000000000000000" pitchFamily="2" charset="2"/>
              <a:buChar char="Ø"/>
            </a:pPr>
            <a:r>
              <a:rPr lang="de-AT" dirty="0"/>
              <a:t>Aufbewahrungspflicht für unbrauchbare oder beschädigte Plomben für </a:t>
            </a:r>
            <a:r>
              <a:rPr lang="de-AT" b="1" dirty="0"/>
              <a:t>2 Jahre</a:t>
            </a:r>
            <a:r>
              <a:rPr lang="de-AT" dirty="0"/>
              <a:t>. </a:t>
            </a:r>
          </a:p>
        </p:txBody>
      </p:sp>
      <p:sp>
        <p:nvSpPr>
          <p:cNvPr id="12" name="Textfeld 11">
            <a:extLst>
              <a:ext uri="{FF2B5EF4-FFF2-40B4-BE49-F238E27FC236}">
                <a16:creationId xmlns:a16="http://schemas.microsoft.com/office/drawing/2014/main" id="{73E496F8-DAD7-4833-853F-B77D1A3DC52F}"/>
              </a:ext>
            </a:extLst>
          </p:cNvPr>
          <p:cNvSpPr txBox="1"/>
          <p:nvPr/>
        </p:nvSpPr>
        <p:spPr>
          <a:xfrm>
            <a:off x="1145215" y="5278191"/>
            <a:ext cx="8744501" cy="646331"/>
          </a:xfrm>
          <a:prstGeom prst="rect">
            <a:avLst/>
          </a:prstGeom>
          <a:noFill/>
        </p:spPr>
        <p:txBody>
          <a:bodyPr wrap="square" rtlCol="0">
            <a:spAutoFit/>
          </a:bodyPr>
          <a:lstStyle/>
          <a:p>
            <a:pPr marL="285750" indent="-285750">
              <a:buFont typeface="Wingdings" panose="05000000000000000000" pitchFamily="2" charset="2"/>
              <a:buChar char="Ø"/>
            </a:pPr>
            <a:r>
              <a:rPr lang="de-AT" dirty="0"/>
              <a:t>Ausgabe der Plakette darf erst nach vollständiger Speicherung des Gutachten in der ZBD erfolgen.</a:t>
            </a:r>
          </a:p>
        </p:txBody>
      </p:sp>
      <p:sp>
        <p:nvSpPr>
          <p:cNvPr id="11" name="Textfeld 10">
            <a:extLst>
              <a:ext uri="{FF2B5EF4-FFF2-40B4-BE49-F238E27FC236}">
                <a16:creationId xmlns:a16="http://schemas.microsoft.com/office/drawing/2014/main" id="{765E276B-CDBF-454B-8BFB-8A93349EB560}"/>
              </a:ext>
            </a:extLst>
          </p:cNvPr>
          <p:cNvSpPr txBox="1"/>
          <p:nvPr/>
        </p:nvSpPr>
        <p:spPr>
          <a:xfrm>
            <a:off x="1145215" y="4741245"/>
            <a:ext cx="8744501" cy="369332"/>
          </a:xfrm>
          <a:prstGeom prst="rect">
            <a:avLst/>
          </a:prstGeom>
          <a:noFill/>
        </p:spPr>
        <p:txBody>
          <a:bodyPr wrap="square" rtlCol="0">
            <a:spAutoFit/>
          </a:bodyPr>
          <a:lstStyle/>
          <a:p>
            <a:pPr marL="285750" indent="-285750">
              <a:buFont typeface="Wingdings" panose="05000000000000000000" pitchFamily="2" charset="2"/>
              <a:buChar char="Ø"/>
            </a:pPr>
            <a:r>
              <a:rPr lang="de-AT" dirty="0"/>
              <a:t>Diverse Prüfpositionen in der Anlage 6 wurden an die Richtlinie 2014/45/EU angepasst.</a:t>
            </a:r>
          </a:p>
        </p:txBody>
      </p:sp>
    </p:spTree>
    <p:extLst>
      <p:ext uri="{BB962C8B-B14F-4D97-AF65-F5344CB8AC3E}">
        <p14:creationId xmlns:p14="http://schemas.microsoft.com/office/powerpoint/2010/main" val="243787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80731" y="3393867"/>
            <a:ext cx="4678531" cy="646331"/>
          </a:xfrm>
          <a:prstGeom prst="rect">
            <a:avLst/>
          </a:prstGeom>
          <a:noFill/>
          <a:ln>
            <a:solidFill>
              <a:srgbClr val="002060"/>
            </a:solidFill>
          </a:ln>
        </p:spPr>
        <p:txBody>
          <a:bodyPr wrap="square" rtlCol="0">
            <a:spAutoFit/>
          </a:bodyPr>
          <a:lstStyle/>
          <a:p>
            <a:pPr marL="285750" indent="-285750">
              <a:buFont typeface="Wingdings" panose="05000000000000000000" pitchFamily="2" charset="2"/>
              <a:buChar char="Ø"/>
            </a:pPr>
            <a:r>
              <a:rPr lang="de-DE" dirty="0"/>
              <a:t>Begutachtung in derselben Prüf- oder Begutachtungsstelle</a:t>
            </a:r>
            <a:endParaRPr lang="de-AT" dirty="0"/>
          </a:p>
        </p:txBody>
      </p:sp>
      <p:sp>
        <p:nvSpPr>
          <p:cNvPr id="4" name="Textfeld 3"/>
          <p:cNvSpPr txBox="1"/>
          <p:nvPr/>
        </p:nvSpPr>
        <p:spPr>
          <a:xfrm>
            <a:off x="1180731" y="4183978"/>
            <a:ext cx="4678531" cy="646331"/>
          </a:xfrm>
          <a:prstGeom prst="rect">
            <a:avLst/>
          </a:prstGeom>
          <a:noFill/>
          <a:ln>
            <a:solidFill>
              <a:srgbClr val="002060"/>
            </a:solidFill>
          </a:ln>
        </p:spPr>
        <p:txBody>
          <a:bodyPr wrap="square" rtlCol="0">
            <a:spAutoFit/>
          </a:bodyPr>
          <a:lstStyle/>
          <a:p>
            <a:pPr marL="285750" indent="-285750">
              <a:buFont typeface="Wingdings" panose="05000000000000000000" pitchFamily="2" charset="2"/>
              <a:buChar char="Ø"/>
            </a:pPr>
            <a:r>
              <a:rPr lang="de-DE" dirty="0"/>
              <a:t>Innerhalb eines Zeitraumes von vier Wochen (=28 Tage)</a:t>
            </a:r>
            <a:endParaRPr lang="de-AT" dirty="0"/>
          </a:p>
        </p:txBody>
      </p:sp>
      <p:sp>
        <p:nvSpPr>
          <p:cNvPr id="5" name="Textfeld 4"/>
          <p:cNvSpPr txBox="1"/>
          <p:nvPr/>
        </p:nvSpPr>
        <p:spPr>
          <a:xfrm>
            <a:off x="1180730" y="4974089"/>
            <a:ext cx="4678531" cy="369332"/>
          </a:xfrm>
          <a:prstGeom prst="rect">
            <a:avLst/>
          </a:prstGeom>
          <a:noFill/>
          <a:ln>
            <a:solidFill>
              <a:srgbClr val="002060"/>
            </a:solidFill>
          </a:ln>
        </p:spPr>
        <p:txBody>
          <a:bodyPr wrap="square" rtlCol="0">
            <a:spAutoFit/>
          </a:bodyPr>
          <a:lstStyle/>
          <a:p>
            <a:pPr marL="285750" indent="-285750">
              <a:buFont typeface="Wingdings" panose="05000000000000000000" pitchFamily="2" charset="2"/>
              <a:buChar char="Ø"/>
            </a:pPr>
            <a:r>
              <a:rPr lang="de-DE" dirty="0"/>
              <a:t>Nicht mehr als 1000 km zurückgelegt</a:t>
            </a:r>
            <a:endParaRPr lang="de-AT" dirty="0"/>
          </a:p>
        </p:txBody>
      </p:sp>
      <p:sp>
        <p:nvSpPr>
          <p:cNvPr id="6" name="Geschweifte Klammer rechts 5"/>
          <p:cNvSpPr/>
          <p:nvPr/>
        </p:nvSpPr>
        <p:spPr>
          <a:xfrm>
            <a:off x="6332740" y="3393867"/>
            <a:ext cx="360040" cy="2765377"/>
          </a:xfrm>
          <a:prstGeom prst="rightBrace">
            <a:avLst>
              <a:gd name="adj1" fmla="val 8333"/>
              <a:gd name="adj2" fmla="val 49703"/>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7" name="Textfeld 6"/>
          <p:cNvSpPr txBox="1"/>
          <p:nvPr/>
        </p:nvSpPr>
        <p:spPr>
          <a:xfrm>
            <a:off x="1180729" y="5512913"/>
            <a:ext cx="4678531" cy="646331"/>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Ø"/>
            </a:pPr>
            <a:r>
              <a:rPr lang="de-DE" dirty="0"/>
              <a:t>Keine offensichtlichen neuen schweren Mängel aufweist</a:t>
            </a:r>
            <a:endParaRPr lang="de-AT" dirty="0"/>
          </a:p>
        </p:txBody>
      </p:sp>
      <p:sp>
        <p:nvSpPr>
          <p:cNvPr id="8" name="Textfeld 7"/>
          <p:cNvSpPr txBox="1"/>
          <p:nvPr/>
        </p:nvSpPr>
        <p:spPr>
          <a:xfrm>
            <a:off x="7051820" y="3745503"/>
            <a:ext cx="3024336" cy="2062103"/>
          </a:xfrm>
          <a:prstGeom prst="rect">
            <a:avLst/>
          </a:prstGeom>
          <a:noFill/>
          <a:ln w="28575">
            <a:solidFill>
              <a:srgbClr val="FF0000"/>
            </a:solidFill>
          </a:ln>
        </p:spPr>
        <p:txBody>
          <a:bodyPr wrap="square" rtlCol="0">
            <a:spAutoFit/>
          </a:bodyPr>
          <a:lstStyle/>
          <a:p>
            <a:pPr algn="ctr"/>
            <a:r>
              <a:rPr lang="de-DE" sz="3200" dirty="0"/>
              <a:t>Alle Voraussetzungen müssen erfüllt sein!</a:t>
            </a:r>
            <a:endParaRPr lang="de-AT" sz="3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731" y="1345087"/>
            <a:ext cx="889542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a:extLst>
              <a:ext uri="{FF2B5EF4-FFF2-40B4-BE49-F238E27FC236}">
                <a16:creationId xmlns:a16="http://schemas.microsoft.com/office/drawing/2014/main" id="{510F8B64-4739-4B3E-B688-979262DDA962}"/>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pPr algn="ctr"/>
            <a:r>
              <a:rPr lang="de-DE" sz="2000" dirty="0"/>
              <a:t>§10 PBStV - Nachprüfung</a:t>
            </a:r>
            <a:endParaRPr lang="de-AT" sz="2000" dirty="0"/>
          </a:p>
        </p:txBody>
      </p:sp>
    </p:spTree>
    <p:extLst>
      <p:ext uri="{BB962C8B-B14F-4D97-AF65-F5344CB8AC3E}">
        <p14:creationId xmlns:p14="http://schemas.microsoft.com/office/powerpoint/2010/main" val="190382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0122F630-2325-4FC6-B091-5A47AD6549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9086" y="1230103"/>
            <a:ext cx="3878879" cy="5486736"/>
          </a:xfrm>
          <a:prstGeom prst="rect">
            <a:avLst/>
          </a:prstGeom>
        </p:spPr>
      </p:pic>
      <p:sp>
        <p:nvSpPr>
          <p:cNvPr id="4" name="Textfeld 3">
            <a:extLst>
              <a:ext uri="{FF2B5EF4-FFF2-40B4-BE49-F238E27FC236}">
                <a16:creationId xmlns:a16="http://schemas.microsoft.com/office/drawing/2014/main" id="{A5C265EA-DDEC-4806-B6E6-110DFC5AF257}"/>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r>
              <a:rPr lang="de-AT" sz="2000" dirty="0"/>
              <a:t>Technische Geräte für die wiederkehrende Begutachtung: Übersicht</a:t>
            </a:r>
          </a:p>
        </p:txBody>
      </p:sp>
      <p:sp>
        <p:nvSpPr>
          <p:cNvPr id="5" name="Textfeld 4">
            <a:extLst>
              <a:ext uri="{FF2B5EF4-FFF2-40B4-BE49-F238E27FC236}">
                <a16:creationId xmlns:a16="http://schemas.microsoft.com/office/drawing/2014/main" id="{7C042923-41B9-4DEF-8189-CC0C9D7483C7}"/>
              </a:ext>
            </a:extLst>
          </p:cNvPr>
          <p:cNvSpPr txBox="1"/>
          <p:nvPr/>
        </p:nvSpPr>
        <p:spPr>
          <a:xfrm>
            <a:off x="1180730" y="1340528"/>
            <a:ext cx="8895425" cy="369332"/>
          </a:xfrm>
          <a:prstGeom prst="rect">
            <a:avLst/>
          </a:prstGeom>
          <a:noFill/>
        </p:spPr>
        <p:txBody>
          <a:bodyPr wrap="square" rtlCol="0">
            <a:spAutoFit/>
          </a:bodyPr>
          <a:lstStyle/>
          <a:p>
            <a:r>
              <a:rPr lang="de-DE" dirty="0"/>
              <a:t>Anlage 2a PBStV (10. Novelle - BGBl. II Nr. 258/2022)</a:t>
            </a:r>
            <a:endParaRPr lang="de-AT" dirty="0"/>
          </a:p>
        </p:txBody>
      </p:sp>
      <p:pic>
        <p:nvPicPr>
          <p:cNvPr id="13" name="Grafik 12">
            <a:extLst>
              <a:ext uri="{FF2B5EF4-FFF2-40B4-BE49-F238E27FC236}">
                <a16:creationId xmlns:a16="http://schemas.microsoft.com/office/drawing/2014/main" id="{DE137506-E321-42F7-B324-0C07552605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94447">
            <a:off x="3049427" y="1988090"/>
            <a:ext cx="3146317" cy="4450515"/>
          </a:xfrm>
          <a:prstGeom prst="rect">
            <a:avLst/>
          </a:prstGeom>
        </p:spPr>
      </p:pic>
      <p:pic>
        <p:nvPicPr>
          <p:cNvPr id="11" name="Grafik 10">
            <a:extLst>
              <a:ext uri="{FF2B5EF4-FFF2-40B4-BE49-F238E27FC236}">
                <a16:creationId xmlns:a16="http://schemas.microsoft.com/office/drawing/2014/main" id="{24D9544C-DAE9-4F0F-B63E-A96C6F3D20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46737">
            <a:off x="1020042" y="2041177"/>
            <a:ext cx="3067263" cy="4338694"/>
          </a:xfrm>
          <a:prstGeom prst="rect">
            <a:avLst/>
          </a:prstGeom>
        </p:spPr>
      </p:pic>
    </p:spTree>
    <p:extLst>
      <p:ext uri="{BB962C8B-B14F-4D97-AF65-F5344CB8AC3E}">
        <p14:creationId xmlns:p14="http://schemas.microsoft.com/office/powerpoint/2010/main" val="251145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F7063344-756A-41C3-AACD-DAE5D443B6CF}"/>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r>
              <a:rPr lang="de-AT" sz="2000" dirty="0"/>
              <a:t>Technische Geräte für die wiederkehrende Begutachtung: Übersicht</a:t>
            </a:r>
          </a:p>
        </p:txBody>
      </p:sp>
      <p:pic>
        <p:nvPicPr>
          <p:cNvPr id="4" name="Grafik 3">
            <a:extLst>
              <a:ext uri="{FF2B5EF4-FFF2-40B4-BE49-F238E27FC236}">
                <a16:creationId xmlns:a16="http://schemas.microsoft.com/office/drawing/2014/main" id="{2B3CC366-B62A-47E2-AABB-056BD81BF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730" y="1278385"/>
            <a:ext cx="4968070" cy="5090673"/>
          </a:xfrm>
          <a:prstGeom prst="rect">
            <a:avLst/>
          </a:prstGeom>
        </p:spPr>
      </p:pic>
      <p:sp>
        <p:nvSpPr>
          <p:cNvPr id="3" name="Geschweifte Klammer rechts 2">
            <a:extLst>
              <a:ext uri="{FF2B5EF4-FFF2-40B4-BE49-F238E27FC236}">
                <a16:creationId xmlns:a16="http://schemas.microsoft.com/office/drawing/2014/main" id="{1C71EFF6-9FF9-4CA4-9021-2A42F21EFFE0}"/>
              </a:ext>
            </a:extLst>
          </p:cNvPr>
          <p:cNvSpPr/>
          <p:nvPr/>
        </p:nvSpPr>
        <p:spPr>
          <a:xfrm>
            <a:off x="6271061" y="2161714"/>
            <a:ext cx="245149" cy="154915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8" name="Geschweifte Klammer rechts 7">
            <a:extLst>
              <a:ext uri="{FF2B5EF4-FFF2-40B4-BE49-F238E27FC236}">
                <a16:creationId xmlns:a16="http://schemas.microsoft.com/office/drawing/2014/main" id="{DC126D3B-4924-49BE-B0A3-3438FA1A0DAA}"/>
              </a:ext>
            </a:extLst>
          </p:cNvPr>
          <p:cNvSpPr/>
          <p:nvPr/>
        </p:nvSpPr>
        <p:spPr>
          <a:xfrm>
            <a:off x="6271060" y="4256508"/>
            <a:ext cx="245149" cy="21125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6" name="Textfeld 5">
            <a:extLst>
              <a:ext uri="{FF2B5EF4-FFF2-40B4-BE49-F238E27FC236}">
                <a16:creationId xmlns:a16="http://schemas.microsoft.com/office/drawing/2014/main" id="{F4DAA330-7DCC-469A-9CB9-E42F1F627BCD}"/>
              </a:ext>
            </a:extLst>
          </p:cNvPr>
          <p:cNvSpPr txBox="1"/>
          <p:nvPr/>
        </p:nvSpPr>
        <p:spPr>
          <a:xfrm>
            <a:off x="6871317" y="2751625"/>
            <a:ext cx="3062796" cy="369332"/>
          </a:xfrm>
          <a:prstGeom prst="rect">
            <a:avLst/>
          </a:prstGeom>
          <a:noFill/>
        </p:spPr>
        <p:txBody>
          <a:bodyPr wrap="square" rtlCol="0">
            <a:spAutoFit/>
          </a:bodyPr>
          <a:lstStyle/>
          <a:p>
            <a:r>
              <a:rPr lang="de-AT" dirty="0"/>
              <a:t>Ermächtigungsumfang</a:t>
            </a:r>
          </a:p>
        </p:txBody>
      </p:sp>
      <p:sp>
        <p:nvSpPr>
          <p:cNvPr id="9" name="Textfeld 8">
            <a:extLst>
              <a:ext uri="{FF2B5EF4-FFF2-40B4-BE49-F238E27FC236}">
                <a16:creationId xmlns:a16="http://schemas.microsoft.com/office/drawing/2014/main" id="{9340A265-02E1-4688-97A3-7806C482463C}"/>
              </a:ext>
            </a:extLst>
          </p:cNvPr>
          <p:cNvSpPr txBox="1"/>
          <p:nvPr/>
        </p:nvSpPr>
        <p:spPr>
          <a:xfrm>
            <a:off x="6871317" y="5128117"/>
            <a:ext cx="2059620" cy="369332"/>
          </a:xfrm>
          <a:prstGeom prst="rect">
            <a:avLst/>
          </a:prstGeom>
          <a:noFill/>
        </p:spPr>
        <p:txBody>
          <a:bodyPr wrap="square" rtlCol="0">
            <a:spAutoFit/>
          </a:bodyPr>
          <a:lstStyle/>
          <a:p>
            <a:r>
              <a:rPr lang="de-AT" dirty="0"/>
              <a:t>Auflagen</a:t>
            </a:r>
          </a:p>
        </p:txBody>
      </p:sp>
    </p:spTree>
    <p:extLst>
      <p:ext uri="{BB962C8B-B14F-4D97-AF65-F5344CB8AC3E}">
        <p14:creationId xmlns:p14="http://schemas.microsoft.com/office/powerpoint/2010/main" val="2793598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AE5DAB5-26E4-42F0-94CF-C1FD1ED21A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54625">
            <a:off x="5239839" y="1446734"/>
            <a:ext cx="3163048" cy="4474182"/>
          </a:xfrm>
          <a:prstGeom prst="rect">
            <a:avLst/>
          </a:prstGeom>
        </p:spPr>
      </p:pic>
      <p:pic>
        <p:nvPicPr>
          <p:cNvPr id="6" name="Grafik 5">
            <a:extLst>
              <a:ext uri="{FF2B5EF4-FFF2-40B4-BE49-F238E27FC236}">
                <a16:creationId xmlns:a16="http://schemas.microsoft.com/office/drawing/2014/main" id="{BCE32447-1693-4DD4-B2DF-EFE94E2751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75158">
            <a:off x="2904517" y="1573381"/>
            <a:ext cx="3163048" cy="4474182"/>
          </a:xfrm>
          <a:prstGeom prst="rect">
            <a:avLst/>
          </a:prstGeom>
        </p:spPr>
      </p:pic>
      <p:sp>
        <p:nvSpPr>
          <p:cNvPr id="11275" name="Text Box 15"/>
          <p:cNvSpPr txBox="1">
            <a:spLocks noChangeArrowheads="1"/>
          </p:cNvSpPr>
          <p:nvPr/>
        </p:nvSpPr>
        <p:spPr bwMode="auto">
          <a:xfrm>
            <a:off x="1180730" y="5369631"/>
            <a:ext cx="8895425" cy="707886"/>
          </a:xfrm>
          <a:prstGeom prst="rect">
            <a:avLst/>
          </a:prstGeom>
          <a:solidFill>
            <a:schemeClr val="bg1"/>
          </a:solidFill>
          <a:ln w="9525" algn="ctr">
            <a:solidFill>
              <a:schemeClr val="tx1"/>
            </a:solidFill>
            <a:miter lim="800000"/>
            <a:headEnd/>
            <a:tailEnd/>
          </a:ln>
          <a:effectLs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50000"/>
              </a:spcBef>
              <a:spcAft>
                <a:spcPct val="0"/>
              </a:spcAft>
              <a:defRPr sz="2800">
                <a:solidFill>
                  <a:schemeClr val="tx1"/>
                </a:solidFill>
                <a:latin typeface="Times New Roman" pitchFamily="18" charset="0"/>
              </a:defRPr>
            </a:lvl6pPr>
            <a:lvl7pPr marL="2971800" indent="-228600" algn="ctr" eaLnBrk="0" fontAlgn="base" hangingPunct="0">
              <a:spcBef>
                <a:spcPct val="50000"/>
              </a:spcBef>
              <a:spcAft>
                <a:spcPct val="0"/>
              </a:spcAft>
              <a:defRPr sz="2800">
                <a:solidFill>
                  <a:schemeClr val="tx1"/>
                </a:solidFill>
                <a:latin typeface="Times New Roman" pitchFamily="18" charset="0"/>
              </a:defRPr>
            </a:lvl7pPr>
            <a:lvl8pPr marL="3429000" indent="-228600" algn="ctr" eaLnBrk="0" fontAlgn="base" hangingPunct="0">
              <a:spcBef>
                <a:spcPct val="50000"/>
              </a:spcBef>
              <a:spcAft>
                <a:spcPct val="0"/>
              </a:spcAft>
              <a:defRPr sz="2800">
                <a:solidFill>
                  <a:schemeClr val="tx1"/>
                </a:solidFill>
                <a:latin typeface="Times New Roman" pitchFamily="18" charset="0"/>
              </a:defRPr>
            </a:lvl8pPr>
            <a:lvl9pPr marL="3886200" indent="-228600" algn="ctr" eaLnBrk="0" fontAlgn="base" hangingPunct="0">
              <a:spcBef>
                <a:spcPct val="50000"/>
              </a:spcBef>
              <a:spcAft>
                <a:spcPct val="0"/>
              </a:spcAft>
              <a:defRPr sz="2800">
                <a:solidFill>
                  <a:schemeClr val="tx1"/>
                </a:solidFill>
                <a:latin typeface="Times New Roman" pitchFamily="18" charset="0"/>
              </a:defRPr>
            </a:lvl9pPr>
          </a:lstStyle>
          <a:p>
            <a:pPr algn="ctr"/>
            <a:r>
              <a:rPr lang="de-AT" altLang="de-DE" sz="2000" dirty="0">
                <a:latin typeface="+mn-lt"/>
              </a:rPr>
              <a:t>Empfohlen wird den Ermächtigungsumfang (Fahrzeugklassen) und ggfls. erteilte Auflagen aus dem Bescheides als Kopie in der Werkstätte aufzulegen!</a:t>
            </a:r>
            <a:endParaRPr lang="de-DE" altLang="de-DE" sz="2000" dirty="0">
              <a:latin typeface="+mn-lt"/>
            </a:endParaRPr>
          </a:p>
        </p:txBody>
      </p:sp>
      <p:sp>
        <p:nvSpPr>
          <p:cNvPr id="7" name="Textfeld 6">
            <a:extLst>
              <a:ext uri="{FF2B5EF4-FFF2-40B4-BE49-F238E27FC236}">
                <a16:creationId xmlns:a16="http://schemas.microsoft.com/office/drawing/2014/main" id="{D3BF77CF-51EE-4774-A8CF-BB779A4F5C73}"/>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r>
              <a:rPr lang="de-AT" sz="2000" dirty="0"/>
              <a:t>Technische Geräte für die wiederkehrende Begutachtung: Übersicht</a:t>
            </a:r>
          </a:p>
        </p:txBody>
      </p:sp>
    </p:spTree>
    <p:extLst>
      <p:ext uri="{BB962C8B-B14F-4D97-AF65-F5344CB8AC3E}">
        <p14:creationId xmlns:p14="http://schemas.microsoft.com/office/powerpoint/2010/main" val="858439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C7FBCA7-268A-4096-83C1-5FC9E81517E9}"/>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r>
              <a:rPr lang="de-AT" sz="2000" dirty="0"/>
              <a:t>Technische Geräte für die wiederkehrende Begutachtung: Übersicht</a:t>
            </a:r>
          </a:p>
        </p:txBody>
      </p:sp>
      <p:sp>
        <p:nvSpPr>
          <p:cNvPr id="2" name="Textfeld 1">
            <a:extLst>
              <a:ext uri="{FF2B5EF4-FFF2-40B4-BE49-F238E27FC236}">
                <a16:creationId xmlns:a16="http://schemas.microsoft.com/office/drawing/2014/main" id="{E27BB6C9-356C-47FE-AF4B-21B431DECF06}"/>
              </a:ext>
            </a:extLst>
          </p:cNvPr>
          <p:cNvSpPr txBox="1"/>
          <p:nvPr/>
        </p:nvSpPr>
        <p:spPr>
          <a:xfrm>
            <a:off x="1180730" y="1767006"/>
            <a:ext cx="8895425" cy="646331"/>
          </a:xfrm>
          <a:prstGeom prst="rect">
            <a:avLst/>
          </a:prstGeom>
          <a:noFill/>
        </p:spPr>
        <p:txBody>
          <a:bodyPr wrap="square" rtlCol="0">
            <a:spAutoFit/>
          </a:bodyPr>
          <a:lstStyle/>
          <a:p>
            <a:pPr marL="285750" indent="-285750">
              <a:buFont typeface="Wingdings" panose="05000000000000000000" pitchFamily="2" charset="2"/>
              <a:buChar char="Ø"/>
            </a:pPr>
            <a:r>
              <a:rPr lang="de-AT" dirty="0"/>
              <a:t>Die für die jeweiligen Geräte vorgeschriebenen Prüf-, Wartungs- und Kalibrierungsarbeiten </a:t>
            </a:r>
            <a:br>
              <a:rPr lang="de-AT" dirty="0"/>
            </a:br>
            <a:r>
              <a:rPr lang="de-AT" dirty="0"/>
              <a:t>sind zeitgerecht zu veranlassen und durchzuführen. </a:t>
            </a:r>
          </a:p>
        </p:txBody>
      </p:sp>
      <p:sp>
        <p:nvSpPr>
          <p:cNvPr id="6" name="Textfeld 5">
            <a:extLst>
              <a:ext uri="{FF2B5EF4-FFF2-40B4-BE49-F238E27FC236}">
                <a16:creationId xmlns:a16="http://schemas.microsoft.com/office/drawing/2014/main" id="{C2A9AD95-AD36-4AB9-BBA6-3169F836AC8B}"/>
              </a:ext>
            </a:extLst>
          </p:cNvPr>
          <p:cNvSpPr txBox="1"/>
          <p:nvPr/>
        </p:nvSpPr>
        <p:spPr>
          <a:xfrm>
            <a:off x="1447061" y="2413337"/>
            <a:ext cx="3284738" cy="2031325"/>
          </a:xfrm>
          <a:prstGeom prst="rect">
            <a:avLst/>
          </a:prstGeom>
          <a:noFill/>
        </p:spPr>
        <p:txBody>
          <a:bodyPr wrap="square" rtlCol="0">
            <a:spAutoFit/>
          </a:bodyPr>
          <a:lstStyle/>
          <a:p>
            <a:pPr marL="285750" indent="-285750">
              <a:buFont typeface="Arial" panose="020B0604020202020204" pitchFamily="34" charset="0"/>
              <a:buChar char="•"/>
            </a:pPr>
            <a:r>
              <a:rPr lang="de-AT" dirty="0"/>
              <a:t>Hebebühnen</a:t>
            </a:r>
          </a:p>
          <a:p>
            <a:pPr marL="285750" indent="-285750">
              <a:buFont typeface="Arial" panose="020B0604020202020204" pitchFamily="34" charset="0"/>
              <a:buChar char="•"/>
            </a:pPr>
            <a:r>
              <a:rPr lang="de-AT" dirty="0"/>
              <a:t>Rollenbremsprüfstand</a:t>
            </a:r>
          </a:p>
          <a:p>
            <a:pPr marL="285750" indent="-285750">
              <a:buFont typeface="Arial" panose="020B0604020202020204" pitchFamily="34" charset="0"/>
              <a:buChar char="•"/>
            </a:pPr>
            <a:r>
              <a:rPr lang="de-AT" dirty="0"/>
              <a:t>Bremsverzögerungsmessgerät</a:t>
            </a:r>
          </a:p>
          <a:p>
            <a:pPr marL="285750" indent="-285750">
              <a:buFont typeface="Arial" panose="020B0604020202020204" pitchFamily="34" charset="0"/>
              <a:buChar char="•"/>
            </a:pPr>
            <a:r>
              <a:rPr lang="de-AT" dirty="0"/>
              <a:t>Druckluftmanometer</a:t>
            </a:r>
          </a:p>
          <a:p>
            <a:pPr marL="285750" indent="-285750">
              <a:buFont typeface="Arial" panose="020B0604020202020204" pitchFamily="34" charset="0"/>
              <a:buChar char="•"/>
            </a:pPr>
            <a:r>
              <a:rPr lang="de-AT" dirty="0"/>
              <a:t>Wiegeeinrichtung</a:t>
            </a:r>
          </a:p>
          <a:p>
            <a:pPr marL="285750" indent="-285750">
              <a:buFont typeface="Arial" panose="020B0604020202020204" pitchFamily="34" charset="0"/>
              <a:buChar char="•"/>
            </a:pPr>
            <a:r>
              <a:rPr lang="de-AT" dirty="0"/>
              <a:t>Abgastester</a:t>
            </a:r>
          </a:p>
          <a:p>
            <a:pPr marL="285750" indent="-285750">
              <a:buFont typeface="Arial" panose="020B0604020202020204" pitchFamily="34" charset="0"/>
              <a:buChar char="•"/>
            </a:pPr>
            <a:r>
              <a:rPr lang="de-AT" dirty="0"/>
              <a:t>Schallpegelmessgerät</a:t>
            </a:r>
          </a:p>
        </p:txBody>
      </p:sp>
      <p:sp>
        <p:nvSpPr>
          <p:cNvPr id="7" name="Geschweifte Klammer rechts 6">
            <a:extLst>
              <a:ext uri="{FF2B5EF4-FFF2-40B4-BE49-F238E27FC236}">
                <a16:creationId xmlns:a16="http://schemas.microsoft.com/office/drawing/2014/main" id="{2365FADE-AD3D-468D-B200-5FB070948994}"/>
              </a:ext>
            </a:extLst>
          </p:cNvPr>
          <p:cNvSpPr/>
          <p:nvPr/>
        </p:nvSpPr>
        <p:spPr>
          <a:xfrm>
            <a:off x="4731798" y="2413336"/>
            <a:ext cx="381741" cy="203132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9" name="Textfeld 8">
            <a:extLst>
              <a:ext uri="{FF2B5EF4-FFF2-40B4-BE49-F238E27FC236}">
                <a16:creationId xmlns:a16="http://schemas.microsoft.com/office/drawing/2014/main" id="{38EFDC56-3413-46B3-B26E-24003630CE2E}"/>
              </a:ext>
            </a:extLst>
          </p:cNvPr>
          <p:cNvSpPr txBox="1"/>
          <p:nvPr/>
        </p:nvSpPr>
        <p:spPr>
          <a:xfrm>
            <a:off x="5486400" y="2967333"/>
            <a:ext cx="3453413" cy="923330"/>
          </a:xfrm>
          <a:prstGeom prst="rect">
            <a:avLst/>
          </a:prstGeom>
          <a:noFill/>
        </p:spPr>
        <p:txBody>
          <a:bodyPr wrap="square" rtlCol="0">
            <a:spAutoFit/>
          </a:bodyPr>
          <a:lstStyle/>
          <a:p>
            <a:r>
              <a:rPr lang="de-AT" b="1" dirty="0"/>
              <a:t>Kalibrierungsintervall: 24 Monate</a:t>
            </a:r>
          </a:p>
          <a:p>
            <a:endParaRPr lang="de-AT" b="1" dirty="0"/>
          </a:p>
          <a:p>
            <a:r>
              <a:rPr lang="de-AT" b="1" dirty="0"/>
              <a:t>12 Monate bei Abgastester</a:t>
            </a:r>
          </a:p>
        </p:txBody>
      </p:sp>
      <p:sp>
        <p:nvSpPr>
          <p:cNvPr id="10" name="Textfeld 9">
            <a:extLst>
              <a:ext uri="{FF2B5EF4-FFF2-40B4-BE49-F238E27FC236}">
                <a16:creationId xmlns:a16="http://schemas.microsoft.com/office/drawing/2014/main" id="{FD349027-ED8E-484D-BC34-574FF999C5DB}"/>
              </a:ext>
            </a:extLst>
          </p:cNvPr>
          <p:cNvSpPr txBox="1"/>
          <p:nvPr/>
        </p:nvSpPr>
        <p:spPr>
          <a:xfrm>
            <a:off x="1180731" y="4776186"/>
            <a:ext cx="5681708" cy="646331"/>
          </a:xfrm>
          <a:prstGeom prst="rect">
            <a:avLst/>
          </a:prstGeom>
          <a:noFill/>
        </p:spPr>
        <p:txBody>
          <a:bodyPr wrap="square" rtlCol="0">
            <a:spAutoFit/>
          </a:bodyPr>
          <a:lstStyle/>
          <a:p>
            <a:pPr marL="285750" indent="-285750">
              <a:buFont typeface="Wingdings" panose="05000000000000000000" pitchFamily="2" charset="2"/>
              <a:buChar char="Ø"/>
            </a:pPr>
            <a:r>
              <a:rPr lang="de-AT" dirty="0"/>
              <a:t>Es ist dafür zu sorgen, dass die Plaketten einbruchs- und diebstahlssicher verwahrt werden. </a:t>
            </a:r>
          </a:p>
        </p:txBody>
      </p:sp>
      <p:pic>
        <p:nvPicPr>
          <p:cNvPr id="12" name="Grafik 11">
            <a:extLst>
              <a:ext uri="{FF2B5EF4-FFF2-40B4-BE49-F238E27FC236}">
                <a16:creationId xmlns:a16="http://schemas.microsoft.com/office/drawing/2014/main" id="{92E6C386-8F5B-4415-A0A9-7A20D0700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7018" y="4119083"/>
            <a:ext cx="3269137" cy="1943811"/>
          </a:xfrm>
          <a:prstGeom prst="rect">
            <a:avLst/>
          </a:prstGeom>
        </p:spPr>
      </p:pic>
      <p:sp>
        <p:nvSpPr>
          <p:cNvPr id="13" name="Textfeld 12">
            <a:extLst>
              <a:ext uri="{FF2B5EF4-FFF2-40B4-BE49-F238E27FC236}">
                <a16:creationId xmlns:a16="http://schemas.microsoft.com/office/drawing/2014/main" id="{F98146BD-E77F-4B54-931A-4FF17C048AB2}"/>
              </a:ext>
            </a:extLst>
          </p:cNvPr>
          <p:cNvSpPr txBox="1"/>
          <p:nvPr/>
        </p:nvSpPr>
        <p:spPr>
          <a:xfrm>
            <a:off x="8441586" y="5969795"/>
            <a:ext cx="2445798" cy="215444"/>
          </a:xfrm>
          <a:prstGeom prst="rect">
            <a:avLst/>
          </a:prstGeom>
          <a:noFill/>
        </p:spPr>
        <p:txBody>
          <a:bodyPr wrap="square" rtlCol="0">
            <a:spAutoFit/>
          </a:bodyPr>
          <a:lstStyle/>
          <a:p>
            <a:r>
              <a:rPr lang="de-AT" sz="800" dirty="0"/>
              <a:t>Quelle: Internet / Müller &amp;Lamping</a:t>
            </a:r>
          </a:p>
        </p:txBody>
      </p:sp>
    </p:spTree>
    <p:extLst>
      <p:ext uri="{BB962C8B-B14F-4D97-AF65-F5344CB8AC3E}">
        <p14:creationId xmlns:p14="http://schemas.microsoft.com/office/powerpoint/2010/main" val="202110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P spid="9" grpId="0"/>
      <p:bldP spid="10"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C7FBCA7-268A-4096-83C1-5FC9E81517E9}"/>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r>
              <a:rPr lang="de-AT" sz="2000" dirty="0"/>
              <a:t>Technische Geräte für die wiederkehrende Begutachtung: Übersicht</a:t>
            </a:r>
          </a:p>
        </p:txBody>
      </p:sp>
      <p:sp>
        <p:nvSpPr>
          <p:cNvPr id="2" name="Textfeld 1">
            <a:extLst>
              <a:ext uri="{FF2B5EF4-FFF2-40B4-BE49-F238E27FC236}">
                <a16:creationId xmlns:a16="http://schemas.microsoft.com/office/drawing/2014/main" id="{A65BC528-4892-447C-9402-CCF7CA7D944B}"/>
              </a:ext>
            </a:extLst>
          </p:cNvPr>
          <p:cNvSpPr txBox="1"/>
          <p:nvPr/>
        </p:nvSpPr>
        <p:spPr>
          <a:xfrm>
            <a:off x="1180731" y="1700380"/>
            <a:ext cx="5202314" cy="1200329"/>
          </a:xfrm>
          <a:prstGeom prst="rect">
            <a:avLst/>
          </a:prstGeom>
          <a:noFill/>
        </p:spPr>
        <p:txBody>
          <a:bodyPr wrap="square" rtlCol="0">
            <a:spAutoFit/>
          </a:bodyPr>
          <a:lstStyle/>
          <a:p>
            <a:pPr marL="285750" indent="-285750">
              <a:buFont typeface="Wingdings" panose="05000000000000000000" pitchFamily="2" charset="2"/>
              <a:buChar char="Ø"/>
            </a:pPr>
            <a:r>
              <a:rPr lang="de-AT" dirty="0"/>
              <a:t>Die Prüfstelle ist als solche erkennbar zu machen. Dies ist eine Tafel mit einer vergrößerten Wiedergabe einer Begutachtungsplakette; sie ist außen von der Straße sichtbar anzubringen.</a:t>
            </a:r>
          </a:p>
        </p:txBody>
      </p:sp>
      <p:pic>
        <p:nvPicPr>
          <p:cNvPr id="5" name="Grafik 4">
            <a:extLst>
              <a:ext uri="{FF2B5EF4-FFF2-40B4-BE49-F238E27FC236}">
                <a16:creationId xmlns:a16="http://schemas.microsoft.com/office/drawing/2014/main" id="{E9987BC6-B36E-4C86-8CC2-4BBECDAC0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763" y="1566907"/>
            <a:ext cx="1385460" cy="1751961"/>
          </a:xfrm>
          <a:prstGeom prst="rect">
            <a:avLst/>
          </a:prstGeom>
        </p:spPr>
      </p:pic>
      <p:sp>
        <p:nvSpPr>
          <p:cNvPr id="6" name="Textfeld 5">
            <a:extLst>
              <a:ext uri="{FF2B5EF4-FFF2-40B4-BE49-F238E27FC236}">
                <a16:creationId xmlns:a16="http://schemas.microsoft.com/office/drawing/2014/main" id="{7E345215-C3D0-4DF2-867E-0CABCD4A83EA}"/>
              </a:ext>
            </a:extLst>
          </p:cNvPr>
          <p:cNvSpPr txBox="1"/>
          <p:nvPr/>
        </p:nvSpPr>
        <p:spPr>
          <a:xfrm>
            <a:off x="8715955" y="3167787"/>
            <a:ext cx="2720401" cy="215444"/>
          </a:xfrm>
          <a:prstGeom prst="rect">
            <a:avLst/>
          </a:prstGeom>
          <a:noFill/>
        </p:spPr>
        <p:txBody>
          <a:bodyPr wrap="square" rtlCol="0">
            <a:spAutoFit/>
          </a:bodyPr>
          <a:lstStyle/>
          <a:p>
            <a:r>
              <a:rPr lang="de-AT" sz="800" dirty="0"/>
              <a:t>Quelle: Internet</a:t>
            </a:r>
          </a:p>
        </p:txBody>
      </p:sp>
      <p:sp>
        <p:nvSpPr>
          <p:cNvPr id="7" name="Textfeld 6">
            <a:extLst>
              <a:ext uri="{FF2B5EF4-FFF2-40B4-BE49-F238E27FC236}">
                <a16:creationId xmlns:a16="http://schemas.microsoft.com/office/drawing/2014/main" id="{EC7E288E-0D19-4FC1-BC02-CC639888BA5F}"/>
              </a:ext>
            </a:extLst>
          </p:cNvPr>
          <p:cNvSpPr txBox="1"/>
          <p:nvPr/>
        </p:nvSpPr>
        <p:spPr>
          <a:xfrm>
            <a:off x="1180954" y="3622814"/>
            <a:ext cx="4571999" cy="923330"/>
          </a:xfrm>
          <a:prstGeom prst="rect">
            <a:avLst/>
          </a:prstGeom>
          <a:noFill/>
        </p:spPr>
        <p:txBody>
          <a:bodyPr wrap="square" rtlCol="0">
            <a:spAutoFit/>
          </a:bodyPr>
          <a:lstStyle/>
          <a:p>
            <a:pPr marL="285750" indent="-285750">
              <a:buFont typeface="Wingdings" panose="05000000000000000000" pitchFamily="2" charset="2"/>
              <a:buChar char="Ø"/>
            </a:pPr>
            <a:r>
              <a:rPr lang="de-AT" dirty="0"/>
              <a:t>Die Durchführung der wiederkehrenden Begutachtung hat nach dem Mängelkatalog zu erfolgen. </a:t>
            </a:r>
          </a:p>
        </p:txBody>
      </p:sp>
      <p:pic>
        <p:nvPicPr>
          <p:cNvPr id="4" name="Grafik 3">
            <a:extLst>
              <a:ext uri="{FF2B5EF4-FFF2-40B4-BE49-F238E27FC236}">
                <a16:creationId xmlns:a16="http://schemas.microsoft.com/office/drawing/2014/main" id="{DAFB38F6-C0C7-4831-8AAC-5DBDF9880468}"/>
              </a:ext>
            </a:extLst>
          </p:cNvPr>
          <p:cNvPicPr>
            <a:picLocks noChangeAspect="1"/>
          </p:cNvPicPr>
          <p:nvPr/>
        </p:nvPicPr>
        <p:blipFill>
          <a:blip r:embed="rId4"/>
          <a:stretch>
            <a:fillRect/>
          </a:stretch>
        </p:blipFill>
        <p:spPr>
          <a:xfrm>
            <a:off x="6096000" y="3705182"/>
            <a:ext cx="4155010" cy="2619929"/>
          </a:xfrm>
          <a:prstGeom prst="rect">
            <a:avLst/>
          </a:prstGeom>
        </p:spPr>
      </p:pic>
      <p:sp>
        <p:nvSpPr>
          <p:cNvPr id="8" name="Textfeld 7">
            <a:extLst>
              <a:ext uri="{FF2B5EF4-FFF2-40B4-BE49-F238E27FC236}">
                <a16:creationId xmlns:a16="http://schemas.microsoft.com/office/drawing/2014/main" id="{32F5446E-C1A3-4A92-8035-9087A1FD2CA1}"/>
              </a:ext>
            </a:extLst>
          </p:cNvPr>
          <p:cNvSpPr txBox="1"/>
          <p:nvPr/>
        </p:nvSpPr>
        <p:spPr>
          <a:xfrm>
            <a:off x="1180731" y="4806584"/>
            <a:ext cx="4571999" cy="1200329"/>
          </a:xfrm>
          <a:prstGeom prst="rect">
            <a:avLst/>
          </a:prstGeom>
          <a:noFill/>
        </p:spPr>
        <p:txBody>
          <a:bodyPr wrap="square" rtlCol="0">
            <a:spAutoFit/>
          </a:bodyPr>
          <a:lstStyle/>
          <a:p>
            <a:pPr marL="285750" indent="-285750">
              <a:buFont typeface="Wingdings" panose="05000000000000000000" pitchFamily="2" charset="2"/>
              <a:buChar char="Ø"/>
            </a:pPr>
            <a:r>
              <a:rPr lang="de-AT" dirty="0"/>
              <a:t>Nicht in der </a:t>
            </a:r>
            <a:r>
              <a:rPr lang="de-AT" b="1" dirty="0"/>
              <a:t>Anlage 6</a:t>
            </a:r>
            <a:r>
              <a:rPr lang="de-AT" dirty="0"/>
              <a:t> explizit aufgelistete Mängel sind nach dem Stand der Technik zu beurteilen.  </a:t>
            </a:r>
          </a:p>
          <a:p>
            <a:pPr marL="285750" indent="-285750">
              <a:buFont typeface="Wingdings" panose="05000000000000000000" pitchFamily="2" charset="2"/>
              <a:buChar char="Ø"/>
            </a:pPr>
            <a:endParaRPr lang="de-AT" dirty="0"/>
          </a:p>
        </p:txBody>
      </p:sp>
    </p:spTree>
    <p:extLst>
      <p:ext uri="{BB962C8B-B14F-4D97-AF65-F5344CB8AC3E}">
        <p14:creationId xmlns:p14="http://schemas.microsoft.com/office/powerpoint/2010/main" val="1757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3FAFFF8-FCC2-4639-A9FF-2DF7763CDB87}"/>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r>
              <a:rPr lang="de-AT" sz="2000" dirty="0"/>
              <a:t>Technische Geräte für die wiederkehrende Begutachtung: mögl. Entwicklungen</a:t>
            </a:r>
          </a:p>
        </p:txBody>
      </p:sp>
      <p:sp>
        <p:nvSpPr>
          <p:cNvPr id="2" name="Textfeld 1">
            <a:extLst>
              <a:ext uri="{FF2B5EF4-FFF2-40B4-BE49-F238E27FC236}">
                <a16:creationId xmlns:a16="http://schemas.microsoft.com/office/drawing/2014/main" id="{B7D5EDA4-AA9B-4C98-9CA3-7F0D4563CB9D}"/>
              </a:ext>
            </a:extLst>
          </p:cNvPr>
          <p:cNvSpPr txBox="1"/>
          <p:nvPr/>
        </p:nvSpPr>
        <p:spPr>
          <a:xfrm>
            <a:off x="1180731" y="1784412"/>
            <a:ext cx="5743853" cy="369332"/>
          </a:xfrm>
          <a:prstGeom prst="rect">
            <a:avLst/>
          </a:prstGeom>
          <a:noFill/>
        </p:spPr>
        <p:txBody>
          <a:bodyPr wrap="square" rtlCol="0">
            <a:spAutoFit/>
          </a:bodyPr>
          <a:lstStyle/>
          <a:p>
            <a:pPr marL="285750" indent="-285750">
              <a:buFont typeface="Wingdings" panose="05000000000000000000" pitchFamily="2" charset="2"/>
              <a:buChar char="Ø"/>
            </a:pPr>
            <a:r>
              <a:rPr lang="de-AT" dirty="0"/>
              <a:t>Partikelmengenzähler bei Dieselfahrzeugen</a:t>
            </a:r>
          </a:p>
        </p:txBody>
      </p:sp>
      <p:sp>
        <p:nvSpPr>
          <p:cNvPr id="5" name="Textfeld 4">
            <a:extLst>
              <a:ext uri="{FF2B5EF4-FFF2-40B4-BE49-F238E27FC236}">
                <a16:creationId xmlns:a16="http://schemas.microsoft.com/office/drawing/2014/main" id="{00946928-F044-473F-93E8-D9C51DE1C5F5}"/>
              </a:ext>
            </a:extLst>
          </p:cNvPr>
          <p:cNvSpPr txBox="1"/>
          <p:nvPr/>
        </p:nvSpPr>
        <p:spPr>
          <a:xfrm>
            <a:off x="1180728" y="2788732"/>
            <a:ext cx="5743854" cy="369332"/>
          </a:xfrm>
          <a:prstGeom prst="rect">
            <a:avLst/>
          </a:prstGeom>
          <a:noFill/>
        </p:spPr>
        <p:txBody>
          <a:bodyPr wrap="square" rtlCol="0">
            <a:spAutoFit/>
          </a:bodyPr>
          <a:lstStyle/>
          <a:p>
            <a:pPr marL="285750" indent="-285750">
              <a:buFont typeface="Wingdings" panose="05000000000000000000" pitchFamily="2" charset="2"/>
              <a:buChar char="Ø"/>
            </a:pPr>
            <a:r>
              <a:rPr lang="de-AT" dirty="0"/>
              <a:t>Scheinwerfereinstellplatz</a:t>
            </a:r>
          </a:p>
        </p:txBody>
      </p:sp>
      <p:sp>
        <p:nvSpPr>
          <p:cNvPr id="6" name="Textfeld 5">
            <a:extLst>
              <a:ext uri="{FF2B5EF4-FFF2-40B4-BE49-F238E27FC236}">
                <a16:creationId xmlns:a16="http://schemas.microsoft.com/office/drawing/2014/main" id="{5307BC3C-5250-4196-A339-790D66FDBA84}"/>
              </a:ext>
            </a:extLst>
          </p:cNvPr>
          <p:cNvSpPr txBox="1"/>
          <p:nvPr/>
        </p:nvSpPr>
        <p:spPr>
          <a:xfrm>
            <a:off x="1180730" y="3793052"/>
            <a:ext cx="5743852" cy="646331"/>
          </a:xfrm>
          <a:prstGeom prst="rect">
            <a:avLst/>
          </a:prstGeom>
          <a:noFill/>
        </p:spPr>
        <p:txBody>
          <a:bodyPr wrap="square" rtlCol="0">
            <a:spAutoFit/>
          </a:bodyPr>
          <a:lstStyle/>
          <a:p>
            <a:pPr marL="285750" indent="-285750">
              <a:buFont typeface="Wingdings" panose="05000000000000000000" pitchFamily="2" charset="2"/>
              <a:buChar char="Ø"/>
            </a:pPr>
            <a:r>
              <a:rPr lang="de-AT" dirty="0"/>
              <a:t>Soft- und Hardware gegen Abgasmanipulation (speziell für §58 KFG)</a:t>
            </a:r>
          </a:p>
        </p:txBody>
      </p:sp>
      <p:sp>
        <p:nvSpPr>
          <p:cNvPr id="7" name="Textfeld 6">
            <a:extLst>
              <a:ext uri="{FF2B5EF4-FFF2-40B4-BE49-F238E27FC236}">
                <a16:creationId xmlns:a16="http://schemas.microsoft.com/office/drawing/2014/main" id="{82C9B4C2-07BC-44C7-8D0F-2767B06A67E9}"/>
              </a:ext>
            </a:extLst>
          </p:cNvPr>
          <p:cNvSpPr txBox="1"/>
          <p:nvPr/>
        </p:nvSpPr>
        <p:spPr>
          <a:xfrm>
            <a:off x="1180730" y="4797372"/>
            <a:ext cx="5743852" cy="646331"/>
          </a:xfrm>
          <a:prstGeom prst="rect">
            <a:avLst/>
          </a:prstGeom>
          <a:noFill/>
        </p:spPr>
        <p:txBody>
          <a:bodyPr wrap="square" rtlCol="0">
            <a:spAutoFit/>
          </a:bodyPr>
          <a:lstStyle/>
          <a:p>
            <a:pPr marL="285750" indent="-285750">
              <a:buFont typeface="Wingdings" panose="05000000000000000000" pitchFamily="2" charset="2"/>
              <a:buChar char="Ø"/>
            </a:pPr>
            <a:r>
              <a:rPr lang="de-AT" dirty="0"/>
              <a:t>Soft- und Hardware gegen AdBlue-Manipulationen (speziell für §58 KFG)</a:t>
            </a:r>
          </a:p>
        </p:txBody>
      </p:sp>
      <p:sp>
        <p:nvSpPr>
          <p:cNvPr id="8" name="Textfeld 7">
            <a:extLst>
              <a:ext uri="{FF2B5EF4-FFF2-40B4-BE49-F238E27FC236}">
                <a16:creationId xmlns:a16="http://schemas.microsoft.com/office/drawing/2014/main" id="{3687FAE7-06C1-4764-A521-93383B1741FC}"/>
              </a:ext>
            </a:extLst>
          </p:cNvPr>
          <p:cNvSpPr txBox="1"/>
          <p:nvPr/>
        </p:nvSpPr>
        <p:spPr>
          <a:xfrm>
            <a:off x="1180730" y="5708185"/>
            <a:ext cx="8895425" cy="369332"/>
          </a:xfrm>
          <a:prstGeom prst="rect">
            <a:avLst/>
          </a:prstGeom>
          <a:noFill/>
          <a:ln w="12700">
            <a:solidFill>
              <a:srgbClr val="FF0000"/>
            </a:solidFill>
          </a:ln>
        </p:spPr>
        <p:txBody>
          <a:bodyPr wrap="square" rtlCol="0">
            <a:spAutoFit/>
          </a:bodyPr>
          <a:lstStyle/>
          <a:p>
            <a:r>
              <a:rPr lang="de-AT" dirty="0"/>
              <a:t>Zeitpunkt der Einführung noch ungewiss.</a:t>
            </a:r>
          </a:p>
        </p:txBody>
      </p:sp>
      <p:pic>
        <p:nvPicPr>
          <p:cNvPr id="10" name="Grafik 9">
            <a:extLst>
              <a:ext uri="{FF2B5EF4-FFF2-40B4-BE49-F238E27FC236}">
                <a16:creationId xmlns:a16="http://schemas.microsoft.com/office/drawing/2014/main" id="{FCA281A3-1193-4227-9FDB-13251047D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5707" y="1713054"/>
            <a:ext cx="2710447" cy="1805749"/>
          </a:xfrm>
          <a:prstGeom prst="rect">
            <a:avLst/>
          </a:prstGeom>
        </p:spPr>
      </p:pic>
      <p:pic>
        <p:nvPicPr>
          <p:cNvPr id="12" name="Grafik 11">
            <a:extLst>
              <a:ext uri="{FF2B5EF4-FFF2-40B4-BE49-F238E27FC236}">
                <a16:creationId xmlns:a16="http://schemas.microsoft.com/office/drawing/2014/main" id="{5C18FAFD-354E-4544-85EC-8A8626C30F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5707" y="3722591"/>
            <a:ext cx="2710447" cy="1808898"/>
          </a:xfrm>
          <a:prstGeom prst="rect">
            <a:avLst/>
          </a:prstGeom>
        </p:spPr>
      </p:pic>
      <p:sp>
        <p:nvSpPr>
          <p:cNvPr id="13" name="Textfeld 12">
            <a:extLst>
              <a:ext uri="{FF2B5EF4-FFF2-40B4-BE49-F238E27FC236}">
                <a16:creationId xmlns:a16="http://schemas.microsoft.com/office/drawing/2014/main" id="{334723AE-4BE5-4231-9554-C77397BCC57F}"/>
              </a:ext>
            </a:extLst>
          </p:cNvPr>
          <p:cNvSpPr txBox="1"/>
          <p:nvPr/>
        </p:nvSpPr>
        <p:spPr>
          <a:xfrm>
            <a:off x="8460419" y="3480055"/>
            <a:ext cx="1692500" cy="215444"/>
          </a:xfrm>
          <a:prstGeom prst="rect">
            <a:avLst/>
          </a:prstGeom>
          <a:noFill/>
        </p:spPr>
        <p:txBody>
          <a:bodyPr wrap="square" rtlCol="0">
            <a:spAutoFit/>
          </a:bodyPr>
          <a:lstStyle/>
          <a:p>
            <a:r>
              <a:rPr lang="de-AT" sz="800" dirty="0"/>
              <a:t>Quelle: Universität Heidelberg, BRD</a:t>
            </a:r>
          </a:p>
        </p:txBody>
      </p:sp>
      <p:sp>
        <p:nvSpPr>
          <p:cNvPr id="15" name="Textfeld 14">
            <a:extLst>
              <a:ext uri="{FF2B5EF4-FFF2-40B4-BE49-F238E27FC236}">
                <a16:creationId xmlns:a16="http://schemas.microsoft.com/office/drawing/2014/main" id="{D88F41BA-582F-4DF6-9A51-6A1CA40724B0}"/>
              </a:ext>
            </a:extLst>
          </p:cNvPr>
          <p:cNvSpPr txBox="1"/>
          <p:nvPr/>
        </p:nvSpPr>
        <p:spPr>
          <a:xfrm>
            <a:off x="8460419" y="5492741"/>
            <a:ext cx="1692500" cy="215444"/>
          </a:xfrm>
          <a:prstGeom prst="rect">
            <a:avLst/>
          </a:prstGeom>
          <a:noFill/>
        </p:spPr>
        <p:txBody>
          <a:bodyPr wrap="square" rtlCol="0">
            <a:spAutoFit/>
          </a:bodyPr>
          <a:lstStyle/>
          <a:p>
            <a:r>
              <a:rPr lang="de-AT" sz="800" dirty="0"/>
              <a:t>Quelle: Universität Heidelberg, BRD</a:t>
            </a:r>
          </a:p>
        </p:txBody>
      </p:sp>
    </p:spTree>
    <p:extLst>
      <p:ext uri="{BB962C8B-B14F-4D97-AF65-F5344CB8AC3E}">
        <p14:creationId xmlns:p14="http://schemas.microsoft.com/office/powerpoint/2010/main" val="237261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animBg="1"/>
      <p:bldP spid="13"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3FAFFF8-FCC2-4639-A9FF-2DF7763CDB87}"/>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r>
              <a:rPr lang="de-AT" sz="2000" dirty="0"/>
              <a:t>Technische Geräte für die wiederkehrende Begutachtung: OBFCM</a:t>
            </a:r>
          </a:p>
        </p:txBody>
      </p:sp>
      <p:sp>
        <p:nvSpPr>
          <p:cNvPr id="2" name="Textfeld 1">
            <a:extLst>
              <a:ext uri="{FF2B5EF4-FFF2-40B4-BE49-F238E27FC236}">
                <a16:creationId xmlns:a16="http://schemas.microsoft.com/office/drawing/2014/main" id="{B7D5EDA4-AA9B-4C98-9CA3-7F0D4563CB9D}"/>
              </a:ext>
            </a:extLst>
          </p:cNvPr>
          <p:cNvSpPr txBox="1"/>
          <p:nvPr/>
        </p:nvSpPr>
        <p:spPr>
          <a:xfrm>
            <a:off x="1180731" y="1625733"/>
            <a:ext cx="8895424" cy="646331"/>
          </a:xfrm>
          <a:prstGeom prst="rect">
            <a:avLst/>
          </a:prstGeom>
          <a:noFill/>
        </p:spPr>
        <p:txBody>
          <a:bodyPr wrap="square" rtlCol="0">
            <a:spAutoFit/>
          </a:bodyPr>
          <a:lstStyle/>
          <a:p>
            <a:r>
              <a:rPr lang="de-DE" dirty="0"/>
              <a:t>Erhebung von Daten aus dem praktischen Fahrbetrieb (OBFCM), wenn Fahrzeuge der wiederkehrenden Begutachtung unterzogen werden</a:t>
            </a:r>
            <a:endParaRPr lang="de-AT" dirty="0"/>
          </a:p>
        </p:txBody>
      </p:sp>
      <p:sp>
        <p:nvSpPr>
          <p:cNvPr id="6" name="Textfeld 5">
            <a:extLst>
              <a:ext uri="{FF2B5EF4-FFF2-40B4-BE49-F238E27FC236}">
                <a16:creationId xmlns:a16="http://schemas.microsoft.com/office/drawing/2014/main" id="{5307BC3C-5250-4196-A339-790D66FDBA84}"/>
              </a:ext>
            </a:extLst>
          </p:cNvPr>
          <p:cNvSpPr txBox="1"/>
          <p:nvPr/>
        </p:nvSpPr>
        <p:spPr>
          <a:xfrm>
            <a:off x="1246043" y="3277654"/>
            <a:ext cx="8131221" cy="369332"/>
          </a:xfrm>
          <a:prstGeom prst="rect">
            <a:avLst/>
          </a:prstGeom>
          <a:noFill/>
        </p:spPr>
        <p:txBody>
          <a:bodyPr wrap="square" rtlCol="0">
            <a:spAutoFit/>
          </a:bodyPr>
          <a:lstStyle/>
          <a:p>
            <a:pPr marL="285750" indent="-285750">
              <a:buFont typeface="Wingdings" panose="05000000000000000000" pitchFamily="2" charset="2"/>
              <a:buChar char="Ø"/>
            </a:pPr>
            <a:r>
              <a:rPr lang="de-AT" dirty="0"/>
              <a:t>Für Fahrzeuge ab Zulassung 1. Jänner 2021 mit entspr. Ausrüstung (OBFCM) </a:t>
            </a:r>
          </a:p>
        </p:txBody>
      </p:sp>
      <p:sp>
        <p:nvSpPr>
          <p:cNvPr id="14" name="Textfeld 13">
            <a:extLst>
              <a:ext uri="{FF2B5EF4-FFF2-40B4-BE49-F238E27FC236}">
                <a16:creationId xmlns:a16="http://schemas.microsoft.com/office/drawing/2014/main" id="{C4032F11-B24B-4BCD-97A6-76C91C7CBE5F}"/>
              </a:ext>
            </a:extLst>
          </p:cNvPr>
          <p:cNvSpPr txBox="1"/>
          <p:nvPr/>
        </p:nvSpPr>
        <p:spPr>
          <a:xfrm>
            <a:off x="1246044" y="2691958"/>
            <a:ext cx="5743852" cy="369332"/>
          </a:xfrm>
          <a:prstGeom prst="rect">
            <a:avLst/>
          </a:prstGeom>
          <a:noFill/>
        </p:spPr>
        <p:txBody>
          <a:bodyPr wrap="square" rtlCol="0">
            <a:spAutoFit/>
          </a:bodyPr>
          <a:lstStyle/>
          <a:p>
            <a:pPr marL="285750" indent="-285750">
              <a:buFont typeface="Wingdings" panose="05000000000000000000" pitchFamily="2" charset="2"/>
              <a:buChar char="Ø"/>
            </a:pPr>
            <a:r>
              <a:rPr lang="de-AT" dirty="0"/>
              <a:t>Auslese ab 20. Mai 2023 verpflichtend</a:t>
            </a:r>
          </a:p>
        </p:txBody>
      </p:sp>
      <p:sp>
        <p:nvSpPr>
          <p:cNvPr id="16" name="Textfeld 15">
            <a:extLst>
              <a:ext uri="{FF2B5EF4-FFF2-40B4-BE49-F238E27FC236}">
                <a16:creationId xmlns:a16="http://schemas.microsoft.com/office/drawing/2014/main" id="{A482139B-9E0A-458A-BE4A-6524B0DE8F10}"/>
              </a:ext>
            </a:extLst>
          </p:cNvPr>
          <p:cNvSpPr txBox="1"/>
          <p:nvPr/>
        </p:nvSpPr>
        <p:spPr>
          <a:xfrm>
            <a:off x="1180730" y="3863350"/>
            <a:ext cx="8131221" cy="369332"/>
          </a:xfrm>
          <a:prstGeom prst="rect">
            <a:avLst/>
          </a:prstGeom>
          <a:noFill/>
        </p:spPr>
        <p:txBody>
          <a:bodyPr wrap="square" rtlCol="0">
            <a:spAutoFit/>
          </a:bodyPr>
          <a:lstStyle/>
          <a:p>
            <a:pPr marL="285750" indent="-285750">
              <a:buFont typeface="Wingdings" panose="05000000000000000000" pitchFamily="2" charset="2"/>
              <a:buChar char="Ø"/>
            </a:pPr>
            <a:r>
              <a:rPr lang="de-DE" dirty="0"/>
              <a:t>Ausdruck der Auslese über Begutachtungsprogramme für den Fahrzeughalter</a:t>
            </a:r>
            <a:endParaRPr lang="de-AT" dirty="0"/>
          </a:p>
        </p:txBody>
      </p:sp>
      <p:sp>
        <p:nvSpPr>
          <p:cNvPr id="17" name="Textfeld 16">
            <a:extLst>
              <a:ext uri="{FF2B5EF4-FFF2-40B4-BE49-F238E27FC236}">
                <a16:creationId xmlns:a16="http://schemas.microsoft.com/office/drawing/2014/main" id="{7B52CE64-FEC2-48CC-B702-C5D6879DFBE5}"/>
              </a:ext>
            </a:extLst>
          </p:cNvPr>
          <p:cNvSpPr txBox="1"/>
          <p:nvPr/>
        </p:nvSpPr>
        <p:spPr>
          <a:xfrm>
            <a:off x="1180730" y="4444703"/>
            <a:ext cx="8131221" cy="646331"/>
          </a:xfrm>
          <a:prstGeom prst="rect">
            <a:avLst/>
          </a:prstGeom>
          <a:noFill/>
        </p:spPr>
        <p:txBody>
          <a:bodyPr wrap="square" rtlCol="0">
            <a:spAutoFit/>
          </a:bodyPr>
          <a:lstStyle/>
          <a:p>
            <a:pPr marL="285750" indent="-285750">
              <a:buFont typeface="Wingdings" panose="05000000000000000000" pitchFamily="2" charset="2"/>
              <a:buChar char="Ø"/>
            </a:pPr>
            <a:r>
              <a:rPr lang="de-DE" dirty="0"/>
              <a:t>Datei oder die darin enthaltenen Informationen dürfen von der ermächtigten Stelle nicht verarbeitet oder gespeichert werden.</a:t>
            </a:r>
            <a:endParaRPr lang="de-AT" dirty="0"/>
          </a:p>
        </p:txBody>
      </p:sp>
      <p:sp>
        <p:nvSpPr>
          <p:cNvPr id="18" name="Textfeld 17">
            <a:extLst>
              <a:ext uri="{FF2B5EF4-FFF2-40B4-BE49-F238E27FC236}">
                <a16:creationId xmlns:a16="http://schemas.microsoft.com/office/drawing/2014/main" id="{90E833E4-D9BE-407B-89DF-AEBE4F592F59}"/>
              </a:ext>
            </a:extLst>
          </p:cNvPr>
          <p:cNvSpPr txBox="1"/>
          <p:nvPr/>
        </p:nvSpPr>
        <p:spPr>
          <a:xfrm>
            <a:off x="1180729" y="5303055"/>
            <a:ext cx="8131221" cy="646331"/>
          </a:xfrm>
          <a:prstGeom prst="rect">
            <a:avLst/>
          </a:prstGeom>
          <a:noFill/>
        </p:spPr>
        <p:txBody>
          <a:bodyPr wrap="square" rtlCol="0">
            <a:spAutoFit/>
          </a:bodyPr>
          <a:lstStyle/>
          <a:p>
            <a:pPr marL="285750" indent="-285750">
              <a:buFont typeface="Wingdings" panose="05000000000000000000" pitchFamily="2" charset="2"/>
              <a:buChar char="Ø"/>
            </a:pPr>
            <a:r>
              <a:rPr lang="de-DE" dirty="0"/>
              <a:t>Schriftliche Bestätigung einer ausdrücklichen Weigerung des Zulassungsbesitzers ist dem Gutachten zuordenbar in der ermächtigten Stelle aufzubewahren. </a:t>
            </a:r>
            <a:endParaRPr lang="de-AT" dirty="0"/>
          </a:p>
        </p:txBody>
      </p:sp>
    </p:spTree>
    <p:extLst>
      <p:ext uri="{BB962C8B-B14F-4D97-AF65-F5344CB8AC3E}">
        <p14:creationId xmlns:p14="http://schemas.microsoft.com/office/powerpoint/2010/main" val="102159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4" grpId="0"/>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3697946" y="1698540"/>
            <a:ext cx="3860993" cy="369332"/>
          </a:xfrm>
          <a:prstGeom prst="rect">
            <a:avLst/>
          </a:prstGeom>
          <a:noFill/>
          <a:ln w="9525">
            <a:noFill/>
            <a:miter lim="800000"/>
            <a:headEnd/>
            <a:tailEnd/>
          </a:ln>
          <a:effectLst/>
          <a:extLst/>
        </p:spPr>
        <p:txBody>
          <a:bodyPr wrap="none" anchor="ctr">
            <a:no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50000"/>
              </a:spcBef>
              <a:spcAft>
                <a:spcPct val="0"/>
              </a:spcAft>
              <a:defRPr sz="2800">
                <a:solidFill>
                  <a:schemeClr val="tx1"/>
                </a:solidFill>
                <a:latin typeface="Times New Roman" pitchFamily="18" charset="0"/>
              </a:defRPr>
            </a:lvl6pPr>
            <a:lvl7pPr marL="2971800" indent="-228600" algn="ctr" eaLnBrk="0" fontAlgn="base" hangingPunct="0">
              <a:spcBef>
                <a:spcPct val="50000"/>
              </a:spcBef>
              <a:spcAft>
                <a:spcPct val="0"/>
              </a:spcAft>
              <a:defRPr sz="2800">
                <a:solidFill>
                  <a:schemeClr val="tx1"/>
                </a:solidFill>
                <a:latin typeface="Times New Roman" pitchFamily="18" charset="0"/>
              </a:defRPr>
            </a:lvl7pPr>
            <a:lvl8pPr marL="3429000" indent="-228600" algn="ctr" eaLnBrk="0" fontAlgn="base" hangingPunct="0">
              <a:spcBef>
                <a:spcPct val="50000"/>
              </a:spcBef>
              <a:spcAft>
                <a:spcPct val="0"/>
              </a:spcAft>
              <a:defRPr sz="2800">
                <a:solidFill>
                  <a:schemeClr val="tx1"/>
                </a:solidFill>
                <a:latin typeface="Times New Roman" pitchFamily="18" charset="0"/>
              </a:defRPr>
            </a:lvl8pPr>
            <a:lvl9pPr marL="3886200" indent="-228600" algn="ctr" eaLnBrk="0" fontAlgn="base" hangingPunct="0">
              <a:spcBef>
                <a:spcPct val="50000"/>
              </a:spcBef>
              <a:spcAft>
                <a:spcPct val="0"/>
              </a:spcAft>
              <a:defRPr sz="2800">
                <a:solidFill>
                  <a:schemeClr val="tx1"/>
                </a:solidFill>
                <a:latin typeface="Times New Roman" pitchFamily="18" charset="0"/>
              </a:defRPr>
            </a:lvl9pPr>
          </a:lstStyle>
          <a:p>
            <a:pPr>
              <a:spcBef>
                <a:spcPct val="0"/>
              </a:spcBef>
            </a:pPr>
            <a:r>
              <a:rPr lang="de-AT" altLang="de-DE" sz="2000" dirty="0">
                <a:latin typeface="+mn-lt"/>
              </a:rPr>
              <a:t>Abteilungsleiter: HR Dr. Peter Aumayr</a:t>
            </a:r>
          </a:p>
        </p:txBody>
      </p:sp>
      <p:cxnSp>
        <p:nvCxnSpPr>
          <p:cNvPr id="10" name="AutoShape 4"/>
          <p:cNvCxnSpPr>
            <a:cxnSpLocks noChangeShapeType="1"/>
          </p:cNvCxnSpPr>
          <p:nvPr/>
        </p:nvCxnSpPr>
        <p:spPr bwMode="auto">
          <a:xfrm flipH="1">
            <a:off x="5623894" y="2213544"/>
            <a:ext cx="1589" cy="32305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5"/>
          <p:cNvSpPr>
            <a:spLocks noChangeArrowheads="1"/>
          </p:cNvSpPr>
          <p:nvPr/>
        </p:nvSpPr>
        <p:spPr bwMode="auto">
          <a:xfrm>
            <a:off x="2414839" y="2737058"/>
            <a:ext cx="6418110" cy="285161"/>
          </a:xfrm>
          <a:prstGeom prst="rect">
            <a:avLst/>
          </a:prstGeom>
          <a:noFill/>
          <a:ln w="9525">
            <a:noFill/>
            <a:miter lim="800000"/>
            <a:headEnd/>
            <a:tailEnd/>
          </a:ln>
          <a:effectLs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50000"/>
              </a:spcBef>
              <a:spcAft>
                <a:spcPct val="0"/>
              </a:spcAft>
              <a:defRPr sz="2800">
                <a:solidFill>
                  <a:schemeClr val="tx1"/>
                </a:solidFill>
                <a:latin typeface="Times New Roman" pitchFamily="18" charset="0"/>
              </a:defRPr>
            </a:lvl6pPr>
            <a:lvl7pPr marL="2971800" indent="-228600" algn="ctr" eaLnBrk="0" fontAlgn="base" hangingPunct="0">
              <a:spcBef>
                <a:spcPct val="50000"/>
              </a:spcBef>
              <a:spcAft>
                <a:spcPct val="0"/>
              </a:spcAft>
              <a:defRPr sz="2800">
                <a:solidFill>
                  <a:schemeClr val="tx1"/>
                </a:solidFill>
                <a:latin typeface="Times New Roman" pitchFamily="18" charset="0"/>
              </a:defRPr>
            </a:lvl7pPr>
            <a:lvl8pPr marL="3429000" indent="-228600" algn="ctr" eaLnBrk="0" fontAlgn="base" hangingPunct="0">
              <a:spcBef>
                <a:spcPct val="50000"/>
              </a:spcBef>
              <a:spcAft>
                <a:spcPct val="0"/>
              </a:spcAft>
              <a:defRPr sz="2800">
                <a:solidFill>
                  <a:schemeClr val="tx1"/>
                </a:solidFill>
                <a:latin typeface="Times New Roman" pitchFamily="18" charset="0"/>
              </a:defRPr>
            </a:lvl8pPr>
            <a:lvl9pPr marL="3886200" indent="-228600" algn="ctr" eaLnBrk="0" fontAlgn="base" hangingPunct="0">
              <a:spcBef>
                <a:spcPct val="50000"/>
              </a:spcBef>
              <a:spcAft>
                <a:spcPct val="0"/>
              </a:spcAft>
              <a:defRPr sz="2800">
                <a:solidFill>
                  <a:schemeClr val="tx1"/>
                </a:solidFill>
                <a:latin typeface="Times New Roman" pitchFamily="18" charset="0"/>
              </a:defRPr>
            </a:lvl9pPr>
          </a:lstStyle>
          <a:p>
            <a:pPr>
              <a:spcBef>
                <a:spcPct val="0"/>
              </a:spcBef>
            </a:pPr>
            <a:endParaRPr lang="de-AT" altLang="de-DE" sz="2000" dirty="0">
              <a:latin typeface="+mn-lt"/>
            </a:endParaRPr>
          </a:p>
          <a:p>
            <a:pPr algn="ctr">
              <a:spcBef>
                <a:spcPct val="0"/>
              </a:spcBef>
            </a:pPr>
            <a:r>
              <a:rPr lang="de-AT" altLang="de-DE" sz="2000" dirty="0">
                <a:latin typeface="+mn-lt"/>
              </a:rPr>
              <a:t>Gruppenleiter Kraftfahrtechnik: Ing. Mag. Georg Suitner</a:t>
            </a:r>
            <a:br>
              <a:rPr lang="de-AT" altLang="de-DE" sz="2000" dirty="0">
                <a:latin typeface="+mn-lt"/>
              </a:rPr>
            </a:br>
            <a:endParaRPr lang="de-AT" altLang="de-DE" sz="2000" dirty="0">
              <a:latin typeface="+mn-lt"/>
            </a:endParaRPr>
          </a:p>
        </p:txBody>
      </p:sp>
      <p:cxnSp>
        <p:nvCxnSpPr>
          <p:cNvPr id="12" name="Gerade Verbindung mit Pfeil 11"/>
          <p:cNvCxnSpPr/>
          <p:nvPr/>
        </p:nvCxnSpPr>
        <p:spPr>
          <a:xfrm flipH="1">
            <a:off x="3505205" y="3768460"/>
            <a:ext cx="106679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6114935" y="3768460"/>
            <a:ext cx="1029826"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0"/>
          <p:cNvSpPr>
            <a:spLocks noChangeArrowheads="1"/>
          </p:cNvSpPr>
          <p:nvPr/>
        </p:nvSpPr>
        <p:spPr bwMode="auto">
          <a:xfrm>
            <a:off x="1879478" y="4657859"/>
            <a:ext cx="3349470" cy="1199046"/>
          </a:xfrm>
          <a:prstGeom prst="rect">
            <a:avLst/>
          </a:prstGeom>
          <a:noFill/>
          <a:ln w="12700">
            <a:solidFill>
              <a:srgbClr val="FF0000"/>
            </a:solidFill>
            <a:miter lim="800000"/>
            <a:headEnd/>
            <a:tailEnd/>
          </a:ln>
          <a:effectLst/>
          <a:extLst/>
        </p:spPr>
        <p:txBody>
          <a:bodyPr wrap="none" anchor="t" anchorCtr="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50000"/>
              </a:spcBef>
              <a:spcAft>
                <a:spcPct val="0"/>
              </a:spcAft>
              <a:defRPr sz="2800">
                <a:solidFill>
                  <a:schemeClr val="tx1"/>
                </a:solidFill>
                <a:latin typeface="Times New Roman" pitchFamily="18" charset="0"/>
              </a:defRPr>
            </a:lvl6pPr>
            <a:lvl7pPr marL="2971800" indent="-228600" algn="ctr" eaLnBrk="0" fontAlgn="base" hangingPunct="0">
              <a:spcBef>
                <a:spcPct val="50000"/>
              </a:spcBef>
              <a:spcAft>
                <a:spcPct val="0"/>
              </a:spcAft>
              <a:defRPr sz="2800">
                <a:solidFill>
                  <a:schemeClr val="tx1"/>
                </a:solidFill>
                <a:latin typeface="Times New Roman" pitchFamily="18" charset="0"/>
              </a:defRPr>
            </a:lvl7pPr>
            <a:lvl8pPr marL="3429000" indent="-228600" algn="ctr" eaLnBrk="0" fontAlgn="base" hangingPunct="0">
              <a:spcBef>
                <a:spcPct val="50000"/>
              </a:spcBef>
              <a:spcAft>
                <a:spcPct val="0"/>
              </a:spcAft>
              <a:defRPr sz="2800">
                <a:solidFill>
                  <a:schemeClr val="tx1"/>
                </a:solidFill>
                <a:latin typeface="Times New Roman" pitchFamily="18" charset="0"/>
              </a:defRPr>
            </a:lvl8pPr>
            <a:lvl9pPr marL="3886200" indent="-228600" algn="ctr" eaLnBrk="0" fontAlgn="base" hangingPunct="0">
              <a:spcBef>
                <a:spcPct val="50000"/>
              </a:spcBef>
              <a:spcAft>
                <a:spcPct val="0"/>
              </a:spcAft>
              <a:defRPr sz="2800">
                <a:solidFill>
                  <a:schemeClr val="tx1"/>
                </a:solidFill>
                <a:latin typeface="Times New Roman" pitchFamily="18" charset="0"/>
              </a:defRPr>
            </a:lvl9pPr>
          </a:lstStyle>
          <a:p>
            <a:pPr algn="l" eaLnBrk="1" hangingPunct="1">
              <a:spcBef>
                <a:spcPct val="0"/>
              </a:spcBef>
            </a:pPr>
            <a:r>
              <a:rPr lang="de-AT" altLang="de-DE" sz="1800" u="sng" dirty="0">
                <a:latin typeface="Arial" charset="0"/>
              </a:rPr>
              <a:t>Verwaltung/Recht</a:t>
            </a:r>
            <a:r>
              <a:rPr lang="de-AT" altLang="de-DE" sz="1800" dirty="0">
                <a:latin typeface="Arial" charset="0"/>
              </a:rPr>
              <a:t>:</a:t>
            </a:r>
          </a:p>
          <a:p>
            <a:pPr algn="l" eaLnBrk="1" hangingPunct="1">
              <a:spcBef>
                <a:spcPct val="0"/>
              </a:spcBef>
            </a:pPr>
            <a:endParaRPr lang="de-AT" altLang="de-DE" sz="1800" dirty="0">
              <a:latin typeface="Arial" charset="0"/>
            </a:endParaRPr>
          </a:p>
          <a:p>
            <a:pPr marL="285750" indent="-285750">
              <a:spcBef>
                <a:spcPct val="0"/>
              </a:spcBef>
              <a:buFont typeface="Arial" panose="020B0604020202020204" pitchFamily="34" charset="0"/>
              <a:buChar char="•"/>
            </a:pPr>
            <a:r>
              <a:rPr lang="de-AT" altLang="de-DE" sz="1800" dirty="0">
                <a:latin typeface="Arial" charset="0"/>
              </a:rPr>
              <a:t>Frau Brigitte Atzmüller</a:t>
            </a:r>
          </a:p>
          <a:p>
            <a:pPr marL="285750" indent="-285750">
              <a:spcBef>
                <a:spcPct val="0"/>
              </a:spcBef>
              <a:buFont typeface="Arial" panose="020B0604020202020204" pitchFamily="34" charset="0"/>
              <a:buChar char="•"/>
            </a:pPr>
            <a:r>
              <a:rPr lang="de-AT" altLang="de-DE" sz="1800" dirty="0">
                <a:latin typeface="Arial" charset="0"/>
              </a:rPr>
              <a:t>Frau Catharina Breitenfellner</a:t>
            </a:r>
          </a:p>
        </p:txBody>
      </p:sp>
      <p:sp>
        <p:nvSpPr>
          <p:cNvPr id="15" name="Rectangle 8"/>
          <p:cNvSpPr>
            <a:spLocks noChangeArrowheads="1"/>
          </p:cNvSpPr>
          <p:nvPr/>
        </p:nvSpPr>
        <p:spPr bwMode="auto">
          <a:xfrm>
            <a:off x="6487989" y="4657859"/>
            <a:ext cx="3349469" cy="1199046"/>
          </a:xfrm>
          <a:prstGeom prst="rect">
            <a:avLst/>
          </a:prstGeom>
          <a:noFill/>
          <a:ln w="12700">
            <a:solidFill>
              <a:srgbClr val="FF0000"/>
            </a:solidFill>
            <a:miter lim="800000"/>
            <a:headEnd/>
            <a:tailEnd/>
          </a:ln>
          <a:effectLs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50000"/>
              </a:spcBef>
              <a:spcAft>
                <a:spcPct val="0"/>
              </a:spcAft>
              <a:defRPr sz="2800">
                <a:solidFill>
                  <a:schemeClr val="tx1"/>
                </a:solidFill>
                <a:latin typeface="Times New Roman" pitchFamily="18" charset="0"/>
              </a:defRPr>
            </a:lvl6pPr>
            <a:lvl7pPr marL="2971800" indent="-228600" algn="ctr" eaLnBrk="0" fontAlgn="base" hangingPunct="0">
              <a:spcBef>
                <a:spcPct val="50000"/>
              </a:spcBef>
              <a:spcAft>
                <a:spcPct val="0"/>
              </a:spcAft>
              <a:defRPr sz="2800">
                <a:solidFill>
                  <a:schemeClr val="tx1"/>
                </a:solidFill>
                <a:latin typeface="Times New Roman" pitchFamily="18" charset="0"/>
              </a:defRPr>
            </a:lvl7pPr>
            <a:lvl8pPr marL="3429000" indent="-228600" algn="ctr" eaLnBrk="0" fontAlgn="base" hangingPunct="0">
              <a:spcBef>
                <a:spcPct val="50000"/>
              </a:spcBef>
              <a:spcAft>
                <a:spcPct val="0"/>
              </a:spcAft>
              <a:defRPr sz="2800">
                <a:solidFill>
                  <a:schemeClr val="tx1"/>
                </a:solidFill>
                <a:latin typeface="Times New Roman" pitchFamily="18" charset="0"/>
              </a:defRPr>
            </a:lvl8pPr>
            <a:lvl9pPr marL="3886200" indent="-228600" algn="ctr" eaLnBrk="0" fontAlgn="base" hangingPunct="0">
              <a:spcBef>
                <a:spcPct val="50000"/>
              </a:spcBef>
              <a:spcAft>
                <a:spcPct val="0"/>
              </a:spcAft>
              <a:defRPr sz="2800">
                <a:solidFill>
                  <a:schemeClr val="tx1"/>
                </a:solidFill>
                <a:latin typeface="Times New Roman" pitchFamily="18" charset="0"/>
              </a:defRPr>
            </a:lvl9pPr>
          </a:lstStyle>
          <a:p>
            <a:pPr algn="l" eaLnBrk="1" hangingPunct="1">
              <a:spcBef>
                <a:spcPct val="0"/>
              </a:spcBef>
            </a:pPr>
            <a:r>
              <a:rPr lang="de-AT" altLang="de-DE" sz="1800" u="sng" dirty="0">
                <a:latin typeface="Arial" charset="0"/>
              </a:rPr>
              <a:t>Technik:</a:t>
            </a:r>
          </a:p>
          <a:p>
            <a:pPr algn="l" eaLnBrk="1" hangingPunct="1">
              <a:spcBef>
                <a:spcPct val="0"/>
              </a:spcBef>
            </a:pPr>
            <a:endParaRPr lang="de-AT" altLang="de-DE" sz="1800" u="sng" dirty="0">
              <a:latin typeface="Arial" charset="0"/>
            </a:endParaRPr>
          </a:p>
          <a:p>
            <a:pPr marL="179388" indent="-179388">
              <a:spcBef>
                <a:spcPct val="0"/>
              </a:spcBef>
              <a:buFont typeface="Arial" panose="020B0604020202020204" pitchFamily="34" charset="0"/>
              <a:buChar char="•"/>
            </a:pPr>
            <a:r>
              <a:rPr lang="de-DE" altLang="de-DE" sz="1800" dirty="0">
                <a:latin typeface="Arial" charset="0"/>
              </a:rPr>
              <a:t>Ing. Mag. Georg Suitner</a:t>
            </a:r>
          </a:p>
          <a:p>
            <a:pPr marL="179388" indent="-179388">
              <a:spcBef>
                <a:spcPct val="0"/>
              </a:spcBef>
              <a:buFont typeface="Arial" panose="020B0604020202020204" pitchFamily="34" charset="0"/>
              <a:buChar char="•"/>
            </a:pPr>
            <a:r>
              <a:rPr lang="de-DE" altLang="de-DE" sz="1800" dirty="0">
                <a:latin typeface="Arial" charset="0"/>
              </a:rPr>
              <a:t>Ing. Harald Gillhofer</a:t>
            </a:r>
          </a:p>
        </p:txBody>
      </p:sp>
      <p:sp>
        <p:nvSpPr>
          <p:cNvPr id="2" name="Textfeld 1"/>
          <p:cNvSpPr txBox="1"/>
          <p:nvPr/>
        </p:nvSpPr>
        <p:spPr>
          <a:xfrm>
            <a:off x="1879478" y="3228945"/>
            <a:ext cx="7488832" cy="400110"/>
          </a:xfrm>
          <a:prstGeom prst="rect">
            <a:avLst/>
          </a:prstGeom>
          <a:noFill/>
        </p:spPr>
        <p:txBody>
          <a:bodyPr wrap="square" rtlCol="0">
            <a:spAutoFit/>
          </a:bodyPr>
          <a:lstStyle/>
          <a:p>
            <a:r>
              <a:rPr lang="de-DE" sz="2000" dirty="0"/>
              <a:t>Ermächtigungen von Betrieben und Vereinen gem. §§ 24, 24a, 57a KFG</a:t>
            </a:r>
            <a:endParaRPr lang="de-AT" sz="2000" dirty="0"/>
          </a:p>
        </p:txBody>
      </p:sp>
      <p:sp>
        <p:nvSpPr>
          <p:cNvPr id="16" name="Textfeld 15">
            <a:extLst>
              <a:ext uri="{FF2B5EF4-FFF2-40B4-BE49-F238E27FC236}">
                <a16:creationId xmlns:a16="http://schemas.microsoft.com/office/drawing/2014/main" id="{E3FCEE9A-E082-47C0-AAC8-C7029C215A08}"/>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pPr algn="ctr"/>
            <a:r>
              <a:rPr lang="de-AT" sz="2000" dirty="0"/>
              <a:t>Amt der Oö. Landesregierung – Abteilung Verkehr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5F76D4D-5EFD-4BAE-B589-71E00BB6794C}"/>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r>
              <a:rPr lang="de-AT" sz="2000" dirty="0"/>
              <a:t>Rechtliche Grundlage: §57a KFG 1967</a:t>
            </a:r>
          </a:p>
        </p:txBody>
      </p:sp>
      <p:sp>
        <p:nvSpPr>
          <p:cNvPr id="3" name="Textfeld 2">
            <a:extLst>
              <a:ext uri="{FF2B5EF4-FFF2-40B4-BE49-F238E27FC236}">
                <a16:creationId xmlns:a16="http://schemas.microsoft.com/office/drawing/2014/main" id="{A906959D-D874-402D-AE5C-457DEAA18487}"/>
              </a:ext>
            </a:extLst>
          </p:cNvPr>
          <p:cNvSpPr txBox="1"/>
          <p:nvPr/>
        </p:nvSpPr>
        <p:spPr>
          <a:xfrm>
            <a:off x="1180731" y="1459468"/>
            <a:ext cx="8895425" cy="3139321"/>
          </a:xfrm>
          <a:prstGeom prst="rect">
            <a:avLst/>
          </a:prstGeom>
          <a:noFill/>
        </p:spPr>
        <p:txBody>
          <a:bodyPr wrap="square" rtlCol="0">
            <a:spAutoFit/>
          </a:bodyPr>
          <a:lstStyle/>
          <a:p>
            <a:r>
              <a:rPr lang="de-AT" dirty="0"/>
              <a:t>"(2) Der Landeshauptmann hat für seinen örtlichen Wirkungsbereich auf Antrag Ziviltechniker oder technische Büros-Ingenieurbüros (§ 134 GewO) des einschlägigen Fachgebietes, Vereine oder zur Reparatur von Kraftfahrzeugen oder Anhängern berechtigte Gewerbetreibende, die hinreichend über </a:t>
            </a:r>
            <a:r>
              <a:rPr lang="de-AT" dirty="0" err="1"/>
              <a:t>hiezu</a:t>
            </a:r>
            <a:r>
              <a:rPr lang="de-AT" dirty="0"/>
              <a:t> geeignetes Personal und die erforderlichen Einrichtungen verfügen, zur wiederkehrenden Begutachtung aller oder einzelner Arten von Fahrzeugen gemäß Abs. 1 zu ermächtigen. Die Ermächtigung darf nur vertrauenswürdigen Personen verliehen werden. Bei der Ermächtigung ist auch auszusprechen, in welcher Weise die Prüfstellen erkennbar gemacht sein müssen. Der Ermächtigte hat Veränderungen hinsichtlich seines Personals und seiner Einrichtungen, soweit diese Voraussetzung für die Erteilung der Ermächtigung waren, unverzüglich dem Landeshauptmann anzuzeigen. </a:t>
            </a:r>
          </a:p>
          <a:p>
            <a:r>
              <a:rPr lang="de-AT" dirty="0"/>
              <a:t>..."</a:t>
            </a:r>
          </a:p>
        </p:txBody>
      </p:sp>
      <p:sp>
        <p:nvSpPr>
          <p:cNvPr id="5" name="Textfeld 4">
            <a:extLst>
              <a:ext uri="{FF2B5EF4-FFF2-40B4-BE49-F238E27FC236}">
                <a16:creationId xmlns:a16="http://schemas.microsoft.com/office/drawing/2014/main" id="{8EAC7380-5B99-4945-90BC-47FF375520A2}"/>
              </a:ext>
            </a:extLst>
          </p:cNvPr>
          <p:cNvSpPr txBox="1"/>
          <p:nvPr/>
        </p:nvSpPr>
        <p:spPr>
          <a:xfrm>
            <a:off x="1828800" y="4752201"/>
            <a:ext cx="7599286" cy="646331"/>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Ø"/>
            </a:pPr>
            <a:r>
              <a:rPr lang="de-AT" dirty="0"/>
              <a:t>Ermächtigungsinhaber (Vertrauenswürdigkeit)  und </a:t>
            </a:r>
          </a:p>
          <a:p>
            <a:pPr marL="285750" indent="-285750">
              <a:buFont typeface="Wingdings" panose="05000000000000000000" pitchFamily="2" charset="2"/>
              <a:buChar char="Ø"/>
            </a:pPr>
            <a:r>
              <a:rPr lang="de-AT" dirty="0"/>
              <a:t>geeignetes Personal (persönliche Qualifikation)</a:t>
            </a:r>
          </a:p>
        </p:txBody>
      </p:sp>
      <p:sp>
        <p:nvSpPr>
          <p:cNvPr id="6" name="Textfeld 5">
            <a:extLst>
              <a:ext uri="{FF2B5EF4-FFF2-40B4-BE49-F238E27FC236}">
                <a16:creationId xmlns:a16="http://schemas.microsoft.com/office/drawing/2014/main" id="{033C0A9C-A28B-44D6-9CF1-D182C41C3DCA}"/>
              </a:ext>
            </a:extLst>
          </p:cNvPr>
          <p:cNvSpPr txBox="1"/>
          <p:nvPr/>
        </p:nvSpPr>
        <p:spPr>
          <a:xfrm>
            <a:off x="1828800" y="5708028"/>
            <a:ext cx="7599286" cy="369332"/>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Ø"/>
            </a:pPr>
            <a:r>
              <a:rPr lang="de-AT" dirty="0"/>
              <a:t>Technische Einrichtungen</a:t>
            </a:r>
          </a:p>
        </p:txBody>
      </p:sp>
    </p:spTree>
    <p:extLst>
      <p:ext uri="{BB962C8B-B14F-4D97-AF65-F5344CB8AC3E}">
        <p14:creationId xmlns:p14="http://schemas.microsoft.com/office/powerpoint/2010/main" val="1294277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5"/>
          <p:cNvSpPr txBox="1">
            <a:spLocks noChangeArrowheads="1"/>
          </p:cNvSpPr>
          <p:nvPr/>
        </p:nvSpPr>
        <p:spPr bwMode="auto">
          <a:xfrm>
            <a:off x="2082646" y="1760793"/>
            <a:ext cx="7091589" cy="1323439"/>
          </a:xfrm>
          <a:prstGeom prst="rect">
            <a:avLst/>
          </a:prstGeom>
          <a:noFill/>
          <a:ln w="9525">
            <a:solidFill>
              <a:schemeClr val="tx1"/>
            </a:solidFill>
            <a:miter lim="800000"/>
            <a:headEnd/>
            <a:tailEnd/>
          </a:ln>
          <a:effectLs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50000"/>
              </a:spcBef>
              <a:spcAft>
                <a:spcPct val="0"/>
              </a:spcAft>
              <a:defRPr sz="2800">
                <a:solidFill>
                  <a:schemeClr val="tx1"/>
                </a:solidFill>
                <a:latin typeface="Times New Roman" pitchFamily="18" charset="0"/>
              </a:defRPr>
            </a:lvl6pPr>
            <a:lvl7pPr marL="2971800" indent="-228600" algn="ctr" eaLnBrk="0" fontAlgn="base" hangingPunct="0">
              <a:spcBef>
                <a:spcPct val="50000"/>
              </a:spcBef>
              <a:spcAft>
                <a:spcPct val="0"/>
              </a:spcAft>
              <a:defRPr sz="2800">
                <a:solidFill>
                  <a:schemeClr val="tx1"/>
                </a:solidFill>
                <a:latin typeface="Times New Roman" pitchFamily="18" charset="0"/>
              </a:defRPr>
            </a:lvl7pPr>
            <a:lvl8pPr marL="3429000" indent="-228600" algn="ctr" eaLnBrk="0" fontAlgn="base" hangingPunct="0">
              <a:spcBef>
                <a:spcPct val="50000"/>
              </a:spcBef>
              <a:spcAft>
                <a:spcPct val="0"/>
              </a:spcAft>
              <a:defRPr sz="2800">
                <a:solidFill>
                  <a:schemeClr val="tx1"/>
                </a:solidFill>
                <a:latin typeface="Times New Roman" pitchFamily="18" charset="0"/>
              </a:defRPr>
            </a:lvl8pPr>
            <a:lvl9pPr marL="3886200" indent="-228600" algn="ctr" eaLnBrk="0" fontAlgn="base" hangingPunct="0">
              <a:spcBef>
                <a:spcPct val="50000"/>
              </a:spcBef>
              <a:spcAft>
                <a:spcPct val="0"/>
              </a:spcAft>
              <a:defRPr sz="2800">
                <a:solidFill>
                  <a:schemeClr val="tx1"/>
                </a:solidFill>
                <a:latin typeface="Times New Roman" pitchFamily="18" charset="0"/>
              </a:defRPr>
            </a:lvl9pPr>
          </a:lstStyle>
          <a:p>
            <a:r>
              <a:rPr lang="de-DE" altLang="de-DE" sz="2000" dirty="0">
                <a:latin typeface="+mn-lt"/>
              </a:rPr>
              <a:t>Amt der O.Ö. Landesregierung - Abteilung Verkehr </a:t>
            </a:r>
            <a:br>
              <a:rPr lang="de-DE" altLang="de-DE" sz="2000" dirty="0">
                <a:latin typeface="+mn-lt"/>
              </a:rPr>
            </a:br>
            <a:r>
              <a:rPr lang="de-DE" altLang="de-DE" sz="2000" dirty="0">
                <a:latin typeface="+mn-lt"/>
              </a:rPr>
              <a:t>4021 Linz, Bahnhofplatz 1</a:t>
            </a:r>
          </a:p>
          <a:p>
            <a:r>
              <a:rPr lang="de-DE" altLang="de-DE" sz="2000" dirty="0">
                <a:latin typeface="+mn-lt"/>
              </a:rPr>
              <a:t>Tel. 0732 / 7720 – 15561	 Fax: 0732 / 7720  211688</a:t>
            </a:r>
            <a:br>
              <a:rPr lang="de-DE" altLang="de-DE" sz="2000" dirty="0">
                <a:latin typeface="+mn-lt"/>
              </a:rPr>
            </a:br>
            <a:r>
              <a:rPr lang="de-DE" altLang="de-DE" sz="2000" dirty="0">
                <a:latin typeface="+mn-lt"/>
              </a:rPr>
              <a:t>E-Mail: </a:t>
            </a:r>
            <a:r>
              <a:rPr lang="de-DE" altLang="de-DE" sz="2000" dirty="0">
                <a:latin typeface="+mn-lt"/>
                <a:hlinkClick r:id="rId3"/>
              </a:rPr>
              <a:t>verk.post@ooe.gv.at</a:t>
            </a:r>
            <a:r>
              <a:rPr lang="de-DE" altLang="de-DE" sz="2000" dirty="0">
                <a:latin typeface="+mn-lt"/>
              </a:rPr>
              <a:t>  </a:t>
            </a:r>
          </a:p>
        </p:txBody>
      </p:sp>
      <p:sp>
        <p:nvSpPr>
          <p:cNvPr id="8" name="Text Box 26"/>
          <p:cNvSpPr txBox="1">
            <a:spLocks noChangeArrowheads="1"/>
          </p:cNvSpPr>
          <p:nvPr/>
        </p:nvSpPr>
        <p:spPr bwMode="auto">
          <a:xfrm>
            <a:off x="2082646" y="3427472"/>
            <a:ext cx="7091589" cy="707886"/>
          </a:xfrm>
          <a:prstGeom prst="rect">
            <a:avLst/>
          </a:prstGeom>
          <a:noFill/>
          <a:ln w="9525" algn="ctr">
            <a:solidFill>
              <a:schemeClr val="tx1"/>
            </a:solidFill>
            <a:miter lim="800000"/>
            <a:headEnd/>
            <a:tailEnd/>
          </a:ln>
          <a:effectLs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50000"/>
              </a:spcBef>
              <a:spcAft>
                <a:spcPct val="0"/>
              </a:spcAft>
              <a:defRPr sz="2800">
                <a:solidFill>
                  <a:schemeClr val="tx1"/>
                </a:solidFill>
                <a:latin typeface="Times New Roman" pitchFamily="18" charset="0"/>
              </a:defRPr>
            </a:lvl6pPr>
            <a:lvl7pPr marL="2971800" indent="-228600" algn="ctr" eaLnBrk="0" fontAlgn="base" hangingPunct="0">
              <a:spcBef>
                <a:spcPct val="50000"/>
              </a:spcBef>
              <a:spcAft>
                <a:spcPct val="0"/>
              </a:spcAft>
              <a:defRPr sz="2800">
                <a:solidFill>
                  <a:schemeClr val="tx1"/>
                </a:solidFill>
                <a:latin typeface="Times New Roman" pitchFamily="18" charset="0"/>
              </a:defRPr>
            </a:lvl7pPr>
            <a:lvl8pPr marL="3429000" indent="-228600" algn="ctr" eaLnBrk="0" fontAlgn="base" hangingPunct="0">
              <a:spcBef>
                <a:spcPct val="50000"/>
              </a:spcBef>
              <a:spcAft>
                <a:spcPct val="0"/>
              </a:spcAft>
              <a:defRPr sz="2800">
                <a:solidFill>
                  <a:schemeClr val="tx1"/>
                </a:solidFill>
                <a:latin typeface="Times New Roman" pitchFamily="18" charset="0"/>
              </a:defRPr>
            </a:lvl8pPr>
            <a:lvl9pPr marL="3886200" indent="-228600" algn="ctr" eaLnBrk="0" fontAlgn="base" hangingPunct="0">
              <a:spcBef>
                <a:spcPct val="50000"/>
              </a:spcBef>
              <a:spcAft>
                <a:spcPct val="0"/>
              </a:spcAft>
              <a:defRPr sz="2800">
                <a:solidFill>
                  <a:schemeClr val="tx1"/>
                </a:solidFill>
                <a:latin typeface="Times New Roman" pitchFamily="18" charset="0"/>
              </a:defRPr>
            </a:lvl9pPr>
          </a:lstStyle>
          <a:p>
            <a:pPr algn="l"/>
            <a:r>
              <a:rPr lang="de-DE" altLang="de-DE" sz="2000" dirty="0">
                <a:latin typeface="+mn-lt"/>
              </a:rPr>
              <a:t>Brigitte Atzmüller 		 Tel. 0732 / 7720 - 15591</a:t>
            </a:r>
            <a:br>
              <a:rPr lang="de-DE" altLang="de-DE" sz="2000" dirty="0">
                <a:latin typeface="+mn-lt"/>
              </a:rPr>
            </a:br>
            <a:r>
              <a:rPr lang="de-DE" altLang="de-DE" sz="2000" dirty="0">
                <a:latin typeface="+mn-lt"/>
              </a:rPr>
              <a:t>E-Mail: </a:t>
            </a:r>
            <a:r>
              <a:rPr lang="de-DE" altLang="de-DE" sz="2000" dirty="0">
                <a:latin typeface="+mn-lt"/>
                <a:hlinkClick r:id="rId3"/>
              </a:rPr>
              <a:t>verk.post@ooe.gv.at</a:t>
            </a:r>
            <a:r>
              <a:rPr lang="de-DE" altLang="de-DE" sz="2000" dirty="0">
                <a:latin typeface="+mn-lt"/>
              </a:rPr>
              <a:t>  z. H. Brigitte Atzmüller</a:t>
            </a:r>
            <a:endParaRPr lang="de-AT" altLang="de-DE" sz="2000" dirty="0">
              <a:latin typeface="+mn-lt"/>
            </a:endParaRPr>
          </a:p>
        </p:txBody>
      </p:sp>
      <p:sp>
        <p:nvSpPr>
          <p:cNvPr id="9" name="Text Box 13"/>
          <p:cNvSpPr txBox="1">
            <a:spLocks noChangeArrowheads="1"/>
          </p:cNvSpPr>
          <p:nvPr/>
        </p:nvSpPr>
        <p:spPr bwMode="auto">
          <a:xfrm>
            <a:off x="2082647" y="4478598"/>
            <a:ext cx="7091588" cy="1569660"/>
          </a:xfrm>
          <a:prstGeom prst="rect">
            <a:avLst/>
          </a:prstGeom>
          <a:noFill/>
          <a:ln w="9525">
            <a:solidFill>
              <a:schemeClr val="tx1"/>
            </a:solidFill>
            <a:miter lim="800000"/>
            <a:headEnd/>
            <a:tailEnd/>
          </a:ln>
          <a:effectLs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50000"/>
              </a:spcBef>
              <a:spcAft>
                <a:spcPct val="0"/>
              </a:spcAft>
              <a:defRPr sz="2800">
                <a:solidFill>
                  <a:schemeClr val="tx1"/>
                </a:solidFill>
                <a:latin typeface="Times New Roman" pitchFamily="18" charset="0"/>
              </a:defRPr>
            </a:lvl6pPr>
            <a:lvl7pPr marL="2971800" indent="-228600" algn="ctr" eaLnBrk="0" fontAlgn="base" hangingPunct="0">
              <a:spcBef>
                <a:spcPct val="50000"/>
              </a:spcBef>
              <a:spcAft>
                <a:spcPct val="0"/>
              </a:spcAft>
              <a:defRPr sz="2800">
                <a:solidFill>
                  <a:schemeClr val="tx1"/>
                </a:solidFill>
                <a:latin typeface="Times New Roman" pitchFamily="18" charset="0"/>
              </a:defRPr>
            </a:lvl7pPr>
            <a:lvl8pPr marL="3429000" indent="-228600" algn="ctr" eaLnBrk="0" fontAlgn="base" hangingPunct="0">
              <a:spcBef>
                <a:spcPct val="50000"/>
              </a:spcBef>
              <a:spcAft>
                <a:spcPct val="0"/>
              </a:spcAft>
              <a:defRPr sz="2800">
                <a:solidFill>
                  <a:schemeClr val="tx1"/>
                </a:solidFill>
                <a:latin typeface="Times New Roman" pitchFamily="18" charset="0"/>
              </a:defRPr>
            </a:lvl8pPr>
            <a:lvl9pPr marL="3886200" indent="-228600" algn="ctr" eaLnBrk="0" fontAlgn="base" hangingPunct="0">
              <a:spcBef>
                <a:spcPct val="50000"/>
              </a:spcBef>
              <a:spcAft>
                <a:spcPct val="0"/>
              </a:spcAft>
              <a:defRPr sz="2800">
                <a:solidFill>
                  <a:schemeClr val="tx1"/>
                </a:solidFill>
                <a:latin typeface="Times New Roman" pitchFamily="18" charset="0"/>
              </a:defRPr>
            </a:lvl9pPr>
          </a:lstStyle>
          <a:p>
            <a:pPr algn="l"/>
            <a:r>
              <a:rPr lang="de-DE" altLang="de-DE" sz="2000" dirty="0">
                <a:latin typeface="+mn-lt"/>
              </a:rPr>
              <a:t>Ing. Mag. Georg Suitner 	 Tel. 0732 / 7720 - 13553 </a:t>
            </a:r>
            <a:br>
              <a:rPr lang="de-DE" altLang="de-DE" sz="2000" dirty="0">
                <a:latin typeface="+mn-lt"/>
              </a:rPr>
            </a:br>
            <a:r>
              <a:rPr lang="de-DE" altLang="de-DE" sz="2000" dirty="0">
                <a:latin typeface="+mn-lt"/>
              </a:rPr>
              <a:t>E-Mail: </a:t>
            </a:r>
            <a:r>
              <a:rPr lang="de-DE" altLang="de-DE" sz="2000" u="sng" dirty="0">
                <a:solidFill>
                  <a:schemeClr val="hlink"/>
                </a:solidFill>
                <a:latin typeface="+mn-lt"/>
              </a:rPr>
              <a:t>georg.suitner@ooe.gv.at</a:t>
            </a:r>
          </a:p>
          <a:p>
            <a:pPr algn="l"/>
            <a:endParaRPr lang="de-DE" altLang="de-DE" sz="1600" dirty="0">
              <a:latin typeface="+mn-lt"/>
            </a:endParaRPr>
          </a:p>
          <a:p>
            <a:pPr algn="l"/>
            <a:r>
              <a:rPr lang="de-DE" altLang="de-DE" sz="2000" dirty="0">
                <a:latin typeface="+mn-lt"/>
              </a:rPr>
              <a:t>Ing. Harald Gillhofer		 Tel. 0732 / 7720 - 16265 </a:t>
            </a:r>
            <a:br>
              <a:rPr lang="de-DE" altLang="de-DE" sz="2000" dirty="0">
                <a:latin typeface="+mn-lt"/>
              </a:rPr>
            </a:br>
            <a:r>
              <a:rPr lang="de-DE" altLang="de-DE" sz="2000" dirty="0">
                <a:latin typeface="+mn-lt"/>
              </a:rPr>
              <a:t>E-Mail: </a:t>
            </a:r>
            <a:r>
              <a:rPr lang="de-DE" altLang="de-DE" sz="2000" dirty="0">
                <a:latin typeface="+mn-lt"/>
                <a:hlinkClick r:id="rId4"/>
              </a:rPr>
              <a:t>harald.gillhofer@ooe.gv.at</a:t>
            </a:r>
            <a:endParaRPr lang="de-DE" altLang="de-DE" sz="2000" dirty="0">
              <a:latin typeface="+mn-lt"/>
            </a:endParaRPr>
          </a:p>
        </p:txBody>
      </p:sp>
      <p:sp>
        <p:nvSpPr>
          <p:cNvPr id="10" name="Textfeld 9">
            <a:extLst>
              <a:ext uri="{FF2B5EF4-FFF2-40B4-BE49-F238E27FC236}">
                <a16:creationId xmlns:a16="http://schemas.microsoft.com/office/drawing/2014/main" id="{2618D5C2-4A77-4568-A75E-AC7BAFC2650E}"/>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r>
              <a:rPr lang="de-AT" sz="2000" dirty="0"/>
              <a:t>Ermächtigungsbehörde</a:t>
            </a:r>
          </a:p>
        </p:txBody>
      </p:sp>
    </p:spTree>
    <p:extLst>
      <p:ext uri="{BB962C8B-B14F-4D97-AF65-F5344CB8AC3E}">
        <p14:creationId xmlns:p14="http://schemas.microsoft.com/office/powerpoint/2010/main" val="875539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1180731" y="1637986"/>
            <a:ext cx="8895425" cy="1938992"/>
          </a:xfrm>
          <a:prstGeom prst="rect">
            <a:avLst/>
          </a:prstGeom>
          <a:noFill/>
        </p:spPr>
        <p:txBody>
          <a:bodyPr wrap="square" rtlCol="0">
            <a:spAutoFit/>
          </a:bodyPr>
          <a:lstStyle/>
          <a:p>
            <a:r>
              <a:rPr lang="de-DE" sz="2000" b="1" u="sng" dirty="0"/>
              <a:t>EU Richtlinien und Verordnungen:</a:t>
            </a:r>
            <a:endParaRPr lang="de-DE" sz="2000" dirty="0"/>
          </a:p>
          <a:p>
            <a:endParaRPr lang="de-DE" sz="2000" b="1" u="sng" dirty="0"/>
          </a:p>
          <a:p>
            <a:pPr marL="342900" indent="-342900">
              <a:buFont typeface="Wingdings" panose="05000000000000000000" pitchFamily="2" charset="2"/>
              <a:buChar char="Ø"/>
            </a:pPr>
            <a:r>
              <a:rPr lang="de-DE" sz="2000" dirty="0"/>
              <a:t>Richtlinie 2014/45/EU – regelmäßige techn. Überwachung von Kraftfahrzeugen und Kraftfahrzeuganhängern</a:t>
            </a:r>
          </a:p>
          <a:p>
            <a:pPr marL="342900" indent="-342900">
              <a:buFont typeface="Wingdings" panose="05000000000000000000" pitchFamily="2" charset="2"/>
              <a:buChar char="Ø"/>
            </a:pPr>
            <a:r>
              <a:rPr lang="de-DE" sz="2000" dirty="0"/>
              <a:t>Verordnung EG/661/2009 – Systeme für die allg. Sicherheit</a:t>
            </a:r>
          </a:p>
          <a:p>
            <a:pPr marL="342900" indent="-342900">
              <a:buFont typeface="Wingdings" panose="05000000000000000000" pitchFamily="2" charset="2"/>
              <a:buChar char="Ø"/>
            </a:pPr>
            <a:r>
              <a:rPr lang="de-DE" sz="2000" dirty="0"/>
              <a:t>etc.</a:t>
            </a:r>
            <a:endParaRPr lang="de-AT" sz="2000" dirty="0"/>
          </a:p>
        </p:txBody>
      </p:sp>
      <p:sp>
        <p:nvSpPr>
          <p:cNvPr id="16" name="Textfeld 15"/>
          <p:cNvSpPr txBox="1"/>
          <p:nvPr/>
        </p:nvSpPr>
        <p:spPr>
          <a:xfrm>
            <a:off x="1180731" y="3726595"/>
            <a:ext cx="8966445" cy="1938992"/>
          </a:xfrm>
          <a:prstGeom prst="rect">
            <a:avLst/>
          </a:prstGeom>
          <a:noFill/>
        </p:spPr>
        <p:txBody>
          <a:bodyPr wrap="square" rtlCol="0">
            <a:spAutoFit/>
          </a:bodyPr>
          <a:lstStyle/>
          <a:p>
            <a:r>
              <a:rPr lang="de-DE" sz="2000" b="1" u="sng" dirty="0"/>
              <a:t>Nationale Gesetze und Verordnungen:</a:t>
            </a:r>
            <a:endParaRPr lang="de-DE" sz="2000" dirty="0"/>
          </a:p>
          <a:p>
            <a:endParaRPr lang="de-DE" sz="2000" b="1" u="sng" dirty="0"/>
          </a:p>
          <a:p>
            <a:pPr marL="342900" indent="-342900">
              <a:buFont typeface="Wingdings" panose="05000000000000000000" pitchFamily="2" charset="2"/>
              <a:buChar char="Ø"/>
            </a:pPr>
            <a:r>
              <a:rPr lang="de-DE" sz="2000" dirty="0"/>
              <a:t>Kraftfahrgesetz 1967 (KFG)</a:t>
            </a:r>
          </a:p>
          <a:p>
            <a:pPr marL="342900" indent="-342900">
              <a:buFont typeface="Wingdings" panose="05000000000000000000" pitchFamily="2" charset="2"/>
              <a:buChar char="Ø"/>
            </a:pPr>
            <a:r>
              <a:rPr lang="de-DE" sz="2000" dirty="0"/>
              <a:t>Kraftfahrgesetz-Durchführungsverordnung (KDV)</a:t>
            </a:r>
          </a:p>
          <a:p>
            <a:pPr marL="342900" indent="-342900">
              <a:buFont typeface="Wingdings" panose="05000000000000000000" pitchFamily="2" charset="2"/>
              <a:buChar char="Ø"/>
            </a:pPr>
            <a:r>
              <a:rPr lang="de-DE" sz="2000" dirty="0"/>
              <a:t>Prüf- und Begutachtungsstellenverordnung samt Mängelkatalog (PBStV)</a:t>
            </a:r>
          </a:p>
          <a:p>
            <a:pPr marL="342900" indent="-342900">
              <a:buFont typeface="Wingdings" panose="05000000000000000000" pitchFamily="2" charset="2"/>
              <a:buChar char="Ø"/>
            </a:pPr>
            <a:r>
              <a:rPr lang="de-DE" sz="2000" dirty="0"/>
              <a:t>div. Erlässe des BMVIT bzw. BMK	</a:t>
            </a:r>
            <a:endParaRPr lang="de-AT" sz="2000" dirty="0"/>
          </a:p>
        </p:txBody>
      </p:sp>
      <p:sp>
        <p:nvSpPr>
          <p:cNvPr id="5" name="Textfeld 4">
            <a:extLst>
              <a:ext uri="{FF2B5EF4-FFF2-40B4-BE49-F238E27FC236}">
                <a16:creationId xmlns:a16="http://schemas.microsoft.com/office/drawing/2014/main" id="{82D7C8B5-5B61-4F6D-8AE9-812A56EF40BE}"/>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r>
              <a:rPr lang="de-AT" sz="2000" dirty="0"/>
              <a:t>Rechtliche Grundlage: §57a Abs. 2 KFG 1967 </a:t>
            </a:r>
          </a:p>
        </p:txBody>
      </p:sp>
    </p:spTree>
    <p:extLst>
      <p:ext uri="{BB962C8B-B14F-4D97-AF65-F5344CB8AC3E}">
        <p14:creationId xmlns:p14="http://schemas.microsoft.com/office/powerpoint/2010/main" val="860976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180731" y="1280275"/>
            <a:ext cx="1525301" cy="369332"/>
          </a:xfrm>
          <a:prstGeom prst="rect">
            <a:avLst/>
          </a:prstGeom>
          <a:noFill/>
        </p:spPr>
        <p:txBody>
          <a:bodyPr wrap="square" rtlCol="0">
            <a:spAutoFit/>
          </a:bodyPr>
          <a:lstStyle/>
          <a:p>
            <a:r>
              <a:rPr lang="de-DE" dirty="0"/>
              <a:t>Regelung von:</a:t>
            </a:r>
            <a:r>
              <a:rPr lang="de-DE" u="sng" dirty="0"/>
              <a:t> </a:t>
            </a:r>
            <a:endParaRPr lang="de-AT" u="sng" dirty="0"/>
          </a:p>
        </p:txBody>
      </p:sp>
      <p:sp>
        <p:nvSpPr>
          <p:cNvPr id="4" name="Textfeld 3"/>
          <p:cNvSpPr txBox="1"/>
          <p:nvPr/>
        </p:nvSpPr>
        <p:spPr>
          <a:xfrm>
            <a:off x="2706031" y="1755140"/>
            <a:ext cx="3020065" cy="369332"/>
          </a:xfrm>
          <a:prstGeom prst="rect">
            <a:avLst/>
          </a:prstGeom>
          <a:noFill/>
          <a:ln w="3175">
            <a:solidFill>
              <a:schemeClr val="tx1"/>
            </a:solidFill>
          </a:ln>
        </p:spPr>
        <p:txBody>
          <a:bodyPr wrap="square" rtlCol="0">
            <a:spAutoFit/>
          </a:bodyPr>
          <a:lstStyle/>
          <a:p>
            <a:r>
              <a:rPr lang="de-DE" b="1" dirty="0"/>
              <a:t>Ermächtigungsinhaber</a:t>
            </a:r>
            <a:endParaRPr lang="de-AT" b="1" dirty="0"/>
          </a:p>
        </p:txBody>
      </p:sp>
      <p:sp>
        <p:nvSpPr>
          <p:cNvPr id="5" name="Textfeld 4"/>
          <p:cNvSpPr txBox="1"/>
          <p:nvPr/>
        </p:nvSpPr>
        <p:spPr>
          <a:xfrm>
            <a:off x="2706032" y="2548414"/>
            <a:ext cx="3389968" cy="369332"/>
          </a:xfrm>
          <a:prstGeom prst="rect">
            <a:avLst/>
          </a:prstGeom>
          <a:noFill/>
          <a:ln w="3175">
            <a:solidFill>
              <a:schemeClr val="tx1"/>
            </a:solidFill>
          </a:ln>
        </p:spPr>
        <p:txBody>
          <a:bodyPr wrap="square" rtlCol="0">
            <a:spAutoFit/>
          </a:bodyPr>
          <a:lstStyle/>
          <a:p>
            <a:r>
              <a:rPr lang="de-DE" b="1" dirty="0"/>
              <a:t>Ermächtigungsumfang</a:t>
            </a:r>
            <a:endParaRPr lang="de-AT" b="1" dirty="0"/>
          </a:p>
        </p:txBody>
      </p:sp>
      <p:sp>
        <p:nvSpPr>
          <p:cNvPr id="6" name="Textfeld 5"/>
          <p:cNvSpPr txBox="1"/>
          <p:nvPr/>
        </p:nvSpPr>
        <p:spPr>
          <a:xfrm>
            <a:off x="2706032" y="3442692"/>
            <a:ext cx="3750322" cy="369332"/>
          </a:xfrm>
          <a:prstGeom prst="rect">
            <a:avLst/>
          </a:prstGeom>
          <a:noFill/>
          <a:ln w="3175">
            <a:solidFill>
              <a:schemeClr val="tx1"/>
            </a:solidFill>
          </a:ln>
        </p:spPr>
        <p:txBody>
          <a:bodyPr wrap="square" rtlCol="0">
            <a:spAutoFit/>
          </a:bodyPr>
          <a:lstStyle/>
          <a:p>
            <a:r>
              <a:rPr lang="de-DE" b="1" dirty="0"/>
              <a:t>geeignete Personen zur Begutachtung</a:t>
            </a:r>
            <a:endParaRPr lang="de-AT" b="1" dirty="0"/>
          </a:p>
        </p:txBody>
      </p:sp>
      <p:sp>
        <p:nvSpPr>
          <p:cNvPr id="7" name="Textfeld 6"/>
          <p:cNvSpPr txBox="1"/>
          <p:nvPr/>
        </p:nvSpPr>
        <p:spPr>
          <a:xfrm>
            <a:off x="2706032" y="5341858"/>
            <a:ext cx="4591413" cy="369332"/>
          </a:xfrm>
          <a:prstGeom prst="rect">
            <a:avLst/>
          </a:prstGeom>
          <a:noFill/>
          <a:ln w="3175">
            <a:solidFill>
              <a:schemeClr val="tx1"/>
            </a:solidFill>
          </a:ln>
        </p:spPr>
        <p:txBody>
          <a:bodyPr wrap="square" rtlCol="0">
            <a:spAutoFit/>
          </a:bodyPr>
          <a:lstStyle/>
          <a:p>
            <a:r>
              <a:rPr lang="de-DE" b="1" dirty="0"/>
              <a:t>technische Voraussetzungen zur Begutachtung</a:t>
            </a:r>
            <a:endParaRPr lang="de-AT" b="1" dirty="0"/>
          </a:p>
        </p:txBody>
      </p:sp>
      <p:sp>
        <p:nvSpPr>
          <p:cNvPr id="8" name="Textfeld 7"/>
          <p:cNvSpPr txBox="1"/>
          <p:nvPr/>
        </p:nvSpPr>
        <p:spPr>
          <a:xfrm>
            <a:off x="2706033" y="4365104"/>
            <a:ext cx="4147528" cy="369332"/>
          </a:xfrm>
          <a:prstGeom prst="rect">
            <a:avLst/>
          </a:prstGeom>
          <a:noFill/>
          <a:ln w="3175">
            <a:solidFill>
              <a:schemeClr val="tx1"/>
            </a:solidFill>
          </a:ln>
        </p:spPr>
        <p:txBody>
          <a:bodyPr wrap="square" rtlCol="0">
            <a:spAutoFit/>
          </a:bodyPr>
          <a:lstStyle/>
          <a:p>
            <a:r>
              <a:rPr lang="de-DE" b="1" dirty="0"/>
              <a:t>Umfang der Prüfung</a:t>
            </a:r>
            <a:endParaRPr lang="de-AT" b="1" dirty="0"/>
          </a:p>
        </p:txBody>
      </p:sp>
      <p:sp>
        <p:nvSpPr>
          <p:cNvPr id="10" name="Textfeld 9"/>
          <p:cNvSpPr txBox="1"/>
          <p:nvPr/>
        </p:nvSpPr>
        <p:spPr>
          <a:xfrm>
            <a:off x="3432018" y="2137100"/>
            <a:ext cx="3643486" cy="369332"/>
          </a:xfrm>
          <a:prstGeom prst="rect">
            <a:avLst/>
          </a:prstGeom>
          <a:noFill/>
        </p:spPr>
        <p:txBody>
          <a:bodyPr wrap="square" rtlCol="0">
            <a:spAutoFit/>
          </a:bodyPr>
          <a:lstStyle/>
          <a:p>
            <a:r>
              <a:rPr lang="de-DE" dirty="0"/>
              <a:t>gewerberechtlicher Geschäftsführer</a:t>
            </a:r>
            <a:endParaRPr lang="de-AT" dirty="0"/>
          </a:p>
        </p:txBody>
      </p:sp>
      <p:sp>
        <p:nvSpPr>
          <p:cNvPr id="22" name="Textfeld 21"/>
          <p:cNvSpPr txBox="1"/>
          <p:nvPr/>
        </p:nvSpPr>
        <p:spPr>
          <a:xfrm>
            <a:off x="3432018" y="3817034"/>
            <a:ext cx="6644138" cy="369332"/>
          </a:xfrm>
          <a:prstGeom prst="rect">
            <a:avLst/>
          </a:prstGeom>
          <a:noFill/>
        </p:spPr>
        <p:txBody>
          <a:bodyPr wrap="square" rtlCol="0">
            <a:spAutoFit/>
          </a:bodyPr>
          <a:lstStyle/>
          <a:p>
            <a:r>
              <a:rPr lang="de-DE" dirty="0"/>
              <a:t>Qualifikation der zur Begutachtung  befugten Personen, Bildungspass</a:t>
            </a:r>
            <a:endParaRPr lang="de-AT" dirty="0"/>
          </a:p>
        </p:txBody>
      </p:sp>
      <p:sp>
        <p:nvSpPr>
          <p:cNvPr id="23" name="Textfeld 22"/>
          <p:cNvSpPr txBox="1"/>
          <p:nvPr/>
        </p:nvSpPr>
        <p:spPr>
          <a:xfrm>
            <a:off x="3435658" y="2917746"/>
            <a:ext cx="3000653" cy="369332"/>
          </a:xfrm>
          <a:prstGeom prst="rect">
            <a:avLst/>
          </a:prstGeom>
          <a:noFill/>
        </p:spPr>
        <p:txBody>
          <a:bodyPr wrap="square" rtlCol="0">
            <a:spAutoFit/>
          </a:bodyPr>
          <a:lstStyle/>
          <a:p>
            <a:r>
              <a:rPr lang="de-DE" dirty="0"/>
              <a:t>Fahrzeugklassen, Fahrzeugart</a:t>
            </a:r>
            <a:endParaRPr lang="de-AT" dirty="0"/>
          </a:p>
        </p:txBody>
      </p:sp>
      <p:sp>
        <p:nvSpPr>
          <p:cNvPr id="24" name="Textfeld 23"/>
          <p:cNvSpPr txBox="1"/>
          <p:nvPr/>
        </p:nvSpPr>
        <p:spPr>
          <a:xfrm>
            <a:off x="3432018" y="4742048"/>
            <a:ext cx="4486864" cy="369332"/>
          </a:xfrm>
          <a:prstGeom prst="rect">
            <a:avLst/>
          </a:prstGeom>
          <a:noFill/>
        </p:spPr>
        <p:txBody>
          <a:bodyPr wrap="square" rtlCol="0">
            <a:spAutoFit/>
          </a:bodyPr>
          <a:lstStyle/>
          <a:p>
            <a:r>
              <a:rPr lang="de-DE" dirty="0"/>
              <a:t>Art und Weise der Prüfung, Mängeleinteilung</a:t>
            </a:r>
            <a:endParaRPr lang="de-AT" dirty="0"/>
          </a:p>
        </p:txBody>
      </p:sp>
      <p:sp>
        <p:nvSpPr>
          <p:cNvPr id="25" name="Textfeld 24"/>
          <p:cNvSpPr txBox="1"/>
          <p:nvPr/>
        </p:nvSpPr>
        <p:spPr>
          <a:xfrm>
            <a:off x="3432018" y="5711190"/>
            <a:ext cx="1903462" cy="369332"/>
          </a:xfrm>
          <a:prstGeom prst="rect">
            <a:avLst/>
          </a:prstGeom>
          <a:noFill/>
        </p:spPr>
        <p:txBody>
          <a:bodyPr wrap="square" rtlCol="0">
            <a:spAutoFit/>
          </a:bodyPr>
          <a:lstStyle/>
          <a:p>
            <a:r>
              <a:rPr lang="de-DE" dirty="0"/>
              <a:t>Prüfeinrichtungen</a:t>
            </a:r>
            <a:endParaRPr lang="de-AT" dirty="0"/>
          </a:p>
        </p:txBody>
      </p:sp>
      <p:sp>
        <p:nvSpPr>
          <p:cNvPr id="14" name="Textfeld 13">
            <a:extLst>
              <a:ext uri="{FF2B5EF4-FFF2-40B4-BE49-F238E27FC236}">
                <a16:creationId xmlns:a16="http://schemas.microsoft.com/office/drawing/2014/main" id="{C14F10F8-DFDC-4DC1-A2FE-4ADDA9B37ECF}"/>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r>
              <a:rPr lang="de-AT" sz="2000" dirty="0"/>
              <a:t>Rechtliche Grundlage: §57a Abs. 2 KFG 1967 </a:t>
            </a:r>
          </a:p>
        </p:txBody>
      </p:sp>
    </p:spTree>
    <p:extLst>
      <p:ext uri="{BB962C8B-B14F-4D97-AF65-F5344CB8AC3E}">
        <p14:creationId xmlns:p14="http://schemas.microsoft.com/office/powerpoint/2010/main" val="470917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1"/>
          <p:cNvSpPr txBox="1">
            <a:spLocks noChangeArrowheads="1"/>
          </p:cNvSpPr>
          <p:nvPr/>
        </p:nvSpPr>
        <p:spPr bwMode="auto">
          <a:xfrm>
            <a:off x="1180731" y="1594619"/>
            <a:ext cx="1855433" cy="400110"/>
          </a:xfrm>
          <a:prstGeom prst="rect">
            <a:avLst/>
          </a:prstGeom>
          <a:noFill/>
          <a:ln w="9525" algn="ctr">
            <a:noFill/>
            <a:miter lim="800000"/>
            <a:headEnd/>
            <a:tailEnd/>
          </a:ln>
          <a:effectLs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50000"/>
              </a:spcBef>
              <a:spcAft>
                <a:spcPct val="0"/>
              </a:spcAft>
              <a:defRPr sz="2800">
                <a:solidFill>
                  <a:schemeClr val="tx1"/>
                </a:solidFill>
                <a:latin typeface="Times New Roman" pitchFamily="18" charset="0"/>
              </a:defRPr>
            </a:lvl6pPr>
            <a:lvl7pPr marL="2971800" indent="-228600" algn="ctr" eaLnBrk="0" fontAlgn="base" hangingPunct="0">
              <a:spcBef>
                <a:spcPct val="50000"/>
              </a:spcBef>
              <a:spcAft>
                <a:spcPct val="0"/>
              </a:spcAft>
              <a:defRPr sz="2800">
                <a:solidFill>
                  <a:schemeClr val="tx1"/>
                </a:solidFill>
                <a:latin typeface="Times New Roman" pitchFamily="18" charset="0"/>
              </a:defRPr>
            </a:lvl7pPr>
            <a:lvl8pPr marL="3429000" indent="-228600" algn="ctr" eaLnBrk="0" fontAlgn="base" hangingPunct="0">
              <a:spcBef>
                <a:spcPct val="50000"/>
              </a:spcBef>
              <a:spcAft>
                <a:spcPct val="0"/>
              </a:spcAft>
              <a:defRPr sz="2800">
                <a:solidFill>
                  <a:schemeClr val="tx1"/>
                </a:solidFill>
                <a:latin typeface="Times New Roman" pitchFamily="18" charset="0"/>
              </a:defRPr>
            </a:lvl8pPr>
            <a:lvl9pPr marL="3886200" indent="-228600" algn="ctr" eaLnBrk="0" fontAlgn="base" hangingPunct="0">
              <a:spcBef>
                <a:spcPct val="50000"/>
              </a:spcBef>
              <a:spcAft>
                <a:spcPct val="0"/>
              </a:spcAft>
              <a:defRPr sz="2800">
                <a:solidFill>
                  <a:schemeClr val="tx1"/>
                </a:solidFill>
                <a:latin typeface="Times New Roman" pitchFamily="18" charset="0"/>
              </a:defRPr>
            </a:lvl9pPr>
          </a:lstStyle>
          <a:p>
            <a:pPr algn="ctr"/>
            <a:r>
              <a:rPr lang="de-AT" altLang="de-DE" sz="2000" dirty="0">
                <a:latin typeface="+mn-lt"/>
              </a:rPr>
              <a:t>Meldepflichten</a:t>
            </a:r>
            <a:r>
              <a:rPr lang="de-AT" altLang="de-DE" sz="2000" dirty="0"/>
              <a:t>:</a:t>
            </a:r>
            <a:endParaRPr lang="de-DE" altLang="de-DE" sz="2000" dirty="0"/>
          </a:p>
        </p:txBody>
      </p:sp>
      <p:sp>
        <p:nvSpPr>
          <p:cNvPr id="19" name="Text Box 12"/>
          <p:cNvSpPr txBox="1">
            <a:spLocks noChangeArrowheads="1"/>
          </p:cNvSpPr>
          <p:nvPr/>
        </p:nvSpPr>
        <p:spPr bwMode="auto">
          <a:xfrm>
            <a:off x="3338548" y="1594619"/>
            <a:ext cx="6383045" cy="3268652"/>
          </a:xfrm>
          <a:prstGeom prst="rect">
            <a:avLst/>
          </a:prstGeom>
          <a:noFill/>
          <a:ln w="9525" algn="ctr">
            <a:noFill/>
            <a:miter lim="800000"/>
            <a:headEnd/>
            <a:tailEnd/>
          </a:ln>
          <a:effectLs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50000"/>
              </a:spcBef>
              <a:spcAft>
                <a:spcPct val="0"/>
              </a:spcAft>
              <a:defRPr sz="2800">
                <a:solidFill>
                  <a:schemeClr val="tx1"/>
                </a:solidFill>
                <a:latin typeface="Times New Roman" pitchFamily="18" charset="0"/>
              </a:defRPr>
            </a:lvl6pPr>
            <a:lvl7pPr marL="2971800" indent="-228600" algn="ctr" eaLnBrk="0" fontAlgn="base" hangingPunct="0">
              <a:spcBef>
                <a:spcPct val="50000"/>
              </a:spcBef>
              <a:spcAft>
                <a:spcPct val="0"/>
              </a:spcAft>
              <a:defRPr sz="2800">
                <a:solidFill>
                  <a:schemeClr val="tx1"/>
                </a:solidFill>
                <a:latin typeface="Times New Roman" pitchFamily="18" charset="0"/>
              </a:defRPr>
            </a:lvl7pPr>
            <a:lvl8pPr marL="3429000" indent="-228600" algn="ctr" eaLnBrk="0" fontAlgn="base" hangingPunct="0">
              <a:spcBef>
                <a:spcPct val="50000"/>
              </a:spcBef>
              <a:spcAft>
                <a:spcPct val="0"/>
              </a:spcAft>
              <a:defRPr sz="2800">
                <a:solidFill>
                  <a:schemeClr val="tx1"/>
                </a:solidFill>
                <a:latin typeface="Times New Roman" pitchFamily="18" charset="0"/>
              </a:defRPr>
            </a:lvl8pPr>
            <a:lvl9pPr marL="3886200" indent="-228600" algn="ctr" eaLnBrk="0" fontAlgn="base" hangingPunct="0">
              <a:spcBef>
                <a:spcPct val="50000"/>
              </a:spcBef>
              <a:spcAft>
                <a:spcPct val="0"/>
              </a:spcAft>
              <a:defRPr sz="2800">
                <a:solidFill>
                  <a:schemeClr val="tx1"/>
                </a:solidFill>
                <a:latin typeface="Times New Roman" pitchFamily="18" charset="0"/>
              </a:defRPr>
            </a:lvl9pPr>
          </a:lstStyle>
          <a:p>
            <a:pPr marL="342900" indent="-342900">
              <a:lnSpc>
                <a:spcPct val="150000"/>
              </a:lnSpc>
              <a:buFont typeface="Wingdings" panose="05000000000000000000" pitchFamily="2" charset="2"/>
              <a:buChar char="Ø"/>
            </a:pPr>
            <a:r>
              <a:rPr lang="de-AT" altLang="de-DE" sz="2000" dirty="0">
                <a:latin typeface="+mn-lt"/>
              </a:rPr>
              <a:t>Firmenwortlautänderung (z.B. e.U., GmbH, etc.)</a:t>
            </a:r>
          </a:p>
          <a:p>
            <a:pPr marL="342900" indent="-342900" algn="l">
              <a:lnSpc>
                <a:spcPct val="150000"/>
              </a:lnSpc>
              <a:buFont typeface="Wingdings" panose="05000000000000000000" pitchFamily="2" charset="2"/>
              <a:buChar char="Ø"/>
            </a:pPr>
            <a:r>
              <a:rPr lang="de-AT" altLang="de-DE" sz="2000" dirty="0">
                <a:latin typeface="+mn-lt"/>
              </a:rPr>
              <a:t> Standortverlegung</a:t>
            </a:r>
          </a:p>
          <a:p>
            <a:pPr marL="342900" indent="-342900" algn="l">
              <a:lnSpc>
                <a:spcPct val="150000"/>
              </a:lnSpc>
              <a:buFont typeface="Wingdings" panose="05000000000000000000" pitchFamily="2" charset="2"/>
              <a:buChar char="Ø"/>
            </a:pPr>
            <a:r>
              <a:rPr lang="de-AT" altLang="de-DE" sz="2000" dirty="0">
                <a:latin typeface="+mn-lt"/>
              </a:rPr>
              <a:t> Adressänderung (Straßenbezeichnungen)</a:t>
            </a:r>
          </a:p>
          <a:p>
            <a:pPr marL="342900" indent="-342900" algn="l">
              <a:lnSpc>
                <a:spcPct val="150000"/>
              </a:lnSpc>
              <a:buFont typeface="Wingdings" panose="05000000000000000000" pitchFamily="2" charset="2"/>
              <a:buChar char="Ø"/>
            </a:pPr>
            <a:r>
              <a:rPr lang="de-AT" altLang="de-DE" sz="2000" dirty="0">
                <a:latin typeface="+mn-lt"/>
              </a:rPr>
              <a:t> Änderung der Geschäftsführung</a:t>
            </a:r>
          </a:p>
          <a:p>
            <a:pPr marL="342900" indent="-342900" algn="l">
              <a:lnSpc>
                <a:spcPct val="150000"/>
              </a:lnSpc>
              <a:buFont typeface="Wingdings" panose="05000000000000000000" pitchFamily="2" charset="2"/>
              <a:buChar char="Ø"/>
            </a:pPr>
            <a:r>
              <a:rPr lang="de-AT" altLang="de-DE" sz="2000" dirty="0">
                <a:latin typeface="+mn-lt"/>
              </a:rPr>
              <a:t> Übernahme Tochter/Sohn</a:t>
            </a:r>
          </a:p>
          <a:p>
            <a:pPr marL="342900" indent="-342900">
              <a:lnSpc>
                <a:spcPct val="150000"/>
              </a:lnSpc>
              <a:buFont typeface="Wingdings" panose="05000000000000000000" pitchFamily="2" charset="2"/>
              <a:buChar char="Ø"/>
            </a:pPr>
            <a:r>
              <a:rPr lang="de-AT" altLang="de-DE" sz="2000" dirty="0">
                <a:latin typeface="+mn-lt"/>
              </a:rPr>
              <a:t>An-/Abmeldung von geeigneten Personen</a:t>
            </a:r>
          </a:p>
          <a:p>
            <a:pPr marL="342900" indent="-342900" algn="l">
              <a:lnSpc>
                <a:spcPct val="150000"/>
              </a:lnSpc>
              <a:buFont typeface="Wingdings" panose="05000000000000000000" pitchFamily="2" charset="2"/>
              <a:buChar char="Ø"/>
            </a:pPr>
            <a:r>
              <a:rPr lang="de-AT" altLang="de-DE" sz="2000" dirty="0">
                <a:latin typeface="+mn-lt"/>
              </a:rPr>
              <a:t> Gerätetausch</a:t>
            </a:r>
            <a:endParaRPr lang="de-DE" altLang="de-DE" sz="2000" dirty="0">
              <a:latin typeface="+mn-lt"/>
            </a:endParaRPr>
          </a:p>
        </p:txBody>
      </p:sp>
      <p:sp>
        <p:nvSpPr>
          <p:cNvPr id="6" name="Textfeld 5">
            <a:extLst>
              <a:ext uri="{FF2B5EF4-FFF2-40B4-BE49-F238E27FC236}">
                <a16:creationId xmlns:a16="http://schemas.microsoft.com/office/drawing/2014/main" id="{A4BD1041-66BB-43CA-9E62-ED3F72E7D703}"/>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r>
              <a:rPr lang="de-AT" sz="2000" dirty="0"/>
              <a:t>Rechtliche Grundlage: §57a Abs. 2 KFG 1967:   Selbstkontrolle und Meldepflichten</a:t>
            </a:r>
          </a:p>
        </p:txBody>
      </p:sp>
      <p:sp>
        <p:nvSpPr>
          <p:cNvPr id="7" name="Text Box 15">
            <a:extLst>
              <a:ext uri="{FF2B5EF4-FFF2-40B4-BE49-F238E27FC236}">
                <a16:creationId xmlns:a16="http://schemas.microsoft.com/office/drawing/2014/main" id="{E214178C-65C2-4CCE-AF8A-0CE24A5C1235}"/>
              </a:ext>
            </a:extLst>
          </p:cNvPr>
          <p:cNvSpPr txBox="1">
            <a:spLocks noChangeArrowheads="1"/>
          </p:cNvSpPr>
          <p:nvPr/>
        </p:nvSpPr>
        <p:spPr bwMode="auto">
          <a:xfrm>
            <a:off x="1059163" y="5360773"/>
            <a:ext cx="9269825" cy="707886"/>
          </a:xfrm>
          <a:prstGeom prst="rect">
            <a:avLst/>
          </a:prstGeom>
          <a:solidFill>
            <a:schemeClr val="bg1"/>
          </a:solidFill>
          <a:ln w="9525" algn="ctr">
            <a:solidFill>
              <a:schemeClr val="tx1"/>
            </a:solidFill>
            <a:miter lim="800000"/>
            <a:headEnd/>
            <a:tailEnd/>
          </a:ln>
          <a:effectLs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50000"/>
              </a:spcBef>
              <a:spcAft>
                <a:spcPct val="0"/>
              </a:spcAft>
              <a:defRPr sz="2800">
                <a:solidFill>
                  <a:schemeClr val="tx1"/>
                </a:solidFill>
                <a:latin typeface="Times New Roman" pitchFamily="18" charset="0"/>
              </a:defRPr>
            </a:lvl6pPr>
            <a:lvl7pPr marL="2971800" indent="-228600" algn="ctr" eaLnBrk="0" fontAlgn="base" hangingPunct="0">
              <a:spcBef>
                <a:spcPct val="50000"/>
              </a:spcBef>
              <a:spcAft>
                <a:spcPct val="0"/>
              </a:spcAft>
              <a:defRPr sz="2800">
                <a:solidFill>
                  <a:schemeClr val="tx1"/>
                </a:solidFill>
                <a:latin typeface="Times New Roman" pitchFamily="18" charset="0"/>
              </a:defRPr>
            </a:lvl7pPr>
            <a:lvl8pPr marL="3429000" indent="-228600" algn="ctr" eaLnBrk="0" fontAlgn="base" hangingPunct="0">
              <a:spcBef>
                <a:spcPct val="50000"/>
              </a:spcBef>
              <a:spcAft>
                <a:spcPct val="0"/>
              </a:spcAft>
              <a:defRPr sz="2800">
                <a:solidFill>
                  <a:schemeClr val="tx1"/>
                </a:solidFill>
                <a:latin typeface="Times New Roman" pitchFamily="18" charset="0"/>
              </a:defRPr>
            </a:lvl8pPr>
            <a:lvl9pPr marL="3886200" indent="-228600" algn="ctr" eaLnBrk="0" fontAlgn="base" hangingPunct="0">
              <a:spcBef>
                <a:spcPct val="50000"/>
              </a:spcBef>
              <a:spcAft>
                <a:spcPct val="0"/>
              </a:spcAft>
              <a:defRPr sz="2800">
                <a:solidFill>
                  <a:schemeClr val="tx1"/>
                </a:solidFill>
                <a:latin typeface="Times New Roman" pitchFamily="18" charset="0"/>
              </a:defRPr>
            </a:lvl9pPr>
          </a:lstStyle>
          <a:p>
            <a:pPr algn="ctr"/>
            <a:r>
              <a:rPr lang="de-AT" altLang="de-DE" sz="2000" dirty="0">
                <a:latin typeface="+mn-lt"/>
              </a:rPr>
              <a:t>Firmenwortlaut im Ermächtigungsbescheid mit aktuellem Gewerberegisterauszug und den Programmdaten (Lizenzdaten EBV – VECOS) auf Übereinstimmung kontrollieren!</a:t>
            </a:r>
            <a:endParaRPr lang="de-DE" altLang="de-DE" sz="2000" dirty="0">
              <a:latin typeface="+mn-lt"/>
            </a:endParaRPr>
          </a:p>
        </p:txBody>
      </p:sp>
    </p:spTree>
    <p:extLst>
      <p:ext uri="{BB962C8B-B14F-4D97-AF65-F5344CB8AC3E}">
        <p14:creationId xmlns:p14="http://schemas.microsoft.com/office/powerpoint/2010/main" val="372016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A4BD1041-66BB-43CA-9E62-ED3F72E7D703}"/>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r>
              <a:rPr lang="de-AT" sz="2000" dirty="0"/>
              <a:t>Rechtliche Grundlage: Geeignete Person – Grundschulung  und Weiterbildung</a:t>
            </a:r>
          </a:p>
        </p:txBody>
      </p:sp>
      <p:sp>
        <p:nvSpPr>
          <p:cNvPr id="4" name="Textfeld 3">
            <a:extLst>
              <a:ext uri="{FF2B5EF4-FFF2-40B4-BE49-F238E27FC236}">
                <a16:creationId xmlns:a16="http://schemas.microsoft.com/office/drawing/2014/main" id="{7111E731-2C13-438A-BE51-C252AD814E44}"/>
              </a:ext>
            </a:extLst>
          </p:cNvPr>
          <p:cNvSpPr txBox="1"/>
          <p:nvPr/>
        </p:nvSpPr>
        <p:spPr>
          <a:xfrm>
            <a:off x="1180729" y="1488901"/>
            <a:ext cx="8895425" cy="369332"/>
          </a:xfrm>
          <a:prstGeom prst="rect">
            <a:avLst/>
          </a:prstGeom>
          <a:noFill/>
        </p:spPr>
        <p:txBody>
          <a:bodyPr wrap="square" rtlCol="0">
            <a:spAutoFit/>
          </a:bodyPr>
          <a:lstStyle/>
          <a:p>
            <a:r>
              <a:rPr lang="de-AT" dirty="0"/>
              <a:t>§3 Abs. 2 PBStV - Erforderliche </a:t>
            </a:r>
            <a:r>
              <a:rPr lang="de-AT" u="sng" dirty="0"/>
              <a:t>einschlägige Ausbildung:</a:t>
            </a:r>
            <a:endParaRPr lang="de-AT" dirty="0"/>
          </a:p>
        </p:txBody>
      </p:sp>
      <p:sp>
        <p:nvSpPr>
          <p:cNvPr id="5" name="Textfeld 4">
            <a:extLst>
              <a:ext uri="{FF2B5EF4-FFF2-40B4-BE49-F238E27FC236}">
                <a16:creationId xmlns:a16="http://schemas.microsoft.com/office/drawing/2014/main" id="{42BB0394-2BCC-4ACA-BAB5-FB60E0770A41}"/>
              </a:ext>
            </a:extLst>
          </p:cNvPr>
          <p:cNvSpPr txBox="1"/>
          <p:nvPr/>
        </p:nvSpPr>
        <p:spPr>
          <a:xfrm>
            <a:off x="1553589" y="5445812"/>
            <a:ext cx="8433785" cy="646331"/>
          </a:xfrm>
          <a:prstGeom prst="rect">
            <a:avLst/>
          </a:prstGeom>
          <a:noFill/>
        </p:spPr>
        <p:txBody>
          <a:bodyPr wrap="square" rtlCol="0">
            <a:spAutoFit/>
          </a:bodyPr>
          <a:lstStyle/>
          <a:p>
            <a:pPr marL="285750" indent="-285750">
              <a:buFont typeface="Wingdings" panose="05000000000000000000" pitchFamily="2" charset="2"/>
              <a:buChar char="Ø"/>
            </a:pPr>
            <a:r>
              <a:rPr lang="de-AT" dirty="0"/>
              <a:t>Eintragung in die Liste der allgemein beeideter und gerichtlich zertifizierte Sachverständiger</a:t>
            </a:r>
          </a:p>
        </p:txBody>
      </p:sp>
      <p:sp>
        <p:nvSpPr>
          <p:cNvPr id="15" name="Textfeld 14">
            <a:extLst>
              <a:ext uri="{FF2B5EF4-FFF2-40B4-BE49-F238E27FC236}">
                <a16:creationId xmlns:a16="http://schemas.microsoft.com/office/drawing/2014/main" id="{D52D1110-A8E5-4AF5-9E18-1637778C0FA8}"/>
              </a:ext>
            </a:extLst>
          </p:cNvPr>
          <p:cNvSpPr txBox="1"/>
          <p:nvPr/>
        </p:nvSpPr>
        <p:spPr>
          <a:xfrm>
            <a:off x="1553589" y="2074208"/>
            <a:ext cx="8611342" cy="369332"/>
          </a:xfrm>
          <a:prstGeom prst="rect">
            <a:avLst/>
          </a:prstGeom>
          <a:noFill/>
        </p:spPr>
        <p:txBody>
          <a:bodyPr wrap="square" rtlCol="0">
            <a:spAutoFit/>
          </a:bodyPr>
          <a:lstStyle/>
          <a:p>
            <a:pPr marL="285750" indent="-285750">
              <a:buFont typeface="Wingdings" panose="05000000000000000000" pitchFamily="2" charset="2"/>
              <a:buChar char="Ø"/>
            </a:pPr>
            <a:r>
              <a:rPr lang="de-AT" dirty="0"/>
              <a:t>Universitätsstudium   +   1 Jahr fachliche Tätigkeit</a:t>
            </a:r>
          </a:p>
        </p:txBody>
      </p:sp>
      <p:sp>
        <p:nvSpPr>
          <p:cNvPr id="16" name="Textfeld 15">
            <a:extLst>
              <a:ext uri="{FF2B5EF4-FFF2-40B4-BE49-F238E27FC236}">
                <a16:creationId xmlns:a16="http://schemas.microsoft.com/office/drawing/2014/main" id="{ED048C4F-D0DC-4AB0-AED0-4FB4806F2D67}"/>
              </a:ext>
            </a:extLst>
          </p:cNvPr>
          <p:cNvSpPr txBox="1"/>
          <p:nvPr/>
        </p:nvSpPr>
        <p:spPr>
          <a:xfrm>
            <a:off x="1553589" y="2693129"/>
            <a:ext cx="8522564" cy="369332"/>
          </a:xfrm>
          <a:prstGeom prst="rect">
            <a:avLst/>
          </a:prstGeom>
          <a:noFill/>
        </p:spPr>
        <p:txBody>
          <a:bodyPr wrap="square" rtlCol="0">
            <a:spAutoFit/>
          </a:bodyPr>
          <a:lstStyle/>
          <a:p>
            <a:pPr marL="285750" indent="-285750">
              <a:buFont typeface="Wingdings" panose="05000000000000000000" pitchFamily="2" charset="2"/>
              <a:buChar char="Ø"/>
            </a:pPr>
            <a:r>
              <a:rPr lang="de-AT" dirty="0"/>
              <a:t>Abschluss Fachhochschule   +   2 Jahre fachliche Tätigkeit</a:t>
            </a:r>
          </a:p>
        </p:txBody>
      </p:sp>
      <p:sp>
        <p:nvSpPr>
          <p:cNvPr id="17" name="Textfeld 16">
            <a:extLst>
              <a:ext uri="{FF2B5EF4-FFF2-40B4-BE49-F238E27FC236}">
                <a16:creationId xmlns:a16="http://schemas.microsoft.com/office/drawing/2014/main" id="{5DE19C6E-2296-44FE-9D3F-5FAA04A3B870}"/>
              </a:ext>
            </a:extLst>
          </p:cNvPr>
          <p:cNvSpPr txBox="1"/>
          <p:nvPr/>
        </p:nvSpPr>
        <p:spPr>
          <a:xfrm>
            <a:off x="1553589" y="3312050"/>
            <a:ext cx="8522564" cy="646331"/>
          </a:xfrm>
          <a:prstGeom prst="rect">
            <a:avLst/>
          </a:prstGeom>
          <a:noFill/>
        </p:spPr>
        <p:txBody>
          <a:bodyPr wrap="square" rtlCol="0">
            <a:spAutoFit/>
          </a:bodyPr>
          <a:lstStyle/>
          <a:p>
            <a:pPr marL="285750" indent="-285750">
              <a:buFont typeface="Wingdings" panose="05000000000000000000" pitchFamily="2" charset="2"/>
              <a:buChar char="Ø"/>
            </a:pPr>
            <a:r>
              <a:rPr lang="de-AT" dirty="0"/>
              <a:t>Reifeprüfungen einer höheren technische oder gewerblichen Lehranstalt   +   2 Jahre fachliche Tätigkeit</a:t>
            </a:r>
          </a:p>
        </p:txBody>
      </p:sp>
      <p:sp>
        <p:nvSpPr>
          <p:cNvPr id="18" name="Textfeld 17">
            <a:extLst>
              <a:ext uri="{FF2B5EF4-FFF2-40B4-BE49-F238E27FC236}">
                <a16:creationId xmlns:a16="http://schemas.microsoft.com/office/drawing/2014/main" id="{D2E415F0-CD44-461F-934E-E5BF75628073}"/>
              </a:ext>
            </a:extLst>
          </p:cNvPr>
          <p:cNvSpPr txBox="1"/>
          <p:nvPr/>
        </p:nvSpPr>
        <p:spPr>
          <a:xfrm>
            <a:off x="1553589" y="4207970"/>
            <a:ext cx="8522565" cy="369332"/>
          </a:xfrm>
          <a:prstGeom prst="rect">
            <a:avLst/>
          </a:prstGeom>
          <a:noFill/>
        </p:spPr>
        <p:txBody>
          <a:bodyPr wrap="square" rtlCol="0">
            <a:spAutoFit/>
          </a:bodyPr>
          <a:lstStyle/>
          <a:p>
            <a:pPr marL="285750" indent="-285750">
              <a:buFont typeface="Wingdings" panose="05000000000000000000" pitchFamily="2" charset="2"/>
              <a:buChar char="Ø"/>
            </a:pPr>
            <a:r>
              <a:rPr lang="de-AT" dirty="0"/>
              <a:t>Erfolgreich abgelegte Meisterprüfung       (teilweise eingeschränkt)</a:t>
            </a:r>
          </a:p>
        </p:txBody>
      </p:sp>
      <p:sp>
        <p:nvSpPr>
          <p:cNvPr id="19" name="Textfeld 18">
            <a:extLst>
              <a:ext uri="{FF2B5EF4-FFF2-40B4-BE49-F238E27FC236}">
                <a16:creationId xmlns:a16="http://schemas.microsoft.com/office/drawing/2014/main" id="{2AC6399E-DED5-4629-8698-B3813F0ABBDF}"/>
              </a:ext>
            </a:extLst>
          </p:cNvPr>
          <p:cNvSpPr txBox="1"/>
          <p:nvPr/>
        </p:nvSpPr>
        <p:spPr>
          <a:xfrm>
            <a:off x="1553589" y="4826891"/>
            <a:ext cx="8416030" cy="369332"/>
          </a:xfrm>
          <a:prstGeom prst="rect">
            <a:avLst/>
          </a:prstGeom>
          <a:noFill/>
        </p:spPr>
        <p:txBody>
          <a:bodyPr wrap="square" rtlCol="0">
            <a:spAutoFit/>
          </a:bodyPr>
          <a:lstStyle/>
          <a:p>
            <a:pPr marL="285750" indent="-285750">
              <a:buFont typeface="Wingdings" panose="05000000000000000000" pitchFamily="2" charset="2"/>
              <a:buChar char="Ø"/>
            </a:pPr>
            <a:r>
              <a:rPr lang="de-AT" dirty="0"/>
              <a:t>Erfolgreich abgelegte Lehrabschlussprüfung   +   2 Jahre fachliche Tätigkeit</a:t>
            </a:r>
          </a:p>
        </p:txBody>
      </p:sp>
    </p:spTree>
    <p:extLst>
      <p:ext uri="{BB962C8B-B14F-4D97-AF65-F5344CB8AC3E}">
        <p14:creationId xmlns:p14="http://schemas.microsoft.com/office/powerpoint/2010/main" val="223916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A4BD1041-66BB-43CA-9E62-ED3F72E7D703}"/>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r>
              <a:rPr lang="de-AT" sz="2000" dirty="0"/>
              <a:t>Rechtliche Grundlage: Geeignete Person – Grundschulung  und Weiterbildung</a:t>
            </a:r>
          </a:p>
        </p:txBody>
      </p:sp>
      <p:sp>
        <p:nvSpPr>
          <p:cNvPr id="4" name="Textfeld 3">
            <a:extLst>
              <a:ext uri="{FF2B5EF4-FFF2-40B4-BE49-F238E27FC236}">
                <a16:creationId xmlns:a16="http://schemas.microsoft.com/office/drawing/2014/main" id="{7C5B83C2-9FCB-4DC5-82D0-F773B5A26DD1}"/>
              </a:ext>
            </a:extLst>
          </p:cNvPr>
          <p:cNvSpPr txBox="1"/>
          <p:nvPr/>
        </p:nvSpPr>
        <p:spPr>
          <a:xfrm>
            <a:off x="1180731" y="1547939"/>
            <a:ext cx="8895425" cy="369332"/>
          </a:xfrm>
          <a:prstGeom prst="rect">
            <a:avLst/>
          </a:prstGeom>
          <a:noFill/>
        </p:spPr>
        <p:txBody>
          <a:bodyPr wrap="square" rtlCol="0">
            <a:spAutoFit/>
          </a:bodyPr>
          <a:lstStyle/>
          <a:p>
            <a:r>
              <a:rPr lang="de-AT" dirty="0"/>
              <a:t>§3 Abs. 3 und 4 PBStV – </a:t>
            </a:r>
            <a:r>
              <a:rPr lang="de-AT" u="sng" dirty="0"/>
              <a:t>Schulungen:</a:t>
            </a:r>
          </a:p>
        </p:txBody>
      </p:sp>
      <p:sp>
        <p:nvSpPr>
          <p:cNvPr id="5" name="Textfeld 4">
            <a:extLst>
              <a:ext uri="{FF2B5EF4-FFF2-40B4-BE49-F238E27FC236}">
                <a16:creationId xmlns:a16="http://schemas.microsoft.com/office/drawing/2014/main" id="{F4A4D0A9-7D2F-4F2C-814A-AAE4B5315356}"/>
              </a:ext>
            </a:extLst>
          </p:cNvPr>
          <p:cNvSpPr txBox="1"/>
          <p:nvPr/>
        </p:nvSpPr>
        <p:spPr>
          <a:xfrm>
            <a:off x="1606854" y="2020728"/>
            <a:ext cx="2254931" cy="369332"/>
          </a:xfrm>
          <a:prstGeom prst="rect">
            <a:avLst/>
          </a:prstGeom>
          <a:noFill/>
        </p:spPr>
        <p:txBody>
          <a:bodyPr wrap="square" rtlCol="0">
            <a:spAutoFit/>
          </a:bodyPr>
          <a:lstStyle/>
          <a:p>
            <a:pPr marL="285750" indent="-285750">
              <a:buFont typeface="Wingdings" panose="05000000000000000000" pitchFamily="2" charset="2"/>
              <a:buChar char="Ø"/>
            </a:pPr>
            <a:r>
              <a:rPr lang="de-AT" dirty="0"/>
              <a:t>Grundschulung:</a:t>
            </a:r>
          </a:p>
        </p:txBody>
      </p:sp>
      <p:sp>
        <p:nvSpPr>
          <p:cNvPr id="7" name="Textfeld 6">
            <a:extLst>
              <a:ext uri="{FF2B5EF4-FFF2-40B4-BE49-F238E27FC236}">
                <a16:creationId xmlns:a16="http://schemas.microsoft.com/office/drawing/2014/main" id="{2E78C09B-3C36-4788-976B-873B823F07D6}"/>
              </a:ext>
            </a:extLst>
          </p:cNvPr>
          <p:cNvSpPr txBox="1"/>
          <p:nvPr/>
        </p:nvSpPr>
        <p:spPr>
          <a:xfrm>
            <a:off x="2317069" y="2453348"/>
            <a:ext cx="7759085" cy="1754326"/>
          </a:xfrm>
          <a:prstGeom prst="rect">
            <a:avLst/>
          </a:prstGeom>
          <a:noFill/>
        </p:spPr>
        <p:txBody>
          <a:bodyPr wrap="square" rtlCol="0">
            <a:spAutoFit/>
          </a:bodyPr>
          <a:lstStyle/>
          <a:p>
            <a:pPr marL="285750" indent="-285750">
              <a:buFont typeface="Arial" panose="020B0604020202020204" pitchFamily="34" charset="0"/>
              <a:buChar char="•"/>
            </a:pPr>
            <a:r>
              <a:rPr lang="de-AT" dirty="0"/>
              <a:t>Theoretische und praktische Grundausbildung (mind. 24 Stunden)</a:t>
            </a:r>
          </a:p>
          <a:p>
            <a:pPr marL="285750" indent="-285750">
              <a:buFont typeface="Arial" panose="020B0604020202020204" pitchFamily="34" charset="0"/>
              <a:buChar char="•"/>
            </a:pPr>
            <a:r>
              <a:rPr lang="de-AT" dirty="0"/>
              <a:t>Schulung des Mängelkatalog, Begutachtungsformblatt und rechtliche Anforderungen und praktischer Übungen (mind. 12 Stunden)</a:t>
            </a:r>
          </a:p>
          <a:p>
            <a:pPr marL="285750" indent="-285750">
              <a:buFont typeface="Arial" panose="020B0604020202020204" pitchFamily="34" charset="0"/>
              <a:buChar char="•"/>
            </a:pPr>
            <a:r>
              <a:rPr lang="de-AT" dirty="0"/>
              <a:t>Für Fzg. über 3500 kg und 50 km/h zusätzlich ergänzende Schulungen des Mängelkatalog und praktische Übungen (mind. 4 Stunden), sowie Spezialkurs über Bremsanlagen von Schwerfahrzeugen (mind. 12 Stunden)</a:t>
            </a:r>
          </a:p>
        </p:txBody>
      </p:sp>
      <p:sp>
        <p:nvSpPr>
          <p:cNvPr id="8" name="Textfeld 7">
            <a:extLst>
              <a:ext uri="{FF2B5EF4-FFF2-40B4-BE49-F238E27FC236}">
                <a16:creationId xmlns:a16="http://schemas.microsoft.com/office/drawing/2014/main" id="{1377ED9B-F159-49E5-A68F-678D77FF836A}"/>
              </a:ext>
            </a:extLst>
          </p:cNvPr>
          <p:cNvSpPr txBox="1"/>
          <p:nvPr/>
        </p:nvSpPr>
        <p:spPr>
          <a:xfrm>
            <a:off x="1606854" y="4312963"/>
            <a:ext cx="3018412" cy="369332"/>
          </a:xfrm>
          <a:prstGeom prst="rect">
            <a:avLst/>
          </a:prstGeom>
          <a:noFill/>
        </p:spPr>
        <p:txBody>
          <a:bodyPr wrap="square" rtlCol="0">
            <a:spAutoFit/>
          </a:bodyPr>
          <a:lstStyle/>
          <a:p>
            <a:pPr marL="285750" indent="-285750">
              <a:buFont typeface="Wingdings" panose="05000000000000000000" pitchFamily="2" charset="2"/>
              <a:buChar char="Ø"/>
            </a:pPr>
            <a:r>
              <a:rPr lang="de-AT" dirty="0"/>
              <a:t>Periodische Weiterbildung:</a:t>
            </a:r>
          </a:p>
        </p:txBody>
      </p:sp>
      <p:sp>
        <p:nvSpPr>
          <p:cNvPr id="9" name="Textfeld 8">
            <a:extLst>
              <a:ext uri="{FF2B5EF4-FFF2-40B4-BE49-F238E27FC236}">
                <a16:creationId xmlns:a16="http://schemas.microsoft.com/office/drawing/2014/main" id="{32269AEF-D1DF-4EFF-A949-29F9754763DB}"/>
              </a:ext>
            </a:extLst>
          </p:cNvPr>
          <p:cNvSpPr txBox="1"/>
          <p:nvPr/>
        </p:nvSpPr>
        <p:spPr>
          <a:xfrm>
            <a:off x="2317069" y="4787584"/>
            <a:ext cx="8060926" cy="646331"/>
          </a:xfrm>
          <a:prstGeom prst="rect">
            <a:avLst/>
          </a:prstGeom>
          <a:noFill/>
        </p:spPr>
        <p:txBody>
          <a:bodyPr wrap="square" rtlCol="0">
            <a:spAutoFit/>
          </a:bodyPr>
          <a:lstStyle/>
          <a:p>
            <a:pPr marL="285750" indent="-285750">
              <a:buFont typeface="Arial" panose="020B0604020202020204" pitchFamily="34" charset="0"/>
              <a:buChar char="•"/>
            </a:pPr>
            <a:r>
              <a:rPr lang="de-AT" dirty="0"/>
              <a:t>Neuerungen auf rechtlichem und technischem Gebiet (8 Stunden)</a:t>
            </a:r>
          </a:p>
          <a:p>
            <a:pPr marL="285750" indent="-285750">
              <a:buFont typeface="Arial" panose="020B0604020202020204" pitchFamily="34" charset="0"/>
              <a:buChar char="•"/>
            </a:pPr>
            <a:r>
              <a:rPr lang="de-AT" dirty="0"/>
              <a:t>Bei Fzg. über 3500kg und 50 km/h ein Spezialkurs über Bremsanlagen (8 Stunden)</a:t>
            </a:r>
          </a:p>
        </p:txBody>
      </p:sp>
      <p:sp>
        <p:nvSpPr>
          <p:cNvPr id="2" name="Textfeld 1">
            <a:extLst>
              <a:ext uri="{FF2B5EF4-FFF2-40B4-BE49-F238E27FC236}">
                <a16:creationId xmlns:a16="http://schemas.microsoft.com/office/drawing/2014/main" id="{9204F9B5-0F99-41D2-B18D-1EED1755F22D}"/>
              </a:ext>
            </a:extLst>
          </p:cNvPr>
          <p:cNvSpPr txBox="1"/>
          <p:nvPr/>
        </p:nvSpPr>
        <p:spPr>
          <a:xfrm>
            <a:off x="2317068" y="5539204"/>
            <a:ext cx="7759085" cy="369332"/>
          </a:xfrm>
          <a:prstGeom prst="rect">
            <a:avLst/>
          </a:prstGeom>
          <a:noFill/>
          <a:ln w="12700">
            <a:solidFill>
              <a:srgbClr val="FF0000"/>
            </a:solidFill>
          </a:ln>
        </p:spPr>
        <p:txBody>
          <a:bodyPr wrap="square" rtlCol="0">
            <a:spAutoFit/>
          </a:bodyPr>
          <a:lstStyle/>
          <a:p>
            <a:r>
              <a:rPr lang="de-AT" dirty="0"/>
              <a:t>Die periodische Weiterbildung muss mindestens alle 3 Jahre absolviert werden.</a:t>
            </a:r>
          </a:p>
        </p:txBody>
      </p:sp>
    </p:spTree>
    <p:extLst>
      <p:ext uri="{BB962C8B-B14F-4D97-AF65-F5344CB8AC3E}">
        <p14:creationId xmlns:p14="http://schemas.microsoft.com/office/powerpoint/2010/main" val="384811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A4BD1041-66BB-43CA-9E62-ED3F72E7D703}"/>
              </a:ext>
            </a:extLst>
          </p:cNvPr>
          <p:cNvSpPr txBox="1"/>
          <p:nvPr/>
        </p:nvSpPr>
        <p:spPr>
          <a:xfrm>
            <a:off x="1180731" y="780483"/>
            <a:ext cx="8895425" cy="400110"/>
          </a:xfrm>
          <a:prstGeom prst="rect">
            <a:avLst/>
          </a:prstGeom>
          <a:noFill/>
          <a:ln w="19050">
            <a:solidFill>
              <a:srgbClr val="FF0000"/>
            </a:solidFill>
          </a:ln>
        </p:spPr>
        <p:txBody>
          <a:bodyPr wrap="square" rtlCol="0">
            <a:spAutoFit/>
          </a:bodyPr>
          <a:lstStyle/>
          <a:p>
            <a:r>
              <a:rPr lang="de-AT" sz="2000" dirty="0"/>
              <a:t>Rechtliche Grundlage: Geeignete Person – Grundschulung  und Weiterbildung</a:t>
            </a:r>
          </a:p>
        </p:txBody>
      </p:sp>
      <p:sp>
        <p:nvSpPr>
          <p:cNvPr id="4" name="Textfeld 3">
            <a:extLst>
              <a:ext uri="{FF2B5EF4-FFF2-40B4-BE49-F238E27FC236}">
                <a16:creationId xmlns:a16="http://schemas.microsoft.com/office/drawing/2014/main" id="{146BB36B-C866-476A-B972-A8CD9308FF85}"/>
              </a:ext>
            </a:extLst>
          </p:cNvPr>
          <p:cNvSpPr txBox="1"/>
          <p:nvPr/>
        </p:nvSpPr>
        <p:spPr>
          <a:xfrm>
            <a:off x="1180730" y="1407625"/>
            <a:ext cx="8895425" cy="369332"/>
          </a:xfrm>
          <a:prstGeom prst="rect">
            <a:avLst/>
          </a:prstGeom>
          <a:noFill/>
        </p:spPr>
        <p:txBody>
          <a:bodyPr wrap="square" rtlCol="0">
            <a:spAutoFit/>
          </a:bodyPr>
          <a:lstStyle/>
          <a:p>
            <a:r>
              <a:rPr lang="de-AT" dirty="0"/>
              <a:t>§3 Abs. 3 und 4 PBStV – </a:t>
            </a:r>
            <a:r>
              <a:rPr lang="de-AT" u="sng" dirty="0"/>
              <a:t>Zeiträume:</a:t>
            </a:r>
            <a:r>
              <a:rPr lang="de-AT" dirty="0"/>
              <a:t>	Stichtag ist Tag der Grund- bzw. letzten Weiterbildung</a:t>
            </a:r>
            <a:endParaRPr lang="de-AT" u="sng" dirty="0"/>
          </a:p>
        </p:txBody>
      </p:sp>
      <p:sp>
        <p:nvSpPr>
          <p:cNvPr id="2" name="Textfeld 1">
            <a:extLst>
              <a:ext uri="{FF2B5EF4-FFF2-40B4-BE49-F238E27FC236}">
                <a16:creationId xmlns:a16="http://schemas.microsoft.com/office/drawing/2014/main" id="{C91BBC9E-CBB8-4D83-95BF-932CFC1701E6}"/>
              </a:ext>
            </a:extLst>
          </p:cNvPr>
          <p:cNvSpPr txBox="1"/>
          <p:nvPr/>
        </p:nvSpPr>
        <p:spPr>
          <a:xfrm>
            <a:off x="1686757" y="2072266"/>
            <a:ext cx="7892245" cy="369332"/>
          </a:xfrm>
          <a:prstGeom prst="rect">
            <a:avLst/>
          </a:prstGeom>
          <a:noFill/>
          <a:ln w="12700">
            <a:solidFill>
              <a:srgbClr val="FF0000"/>
            </a:solidFill>
          </a:ln>
        </p:spPr>
        <p:txBody>
          <a:bodyPr wrap="square" rtlCol="0">
            <a:spAutoFit/>
          </a:bodyPr>
          <a:lstStyle/>
          <a:p>
            <a:pPr algn="ctr"/>
            <a:r>
              <a:rPr lang="de-AT" dirty="0"/>
              <a:t>Absolvierte Grundausbildung	bzw. Weiterbildung</a:t>
            </a:r>
          </a:p>
        </p:txBody>
      </p:sp>
      <p:sp>
        <p:nvSpPr>
          <p:cNvPr id="7" name="Textfeld 6">
            <a:extLst>
              <a:ext uri="{FF2B5EF4-FFF2-40B4-BE49-F238E27FC236}">
                <a16:creationId xmlns:a16="http://schemas.microsoft.com/office/drawing/2014/main" id="{E366ED9A-310F-4603-9193-EF851EE8AA66}"/>
              </a:ext>
            </a:extLst>
          </p:cNvPr>
          <p:cNvSpPr txBox="1"/>
          <p:nvPr/>
        </p:nvSpPr>
        <p:spPr>
          <a:xfrm>
            <a:off x="1930874" y="3429000"/>
            <a:ext cx="1908695" cy="369332"/>
          </a:xfrm>
          <a:prstGeom prst="rect">
            <a:avLst/>
          </a:prstGeom>
          <a:noFill/>
          <a:ln w="12700">
            <a:solidFill>
              <a:srgbClr val="FF0000"/>
            </a:solidFill>
          </a:ln>
        </p:spPr>
        <p:txBody>
          <a:bodyPr wrap="square" rtlCol="0">
            <a:spAutoFit/>
          </a:bodyPr>
          <a:lstStyle/>
          <a:p>
            <a:r>
              <a:rPr lang="de-AT" dirty="0"/>
              <a:t>Weiterbildung</a:t>
            </a:r>
          </a:p>
        </p:txBody>
      </p:sp>
      <p:sp>
        <p:nvSpPr>
          <p:cNvPr id="8" name="Textfeld 7">
            <a:extLst>
              <a:ext uri="{FF2B5EF4-FFF2-40B4-BE49-F238E27FC236}">
                <a16:creationId xmlns:a16="http://schemas.microsoft.com/office/drawing/2014/main" id="{EC813958-0C5E-4D41-8B76-A796B072D893}"/>
              </a:ext>
            </a:extLst>
          </p:cNvPr>
          <p:cNvSpPr txBox="1"/>
          <p:nvPr/>
        </p:nvSpPr>
        <p:spPr>
          <a:xfrm>
            <a:off x="1930875" y="4334054"/>
            <a:ext cx="1908694" cy="646331"/>
          </a:xfrm>
          <a:prstGeom prst="rect">
            <a:avLst/>
          </a:prstGeom>
          <a:noFill/>
          <a:ln w="12700">
            <a:solidFill>
              <a:srgbClr val="FF0000"/>
            </a:solidFill>
          </a:ln>
        </p:spPr>
        <p:txBody>
          <a:bodyPr wrap="square" rtlCol="0">
            <a:spAutoFit/>
          </a:bodyPr>
          <a:lstStyle/>
          <a:p>
            <a:r>
              <a:rPr lang="de-AT" dirty="0"/>
              <a:t>Ende der Überziehung</a:t>
            </a:r>
          </a:p>
        </p:txBody>
      </p:sp>
      <p:sp>
        <p:nvSpPr>
          <p:cNvPr id="9" name="Textfeld 8">
            <a:extLst>
              <a:ext uri="{FF2B5EF4-FFF2-40B4-BE49-F238E27FC236}">
                <a16:creationId xmlns:a16="http://schemas.microsoft.com/office/drawing/2014/main" id="{CE88BE2B-66A1-4207-89EF-7C6D84A92A6C}"/>
              </a:ext>
            </a:extLst>
          </p:cNvPr>
          <p:cNvSpPr txBox="1"/>
          <p:nvPr/>
        </p:nvSpPr>
        <p:spPr>
          <a:xfrm>
            <a:off x="4358937" y="5708185"/>
            <a:ext cx="5220058" cy="369332"/>
          </a:xfrm>
          <a:prstGeom prst="rect">
            <a:avLst/>
          </a:prstGeom>
          <a:noFill/>
          <a:ln w="12700">
            <a:solidFill>
              <a:srgbClr val="FF0000"/>
            </a:solidFill>
          </a:ln>
        </p:spPr>
        <p:txBody>
          <a:bodyPr wrap="square" rtlCol="0">
            <a:spAutoFit/>
          </a:bodyPr>
          <a:lstStyle/>
          <a:p>
            <a:r>
              <a:rPr lang="de-AT" dirty="0"/>
              <a:t>Neuerliche Absolvierung der Grundausbildung nötig!</a:t>
            </a:r>
          </a:p>
        </p:txBody>
      </p:sp>
      <p:cxnSp>
        <p:nvCxnSpPr>
          <p:cNvPr id="10" name="Gerade Verbindung mit Pfeil 9">
            <a:extLst>
              <a:ext uri="{FF2B5EF4-FFF2-40B4-BE49-F238E27FC236}">
                <a16:creationId xmlns:a16="http://schemas.microsoft.com/office/drawing/2014/main" id="{3B9E3CF2-D822-4194-8180-CB1ECA34FD89}"/>
              </a:ext>
            </a:extLst>
          </p:cNvPr>
          <p:cNvCxnSpPr>
            <a:cxnSpLocks/>
          </p:cNvCxnSpPr>
          <p:nvPr/>
        </p:nvCxnSpPr>
        <p:spPr>
          <a:xfrm>
            <a:off x="2885223" y="2535344"/>
            <a:ext cx="0" cy="8330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0E406B6C-6229-4620-BBDF-E72710441A9D}"/>
              </a:ext>
            </a:extLst>
          </p:cNvPr>
          <p:cNvCxnSpPr>
            <a:cxnSpLocks/>
          </p:cNvCxnSpPr>
          <p:nvPr/>
        </p:nvCxnSpPr>
        <p:spPr>
          <a:xfrm>
            <a:off x="2885221" y="3877387"/>
            <a:ext cx="0" cy="4194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AF2EF1F3-90A8-49C0-A3B2-16F10F41D1B6}"/>
              </a:ext>
            </a:extLst>
          </p:cNvPr>
          <p:cNvCxnSpPr>
            <a:cxnSpLocks/>
          </p:cNvCxnSpPr>
          <p:nvPr/>
        </p:nvCxnSpPr>
        <p:spPr>
          <a:xfrm>
            <a:off x="6081940" y="4842060"/>
            <a:ext cx="14060" cy="795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5FF1674E-3909-4A38-88B7-1A48AC229C16}"/>
              </a:ext>
            </a:extLst>
          </p:cNvPr>
          <p:cNvSpPr txBox="1"/>
          <p:nvPr/>
        </p:nvSpPr>
        <p:spPr>
          <a:xfrm>
            <a:off x="1686755" y="2633477"/>
            <a:ext cx="1056442" cy="369332"/>
          </a:xfrm>
          <a:prstGeom prst="rect">
            <a:avLst/>
          </a:prstGeom>
          <a:noFill/>
        </p:spPr>
        <p:txBody>
          <a:bodyPr wrap="square" rtlCol="0">
            <a:spAutoFit/>
          </a:bodyPr>
          <a:lstStyle/>
          <a:p>
            <a:r>
              <a:rPr lang="de-AT" dirty="0"/>
              <a:t>3 Jahre</a:t>
            </a:r>
          </a:p>
        </p:txBody>
      </p:sp>
      <p:sp>
        <p:nvSpPr>
          <p:cNvPr id="14" name="Textfeld 13">
            <a:extLst>
              <a:ext uri="{FF2B5EF4-FFF2-40B4-BE49-F238E27FC236}">
                <a16:creationId xmlns:a16="http://schemas.microsoft.com/office/drawing/2014/main" id="{2D030F62-D2AE-4CB5-B2E8-D3DE7C32A529}"/>
              </a:ext>
            </a:extLst>
          </p:cNvPr>
          <p:cNvSpPr txBox="1"/>
          <p:nvPr/>
        </p:nvSpPr>
        <p:spPr>
          <a:xfrm>
            <a:off x="1624614" y="3880422"/>
            <a:ext cx="1118583" cy="369332"/>
          </a:xfrm>
          <a:prstGeom prst="rect">
            <a:avLst/>
          </a:prstGeom>
          <a:noFill/>
        </p:spPr>
        <p:txBody>
          <a:bodyPr wrap="square" rtlCol="0">
            <a:spAutoFit/>
          </a:bodyPr>
          <a:lstStyle/>
          <a:p>
            <a:r>
              <a:rPr lang="de-AT" dirty="0"/>
              <a:t>4 Monate</a:t>
            </a:r>
          </a:p>
        </p:txBody>
      </p:sp>
      <p:sp>
        <p:nvSpPr>
          <p:cNvPr id="15" name="Textfeld 14">
            <a:extLst>
              <a:ext uri="{FF2B5EF4-FFF2-40B4-BE49-F238E27FC236}">
                <a16:creationId xmlns:a16="http://schemas.microsoft.com/office/drawing/2014/main" id="{1E5B6D47-1A3D-4629-B457-57FFC27D1BB5}"/>
              </a:ext>
            </a:extLst>
          </p:cNvPr>
          <p:cNvSpPr txBox="1"/>
          <p:nvPr/>
        </p:nvSpPr>
        <p:spPr>
          <a:xfrm>
            <a:off x="6127844" y="5055024"/>
            <a:ext cx="3625575" cy="369332"/>
          </a:xfrm>
          <a:prstGeom prst="rect">
            <a:avLst/>
          </a:prstGeom>
          <a:noFill/>
        </p:spPr>
        <p:txBody>
          <a:bodyPr wrap="square" rtlCol="0">
            <a:spAutoFit/>
          </a:bodyPr>
          <a:lstStyle/>
          <a:p>
            <a:r>
              <a:rPr lang="de-AT" dirty="0"/>
              <a:t>Weitere 3 Jahre ohne Weiterbildung</a:t>
            </a:r>
          </a:p>
        </p:txBody>
      </p:sp>
      <p:cxnSp>
        <p:nvCxnSpPr>
          <p:cNvPr id="17" name="Gerade Verbindung mit Pfeil 16">
            <a:extLst>
              <a:ext uri="{FF2B5EF4-FFF2-40B4-BE49-F238E27FC236}">
                <a16:creationId xmlns:a16="http://schemas.microsoft.com/office/drawing/2014/main" id="{A67DC1D1-8303-42F1-915E-FE93910EE5EC}"/>
              </a:ext>
            </a:extLst>
          </p:cNvPr>
          <p:cNvCxnSpPr>
            <a:cxnSpLocks/>
          </p:cNvCxnSpPr>
          <p:nvPr/>
        </p:nvCxnSpPr>
        <p:spPr>
          <a:xfrm>
            <a:off x="6064920" y="2535344"/>
            <a:ext cx="0" cy="16845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CA3A157F-F987-465E-A79B-2E5F320DF18D}"/>
              </a:ext>
            </a:extLst>
          </p:cNvPr>
          <p:cNvSpPr txBox="1"/>
          <p:nvPr/>
        </p:nvSpPr>
        <p:spPr>
          <a:xfrm>
            <a:off x="6127844" y="2906727"/>
            <a:ext cx="3451151" cy="923330"/>
          </a:xfrm>
          <a:prstGeom prst="rect">
            <a:avLst/>
          </a:prstGeom>
          <a:noFill/>
        </p:spPr>
        <p:txBody>
          <a:bodyPr wrap="square" rtlCol="0">
            <a:spAutoFit/>
          </a:bodyPr>
          <a:lstStyle/>
          <a:p>
            <a:r>
              <a:rPr lang="de-AT" dirty="0"/>
              <a:t>Falls keine Weiterbildung innerhalb von 3 Jahren und </a:t>
            </a:r>
          </a:p>
          <a:p>
            <a:r>
              <a:rPr lang="de-AT" dirty="0"/>
              <a:t>4 Monaten erfolgt</a:t>
            </a:r>
          </a:p>
        </p:txBody>
      </p:sp>
      <p:sp>
        <p:nvSpPr>
          <p:cNvPr id="31" name="Textfeld 30">
            <a:extLst>
              <a:ext uri="{FF2B5EF4-FFF2-40B4-BE49-F238E27FC236}">
                <a16:creationId xmlns:a16="http://schemas.microsoft.com/office/drawing/2014/main" id="{EA56D9DA-B214-4B8D-B217-B3429A93A702}"/>
              </a:ext>
            </a:extLst>
          </p:cNvPr>
          <p:cNvSpPr txBox="1"/>
          <p:nvPr/>
        </p:nvSpPr>
        <p:spPr>
          <a:xfrm>
            <a:off x="4358945" y="4331806"/>
            <a:ext cx="5220058" cy="369332"/>
          </a:xfrm>
          <a:prstGeom prst="rect">
            <a:avLst/>
          </a:prstGeom>
          <a:noFill/>
          <a:ln w="12700">
            <a:solidFill>
              <a:srgbClr val="FF0000"/>
            </a:solidFill>
          </a:ln>
        </p:spPr>
        <p:txBody>
          <a:bodyPr wrap="square" rtlCol="0">
            <a:spAutoFit/>
          </a:bodyPr>
          <a:lstStyle/>
          <a:p>
            <a:r>
              <a:rPr lang="de-AT" dirty="0"/>
              <a:t>Person darf keine Begutachtungen mehr durchführen.</a:t>
            </a:r>
          </a:p>
        </p:txBody>
      </p:sp>
    </p:spTree>
    <p:extLst>
      <p:ext uri="{BB962C8B-B14F-4D97-AF65-F5344CB8AC3E}">
        <p14:creationId xmlns:p14="http://schemas.microsoft.com/office/powerpoint/2010/main" val="380122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23" grpId="0"/>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2486</Words>
  <Application>Microsoft Office PowerPoint</Application>
  <PresentationFormat>Breitbild</PresentationFormat>
  <Paragraphs>286</Paragraphs>
  <Slides>30</Slides>
  <Notes>30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30</vt:i4>
      </vt:variant>
    </vt:vector>
  </HeadingPairs>
  <TitlesOfParts>
    <vt:vector size="36" baseType="lpstr">
      <vt:lpstr>Arial</vt:lpstr>
      <vt:lpstr>Calibri</vt:lpstr>
      <vt:lpstr>Times</vt:lpstr>
      <vt:lpstr>Times New Roman</vt:lpstr>
      <vt:lpstr>Wingdings</vt:lpstr>
      <vt:lpstr>Office Theme</vt:lpstr>
      <vt:lpstr>Wiederkehrende Begutachtung gemäß § 57a KFG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Land Oberösterreich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Kaufmann, Mariella</dc:creator>
  <cp:lastModifiedBy>Gillhofer, Harald</cp:lastModifiedBy>
  <cp:revision>177</cp:revision>
  <cp:lastPrinted>2023-04-07T10:40:33Z</cp:lastPrinted>
  <dcterms:created xsi:type="dcterms:W3CDTF">2020-06-30T10:20:05Z</dcterms:created>
  <dcterms:modified xsi:type="dcterms:W3CDTF">2023-04-07T11:56:11Z</dcterms:modified>
</cp:coreProperties>
</file>