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66" r:id="rId4"/>
    <p:sldId id="261" r:id="rId5"/>
    <p:sldId id="264" r:id="rId6"/>
    <p:sldId id="259" r:id="rId7"/>
    <p:sldId id="263" r:id="rId8"/>
    <p:sldId id="265" r:id="rId9"/>
    <p:sldId id="268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2D"/>
    <a:srgbClr val="FFCE00"/>
    <a:srgbClr val="272727"/>
    <a:srgbClr val="313231"/>
    <a:srgbClr val="001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480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9FB8F-21E5-DB42-949B-7482B3094E9F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1E643-15CF-3743-9E2E-49577029FD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198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30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98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83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00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0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95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35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5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9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56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E3AE8-2335-6640-A19D-6BE0690EE816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10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5932" y="2193293"/>
            <a:ext cx="8140687" cy="1722896"/>
          </a:xfrm>
        </p:spPr>
        <p:txBody>
          <a:bodyPr>
            <a:normAutofit/>
          </a:bodyPr>
          <a:lstStyle/>
          <a:p>
            <a:r>
              <a:rPr lang="de-DE" sz="3400" b="1" dirty="0" smtClean="0">
                <a:solidFill>
                  <a:srgbClr val="272727"/>
                </a:solidFill>
                <a:latin typeface="Verdana"/>
                <a:cs typeface="Verdana"/>
              </a:rPr>
              <a:t>RAUCHFANGKEHRER/IN</a:t>
            </a:r>
            <a:endParaRPr lang="de-DE" sz="3400" b="1" dirty="0">
              <a:solidFill>
                <a:srgbClr val="272727"/>
              </a:solidFill>
              <a:latin typeface="Verdana"/>
              <a:cs typeface="Verdana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79975"/>
            <a:ext cx="6400800" cy="999642"/>
          </a:xfrm>
        </p:spPr>
        <p:txBody>
          <a:bodyPr>
            <a:normAutofit/>
          </a:bodyPr>
          <a:lstStyle/>
          <a:p>
            <a:r>
              <a:rPr lang="de-DE" sz="2500" dirty="0" smtClean="0">
                <a:solidFill>
                  <a:srgbClr val="272727"/>
                </a:solidFill>
                <a:latin typeface="Verdana"/>
                <a:cs typeface="Verdana"/>
              </a:rPr>
              <a:t>Ein Beruf mit Zukunft</a:t>
            </a:r>
            <a:endParaRPr lang="de-DE" sz="2500" dirty="0">
              <a:solidFill>
                <a:srgbClr val="272727"/>
              </a:solidFill>
              <a:latin typeface="Verdana"/>
              <a:cs typeface="Verdana"/>
            </a:endParaRPr>
          </a:p>
        </p:txBody>
      </p:sp>
      <p:pic>
        <p:nvPicPr>
          <p:cNvPr id="7" name="Bild 6" descr="Logo_kurz_Handwerk_statt_Mundwerk_ohne_HG_R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90" y="3889848"/>
            <a:ext cx="1612900" cy="952500"/>
          </a:xfrm>
          <a:prstGeom prst="rect">
            <a:avLst/>
          </a:prstGeom>
        </p:spPr>
      </p:pic>
      <p:pic>
        <p:nvPicPr>
          <p:cNvPr id="4" name="Bild 3" descr="Sprechblase_Berufe_18034_Rauchfangkehrer: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87" y="-756774"/>
            <a:ext cx="5768722" cy="40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402039" y="2308839"/>
            <a:ext cx="5345358" cy="2652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000" indent="-234000">
              <a:spcBef>
                <a:spcPts val="600"/>
              </a:spcBef>
              <a:buFont typeface="Arial"/>
              <a:buNone/>
            </a:pPr>
            <a:r>
              <a:rPr lang="de-DE" sz="1500" b="1" dirty="0" smtClean="0">
                <a:latin typeface="Verdana"/>
                <a:cs typeface="Verdana"/>
              </a:rPr>
              <a:t>Über Uns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Fügen Sie hier einige wichtige Eckdaten über Ihr Unternehmen ein wie z.B.:</a:t>
            </a:r>
            <a:endParaRPr lang="de-DE" sz="1500" dirty="0">
              <a:latin typeface="Verdana"/>
              <a:cs typeface="Verdana"/>
            </a:endParaRP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20 Mitarbeiter, davon aktuell 2 Lehrlinge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Gründung 1972, Familienbetrieb in zweiter Generation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Wir erwarten motivierte Mitarbeiter und bieten dafür ein tolles Team mit familiärem Umfeld.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endParaRPr lang="de-DE" sz="15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15" name="Bild 14" descr="H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/>
          <a:stretch/>
        </p:blipFill>
        <p:spPr>
          <a:xfrm>
            <a:off x="-1319268" y="152401"/>
            <a:ext cx="10014537" cy="2033309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402039" y="1048123"/>
            <a:ext cx="829327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e-DE" sz="2800" b="1" dirty="0" smtClean="0">
                <a:solidFill>
                  <a:schemeClr val="bg1"/>
                </a:solidFill>
                <a:latin typeface="Verdana"/>
                <a:cs typeface="Verdana"/>
              </a:rPr>
              <a:t>Ein moderner Betrieb stellt sich vor.</a:t>
            </a:r>
            <a:endParaRPr lang="de-DE" sz="28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08389" y="586411"/>
            <a:ext cx="7776761" cy="559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>
                <a:solidFill>
                  <a:schemeClr val="bg1"/>
                </a:solidFill>
                <a:latin typeface="Verdana"/>
                <a:cs typeface="Verdana"/>
              </a:rPr>
              <a:t>Rauchfangkehrer Mustermann</a:t>
            </a:r>
            <a:endParaRPr lang="de-DE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824308" y="1841501"/>
            <a:ext cx="1871003" cy="1513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latin typeface="Verdana"/>
                <a:cs typeface="Verdana"/>
              </a:rPr>
              <a:t>Dies ist ein Platzhalter für ein Logo oder ein Foto.</a:t>
            </a:r>
            <a:endParaRPr lang="de-DE" sz="1200" dirty="0">
              <a:latin typeface="Verdana"/>
              <a:cs typeface="Verdana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824308" y="3447796"/>
            <a:ext cx="1871003" cy="1513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latin typeface="Verdana"/>
                <a:cs typeface="Verdana"/>
              </a:rPr>
              <a:t>Dies ist ein Platzhalter für ein weiteres Foto.</a:t>
            </a:r>
            <a:endParaRPr lang="de-DE"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168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02038" y="2297382"/>
            <a:ext cx="6251489" cy="2590829"/>
          </a:xfrm>
        </p:spPr>
        <p:txBody>
          <a:bodyPr>
            <a:noAutofit/>
          </a:bodyPr>
          <a:lstStyle/>
          <a:p>
            <a:pPr marL="234000" indent="-234000">
              <a:spcBef>
                <a:spcPts val="600"/>
              </a:spcBef>
              <a:buNone/>
            </a:pPr>
            <a:r>
              <a:rPr lang="de-DE" sz="1500" b="1" dirty="0" smtClean="0">
                <a:solidFill>
                  <a:srgbClr val="272727"/>
                </a:solidFill>
                <a:latin typeface="Verdana"/>
                <a:cs typeface="Verdana"/>
              </a:rPr>
              <a:t>Unsere Produkte und Leistung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Fügen Sie hier Ihre wichtigsten Produkte und Dienstleistungen ein.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Hier steht ein Produkt oder eine Dienstleistung.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>
                <a:solidFill>
                  <a:srgbClr val="272727"/>
                </a:solidFill>
                <a:latin typeface="Verdana"/>
                <a:cs typeface="Verdana"/>
              </a:rPr>
              <a:t>Hier steht ein Produkt oder eine Dienstleistung.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>
                <a:solidFill>
                  <a:srgbClr val="272727"/>
                </a:solidFill>
                <a:latin typeface="Verdana"/>
                <a:cs typeface="Verdana"/>
              </a:rPr>
              <a:t>Hier steht ein Produkt oder eine Dienstleistung.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>
                <a:solidFill>
                  <a:srgbClr val="272727"/>
                </a:solidFill>
                <a:latin typeface="Verdana"/>
                <a:cs typeface="Verdana"/>
              </a:rPr>
              <a:t>Hier steht ein Produkt oder eine Dienstleistung</a:t>
            </a: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.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endParaRPr lang="de-DE" sz="1500" dirty="0" smtClean="0">
              <a:solidFill>
                <a:srgbClr val="272727"/>
              </a:solidFill>
              <a:latin typeface="Verdana"/>
              <a:cs typeface="Verdana"/>
            </a:endParaRPr>
          </a:p>
        </p:txBody>
      </p:sp>
      <p:pic>
        <p:nvPicPr>
          <p:cNvPr id="9" name="Bild 8" descr="H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/>
          <a:stretch/>
        </p:blipFill>
        <p:spPr>
          <a:xfrm>
            <a:off x="-1319268" y="152401"/>
            <a:ext cx="10014537" cy="203330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02039" y="1048123"/>
            <a:ext cx="829327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e-DE" sz="2800" b="1" dirty="0" smtClean="0">
                <a:solidFill>
                  <a:schemeClr val="bg1"/>
                </a:solidFill>
                <a:latin typeface="Verdana"/>
                <a:cs typeface="Verdana"/>
              </a:rPr>
              <a:t>Ein moderner Betrieb stellt sich vor.</a:t>
            </a:r>
            <a:endParaRPr lang="de-DE" sz="28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08389" y="586411"/>
            <a:ext cx="7776761" cy="559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>
                <a:solidFill>
                  <a:schemeClr val="bg1"/>
                </a:solidFill>
                <a:latin typeface="Verdana"/>
                <a:cs typeface="Verdana"/>
              </a:rPr>
              <a:t>Rauchfangkehrer Mustermann</a:t>
            </a:r>
            <a:endParaRPr lang="de-DE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824308" y="1841501"/>
            <a:ext cx="1871003" cy="1513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latin typeface="Verdana"/>
                <a:cs typeface="Verdana"/>
              </a:rPr>
              <a:t>Dies ist ein Platzhalter für ein Foto.</a:t>
            </a:r>
            <a:endParaRPr lang="de-DE" sz="1200" dirty="0">
              <a:latin typeface="Verdana"/>
              <a:cs typeface="Verdana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824308" y="3447796"/>
            <a:ext cx="1871003" cy="1513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latin typeface="Verdana"/>
                <a:cs typeface="Verdana"/>
              </a:rPr>
              <a:t>Dies ist ein Platzhalter für ein weiteres Foto.</a:t>
            </a:r>
            <a:endParaRPr lang="de-DE"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016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 flipV="1">
            <a:off x="5076056" y="1656854"/>
            <a:ext cx="3782499" cy="180000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/>
          <p:cNvSpPr txBox="1">
            <a:spLocks/>
          </p:cNvSpPr>
          <p:nvPr/>
        </p:nvSpPr>
        <p:spPr>
          <a:xfrm>
            <a:off x="402039" y="2297381"/>
            <a:ext cx="8293229" cy="2086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000" indent="-234000">
              <a:lnSpc>
                <a:spcPct val="12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Alles andere als ein Bürojob: als Rauchfangkehrer/in bist du ständig unterwegs</a:t>
            </a:r>
          </a:p>
          <a:p>
            <a:pPr marL="234000" indent="-234000">
              <a:lnSpc>
                <a:spcPct val="12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Du beratest aktiv Kunden zu verschiedenen Themen und bist daher ständig mit Menschen in Kontakt</a:t>
            </a:r>
          </a:p>
          <a:p>
            <a:pPr marL="234000" indent="-234000">
              <a:lnSpc>
                <a:spcPct val="12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Du bist ein wichtiger Ratgeber in Fragen zu Brandschutz, Umweltschutz und Energieverbrauch</a:t>
            </a:r>
            <a:endParaRPr lang="de-DE" sz="1500" dirty="0">
              <a:latin typeface="Verdana"/>
              <a:cs typeface="Verdana"/>
            </a:endParaRPr>
          </a:p>
        </p:txBody>
      </p:sp>
      <p:pic>
        <p:nvPicPr>
          <p:cNvPr id="8" name="Bild 7" descr="H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/>
          <a:stretch/>
        </p:blipFill>
        <p:spPr>
          <a:xfrm>
            <a:off x="-1319268" y="152401"/>
            <a:ext cx="10014537" cy="20333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02039" y="1048123"/>
            <a:ext cx="829327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e-DE" sz="2800" b="1" dirty="0" smtClean="0">
                <a:solidFill>
                  <a:schemeClr val="bg1"/>
                </a:solidFill>
                <a:latin typeface="Verdana"/>
                <a:cs typeface="Verdana"/>
              </a:rPr>
              <a:t>Was den Beruf so spannend macht ...</a:t>
            </a:r>
            <a:endParaRPr lang="de-DE" sz="28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08389" y="482504"/>
            <a:ext cx="7776761" cy="559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>
                <a:solidFill>
                  <a:schemeClr val="bg1"/>
                </a:solidFill>
                <a:latin typeface="Verdana"/>
                <a:cs typeface="Verdana"/>
              </a:rPr>
              <a:t>Der Rauchfangkehrer / Die </a:t>
            </a:r>
            <a:r>
              <a:rPr lang="de-DE" sz="2000" dirty="0" err="1" smtClean="0">
                <a:solidFill>
                  <a:schemeClr val="bg1"/>
                </a:solidFill>
                <a:latin typeface="Verdana"/>
                <a:cs typeface="Verdana"/>
              </a:rPr>
              <a:t>Rauchfangkehrerin</a:t>
            </a:r>
            <a:endParaRPr lang="de-DE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82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>
          <a:xfrm>
            <a:off x="402040" y="2297381"/>
            <a:ext cx="2187542" cy="2713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dirty="0">
              <a:latin typeface="Corbel"/>
              <a:cs typeface="Corbel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08388" y="2185710"/>
            <a:ext cx="8656239" cy="279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de-DE" sz="1500" b="1" dirty="0" smtClean="0">
                <a:latin typeface="Verdana"/>
                <a:cs typeface="Verdana"/>
              </a:rPr>
              <a:t>Körperliche Anforderungen: 	</a:t>
            </a:r>
            <a:r>
              <a:rPr lang="de-DE" sz="1500" dirty="0" smtClean="0">
                <a:latin typeface="Verdana"/>
                <a:cs typeface="Verdana"/>
              </a:rPr>
              <a:t>Ausdauer, gutes Gleichgewichtsgewühl,</a:t>
            </a:r>
            <a:br>
              <a:rPr lang="de-DE" sz="1500" dirty="0" smtClean="0">
                <a:latin typeface="Verdana"/>
                <a:cs typeface="Verdana"/>
              </a:rPr>
            </a:br>
            <a:r>
              <a:rPr lang="de-DE" sz="1500" dirty="0" smtClean="0">
                <a:latin typeface="Verdana"/>
                <a:cs typeface="Verdana"/>
              </a:rPr>
              <a:t>							Schwindelfreiheit</a:t>
            </a:r>
          </a:p>
          <a:p>
            <a:pPr marL="0" indent="0">
              <a:spcBef>
                <a:spcPts val="600"/>
              </a:spcBef>
              <a:buNone/>
            </a:pPr>
            <a:endParaRPr lang="de-DE" sz="1500" dirty="0" smtClean="0">
              <a:latin typeface="Verdana"/>
              <a:cs typeface="Verdan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500" b="1" dirty="0" smtClean="0">
                <a:latin typeface="Verdana"/>
                <a:cs typeface="Verdana"/>
              </a:rPr>
              <a:t>Sachkompetenz:   			</a:t>
            </a:r>
            <a:r>
              <a:rPr lang="de-DE" sz="1500" dirty="0" smtClean="0">
                <a:latin typeface="Verdana"/>
                <a:cs typeface="Verdana"/>
              </a:rPr>
              <a:t>Handwerkliche Geschicklichkeit, selbständiges</a:t>
            </a:r>
            <a:br>
              <a:rPr lang="de-DE" sz="1500" dirty="0" smtClean="0">
                <a:latin typeface="Verdana"/>
                <a:cs typeface="Verdana"/>
              </a:rPr>
            </a:br>
            <a:r>
              <a:rPr lang="de-DE" sz="1500" dirty="0" smtClean="0">
                <a:latin typeface="Verdana"/>
                <a:cs typeface="Verdana"/>
              </a:rPr>
              <a:t>							Arbeiten</a:t>
            </a:r>
            <a:br>
              <a:rPr lang="de-DE" sz="1500" dirty="0" smtClean="0">
                <a:latin typeface="Verdana"/>
                <a:cs typeface="Verdana"/>
              </a:rPr>
            </a:br>
            <a:endParaRPr lang="de-DE" sz="1500" dirty="0" smtClean="0">
              <a:latin typeface="Verdana"/>
              <a:cs typeface="Verdan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DE" sz="1500" b="1" dirty="0" smtClean="0">
                <a:latin typeface="Verdana"/>
                <a:cs typeface="Verdana"/>
              </a:rPr>
              <a:t>Sozialkompetenz:</a:t>
            </a:r>
            <a:r>
              <a:rPr lang="de-DE" sz="1500" b="1" dirty="0">
                <a:latin typeface="Verdana"/>
                <a:cs typeface="Verdana"/>
              </a:rPr>
              <a:t> </a:t>
            </a:r>
            <a:r>
              <a:rPr lang="de-DE" sz="1500" b="1" dirty="0" smtClean="0">
                <a:latin typeface="Verdana"/>
                <a:cs typeface="Verdana"/>
              </a:rPr>
              <a:t>  			</a:t>
            </a:r>
            <a:r>
              <a:rPr lang="de-DE" sz="1500" dirty="0" smtClean="0">
                <a:latin typeface="Verdana"/>
                <a:cs typeface="Verdana"/>
              </a:rPr>
              <a:t>Kundinnen-/Kundenorientierung,</a:t>
            </a:r>
            <a:br>
              <a:rPr lang="de-DE" sz="1500" dirty="0" smtClean="0">
                <a:latin typeface="Verdana"/>
                <a:cs typeface="Verdana"/>
              </a:rPr>
            </a:br>
            <a:r>
              <a:rPr lang="de-DE" sz="1500" dirty="0" smtClean="0">
                <a:latin typeface="Verdana"/>
                <a:cs typeface="Verdana"/>
              </a:rPr>
              <a:t>							Verantwortungsbewusstsein</a:t>
            </a:r>
            <a:endParaRPr lang="de-DE" sz="1500" dirty="0">
              <a:latin typeface="Verdana"/>
              <a:cs typeface="Verdana"/>
            </a:endParaRPr>
          </a:p>
        </p:txBody>
      </p:sp>
      <p:pic>
        <p:nvPicPr>
          <p:cNvPr id="9" name="Bild 8" descr="H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/>
          <a:stretch/>
        </p:blipFill>
        <p:spPr>
          <a:xfrm>
            <a:off x="-1319268" y="152401"/>
            <a:ext cx="10014537" cy="203330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02039" y="1048123"/>
            <a:ext cx="829327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e-DE" sz="2800" b="1" dirty="0" smtClean="0">
                <a:solidFill>
                  <a:schemeClr val="bg1"/>
                </a:solidFill>
                <a:latin typeface="Verdana"/>
                <a:cs typeface="Verdana"/>
              </a:rPr>
              <a:t>Welche Talente solltest du mitbringen?</a:t>
            </a:r>
            <a:endParaRPr lang="de-DE" sz="28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08389" y="482504"/>
            <a:ext cx="7776761" cy="559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>
                <a:solidFill>
                  <a:schemeClr val="bg1"/>
                </a:solidFill>
                <a:latin typeface="Verdana"/>
                <a:cs typeface="Verdana"/>
              </a:rPr>
              <a:t>Der Rauchfangkehrer / Die </a:t>
            </a:r>
            <a:r>
              <a:rPr lang="de-DE" sz="2000" dirty="0" err="1" smtClean="0">
                <a:solidFill>
                  <a:schemeClr val="bg1"/>
                </a:solidFill>
                <a:latin typeface="Verdana"/>
                <a:cs typeface="Verdana"/>
              </a:rPr>
              <a:t>Rauchfangkehrerin</a:t>
            </a:r>
            <a:endParaRPr lang="de-DE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209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402039" y="2297381"/>
            <a:ext cx="8598028" cy="2698901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000" indent="-2340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Beratung von Kundinnen und Kunden </a:t>
            </a:r>
          </a:p>
          <a:p>
            <a:pPr marL="234000" indent="-2340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Überprüfen und Reinigen von Feueranlagen und Verbrennungseinrichtungen</a:t>
            </a:r>
          </a:p>
          <a:p>
            <a:pPr marL="234000" indent="-2340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Kenntnis verschiedener Baustoffe für verschiedene Baubestimmungen</a:t>
            </a:r>
          </a:p>
          <a:p>
            <a:pPr marL="234000" indent="-2340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Kenntnis von Lösch- und Brandschutz-Maßnahmen</a:t>
            </a:r>
          </a:p>
          <a:p>
            <a:pPr marL="234000" indent="-2340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Überprüfen von Feuerstätten auf Wirtschaftlichkeit</a:t>
            </a:r>
            <a:endParaRPr lang="de-DE" sz="1500" dirty="0">
              <a:solidFill>
                <a:srgbClr val="272727"/>
              </a:solidFill>
              <a:latin typeface="Verdana"/>
              <a:cs typeface="Verdana"/>
            </a:endParaRPr>
          </a:p>
          <a:p>
            <a:pPr marL="234000" indent="-2340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Abgas-Überprüfungen</a:t>
            </a:r>
          </a:p>
        </p:txBody>
      </p:sp>
      <p:pic>
        <p:nvPicPr>
          <p:cNvPr id="22" name="Bild 21" descr="H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/>
          <a:stretch/>
        </p:blipFill>
        <p:spPr>
          <a:xfrm>
            <a:off x="-1319268" y="154278"/>
            <a:ext cx="10014537" cy="2033309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402039" y="938491"/>
            <a:ext cx="8293272" cy="791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sz="2500" b="1" dirty="0" smtClean="0">
                <a:solidFill>
                  <a:schemeClr val="bg1"/>
                </a:solidFill>
                <a:latin typeface="Verdana"/>
                <a:cs typeface="Verdana"/>
              </a:rPr>
              <a:t>Welche Aufgaben hat ein/</a:t>
            </a:r>
            <a:r>
              <a:rPr lang="de-DE" sz="2500" b="1" dirty="0" err="1" smtClean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de-DE" sz="2500" b="1" dirty="0" smtClean="0">
                <a:solidFill>
                  <a:schemeClr val="bg1"/>
                </a:solidFill>
                <a:latin typeface="Verdana"/>
                <a:cs typeface="Verdana"/>
              </a:rPr>
              <a:t> Rauchfangkehrer/in?</a:t>
            </a:r>
            <a:endParaRPr lang="de-DE" sz="25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08389" y="482504"/>
            <a:ext cx="7776761" cy="559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>
                <a:solidFill>
                  <a:schemeClr val="bg1"/>
                </a:solidFill>
                <a:latin typeface="Verdana"/>
                <a:cs typeface="Verdana"/>
              </a:rPr>
              <a:t>Der Rauchfangkehrer / Die </a:t>
            </a:r>
            <a:r>
              <a:rPr lang="de-DE" sz="2000" dirty="0" err="1" smtClean="0">
                <a:solidFill>
                  <a:schemeClr val="bg1"/>
                </a:solidFill>
                <a:latin typeface="Verdana"/>
                <a:cs typeface="Verdana"/>
              </a:rPr>
              <a:t>Rauchfangkehrerin</a:t>
            </a:r>
            <a:endParaRPr lang="de-DE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497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/>
          <a:stretch/>
        </p:blipFill>
        <p:spPr>
          <a:xfrm>
            <a:off x="-1319268" y="152401"/>
            <a:ext cx="10014537" cy="203330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02038" y="1048123"/>
            <a:ext cx="858956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e-DE" sz="2800" b="1" dirty="0" smtClean="0">
                <a:solidFill>
                  <a:schemeClr val="bg1"/>
                </a:solidFill>
                <a:latin typeface="Verdana"/>
                <a:cs typeface="Verdana"/>
              </a:rPr>
              <a:t>Wie sieht die Aus- u. Weiterbildung aus?</a:t>
            </a:r>
            <a:endParaRPr lang="de-DE" sz="28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402039" y="2297382"/>
            <a:ext cx="8589560" cy="2587234"/>
          </a:xfrm>
          <a:prstGeom prst="rect">
            <a:avLst/>
          </a:prstGeom>
        </p:spPr>
        <p:txBody>
          <a:bodyPr vert="horz" lIns="91440" tIns="45720" rIns="91440" bIns="45720" numCol="1" spcCol="18000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Bei der 3 - jährigen dualen Ausbildung erlernst du die handwerklichen </a:t>
            </a:r>
            <a:br>
              <a:rPr lang="de-DE" sz="1500" dirty="0" smtClean="0">
                <a:latin typeface="Verdana"/>
                <a:cs typeface="Verdana"/>
              </a:rPr>
            </a:br>
            <a:r>
              <a:rPr lang="de-DE" sz="1500" dirty="0" smtClean="0">
                <a:latin typeface="Verdana"/>
                <a:cs typeface="Verdana"/>
              </a:rPr>
              <a:t>Fertigkeiten im Lehrbetrieb und den theoretischen Teil in der Berufsschule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Nach </a:t>
            </a:r>
            <a:r>
              <a:rPr lang="de-DE" sz="1500" dirty="0">
                <a:latin typeface="Verdana"/>
                <a:cs typeface="Verdana"/>
              </a:rPr>
              <a:t>der Lehre steht dir die Meisterprüfung offen, ein optimales Sprungbrett </a:t>
            </a:r>
            <a:r>
              <a:rPr lang="de-DE" sz="1500" dirty="0" smtClean="0">
                <a:latin typeface="Verdana"/>
                <a:cs typeface="Verdana"/>
              </a:rPr>
              <a:t/>
            </a:r>
            <a:br>
              <a:rPr lang="de-DE" sz="1500" dirty="0" smtClean="0">
                <a:latin typeface="Verdana"/>
                <a:cs typeface="Verdana"/>
              </a:rPr>
            </a:br>
            <a:r>
              <a:rPr lang="de-DE" sz="1500" dirty="0" smtClean="0">
                <a:latin typeface="Verdana"/>
                <a:cs typeface="Verdana"/>
              </a:rPr>
              <a:t>für </a:t>
            </a:r>
            <a:r>
              <a:rPr lang="de-DE" sz="1500" dirty="0">
                <a:latin typeface="Verdana"/>
                <a:cs typeface="Verdana"/>
              </a:rPr>
              <a:t>die Gründung eines eigenen </a:t>
            </a:r>
            <a:r>
              <a:rPr lang="de-DE" sz="1500" dirty="0" smtClean="0">
                <a:latin typeface="Verdana"/>
                <a:cs typeface="Verdana"/>
              </a:rPr>
              <a:t>Betriebes oder die Übernahme eines bestehenden Betriebs.</a:t>
            </a:r>
            <a:br>
              <a:rPr lang="de-DE" sz="1500" dirty="0" smtClean="0">
                <a:latin typeface="Verdana"/>
                <a:cs typeface="Verdana"/>
              </a:rPr>
            </a:br>
            <a:r>
              <a:rPr lang="de-DE" sz="1500" dirty="0" smtClean="0">
                <a:latin typeface="Verdana"/>
                <a:cs typeface="Verdana"/>
              </a:rPr>
              <a:t/>
            </a:r>
            <a:br>
              <a:rPr lang="de-DE" sz="1500" dirty="0" smtClean="0">
                <a:latin typeface="Verdana"/>
                <a:cs typeface="Verdana"/>
              </a:rPr>
            </a:br>
            <a:endParaRPr lang="de-DE" sz="1500" dirty="0" smtClean="0">
              <a:latin typeface="Verdana"/>
              <a:cs typeface="Verdana"/>
            </a:endParaRPr>
          </a:p>
          <a:p>
            <a:pPr marL="0" indent="0">
              <a:spcBef>
                <a:spcPts val="600"/>
              </a:spcBef>
              <a:buNone/>
            </a:pPr>
            <a:endParaRPr lang="de-DE" sz="1500" dirty="0">
              <a:latin typeface="Verdana"/>
              <a:cs typeface="Verdana"/>
            </a:endParaRPr>
          </a:p>
          <a:p>
            <a:pPr marL="0" indent="0">
              <a:spcBef>
                <a:spcPts val="600"/>
              </a:spcBef>
              <a:buNone/>
            </a:pPr>
            <a:endParaRPr lang="de-DE" sz="1500" dirty="0" smtClean="0">
              <a:latin typeface="Verdana"/>
              <a:cs typeface="Verdana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08389" y="721348"/>
            <a:ext cx="7776761" cy="559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>
                <a:solidFill>
                  <a:schemeClr val="bg1"/>
                </a:solidFill>
                <a:latin typeface="Verdana"/>
                <a:cs typeface="Verdana"/>
              </a:rPr>
              <a:t>Der Rauchfangkehrer / Die </a:t>
            </a:r>
            <a:r>
              <a:rPr lang="de-DE" sz="2000" dirty="0" err="1" smtClean="0">
                <a:solidFill>
                  <a:schemeClr val="bg1"/>
                </a:solidFill>
                <a:latin typeface="Verdana"/>
                <a:cs typeface="Verdana"/>
              </a:rPr>
              <a:t>Rauchfangkehrerin</a:t>
            </a:r>
            <a:r>
              <a:rPr lang="de-DE" sz="2000" dirty="0" smtClean="0">
                <a:solidFill>
                  <a:schemeClr val="bg1"/>
                </a:solidFill>
                <a:latin typeface="Verdana"/>
                <a:cs typeface="Verdana"/>
              </a:rPr>
              <a:t/>
            </a:r>
            <a:br>
              <a:rPr lang="de-DE" sz="2000" dirty="0" smtClean="0">
                <a:solidFill>
                  <a:schemeClr val="bg1"/>
                </a:solidFill>
                <a:latin typeface="Verdana"/>
                <a:cs typeface="Verdana"/>
              </a:rPr>
            </a:br>
            <a:endParaRPr lang="de-DE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79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H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224" y="-2209800"/>
            <a:ext cx="10176395" cy="10126133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867705" y="2250393"/>
            <a:ext cx="742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3600" b="1" dirty="0" smtClean="0">
                <a:solidFill>
                  <a:schemeClr val="bg1"/>
                </a:solidFill>
                <a:latin typeface="Verdana"/>
                <a:cs typeface="Verdana"/>
              </a:rPr>
              <a:t>Zeit für deine Fragen :-)</a:t>
            </a:r>
            <a:endParaRPr lang="de-DE" sz="3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307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Anzeige_neutralesSujet_021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266" y="0"/>
            <a:ext cx="9855200" cy="5156241"/>
          </a:xfrm>
          <a:prstGeom prst="rect">
            <a:avLst/>
          </a:prstGeom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5249331" y="3445705"/>
            <a:ext cx="3640666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>
                <a:solidFill>
                  <a:srgbClr val="FFFFFF"/>
                </a:solidFill>
                <a:latin typeface="Verdana"/>
                <a:cs typeface="Verdana"/>
              </a:rPr>
              <a:t>Wir freuen uns </a:t>
            </a:r>
            <a:br>
              <a:rPr lang="de-DE" dirty="0" smtClean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de-DE" dirty="0" smtClean="0">
                <a:solidFill>
                  <a:srgbClr val="FFFFFF"/>
                </a:solidFill>
                <a:latin typeface="Verdana"/>
                <a:cs typeface="Verdana"/>
              </a:rPr>
              <a:t>auf deine Bewerbung als Lehrling!</a:t>
            </a:r>
            <a:endParaRPr lang="de-DE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9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Bildschirmpräsentation (16:9)</PresentationFormat>
  <Paragraphs>46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Verdana</vt:lpstr>
      <vt:lpstr>Wingdings</vt:lpstr>
      <vt:lpstr>Office-Design</vt:lpstr>
      <vt:lpstr>RAUCHFANGKEHRER/IN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Wanted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HAFNER/IN</dc:title>
  <dc:creator>Martina Stasny</dc:creator>
  <cp:lastModifiedBy>AnzengrV</cp:lastModifiedBy>
  <cp:revision>86</cp:revision>
  <cp:lastPrinted>2017-09-07T09:33:55Z</cp:lastPrinted>
  <dcterms:created xsi:type="dcterms:W3CDTF">2017-08-11T06:57:31Z</dcterms:created>
  <dcterms:modified xsi:type="dcterms:W3CDTF">2018-03-22T10:56:09Z</dcterms:modified>
</cp:coreProperties>
</file>