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7FC04-A4FF-4123-8D88-B7B90BCC0713}" type="datetimeFigureOut">
              <a:rPr lang="de-AT" smtClean="0"/>
              <a:t>22.02.2026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D13C4-9397-4A01-A59C-9475D4E0C4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96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0082-4604-4754-BB7D-BE42D38C57F6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6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54986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954986" cy="43513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B04-8885-4C7A-B64C-8CA6ABE50FDE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345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272393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6583-CF29-4A6D-ABF4-26BB29A00856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486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5179" cy="132556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65179" cy="435133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E360-694E-409C-8F26-E94010149CF9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355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88785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8878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612-D41E-4B39-A449-FE9A1456C1BA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51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8082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82243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61953" y="1825625"/>
            <a:ext cx="4882243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D23-1453-4361-BF7F-D88C5BCA3526}" type="datetime1">
              <a:rPr lang="de-AT" smtClean="0"/>
              <a:t>22.02.2026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2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120373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9639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963933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984422" y="1681163"/>
            <a:ext cx="49883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984422" y="2505075"/>
            <a:ext cx="4988379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1B0EC-A384-48AD-9C02-7BE439D886FC}" type="datetime1">
              <a:rPr lang="de-AT" smtClean="0"/>
              <a:t>22.02.2026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727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8464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0BFC-BB64-4BCE-B447-A34DA08376CD}" type="datetime1">
              <a:rPr lang="de-AT" smtClean="0"/>
              <a:t>22.02.2026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938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1149-7EB1-4239-9807-45D1C3227AA5}" type="datetime1">
              <a:rPr lang="de-AT" smtClean="0"/>
              <a:t>22.02.2026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864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5602" y="987425"/>
            <a:ext cx="58467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4DD1-F125-4100-B31D-B08AC0956912}" type="datetime1">
              <a:rPr lang="de-AT" smtClean="0"/>
              <a:t>22.02.2026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405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5283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5875D-4901-4C6F-AC19-E5713D2C6FEF}" type="datetime1">
              <a:rPr lang="de-AT" smtClean="0"/>
              <a:t>22.02.2026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92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97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8978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86E3-6381-4E8C-B9CF-B445E562B233}" type="datetime1">
              <a:rPr lang="de-AT" smtClean="0"/>
              <a:t>22.02.2026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 title="Standort-Logo Oberösterreich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89580" y="5462588"/>
            <a:ext cx="720000" cy="720000"/>
          </a:xfrm>
          <a:prstGeom prst="rect">
            <a:avLst/>
          </a:prstGeom>
        </p:spPr>
      </p:pic>
      <p:pic>
        <p:nvPicPr>
          <p:cNvPr id="8" name="Grafik 7" title="Landeswappen Oberösterreich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210" y="365125"/>
            <a:ext cx="540000" cy="9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2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b="1" dirty="0"/>
              <a:t>Betriebsanlagenrecht</a:t>
            </a:r>
            <a:br>
              <a:rPr lang="de-AT" b="1" dirty="0"/>
            </a:b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70958"/>
          </a:xfrm>
        </p:spPr>
        <p:txBody>
          <a:bodyPr>
            <a:normAutofit fontScale="92500" lnSpcReduction="10000"/>
          </a:bodyPr>
          <a:lstStyle/>
          <a:p>
            <a:r>
              <a:rPr lang="de-AT" b="1" dirty="0"/>
              <a:t>„Dein Unternehmen – Deine Immobilie“</a:t>
            </a:r>
          </a:p>
          <a:p>
            <a:endParaRPr lang="de-AT" b="1" dirty="0"/>
          </a:p>
          <a:p>
            <a:r>
              <a:rPr lang="de-AT" b="1" dirty="0"/>
              <a:t>Mag. Johanna Hofinger</a:t>
            </a:r>
          </a:p>
          <a:p>
            <a:r>
              <a:rPr lang="de-AT" b="1" dirty="0"/>
              <a:t>Bezirkshauptmannschaft Braunau</a:t>
            </a:r>
          </a:p>
          <a:p>
            <a:endParaRPr lang="de-AT" b="1" dirty="0"/>
          </a:p>
          <a:p>
            <a:r>
              <a:rPr lang="de-AT" b="1" dirty="0"/>
              <a:t>25.02.2026</a:t>
            </a:r>
            <a:endParaRPr lang="de-AT" dirty="0"/>
          </a:p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F4F34-45FB-9FDE-C715-4453CEFA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2670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89C67-AE9A-17E3-DE68-DE6829B4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 err="1"/>
              <a:t>Projektserstellung</a:t>
            </a:r>
            <a:r>
              <a:rPr lang="de-AT" sz="4000" dirty="0"/>
              <a:t> – Dos &amp; Don'ts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C34CD-0A72-FFE0-5BE5-1A646381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315575" cy="4351338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Korrektes Ansuchen:</a:t>
            </a:r>
          </a:p>
          <a:p>
            <a:pPr lvl="1"/>
            <a:r>
              <a:rPr lang="de-AT" dirty="0"/>
              <a:t>Neugenehmigung od. Änderung</a:t>
            </a:r>
          </a:p>
          <a:p>
            <a:pPr lvl="1"/>
            <a:r>
              <a:rPr lang="de-AT" dirty="0"/>
              <a:t>Grundstücksnummer</a:t>
            </a:r>
          </a:p>
          <a:p>
            <a:pPr lvl="1"/>
            <a:r>
              <a:rPr lang="de-AT" dirty="0"/>
              <a:t>Bei Änderungen: </a:t>
            </a:r>
          </a:p>
          <a:p>
            <a:pPr lvl="2"/>
            <a:r>
              <a:rPr lang="de-AT" dirty="0"/>
              <a:t>Letzter Genehmigungsbescheid</a:t>
            </a:r>
          </a:p>
          <a:p>
            <a:pPr lvl="2"/>
            <a:r>
              <a:rPr lang="de-AT" dirty="0"/>
              <a:t>Welche Anlagenteile?</a:t>
            </a:r>
          </a:p>
          <a:p>
            <a:r>
              <a:rPr lang="de-AT" dirty="0"/>
              <a:t>Angabe betrieblich genutzte Fläche &amp; elektr. Anschlussleistung</a:t>
            </a:r>
          </a:p>
          <a:p>
            <a:pPr lvl="1"/>
            <a:r>
              <a:rPr lang="de-AT" dirty="0"/>
              <a:t>Bis 800 m² Betriebsfläche und 300 kW Anschlussleistung vereinfachtes Verfahren gem. § 359b GewO 1994</a:t>
            </a:r>
          </a:p>
          <a:p>
            <a:r>
              <a:rPr lang="de-AT" dirty="0"/>
              <a:t>Angabe Betriebszeiten/Betriebstage</a:t>
            </a:r>
          </a:p>
          <a:p>
            <a:pPr lvl="1"/>
            <a:r>
              <a:rPr lang="de-AT" dirty="0"/>
              <a:t>Betriebszeiten ≠ Öffnungszeiten</a:t>
            </a:r>
          </a:p>
          <a:p>
            <a:r>
              <a:rPr lang="de-AT" dirty="0"/>
              <a:t>Beschäftigung von </a:t>
            </a:r>
            <a:r>
              <a:rPr lang="de-AT" dirty="0" err="1"/>
              <a:t>Arbeitnehmer:innen</a:t>
            </a:r>
            <a:r>
              <a:rPr lang="de-AT" dirty="0"/>
              <a:t>? 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F4EFF-0D10-D17A-84E6-3C82EAC0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426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9FAC-AD37-579E-2CAF-A619F91C7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4FE-A9B0-71B7-DE60-690F5548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 err="1"/>
              <a:t>Projektserstellung</a:t>
            </a:r>
            <a:r>
              <a:rPr lang="de-AT" sz="4000" dirty="0"/>
              <a:t> – Dos &amp; Don'ts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15CDD2-8DB5-4FC3-EFEF-C59070A78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315575" cy="4351338"/>
          </a:xfrm>
        </p:spPr>
        <p:txBody>
          <a:bodyPr>
            <a:normAutofit/>
          </a:bodyPr>
          <a:lstStyle/>
          <a:p>
            <a:r>
              <a:rPr lang="de-AT" dirty="0"/>
              <a:t>Lärmtechnisches oder lichttechnisches Projekt – abhängig von Nachbarschaftssituation</a:t>
            </a:r>
          </a:p>
          <a:p>
            <a:pPr lvl="1"/>
            <a:r>
              <a:rPr lang="de-AT" dirty="0"/>
              <a:t>Empfehlung: Frühzeitiger Kontakt mit Nachbarn in Projektierungsphase</a:t>
            </a:r>
          </a:p>
          <a:p>
            <a:r>
              <a:rPr lang="de-AT" dirty="0"/>
              <a:t>Beilage Detailprojekte:</a:t>
            </a:r>
          </a:p>
          <a:p>
            <a:pPr lvl="1"/>
            <a:r>
              <a:rPr lang="de-AT" dirty="0" err="1"/>
              <a:t>zB</a:t>
            </a:r>
            <a:r>
              <a:rPr lang="de-AT" dirty="0"/>
              <a:t> Heizungsanlagen, Lüftungsanlagen, Lackieranlagen, Gasanlagen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BEEA6F-668E-7B00-E3A1-127346F3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5" r="4363" b="41527"/>
          <a:stretch>
            <a:fillRect/>
          </a:stretch>
        </p:blipFill>
        <p:spPr>
          <a:xfrm>
            <a:off x="1962150" y="4714875"/>
            <a:ext cx="6172200" cy="147161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6E4625-054A-3546-5917-5FEC7CB2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799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DF43F-CD51-A8F1-2684-40994EEF5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43DB8-DEB2-6441-4773-1ACB190B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 err="1"/>
              <a:t>Projektserstellung</a:t>
            </a:r>
            <a:r>
              <a:rPr lang="de-AT" sz="4000" dirty="0"/>
              <a:t> – Dos &amp; Don'ts III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FE4DC5-86A0-5627-FD9C-8B0E8948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315575" cy="4351338"/>
          </a:xfrm>
        </p:spPr>
        <p:txBody>
          <a:bodyPr>
            <a:normAutofit/>
          </a:bodyPr>
          <a:lstStyle/>
          <a:p>
            <a:r>
              <a:rPr lang="de-AT" dirty="0"/>
              <a:t>Betriebsbeschreibung:</a:t>
            </a:r>
          </a:p>
          <a:p>
            <a:pPr lvl="1"/>
            <a:r>
              <a:rPr lang="de-AT" dirty="0"/>
              <a:t>gesamter Betriebsablauf</a:t>
            </a:r>
          </a:p>
          <a:p>
            <a:pPr lvl="1"/>
            <a:r>
              <a:rPr lang="de-AT" dirty="0"/>
              <a:t>Angabe von Maximalwerten</a:t>
            </a:r>
          </a:p>
          <a:p>
            <a:pPr marL="457200" lvl="1" indent="0">
              <a:buNone/>
            </a:pPr>
            <a:endParaRPr lang="de-AT" dirty="0"/>
          </a:p>
          <a:p>
            <a:r>
              <a:rPr lang="de-AT" dirty="0"/>
              <a:t>Kein Widerspruch zwischen </a:t>
            </a:r>
            <a:br>
              <a:rPr lang="de-AT" dirty="0"/>
            </a:br>
            <a:r>
              <a:rPr lang="de-AT" dirty="0"/>
              <a:t>einzelnen </a:t>
            </a:r>
            <a:r>
              <a:rPr lang="de-AT" dirty="0" err="1"/>
              <a:t>Projektsbestandteilen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F7577D-5942-7AF9-EE24-8BDFF6C9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50" t="16807" r="17031" b="26891"/>
          <a:stretch>
            <a:fillRect/>
          </a:stretch>
        </p:blipFill>
        <p:spPr>
          <a:xfrm>
            <a:off x="6451600" y="2486709"/>
            <a:ext cx="4702175" cy="2299604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843FEC-C105-2772-C5FA-19CB48F6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604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6F218-D406-F532-312B-9EDA7088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"</a:t>
            </a:r>
            <a:r>
              <a:rPr lang="de-AT" dirty="0" err="1"/>
              <a:t>One</a:t>
            </a:r>
            <a:r>
              <a:rPr lang="de-AT" dirty="0"/>
              <a:t>-</a:t>
            </a:r>
            <a:r>
              <a:rPr lang="de-AT" dirty="0" err="1"/>
              <a:t>Stop</a:t>
            </a:r>
            <a:r>
              <a:rPr lang="de-AT" dirty="0"/>
              <a:t>-Shop" (§ 356b GewO 1994)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692B6-8822-D62E-48E7-AC58C9974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b="1" dirty="0"/>
              <a:t>Verfahrenskonzentration:</a:t>
            </a:r>
            <a:r>
              <a:rPr lang="de-AT" dirty="0"/>
              <a:t> Gewerbebehörde erledigt andere Genehmigungen nach Bundesgesetzen (z. B. Wasserrecht, Forstrecht, Denkmalschutz) mit.</a:t>
            </a:r>
          </a:p>
          <a:p>
            <a:pPr lvl="1"/>
            <a:r>
              <a:rPr lang="de-AT" dirty="0"/>
              <a:t>Keine gesonderte Genehmigung erforderlich</a:t>
            </a:r>
          </a:p>
          <a:p>
            <a:pPr lvl="1"/>
            <a:endParaRPr lang="de-AT" dirty="0"/>
          </a:p>
          <a:p>
            <a:pPr lvl="0"/>
            <a:r>
              <a:rPr lang="de-AT" b="1" dirty="0"/>
              <a:t>Wichtig:</a:t>
            </a:r>
            <a:r>
              <a:rPr lang="de-AT" dirty="0"/>
              <a:t> Wasserrechtliche Unterlagen (z. B. für Parkplatzentwässerung) müssen sofort bei Ersteinreichung vorliegen.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14CE49-E472-217A-6C5B-0E996A63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668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F41F7-DDCA-C298-3AED-02F77596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Übernahme einer Anlage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3B8BF6-F4EA-519E-6130-B281ED02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5275" cy="4351338"/>
          </a:xfrm>
        </p:spPr>
        <p:txBody>
          <a:bodyPr/>
          <a:lstStyle/>
          <a:p>
            <a:pPr lvl="0"/>
            <a:r>
              <a:rPr lang="de-AT" b="1" dirty="0"/>
              <a:t>Dingliche Wirkung:</a:t>
            </a:r>
            <a:r>
              <a:rPr lang="de-AT" dirty="0"/>
              <a:t> Genehmigungen haften an der Sache, nicht an der Person.</a:t>
            </a:r>
          </a:p>
          <a:p>
            <a:pPr lvl="0"/>
            <a:r>
              <a:rPr lang="de-AT" b="1" dirty="0"/>
              <a:t>Checkliste bei Übernahme:</a:t>
            </a:r>
            <a:r>
              <a:rPr lang="de-AT" dirty="0"/>
              <a:t> </a:t>
            </a:r>
          </a:p>
          <a:p>
            <a:pPr lvl="1"/>
            <a:r>
              <a:rPr lang="de-AT" dirty="0"/>
              <a:t>Übergabe aller Bescheide, Verhandlungsschriften und Projektsunterlagen verlangen.</a:t>
            </a:r>
          </a:p>
          <a:p>
            <a:pPr lvl="1"/>
            <a:r>
              <a:rPr lang="de-AT" dirty="0"/>
              <a:t>Prüfen, ob der tatsächliche Betrieb mit dem Konsens übereinstimmt.</a:t>
            </a:r>
          </a:p>
          <a:p>
            <a:pPr lvl="1"/>
            <a:r>
              <a:rPr lang="de-AT" dirty="0"/>
              <a:t>Achtung: Erlöschen der Genehmigung bei Nichtnutzung über 5 Jahre.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4494A3-D275-4A88-F110-4BB39FA1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53" t="26596" r="62959" b="19412"/>
          <a:stretch>
            <a:fillRect/>
          </a:stretch>
        </p:blipFill>
        <p:spPr>
          <a:xfrm>
            <a:off x="8753475" y="2165185"/>
            <a:ext cx="2600325" cy="291322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0C5784-55D3-5A96-FCBE-C4970D3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416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A659F-6357-1C20-DD54-62D8D4AF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§ 82b-Überprüfung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1A5033-B68E-D060-AED3-323901C06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de-AT" b="1" dirty="0"/>
              <a:t>Alle 5 Jahre:</a:t>
            </a:r>
            <a:r>
              <a:rPr lang="de-AT" dirty="0"/>
              <a:t> Wiederkehrende Prüfung der Anlage auf Übereinstimmung mit den Bescheiden (insbesondere Auflagen) &amp; sonstigen für die Anlage geltenden Vorschriften</a:t>
            </a:r>
          </a:p>
          <a:p>
            <a:pPr lvl="0"/>
            <a:r>
              <a:rPr lang="de-AT" b="1" dirty="0"/>
              <a:t>Verpflichtung</a:t>
            </a:r>
            <a:r>
              <a:rPr lang="de-AT" dirty="0"/>
              <a:t> für Inhaber einer genehmigten Betriebsanlage</a:t>
            </a:r>
          </a:p>
          <a:p>
            <a:pPr lvl="0"/>
            <a:r>
              <a:rPr lang="de-AT" b="1" dirty="0"/>
              <a:t>Wer ist zur Prüfung berechtigt?</a:t>
            </a:r>
          </a:p>
          <a:p>
            <a:pPr lvl="1"/>
            <a:r>
              <a:rPr lang="de-AT" dirty="0"/>
              <a:t>Anstalten des Bundes oder eines Bundeslandes</a:t>
            </a:r>
          </a:p>
          <a:p>
            <a:pPr lvl="1"/>
            <a:r>
              <a:rPr lang="de-AT" dirty="0"/>
              <a:t>akkreditierte Stellen</a:t>
            </a:r>
          </a:p>
          <a:p>
            <a:pPr lvl="1"/>
            <a:r>
              <a:rPr lang="de-AT" dirty="0"/>
              <a:t>staatlich autorisierte Anstalten,</a:t>
            </a:r>
          </a:p>
          <a:p>
            <a:pPr lvl="1"/>
            <a:r>
              <a:rPr lang="de-AT" dirty="0"/>
              <a:t>Ziviltechniker</a:t>
            </a:r>
          </a:p>
          <a:p>
            <a:pPr lvl="1"/>
            <a:r>
              <a:rPr lang="de-AT" dirty="0"/>
              <a:t>Gewerbetreibende im Rahmen ihrer Befugnisse</a:t>
            </a:r>
          </a:p>
          <a:p>
            <a:pPr lvl="0"/>
            <a:r>
              <a:rPr lang="de-AT" b="1" dirty="0"/>
              <a:t>Vorteil:</a:t>
            </a:r>
            <a:r>
              <a:rPr lang="de-AT" dirty="0"/>
              <a:t> Chance zur Sanierung konsensloser Anlagenteile ohne Strafe.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0BC6C9-9E7C-1E7D-583B-C2A1445C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201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C5A38-D883-19C6-524B-E261B79B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Projektsprechtage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745F7-9E46-028E-3E3A-BFEA0A95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825625"/>
            <a:ext cx="7353300" cy="4351338"/>
          </a:xfrm>
        </p:spPr>
        <p:txBody>
          <a:bodyPr/>
          <a:lstStyle/>
          <a:p>
            <a:r>
              <a:rPr lang="de-AT" b="1"/>
              <a:t>Jeden </a:t>
            </a:r>
            <a:r>
              <a:rPr lang="de-AT" b="1" dirty="0"/>
              <a:t>2. Mittwoch </a:t>
            </a:r>
            <a:r>
              <a:rPr lang="de-AT" dirty="0"/>
              <a:t>an der BH Braunau</a:t>
            </a:r>
          </a:p>
          <a:p>
            <a:pPr lvl="1"/>
            <a:r>
              <a:rPr lang="de-AT" dirty="0"/>
              <a:t>Anwesende: Jurist, Gewerbe-/bautechnischer ASV,  Vertreter Arbeitsinspektorat</a:t>
            </a:r>
          </a:p>
          <a:p>
            <a:r>
              <a:rPr lang="de-AT" b="1" dirty="0"/>
              <a:t>Ziel: </a:t>
            </a:r>
            <a:r>
              <a:rPr lang="de-AT" dirty="0"/>
              <a:t>Klärung offener Fragen (technisch/rechtlich) in der Planungsphase</a:t>
            </a:r>
          </a:p>
          <a:p>
            <a:r>
              <a:rPr lang="de-AT" b="1" dirty="0"/>
              <a:t>Online-Terminvereinbarung </a:t>
            </a:r>
            <a:r>
              <a:rPr lang="de-AT" dirty="0"/>
              <a:t>über die Homepage der BH Braunau.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ABA573-046F-B722-6FFE-75647E61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</a:blip>
          <a:srcRect l="4141" t="5519" r="3796" b="5631"/>
          <a:stretch>
            <a:fillRect/>
          </a:stretch>
        </p:blipFill>
        <p:spPr>
          <a:xfrm>
            <a:off x="723899" y="2190750"/>
            <a:ext cx="2543175" cy="2657475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212963-5E66-6AE5-21FA-4A300CDC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42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7A006-FD38-ABDA-6443-D71BA460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Links - Infos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4C434C6-DA2A-B74B-47A9-A4E348389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23" y="1536387"/>
            <a:ext cx="1800000" cy="1800000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E3455A-6692-594E-BBC6-EF4FA7811092}"/>
              </a:ext>
            </a:extLst>
          </p:cNvPr>
          <p:cNvSpPr txBox="1"/>
          <p:nvPr/>
        </p:nvSpPr>
        <p:spPr>
          <a:xfrm>
            <a:off x="664985" y="3275765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Leitfaden Einreichunterlagen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DD71AB-8D81-554C-E8E2-4BB5DCEFC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290" y="4021464"/>
            <a:ext cx="1736363" cy="180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13C3591-C29D-A158-7949-8217E407A2F9}"/>
              </a:ext>
            </a:extLst>
          </p:cNvPr>
          <p:cNvSpPr txBox="1"/>
          <p:nvPr/>
        </p:nvSpPr>
        <p:spPr>
          <a:xfrm>
            <a:off x="838200" y="5821464"/>
            <a:ext cx="221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Leitfaden Einreichunterlagen</a:t>
            </a:r>
          </a:p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Gastgewerbe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3294E14-8F70-B577-9FFC-BF93F4FDB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2401" y="1537608"/>
            <a:ext cx="1800000" cy="176727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873338-F38E-C981-F26B-6DD4047838EB}"/>
              </a:ext>
            </a:extLst>
          </p:cNvPr>
          <p:cNvSpPr txBox="1"/>
          <p:nvPr/>
        </p:nvSpPr>
        <p:spPr>
          <a:xfrm>
            <a:off x="3469939" y="3336387"/>
            <a:ext cx="230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Broschüre/Muster </a:t>
            </a:r>
            <a:b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§ 82b-Überprüfung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422688C-DF15-C2F8-156B-FD1EBB5CD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2401" y="4045400"/>
            <a:ext cx="1800000" cy="175212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E0D6CAB-4A42-A163-20F0-BD08EF08E5F4}"/>
              </a:ext>
            </a:extLst>
          </p:cNvPr>
          <p:cNvSpPr txBox="1"/>
          <p:nvPr/>
        </p:nvSpPr>
        <p:spPr>
          <a:xfrm>
            <a:off x="3538838" y="5860210"/>
            <a:ext cx="2107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Arbeitsinspektorat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8EE8913-AD39-BD65-9925-4FA268F12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142" y="1556016"/>
            <a:ext cx="1800000" cy="1790624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658A1062-67BC-5EF1-4414-C5EF2A83E76A}"/>
              </a:ext>
            </a:extLst>
          </p:cNvPr>
          <p:cNvSpPr txBox="1"/>
          <p:nvPr/>
        </p:nvSpPr>
        <p:spPr>
          <a:xfrm>
            <a:off x="5916717" y="3356566"/>
            <a:ext cx="230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Anmeldung </a:t>
            </a:r>
          </a:p>
          <a:p>
            <a:pPr algn="ctr"/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Projektsprechtag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EB115A7-D0B4-98F3-BFA7-6A1254D0C1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54" t="18233" r="8789" b="5385"/>
          <a:stretch>
            <a:fillRect/>
          </a:stretch>
        </p:blipFill>
        <p:spPr>
          <a:xfrm>
            <a:off x="7315200" y="3676650"/>
            <a:ext cx="3551248" cy="2344484"/>
          </a:xfrm>
          <a:prstGeom prst="rect">
            <a:avLst/>
          </a:prstGeom>
        </p:spPr>
      </p:pic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E8FAF8A-EC51-F9BD-D099-03AE4C7E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317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FDA1514-0EAC-0285-84E9-6CFE3DD1D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 b="6083"/>
          <a:stretch>
            <a:fillRect/>
          </a:stretch>
        </p:blipFill>
        <p:spPr>
          <a:xfrm>
            <a:off x="5424263" y="2447268"/>
            <a:ext cx="5279116" cy="26509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4804AB-D300-E230-E407-A54BABA5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Danke für Ihre Aufmerksamkeit!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BF42D37-999A-4E5E-627C-AE166B8A6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53920"/>
              </p:ext>
            </p:extLst>
          </p:nvPr>
        </p:nvGraphicFramePr>
        <p:xfrm>
          <a:off x="945746" y="2301732"/>
          <a:ext cx="5150254" cy="3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0254">
                  <a:extLst>
                    <a:ext uri="{9D8B030D-6E8A-4147-A177-3AD203B41FA5}">
                      <a16:colId xmlns:a16="http://schemas.microsoft.com/office/drawing/2014/main" val="4256733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b="1" dirty="0"/>
                        <a:t>Anlagenabteilung der BH Braunau</a:t>
                      </a:r>
                    </a:p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2633"/>
                  </a:ext>
                </a:extLst>
              </a:tr>
              <a:tr h="354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Mag. Johanna Hofinger</a:t>
                      </a:r>
                      <a:br>
                        <a:rPr lang="de-AT" dirty="0"/>
                      </a:br>
                      <a:r>
                        <a:rPr lang="de-AT" dirty="0"/>
                        <a:t>07722/803-60517</a:t>
                      </a:r>
                      <a:br>
                        <a:rPr lang="de-AT" dirty="0"/>
                      </a:br>
                      <a:r>
                        <a:rPr lang="de-AT" dirty="0"/>
                        <a:t>johanna.hofinger@ooe.gv.at</a:t>
                      </a:r>
                    </a:p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838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Mag. Raimund Schwarzmayr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07722/803-60505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raimund.schwarzmayr@ooe.gv.at</a:t>
                      </a:r>
                    </a:p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043423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4489DF-24C5-CED4-C9F3-C3C1CBA3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485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3900" dirty="0"/>
              <a:t>Der Weg zur Betriebsanlagengenehmigung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8A0094-00AA-6930-13E5-0E5A054E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555750"/>
            <a:ext cx="7219950" cy="48133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F9FB33-E2F7-C67F-DF1D-83DD29A1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891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4940A-FB02-C8BD-A527-2ADA9465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Behörde als Partner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64DE9C-68B0-468B-5016-08D78F94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7925" cy="368935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AT" kern="100" dirty="0">
                <a:latin typeface="Aptos"/>
                <a:ea typeface="Aptos"/>
                <a:cs typeface="Times New Roman" panose="02020603050405020304" pitchFamily="18" charset="0"/>
              </a:rPr>
              <a:t>Die Behörde versteht sich als Partner, nicht als Gegner der Unternehmer.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AT" b="1" kern="100" dirty="0">
                <a:latin typeface="Aptos"/>
                <a:ea typeface="Aptos"/>
                <a:cs typeface="Times New Roman" panose="02020603050405020304" pitchFamily="18" charset="0"/>
              </a:rPr>
              <a:t>Ziel:</a:t>
            </a:r>
            <a:r>
              <a:rPr lang="de-AT" kern="100" dirty="0">
                <a:latin typeface="Aptos"/>
                <a:ea typeface="Aptos"/>
                <a:cs typeface="Times New Roman" panose="02020603050405020304" pitchFamily="18" charset="0"/>
              </a:rPr>
              <a:t> Ausgleich zwischen den Interessen des Unternehmens und dem Nachbarschutz.</a:t>
            </a:r>
          </a:p>
          <a:p>
            <a:endParaRPr lang="de-A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AEED955-1702-4D01-CE0F-ADA79F55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32" t="27211" r="1607" b="22209"/>
          <a:stretch>
            <a:fillRect/>
          </a:stretch>
        </p:blipFill>
        <p:spPr>
          <a:xfrm>
            <a:off x="5471459" y="3679265"/>
            <a:ext cx="5454479" cy="2162629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8A1C830-6EF4-2F48-C205-7DD62B46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921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65329-E577-2422-F0AE-B37B846B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eine Betriebsanlage?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1D5294-521B-4407-2394-6C597C731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§ 74 Abs. 1 GewO 1994:</a:t>
            </a:r>
          </a:p>
          <a:p>
            <a:pPr lvl="1"/>
            <a:r>
              <a:rPr lang="de-AT" dirty="0"/>
              <a:t>jede </a:t>
            </a:r>
            <a:r>
              <a:rPr lang="de-AT" u="sng" dirty="0"/>
              <a:t>örtlich gebundene</a:t>
            </a:r>
            <a:r>
              <a:rPr lang="de-AT" dirty="0"/>
              <a:t> Einrichtung,</a:t>
            </a:r>
          </a:p>
          <a:p>
            <a:pPr lvl="1"/>
            <a:r>
              <a:rPr lang="de-AT" dirty="0"/>
              <a:t>die der Entfaltung einer </a:t>
            </a:r>
            <a:r>
              <a:rPr lang="de-AT" u="sng" dirty="0"/>
              <a:t>gewerblichen</a:t>
            </a:r>
            <a:r>
              <a:rPr lang="de-AT" dirty="0"/>
              <a:t> Tätigkeit </a:t>
            </a:r>
          </a:p>
          <a:p>
            <a:pPr lvl="1"/>
            <a:r>
              <a:rPr lang="de-AT" u="sng" dirty="0"/>
              <a:t>nicht bloß vorübergehend</a:t>
            </a:r>
            <a:r>
              <a:rPr lang="de-AT" dirty="0"/>
              <a:t> zu dienen bestimmt ist.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B335CE-90F8-C807-6041-23A146C9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28" y="3683886"/>
            <a:ext cx="6943315" cy="280898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DCE783-3D28-1D3D-51A5-9607EAF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300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226C2-6856-EA6E-3F6C-3FBB311E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100" dirty="0"/>
              <a:t>Genehmigungspflichtige Betriebsanlagen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2BCE8A-62BB-4711-5260-54F71659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865179" cy="4351338"/>
          </a:xfrm>
        </p:spPr>
        <p:txBody>
          <a:bodyPr>
            <a:normAutofit/>
          </a:bodyPr>
          <a:lstStyle/>
          <a:p>
            <a:r>
              <a:rPr lang="de-AT" dirty="0"/>
              <a:t>abstrakte Möglichkeit der Beeinträchtigung der Schutzinteressen des § 74 Abs. 2 GewO 1994</a:t>
            </a:r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7C084D-DA59-DFC8-E625-3C2F4A02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15" b="2792"/>
          <a:stretch>
            <a:fillRect/>
          </a:stretch>
        </p:blipFill>
        <p:spPr>
          <a:xfrm>
            <a:off x="1140279" y="2585585"/>
            <a:ext cx="7745486" cy="378664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BAF77E-D714-45DB-92D6-0E39B3FF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174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292AA-D3EC-9374-1284-59262ADA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100" dirty="0"/>
              <a:t>2. Genehmigungsfreistellungsverordnung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D36813-7E91-9AB6-9AF2-A2FD9995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715500" cy="4351338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Bestimmte Anlagen per Verordnung genehmigungsfrei, </a:t>
            </a:r>
            <a:r>
              <a:rPr lang="de-AT" dirty="0" err="1"/>
              <a:t>zB</a:t>
            </a:r>
            <a:r>
              <a:rPr lang="de-AT" dirty="0"/>
              <a:t>:</a:t>
            </a:r>
          </a:p>
          <a:p>
            <a:pPr lvl="1"/>
            <a:r>
              <a:rPr lang="de-AT" dirty="0"/>
              <a:t>Bürobetriebe</a:t>
            </a:r>
          </a:p>
          <a:p>
            <a:pPr lvl="1"/>
            <a:r>
              <a:rPr lang="de-AT" dirty="0"/>
              <a:t>Einzelhandelsbetriebe bis 600 m² Betriebsfläche</a:t>
            </a:r>
          </a:p>
          <a:p>
            <a:pPr lvl="1"/>
            <a:r>
              <a:rPr lang="de-AT" dirty="0"/>
              <a:t>Lager für Waren und Betriebsmittel bis 600 m² Betriebsfläche</a:t>
            </a:r>
          </a:p>
          <a:p>
            <a:pPr lvl="1"/>
            <a:r>
              <a:rPr lang="de-AT" dirty="0"/>
              <a:t>Kosmetik-, Fußpflege-, Friseur-, Massage- und </a:t>
            </a:r>
            <a:br>
              <a:rPr lang="de-AT" dirty="0"/>
            </a:br>
            <a:r>
              <a:rPr lang="de-AT" dirty="0" err="1"/>
              <a:t>Bandagistenbetriebe</a:t>
            </a:r>
            <a:endParaRPr lang="de-AT" dirty="0"/>
          </a:p>
          <a:p>
            <a:pPr lvl="1"/>
            <a:r>
              <a:rPr lang="de-AT" dirty="0"/>
              <a:t>Änderungsschneidereien</a:t>
            </a:r>
          </a:p>
          <a:p>
            <a:pPr lvl="1"/>
            <a:r>
              <a:rPr lang="de-AT" dirty="0"/>
              <a:t>Eissalons</a:t>
            </a:r>
          </a:p>
          <a:p>
            <a:r>
              <a:rPr lang="de-AT" dirty="0"/>
              <a:t>Weitere Voraussetzungen u.a.:</a:t>
            </a:r>
          </a:p>
          <a:p>
            <a:pPr lvl="1"/>
            <a:r>
              <a:rPr lang="de-AT" dirty="0"/>
              <a:t>Betriebszeiten MO-FR 06:00-22:00, SA 06:00-19:00 Uhr</a:t>
            </a:r>
          </a:p>
          <a:p>
            <a:pPr lvl="1"/>
            <a:r>
              <a:rPr lang="de-AT" dirty="0"/>
              <a:t>Lieferverkehr MO-FR 06:00-19:00, SA 06:00-18:00 Uhr</a:t>
            </a:r>
          </a:p>
          <a:p>
            <a:pPr lvl="1"/>
            <a:r>
              <a:rPr lang="de-AT" dirty="0"/>
              <a:t>Keine mechanischen Anlagenteile zur Be- oder Entlüftung oder zur Wärmeübertragung außerhalb der Gebäudehülle</a:t>
            </a:r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  <a:p>
            <a:pPr lvl="1"/>
            <a:endParaRPr lang="de-AT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B55D7C-AFCC-2FC6-43AE-7732A5A69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513" y="2378021"/>
            <a:ext cx="2673487" cy="2101958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FE7549-AA09-15C0-42F6-B82792CB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368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ABED5-3DA9-0A81-304D-B784DD2E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Änderungen genehmigter Betriebsanlagen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D7F501-D114-4764-CBBE-22BE5BB96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Je nach Auswirkungen auf Schutzinteressen:</a:t>
            </a:r>
          </a:p>
          <a:p>
            <a:r>
              <a:rPr lang="de-AT" b="1" dirty="0"/>
              <a:t>Genehmigungspflicht: </a:t>
            </a:r>
            <a:r>
              <a:rPr lang="de-AT" dirty="0"/>
              <a:t>wenn zur Wahrung der Schutzinteressen des § 74 Abs. 2 erforderlich (§ 81 Abs. 1)</a:t>
            </a:r>
          </a:p>
          <a:p>
            <a:r>
              <a:rPr lang="de-AT" b="1" dirty="0"/>
              <a:t>Genehmigungsfrei:</a:t>
            </a:r>
            <a:r>
              <a:rPr lang="de-AT" dirty="0"/>
              <a:t> </a:t>
            </a:r>
            <a:r>
              <a:rPr lang="de-AT" dirty="0" err="1"/>
              <a:t>zB</a:t>
            </a:r>
            <a:r>
              <a:rPr lang="de-AT" dirty="0"/>
              <a:t> Austausch gleichartiger Maschinen oder emissionsneutrale Änderungen.</a:t>
            </a:r>
          </a:p>
          <a:p>
            <a:pPr lvl="0"/>
            <a:r>
              <a:rPr lang="de-AT" b="1" dirty="0"/>
              <a:t>Anzeigepflichtig:</a:t>
            </a:r>
            <a:r>
              <a:rPr lang="de-AT" dirty="0"/>
              <a:t> „Nachbarneutrale Änderungen“ (§ 81 Abs. 2 Z 7 GewO).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BF2BB1-8104-A2AB-E0C5-6AB92D0D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938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9E36F-904A-6FD5-50B3-81C06741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Flächenwidmung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D6C24E-E189-517B-26DF-0F28D839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Zuständigkeit Gemeinde</a:t>
            </a:r>
          </a:p>
          <a:p>
            <a:r>
              <a:rPr lang="de-AT" dirty="0"/>
              <a:t>Entspricht der Betriebstyp der Widmung?</a:t>
            </a:r>
          </a:p>
          <a:p>
            <a:pPr lvl="1"/>
            <a:r>
              <a:rPr lang="de-AT" dirty="0" err="1"/>
              <a:t>Oö</a:t>
            </a:r>
            <a:r>
              <a:rPr lang="de-AT" dirty="0"/>
              <a:t>. Raumordnungsgesetz</a:t>
            </a:r>
          </a:p>
          <a:p>
            <a:pPr lvl="1"/>
            <a:r>
              <a:rPr lang="de-AT" dirty="0" err="1"/>
              <a:t>Oö</a:t>
            </a:r>
            <a:r>
              <a:rPr lang="de-AT" dirty="0"/>
              <a:t>. Betriebstypenverordnung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BB2205-26F4-3223-A8AB-AE4FB5B467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3854" y="3019425"/>
            <a:ext cx="4393875" cy="2838521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BCA669-C2F5-E3AC-4635-541488C5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539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9154D-22A3-6077-E46C-361256C1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Antragstellung – Projektsunterlagen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10AA8-87D4-17ED-6009-A27318C37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Projektsgenehmigungsverfahren</a:t>
            </a:r>
            <a:endParaRPr lang="de-AT" dirty="0"/>
          </a:p>
          <a:p>
            <a:r>
              <a:rPr lang="de-AT" dirty="0"/>
              <a:t>Antrag 1-fach</a:t>
            </a:r>
          </a:p>
          <a:p>
            <a:r>
              <a:rPr lang="de-AT" dirty="0"/>
              <a:t>Projektsunterlagen 4-fach:</a:t>
            </a:r>
          </a:p>
          <a:p>
            <a:pPr lvl="1"/>
            <a:r>
              <a:rPr lang="de-AT" dirty="0"/>
              <a:t>Betriebsbeschreibung,</a:t>
            </a:r>
          </a:p>
          <a:p>
            <a:pPr lvl="1"/>
            <a:r>
              <a:rPr lang="de-AT" dirty="0"/>
              <a:t>Maschinenbeschreibung,</a:t>
            </a:r>
          </a:p>
          <a:p>
            <a:pPr lvl="1"/>
            <a:r>
              <a:rPr lang="de-AT" dirty="0"/>
              <a:t>Abfallwirtschaftskonzept sowie </a:t>
            </a:r>
          </a:p>
          <a:p>
            <a:pPr lvl="1"/>
            <a:r>
              <a:rPr lang="de-AT" dirty="0"/>
              <a:t>Pläne (Baupläne, Lagepläne, Detailpläne) </a:t>
            </a:r>
          </a:p>
          <a:p>
            <a:pPr lvl="1"/>
            <a:r>
              <a:rPr lang="de-AT" dirty="0"/>
              <a:t>Technische Unterlagen zur Beurteilung der </a:t>
            </a:r>
            <a:br>
              <a:rPr lang="de-AT" dirty="0"/>
            </a:br>
            <a:r>
              <a:rPr lang="de-AT" dirty="0"/>
              <a:t>zu erwartenden Emissionen der Anlage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749490-08B9-702C-864D-DF5E86C6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A"/>
              </a:clrFrom>
              <a:clrTo>
                <a:srgbClr val="FE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5268" y="1627188"/>
            <a:ext cx="2318136" cy="4549775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8ABF6B6-9B7E-FE53-9FFD-EAB7F4D2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6822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Microsoft Office PowerPoint</Application>
  <PresentationFormat>Breitbild</PresentationFormat>
  <Paragraphs>133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Symbol</vt:lpstr>
      <vt:lpstr>Office Theme</vt:lpstr>
      <vt:lpstr>Betriebsanlagenrecht </vt:lpstr>
      <vt:lpstr>Der Weg zur Betriebsanlagengenehmigung</vt:lpstr>
      <vt:lpstr>Behörde als Partner</vt:lpstr>
      <vt:lpstr>Was ist eine Betriebsanlage? </vt:lpstr>
      <vt:lpstr>Genehmigungspflichtige Betriebsanlagen </vt:lpstr>
      <vt:lpstr>2. Genehmigungsfreistellungsverordnung</vt:lpstr>
      <vt:lpstr>Änderungen genehmigter Betriebsanlagen</vt:lpstr>
      <vt:lpstr>Flächenwidmung</vt:lpstr>
      <vt:lpstr>Antragstellung – Projektsunterlagen</vt:lpstr>
      <vt:lpstr>Projektserstellung – Dos &amp; Don'ts I</vt:lpstr>
      <vt:lpstr>Projektserstellung – Dos &amp; Don'ts II</vt:lpstr>
      <vt:lpstr>Projektserstellung – Dos &amp; Don'ts III</vt:lpstr>
      <vt:lpstr>"One-Stop-Shop" (§ 356b GewO 1994)</vt:lpstr>
      <vt:lpstr>Übernahme einer Anlage</vt:lpstr>
      <vt:lpstr>§ 82b-Überprüfung</vt:lpstr>
      <vt:lpstr>Projektsprechtage</vt:lpstr>
      <vt:lpstr>Links - Infos</vt:lpstr>
      <vt:lpstr>Danke für Ihre Aufmerksamkeit!</vt:lpstr>
    </vt:vector>
  </TitlesOfParts>
  <Company>Land Oberösterreich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Kaufmann, Mariella</dc:creator>
  <cp:lastModifiedBy>Hofinger, Johanna</cp:lastModifiedBy>
  <cp:revision>43</cp:revision>
  <dcterms:created xsi:type="dcterms:W3CDTF">2020-06-30T10:20:05Z</dcterms:created>
  <dcterms:modified xsi:type="dcterms:W3CDTF">2026-02-22T20:44:00Z</dcterms:modified>
</cp:coreProperties>
</file>