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sldIdLst>
    <p:sldId id="351" r:id="rId2"/>
    <p:sldId id="331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50" r:id="rId11"/>
    <p:sldId id="348" r:id="rId12"/>
    <p:sldId id="329" r:id="rId13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371" autoAdjust="0"/>
  </p:normalViewPr>
  <p:slideViewPr>
    <p:cSldViewPr snapToGrid="0">
      <p:cViewPr>
        <p:scale>
          <a:sx n="103" d="100"/>
          <a:sy n="103" d="100"/>
        </p:scale>
        <p:origin x="-1854" y="-72"/>
      </p:cViewPr>
      <p:guideLst>
        <p:guide orient="horz" pos="3450"/>
        <p:guide orient="horz" pos="2170"/>
        <p:guide orient="horz" pos="1398"/>
        <p:guide pos="19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gebundene Vermittler</c:v>
                </c:pt>
              </c:strCache>
            </c:strRef>
          </c:tx>
          <c:marker>
            <c:symbol val="none"/>
          </c:marker>
          <c:cat>
            <c:numRef>
              <c:f>Tabelle1!$A$2:$A$6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182224</c:v>
                </c:pt>
                <c:pt idx="1">
                  <c:v>175773</c:v>
                </c:pt>
                <c:pt idx="2">
                  <c:v>171759</c:v>
                </c:pt>
                <c:pt idx="3">
                  <c:v>165735</c:v>
                </c:pt>
                <c:pt idx="4">
                  <c:v>154736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Makler</c:v>
                </c:pt>
              </c:strCache>
            </c:strRef>
          </c:tx>
          <c:marker>
            <c:symbol val="none"/>
          </c:marker>
          <c:cat>
            <c:numRef>
              <c:f>Tabelle1!$A$2:$A$6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44500</c:v>
                </c:pt>
                <c:pt idx="1">
                  <c:v>45969</c:v>
                </c:pt>
                <c:pt idx="2">
                  <c:v>46658</c:v>
                </c:pt>
                <c:pt idx="3">
                  <c:v>46943</c:v>
                </c:pt>
                <c:pt idx="4">
                  <c:v>47105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401088"/>
        <c:axId val="33406976"/>
      </c:lineChart>
      <c:catAx>
        <c:axId val="33401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406976"/>
        <c:crosses val="autoZero"/>
        <c:auto val="1"/>
        <c:lblAlgn val="ctr"/>
        <c:lblOffset val="100"/>
        <c:noMultiLvlLbl val="0"/>
      </c:catAx>
      <c:valAx>
        <c:axId val="33406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401088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geb.Vertreter -15%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864197530864196E-3"/>
                  <c:y val="0.23851277617603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864197530864196E-3"/>
                  <c:y val="0.244124841497820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2011</c:v>
                </c:pt>
                <c:pt idx="1">
                  <c:v>2015</c:v>
                </c:pt>
              </c:numCache>
            </c:num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182224</c:v>
                </c:pt>
                <c:pt idx="1">
                  <c:v>154736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Makler +6%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864197530864196E-3"/>
                  <c:y val="0.10662924111399055"/>
                </c:manualLayout>
              </c:layout>
              <c:tx>
                <c:rich>
                  <a:bodyPr rot="0" vert="horz" anchor="ctr" anchorCtr="0"/>
                  <a:lstStyle/>
                  <a:p>
                    <a:pPr>
                      <a:defRPr/>
                    </a:pPr>
                    <a:r>
                      <a:rPr lang="en-US" b="1" dirty="0"/>
                      <a:t>44500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864197530864196E-3"/>
                  <c:y val="9.2599077809518107E-2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en-US" b="1" dirty="0"/>
                      <a:t>47105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2011</c:v>
                </c:pt>
                <c:pt idx="1">
                  <c:v>2015</c:v>
                </c:pt>
              </c:numCache>
            </c:numRef>
          </c:cat>
          <c:val>
            <c:numRef>
              <c:f>Tabelle1!$C$2:$C$3</c:f>
              <c:numCache>
                <c:formatCode>General</c:formatCode>
                <c:ptCount val="2"/>
                <c:pt idx="0">
                  <c:v>44500</c:v>
                </c:pt>
                <c:pt idx="1">
                  <c:v>47105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Gesamt -11%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658370848008886E-17"/>
                  <c:y val="0.317081690681077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728395061728392E-3"/>
                  <c:y val="0.258155004802292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Tabelle1!$A$2:$A$3</c:f>
              <c:numCache>
                <c:formatCode>General</c:formatCode>
                <c:ptCount val="2"/>
                <c:pt idx="0">
                  <c:v>2011</c:v>
                </c:pt>
                <c:pt idx="1">
                  <c:v>2015</c:v>
                </c:pt>
              </c:numCache>
            </c:numRef>
          </c:cat>
          <c:val>
            <c:numRef>
              <c:f>Tabelle1!$D$2:$D$3</c:f>
              <c:numCache>
                <c:formatCode>General</c:formatCode>
                <c:ptCount val="2"/>
                <c:pt idx="0">
                  <c:v>263452</c:v>
                </c:pt>
                <c:pt idx="1">
                  <c:v>235477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473664"/>
        <c:axId val="33475200"/>
        <c:axId val="0"/>
      </c:bar3DChart>
      <c:catAx>
        <c:axId val="33473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475200"/>
        <c:crosses val="autoZero"/>
        <c:auto val="1"/>
        <c:lblAlgn val="ctr"/>
        <c:lblOffset val="100"/>
        <c:noMultiLvlLbl val="0"/>
      </c:catAx>
      <c:valAx>
        <c:axId val="33475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4736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Jahresgewinn der Versicherungsvermittler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Tabelle1!$A$2:$A$7</c:f>
              <c:strCache>
                <c:ptCount val="6"/>
                <c:pt idx="0">
                  <c:v>bis 24.999 Euro</c:v>
                </c:pt>
                <c:pt idx="1">
                  <c:v>25.000 bis 49.999 Euro</c:v>
                </c:pt>
                <c:pt idx="2">
                  <c:v>50.000 bis 99.999 Euro</c:v>
                </c:pt>
                <c:pt idx="3">
                  <c:v>100.000 bis 149.999 Euro</c:v>
                </c:pt>
                <c:pt idx="4">
                  <c:v>150.000 bis 199.999 Euro</c:v>
                </c:pt>
                <c:pt idx="5">
                  <c:v>ab 200.000 Euro</c:v>
                </c:pt>
              </c:strCache>
            </c:strRef>
          </c:cat>
          <c:val>
            <c:numRef>
              <c:f>Tabelle1!$B$2:$B$7</c:f>
              <c:numCache>
                <c:formatCode>0%</c:formatCode>
                <c:ptCount val="6"/>
                <c:pt idx="0">
                  <c:v>0.24</c:v>
                </c:pt>
                <c:pt idx="1">
                  <c:v>0.28000000000000003</c:v>
                </c:pt>
                <c:pt idx="2">
                  <c:v>0.3</c:v>
                </c:pt>
                <c:pt idx="3">
                  <c:v>0.1</c:v>
                </c:pt>
                <c:pt idx="4">
                  <c:v>0.03</c:v>
                </c:pt>
                <c:pt idx="5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gebundene Vermittler</c:v>
                </c:pt>
              </c:strCache>
            </c:strRef>
          </c:tx>
          <c:invertIfNegative val="0"/>
          <c:cat>
            <c:strRef>
              <c:f>Tabelle1!$A$2:$A$5</c:f>
              <c:strCache>
                <c:ptCount val="4"/>
                <c:pt idx="0">
                  <c:v>Bestand Gesamt</c:v>
                </c:pt>
                <c:pt idx="1">
                  <c:v>Neugeschäft Privat</c:v>
                </c:pt>
                <c:pt idx="2">
                  <c:v>Neugeschäft Gesamt</c:v>
                </c:pt>
                <c:pt idx="3">
                  <c:v>Neugeschäft Gewerbe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56</c:v>
                </c:pt>
                <c:pt idx="1">
                  <c:v>59.9</c:v>
                </c:pt>
                <c:pt idx="2">
                  <c:v>41.3</c:v>
                </c:pt>
                <c:pt idx="3">
                  <c:v>30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Makler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Tabelle1!$A$2:$A$5</c:f>
              <c:strCache>
                <c:ptCount val="4"/>
                <c:pt idx="0">
                  <c:v>Bestand Gesamt</c:v>
                </c:pt>
                <c:pt idx="1">
                  <c:v>Neugeschäft Privat</c:v>
                </c:pt>
                <c:pt idx="2">
                  <c:v>Neugeschäft Gesamt</c:v>
                </c:pt>
                <c:pt idx="3">
                  <c:v>Neugeschäft Gewerbe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30.9</c:v>
                </c:pt>
                <c:pt idx="1">
                  <c:v>20.7</c:v>
                </c:pt>
                <c:pt idx="2">
                  <c:v>44.2</c:v>
                </c:pt>
                <c:pt idx="3">
                  <c:v>60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Kreditinstitute</c:v>
                </c:pt>
              </c:strCache>
            </c:strRef>
          </c:tx>
          <c:invertIfNegative val="0"/>
          <c:cat>
            <c:strRef>
              <c:f>Tabelle1!$A$2:$A$5</c:f>
              <c:strCache>
                <c:ptCount val="4"/>
                <c:pt idx="0">
                  <c:v>Bestand Gesamt</c:v>
                </c:pt>
                <c:pt idx="1">
                  <c:v>Neugeschäft Privat</c:v>
                </c:pt>
                <c:pt idx="2">
                  <c:v>Neugeschäft Gesamt</c:v>
                </c:pt>
                <c:pt idx="3">
                  <c:v>Neugeschäft Gewerbe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7.4</c:v>
                </c:pt>
                <c:pt idx="1">
                  <c:v>11.6</c:v>
                </c:pt>
                <c:pt idx="2">
                  <c:v>7.3</c:v>
                </c:pt>
                <c:pt idx="3">
                  <c:v>4.5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Direktvertriebe</c:v>
                </c:pt>
              </c:strCache>
            </c:strRef>
          </c:tx>
          <c:invertIfNegative val="0"/>
          <c:cat>
            <c:strRef>
              <c:f>Tabelle1!$A$2:$A$5</c:f>
              <c:strCache>
                <c:ptCount val="4"/>
                <c:pt idx="0">
                  <c:v>Bestand Gesamt</c:v>
                </c:pt>
                <c:pt idx="1">
                  <c:v>Neugeschäft Privat</c:v>
                </c:pt>
                <c:pt idx="2">
                  <c:v>Neugeschäft Gesamt</c:v>
                </c:pt>
                <c:pt idx="3">
                  <c:v>Neugeschäft Gewerbe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2.1</c:v>
                </c:pt>
                <c:pt idx="1">
                  <c:v>6.5</c:v>
                </c:pt>
                <c:pt idx="2">
                  <c:v>4.0999999999999996</c:v>
                </c:pt>
                <c:pt idx="3">
                  <c:v>0.5</c:v>
                </c:pt>
              </c:numCache>
            </c:numRef>
          </c:val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Sonstige</c:v>
                </c:pt>
              </c:strCache>
            </c:strRef>
          </c:tx>
          <c:invertIfNegative val="0"/>
          <c:cat>
            <c:strRef>
              <c:f>Tabelle1!$A$2:$A$5</c:f>
              <c:strCache>
                <c:ptCount val="4"/>
                <c:pt idx="0">
                  <c:v>Bestand Gesamt</c:v>
                </c:pt>
                <c:pt idx="1">
                  <c:v>Neugeschäft Privat</c:v>
                </c:pt>
                <c:pt idx="2">
                  <c:v>Neugeschäft Gesamt</c:v>
                </c:pt>
                <c:pt idx="3">
                  <c:v>Neugeschäft Gewerbe</c:v>
                </c:pt>
              </c:strCache>
            </c:strRef>
          </c:cat>
          <c:val>
            <c:numRef>
              <c:f>Tabelle1!$F$2:$F$5</c:f>
              <c:numCache>
                <c:formatCode>General</c:formatCode>
                <c:ptCount val="4"/>
                <c:pt idx="0">
                  <c:v>3.6</c:v>
                </c:pt>
                <c:pt idx="1">
                  <c:v>1.3</c:v>
                </c:pt>
                <c:pt idx="2">
                  <c:v>3.1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581696"/>
        <c:axId val="33595776"/>
        <c:axId val="0"/>
      </c:bar3DChart>
      <c:catAx>
        <c:axId val="33581696"/>
        <c:scaling>
          <c:orientation val="minMax"/>
        </c:scaling>
        <c:delete val="0"/>
        <c:axPos val="b"/>
        <c:majorTickMark val="out"/>
        <c:minorTickMark val="none"/>
        <c:tickLblPos val="nextTo"/>
        <c:crossAx val="33595776"/>
        <c:crosses val="autoZero"/>
        <c:auto val="1"/>
        <c:lblAlgn val="ctr"/>
        <c:lblOffset val="100"/>
        <c:noMultiLvlLbl val="0"/>
      </c:catAx>
      <c:valAx>
        <c:axId val="335957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35816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Ausschließlichkeit</c:v>
                </c:pt>
              </c:strCache>
            </c:strRef>
          </c:tx>
          <c:invertIfNegative val="0"/>
          <c:cat>
            <c:strRef>
              <c:f>Tabelle1!$A$2</c:f>
              <c:strCache>
                <c:ptCount val="1"/>
                <c:pt idx="0">
                  <c:v>Gewerbekunden</c:v>
                </c:pt>
              </c:strCache>
            </c:strRef>
          </c:cat>
          <c:val>
            <c:numRef>
              <c:f>Tabelle1!$B$2</c:f>
              <c:numCache>
                <c:formatCode>0%</c:formatCode>
                <c:ptCount val="1"/>
                <c:pt idx="0">
                  <c:v>0.33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Makler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Tabelle1!$A$2</c:f>
              <c:strCache>
                <c:ptCount val="1"/>
                <c:pt idx="0">
                  <c:v>Gewerbekunden</c:v>
                </c:pt>
              </c:strCache>
            </c:strRef>
          </c:cat>
          <c:val>
            <c:numRef>
              <c:f>Tabelle1!$C$2</c:f>
              <c:numCache>
                <c:formatCode>0%</c:formatCode>
                <c:ptCount val="1"/>
                <c:pt idx="0">
                  <c:v>0.6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Banken</c:v>
                </c:pt>
              </c:strCache>
            </c:strRef>
          </c:tx>
          <c:invertIfNegative val="0"/>
          <c:cat>
            <c:strRef>
              <c:f>Tabelle1!$A$2</c:f>
              <c:strCache>
                <c:ptCount val="1"/>
                <c:pt idx="0">
                  <c:v>Gewerbekunden</c:v>
                </c:pt>
              </c:strCache>
            </c:strRef>
          </c:cat>
          <c:val>
            <c:numRef>
              <c:f>Tabelle1!$D$2</c:f>
              <c:numCache>
                <c:formatCode>0.00%</c:formatCode>
                <c:ptCount val="1"/>
                <c:pt idx="0">
                  <c:v>3.5000000000000003E-2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Direkt</c:v>
                </c:pt>
              </c:strCache>
            </c:strRef>
          </c:tx>
          <c:invertIfNegative val="0"/>
          <c:cat>
            <c:strRef>
              <c:f>Tabelle1!$A$2</c:f>
              <c:strCache>
                <c:ptCount val="1"/>
                <c:pt idx="0">
                  <c:v>Gewerbekunden</c:v>
                </c:pt>
              </c:strCache>
            </c:strRef>
          </c:cat>
          <c:val>
            <c:numRef>
              <c:f>Tabelle1!$E$2</c:f>
              <c:numCache>
                <c:formatCode>0.00%</c:formatCode>
                <c:ptCount val="1"/>
                <c:pt idx="0">
                  <c:v>5.0000000000000001E-3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271040"/>
        <c:axId val="35272576"/>
        <c:axId val="0"/>
      </c:bar3DChart>
      <c:catAx>
        <c:axId val="35271040"/>
        <c:scaling>
          <c:orientation val="minMax"/>
        </c:scaling>
        <c:delete val="0"/>
        <c:axPos val="b"/>
        <c:majorTickMark val="out"/>
        <c:minorTickMark val="none"/>
        <c:tickLblPos val="nextTo"/>
        <c:crossAx val="35272576"/>
        <c:crosses val="autoZero"/>
        <c:auto val="1"/>
        <c:lblAlgn val="ctr"/>
        <c:lblOffset val="100"/>
        <c:noMultiLvlLbl val="0"/>
      </c:catAx>
      <c:valAx>
        <c:axId val="352725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52710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4.5540123456790108E-2"/>
          <c:y val="0.16274989433188031"/>
        </c:manualLayout>
      </c:layout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Neugeschäft VH</c:v>
                </c:pt>
              </c:strCache>
            </c:strRef>
          </c:tx>
          <c:explosion val="25"/>
          <c:cat>
            <c:strRef>
              <c:f>Tabelle1!$A$2:$A$3</c:f>
              <c:strCache>
                <c:ptCount val="2"/>
                <c:pt idx="0">
                  <c:v>AO 20%</c:v>
                </c:pt>
                <c:pt idx="1">
                  <c:v>Makler 80%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E091C-A111-4132-AFFF-A5FAA3D84846}" type="datetimeFigureOut">
              <a:rPr lang="de-DE" smtClean="0"/>
              <a:t>12.08.2015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72482-113E-4247-BA88-194ABC2BE3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9928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132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548006-3FE0-42B3-90D0-B0D050424E61}" type="datetimeFigureOut">
              <a:rPr lang="de-DE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12.08.2015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AD9020-E865-493D-80F3-58D4EC3142CF}" type="slidenum">
              <a:rPr lang="de-DE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5685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6FE813-66A2-4786-89CF-D340923C376E}" type="datetimeFigureOut">
              <a:rPr lang="de-DE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12.08.2015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1D8390-3453-4424-B8A7-FCF6191E1F14}" type="slidenum">
              <a:rPr lang="de-DE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010576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E19144-54D4-4C21-8808-666C25D94C0B}" type="datetimeFigureOut">
              <a:rPr lang="de-DE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12.08.2015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8CAFD4-8740-4431-91D1-5E6539A7A39D}" type="slidenum">
              <a:rPr lang="de-DE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438777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1E9BAD-458B-41B8-9CCE-13BB9EF1AAB7}" type="datetimeFigureOut">
              <a:rPr lang="de-DE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12.08.2015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E2BC5F-9D74-4F29-A7AD-966B96278110}" type="slidenum">
              <a:rPr lang="de-DE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617609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ACDBC-70FD-4A2D-851C-0465EB19981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5567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lcura Vor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1"/>
          <p:cNvCxnSpPr/>
          <p:nvPr userDrawn="1"/>
        </p:nvCxnSpPr>
        <p:spPr>
          <a:xfrm>
            <a:off x="357188" y="6000750"/>
            <a:ext cx="84788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feld 6"/>
          <p:cNvSpPr txBox="1">
            <a:spLocks noChangeArrowheads="1"/>
          </p:cNvSpPr>
          <p:nvPr userDrawn="1"/>
        </p:nvSpPr>
        <p:spPr bwMode="auto">
          <a:xfrm>
            <a:off x="357188" y="6059488"/>
            <a:ext cx="171072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1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Hamburg, 24. August 2015</a:t>
            </a:r>
          </a:p>
        </p:txBody>
      </p:sp>
      <p:sp>
        <p:nvSpPr>
          <p:cNvPr id="4" name="Rechteck 9"/>
          <p:cNvSpPr>
            <a:spLocks noChangeArrowheads="1"/>
          </p:cNvSpPr>
          <p:nvPr userDrawn="1"/>
        </p:nvSpPr>
        <p:spPr bwMode="auto">
          <a:xfrm>
            <a:off x="5905500" y="6062662"/>
            <a:ext cx="2986980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623888" indent="-623888"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</a:pPr>
            <a:r>
              <a:rPr lang="de-DE" sz="1100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Wer, wenn nicht der Makler – aus der Sicht eines deutschen Versicherers</a:t>
            </a:r>
          </a:p>
          <a:p>
            <a:pPr marL="623888" indent="-623888"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</a:pPr>
            <a:r>
              <a:rPr lang="de-DE" sz="1100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Seite </a:t>
            </a:r>
            <a:fld id="{160C15F0-585D-439B-8252-3EADF3117D0A}" type="slidenum">
              <a:rPr lang="de-DE" sz="110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pPr marL="623888" indent="-623888" algn="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</a:pPr>
              <a:t>‹Nr.›</a:t>
            </a:fld>
            <a:endParaRPr lang="de-DE" sz="1100" dirty="0" smtClean="0">
              <a:solidFill>
                <a:prstClr val="black"/>
              </a:solidFill>
              <a:ea typeface="Calibri" pitchFamily="34" charset="0"/>
              <a:cs typeface="Calibri" pitchFamily="34" charset="0"/>
            </a:endParaRPr>
          </a:p>
        </p:txBody>
      </p:sp>
      <p:pic>
        <p:nvPicPr>
          <p:cNvPr id="5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6107033"/>
            <a:ext cx="11445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66426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27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262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8F95D5-42E5-4DDE-A240-9A63B1825807}" type="datetimeFigureOut">
              <a:rPr lang="de-DE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12.08.2015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5FCBD9-0F2B-4D9E-984A-2225D774C704}" type="slidenum">
              <a:rPr lang="de-DE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387536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22D4F3-1843-4703-9CDD-686C7FF92D8E}" type="datetimeFigureOut">
              <a:rPr lang="de-DE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12.08.2015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88B489-7532-454A-BC9A-B2A7BC65C565}" type="slidenum">
              <a:rPr lang="de-DE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10593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E21FAD-8DE4-4662-BF54-670BC16015AB}" type="datetimeFigureOut">
              <a:rPr lang="de-DE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12.08.2015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C1D508-CFE6-4923-94BB-34B0970F3082}" type="slidenum">
              <a:rPr lang="de-DE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468460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76A9BD-4023-43A9-B841-7E4162768039}" type="datetimeFigureOut">
              <a:rPr lang="de-DE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12.08.2015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AB2401-CD50-43F8-BEA2-B249783573F1}" type="slidenum">
              <a:rPr lang="de-DE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22013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598DB1-1BCD-4BE0-915A-6AB8FCC8C04C}" type="datetimeFigureOut">
              <a:rPr lang="de-DE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12.08.2015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0F13AA-6025-47C2-9D4A-9028ABFAC156}" type="slidenum">
              <a:rPr lang="de-DE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637053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9852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afik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-349250"/>
            <a:ext cx="10533063" cy="729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feld 1"/>
          <p:cNvSpPr txBox="1">
            <a:spLocks noChangeArrowheads="1"/>
          </p:cNvSpPr>
          <p:nvPr/>
        </p:nvSpPr>
        <p:spPr bwMode="auto">
          <a:xfrm>
            <a:off x="250825" y="3632200"/>
            <a:ext cx="9172575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de-AT" altLang="de-DE" sz="4000" b="1">
                <a:solidFill>
                  <a:schemeClr val="bg1"/>
                </a:solidFill>
                <a:latin typeface="Century Gothic" pitchFamily="34" charset="0"/>
              </a:rPr>
              <a:t>Jörg CONRADI</a:t>
            </a:r>
          </a:p>
          <a:p>
            <a:pPr>
              <a:buFontTx/>
              <a:buNone/>
            </a:pPr>
            <a:r>
              <a:rPr lang="de-AT" altLang="de-DE" sz="4000">
                <a:solidFill>
                  <a:schemeClr val="bg1"/>
                </a:solidFill>
                <a:latin typeface="Century Gothic" pitchFamily="34" charset="0"/>
              </a:rPr>
              <a:t>Vorstandsvorsitzender</a:t>
            </a:r>
          </a:p>
          <a:p>
            <a:pPr>
              <a:buFontTx/>
              <a:buNone/>
            </a:pPr>
            <a:r>
              <a:rPr lang="de-AT" altLang="de-DE" sz="4000">
                <a:solidFill>
                  <a:schemeClr val="bg1"/>
                </a:solidFill>
                <a:latin typeface="Century Gothic" pitchFamily="34" charset="0"/>
              </a:rPr>
              <a:t>ALLCURA Versicherung / Hamburg</a:t>
            </a:r>
          </a:p>
        </p:txBody>
      </p:sp>
      <p:pic>
        <p:nvPicPr>
          <p:cNvPr id="2052" name="Picture 2" descr="vmk_logo_RZ_CMYK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823913"/>
            <a:ext cx="4344988" cy="96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92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41789" y="1475037"/>
            <a:ext cx="839398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* </a:t>
            </a:r>
            <a:r>
              <a:rPr lang="de-DE" sz="2000" dirty="0"/>
              <a:t>Der Gewerbekundenmarkt wird von vielen Versicherern noch vernachlässigt.  Spezialisierte Makler sind Ausschließlichkeitsvertretern, die das Gewerbegeschäft nur nebenbei "mitnehmen", deutlich voraus</a:t>
            </a:r>
            <a:r>
              <a:rPr lang="de-DE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Die Folge: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Gewerbeneugeschäft fast ausschließlich über Makler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Zukunft (Maklerzahlen steigen, Ausschließlichkeitsvertreterzahlen fallen</a:t>
            </a:r>
            <a:r>
              <a:rPr lang="de-DE" sz="2000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Unabhängigkeit </a:t>
            </a:r>
            <a:r>
              <a:rPr lang="de-DE" sz="2000" dirty="0"/>
              <a:t>– Makler sind keiner Versicherungsgesellschaft </a:t>
            </a:r>
            <a:r>
              <a:rPr lang="de-DE" sz="2000" dirty="0" smtClean="0"/>
              <a:t>verpflichtet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Der Makler wird auf „ Augenhöhe“ wahrgenommen.</a:t>
            </a:r>
            <a:endParaRPr lang="de-DE" sz="2000" dirty="0"/>
          </a:p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2" y="517774"/>
            <a:ext cx="8480425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298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de-DE" dirty="0" smtClean="0"/>
              <a:t>Quellennachweis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de-DE" dirty="0" smtClean="0"/>
              <a:t>(1) ./. Vorstellung</a:t>
            </a:r>
          </a:p>
          <a:p>
            <a:r>
              <a:rPr lang="de-DE" dirty="0" smtClean="0"/>
              <a:t>(2+3) DIHK</a:t>
            </a:r>
          </a:p>
          <a:p>
            <a:r>
              <a:rPr lang="de-DE" dirty="0" smtClean="0"/>
              <a:t>(2) (4) </a:t>
            </a:r>
            <a:r>
              <a:rPr lang="de-DE" dirty="0" err="1" smtClean="0"/>
              <a:t>Beenken</a:t>
            </a:r>
            <a:r>
              <a:rPr lang="de-DE" dirty="0" smtClean="0"/>
              <a:t>/FH Dortmund; Versicherungsforen </a:t>
            </a:r>
            <a:r>
              <a:rPr lang="de-DE" dirty="0" err="1" smtClean="0"/>
              <a:t>leipzig</a:t>
            </a:r>
            <a:r>
              <a:rPr lang="de-DE" dirty="0" smtClean="0"/>
              <a:t>: </a:t>
            </a:r>
            <a:r>
              <a:rPr lang="de-DE" dirty="0" err="1" smtClean="0"/>
              <a:t>Skopos</a:t>
            </a:r>
            <a:r>
              <a:rPr lang="de-DE" dirty="0" smtClean="0"/>
              <a:t> 2012</a:t>
            </a:r>
          </a:p>
          <a:p>
            <a:r>
              <a:rPr lang="de-DE" dirty="0" smtClean="0"/>
              <a:t>(5) GDV Statistik Rundschreiben 2612/2014</a:t>
            </a:r>
          </a:p>
          <a:p>
            <a:r>
              <a:rPr lang="de-DE" dirty="0" smtClean="0"/>
              <a:t>(6) Telefonisch – Vorab der Veröffentlichung, Banken und Direktgeschäft noch nicht verifiziert – </a:t>
            </a:r>
            <a:r>
              <a:rPr lang="de-DE" dirty="0" err="1" smtClean="0"/>
              <a:t>Schwangungsbreite</a:t>
            </a:r>
            <a:r>
              <a:rPr lang="de-DE" dirty="0" smtClean="0"/>
              <a:t> gerundet ca. 1%</a:t>
            </a:r>
          </a:p>
          <a:p>
            <a:r>
              <a:rPr lang="de-DE" dirty="0" smtClean="0"/>
              <a:t>(7) ERGO Maklerbetreuer Gewerbegeschäft CPS</a:t>
            </a:r>
          </a:p>
          <a:p>
            <a:r>
              <a:rPr lang="de-DE" dirty="0" smtClean="0"/>
              <a:t>(8) * Studie "Gewerbekundenmonitor </a:t>
            </a:r>
            <a:r>
              <a:rPr lang="de-DE" dirty="0"/>
              <a:t>Assekuranz 2005" des Kölner Marktforschungs- und </a:t>
            </a:r>
            <a:r>
              <a:rPr lang="de-DE" dirty="0" smtClean="0"/>
              <a:t>Beratungsinstituts - </a:t>
            </a:r>
            <a:r>
              <a:rPr lang="de-DE" dirty="0" err="1" smtClean="0"/>
              <a:t>psychonomics</a:t>
            </a:r>
            <a:r>
              <a:rPr lang="de-DE" dirty="0" smtClean="0"/>
              <a:t> </a:t>
            </a:r>
            <a:r>
              <a:rPr lang="de-DE" dirty="0"/>
              <a:t>AG.</a:t>
            </a:r>
          </a:p>
        </p:txBody>
      </p:sp>
    </p:spTree>
    <p:extLst>
      <p:ext uri="{BB962C8B-B14F-4D97-AF65-F5344CB8AC3E}">
        <p14:creationId xmlns:p14="http://schemas.microsoft.com/office/powerpoint/2010/main" val="2334239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4856" y="2281079"/>
            <a:ext cx="5400000" cy="23066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481013"/>
            <a:ext cx="2763837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4"/>
          <p:cNvSpPr txBox="1">
            <a:spLocks noChangeArrowheads="1"/>
          </p:cNvSpPr>
          <p:nvPr/>
        </p:nvSpPr>
        <p:spPr bwMode="auto">
          <a:xfrm>
            <a:off x="1864856" y="4705384"/>
            <a:ext cx="5400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de-DE" altLang="de-DE" sz="1400" dirty="0" smtClean="0">
                <a:cs typeface="Arial" charset="0"/>
              </a:rPr>
              <a:t>Büro Hamburg			Büro </a:t>
            </a:r>
            <a:r>
              <a:rPr lang="de-DE" altLang="de-DE" sz="1400" dirty="0">
                <a:cs typeface="Arial" charset="0"/>
              </a:rPr>
              <a:t>München</a:t>
            </a:r>
            <a:r>
              <a:rPr lang="de-DE" altLang="de-DE" sz="1400" dirty="0" smtClean="0">
                <a:cs typeface="Arial" charset="0"/>
              </a:rPr>
              <a:t>:</a:t>
            </a:r>
          </a:p>
          <a:p>
            <a:pPr algn="just" eaLnBrk="1" hangingPunct="1"/>
            <a:r>
              <a:rPr lang="de-DE" altLang="de-DE" sz="1400" dirty="0" err="1" smtClean="0">
                <a:cs typeface="Arial" charset="0"/>
              </a:rPr>
              <a:t>Schauenburgerstr</a:t>
            </a:r>
            <a:r>
              <a:rPr lang="de-DE" altLang="de-DE" sz="1400" dirty="0">
                <a:cs typeface="Arial" charset="0"/>
              </a:rPr>
              <a:t>. </a:t>
            </a:r>
            <a:r>
              <a:rPr lang="de-DE" altLang="de-DE" sz="1400" dirty="0" smtClean="0">
                <a:cs typeface="Arial" charset="0"/>
              </a:rPr>
              <a:t>27			Herzogspitalstr. 11</a:t>
            </a:r>
            <a:endParaRPr lang="de-DE" altLang="de-DE" sz="1400" dirty="0">
              <a:cs typeface="Arial" charset="0"/>
            </a:endParaRPr>
          </a:p>
          <a:p>
            <a:pPr algn="just" eaLnBrk="1" hangingPunct="1"/>
            <a:r>
              <a:rPr lang="de-DE" altLang="de-DE" sz="1400" dirty="0">
                <a:cs typeface="Arial" charset="0"/>
              </a:rPr>
              <a:t>20095 </a:t>
            </a:r>
            <a:r>
              <a:rPr lang="de-DE" altLang="de-DE" sz="1400" dirty="0" smtClean="0">
                <a:cs typeface="Arial" charset="0"/>
              </a:rPr>
              <a:t>Hamburg			80331 München</a:t>
            </a:r>
            <a:endParaRPr lang="de-DE" altLang="de-DE" sz="1400" dirty="0">
              <a:cs typeface="Arial" charset="0"/>
            </a:endParaRPr>
          </a:p>
          <a:p>
            <a:pPr algn="ctr" eaLnBrk="1" hangingPunct="1"/>
            <a:r>
              <a:rPr lang="de-DE" altLang="de-DE" sz="1400" b="1" dirty="0" smtClean="0">
                <a:cs typeface="Arial" charset="0"/>
              </a:rPr>
              <a:t>www.allcura-versicherung.de</a:t>
            </a:r>
            <a:endParaRPr lang="de-DE" altLang="de-DE" sz="14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446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349" y="2378384"/>
            <a:ext cx="3539294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539552" y="579051"/>
            <a:ext cx="7992888" cy="147002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dirty="0" smtClean="0"/>
              <a:t>Wer, wenn nicht der Makler – aus der Sicht eines deutschen Versicherers</a:t>
            </a:r>
            <a:endParaRPr lang="de-DE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1371600" y="5242369"/>
            <a:ext cx="6858000" cy="94266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800" dirty="0" smtClean="0"/>
              <a:t>Jörg Conradi – Vorstandsvorsitzender der ALLCURA Versicherungs-Aktiengesellschaft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1318376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071563"/>
            <a:ext cx="8353425" cy="50212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sz="2000" b="1" dirty="0" smtClean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endParaRPr lang="en-GB" sz="2000" b="1" dirty="0" smtClean="0">
              <a:solidFill>
                <a:schemeClr val="tx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412750"/>
            <a:ext cx="6992938" cy="982663"/>
          </a:xfrm>
        </p:spPr>
        <p:txBody>
          <a:bodyPr/>
          <a:lstStyle/>
          <a:p>
            <a:r>
              <a:rPr lang="de-DE" dirty="0"/>
              <a:t>Anzahl der Makler steigt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dirty="0">
              <a:solidFill>
                <a:srgbClr val="000000"/>
              </a:solidFill>
            </a:endParaRPr>
          </a:p>
        </p:txBody>
      </p:sp>
      <p:graphicFrame>
        <p:nvGraphicFramePr>
          <p:cNvPr id="8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25456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01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de-DE" dirty="0" smtClean="0"/>
              <a:t>Anzahl der Makler steigt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83764453"/>
              </p:ext>
            </p:extLst>
          </p:nvPr>
        </p:nvGraphicFramePr>
        <p:xfrm>
          <a:off x="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0943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Wirtschaftliche Situation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99031627"/>
              </p:ext>
            </p:extLst>
          </p:nvPr>
        </p:nvGraphicFramePr>
        <p:xfrm>
          <a:off x="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9613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Anteil der Makler am Gewerbegeschäft (GDV-Statistik)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47078728"/>
              </p:ext>
            </p:extLst>
          </p:nvPr>
        </p:nvGraphicFramePr>
        <p:xfrm>
          <a:off x="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2047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Neugeschäft Allgemeine Haftpflicht Gewerbekunden (vertraulich)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5360075"/>
              </p:ext>
            </p:extLst>
          </p:nvPr>
        </p:nvGraphicFramePr>
        <p:xfrm>
          <a:off x="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3082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7145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80 % des Neugeschäftes für Gewerbekunden in VH bringen die Makler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68749156"/>
              </p:ext>
            </p:extLst>
          </p:nvPr>
        </p:nvGraphicFramePr>
        <p:xfrm>
          <a:off x="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0839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de-DE" sz="3600" dirty="0" smtClean="0"/>
              <a:t>Warum dominieren Makler den VH Markt?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380144" y="1325366"/>
            <a:ext cx="7849456" cy="4800797"/>
          </a:xfrm>
        </p:spPr>
        <p:txBody>
          <a:bodyPr>
            <a:normAutofit fontScale="62500" lnSpcReduction="20000"/>
          </a:bodyPr>
          <a:lstStyle/>
          <a:p>
            <a:r>
              <a:rPr lang="de-DE" dirty="0" smtClean="0"/>
              <a:t>Große Produktvielfalt (mehr als 27 Anbieter – teilweise in Spezialsegmenten) </a:t>
            </a:r>
          </a:p>
          <a:p>
            <a:endParaRPr lang="de-DE" dirty="0" smtClean="0"/>
          </a:p>
          <a:p>
            <a:r>
              <a:rPr lang="de-DE" dirty="0" smtClean="0"/>
              <a:t>Überblick über Gesetze und Marktgeschehnisse z.B. Notare in BW</a:t>
            </a:r>
          </a:p>
          <a:p>
            <a:pPr marL="0" indent="0">
              <a:buNone/>
            </a:pPr>
            <a:r>
              <a:rPr lang="de-DE" dirty="0" smtClean="0"/>
              <a:t> </a:t>
            </a:r>
          </a:p>
          <a:p>
            <a:r>
              <a:rPr lang="de-DE" dirty="0" smtClean="0"/>
              <a:t>Qualität – Hohe spezialisierte Beratungsqualität – Makler-Spezialisten</a:t>
            </a:r>
          </a:p>
          <a:p>
            <a:endParaRPr lang="de-DE" dirty="0" smtClean="0"/>
          </a:p>
          <a:p>
            <a:r>
              <a:rPr lang="de-DE" dirty="0" smtClean="0"/>
              <a:t>Konstanz: keine ständigen Wechsel in der Betreuung, auch bei Wechsel des Risikoträgers – Der „Appetit“ der Risikoträger ist veränderlich! </a:t>
            </a:r>
          </a:p>
          <a:p>
            <a:endParaRPr lang="de-DE" dirty="0" smtClean="0"/>
          </a:p>
          <a:p>
            <a:r>
              <a:rPr lang="de-DE" dirty="0" smtClean="0"/>
              <a:t>* Gewerbliche Versicherungskunden (&gt;50MA) sind in punkto Service und Beratung mit freien Maklern zufriedener als mit Ausschließlichkeit.</a:t>
            </a:r>
          </a:p>
          <a:p>
            <a:pPr lvl="1"/>
            <a:r>
              <a:rPr lang="de-DE" dirty="0" smtClean="0"/>
              <a:t>Preis/Guter Service</a:t>
            </a:r>
          </a:p>
          <a:p>
            <a:pPr lvl="1"/>
            <a:r>
              <a:rPr lang="de-DE" dirty="0" smtClean="0"/>
              <a:t>Hohe Produktqualität</a:t>
            </a:r>
          </a:p>
          <a:p>
            <a:pPr lvl="1"/>
            <a:r>
              <a:rPr lang="de-DE" dirty="0" smtClean="0"/>
              <a:t>Qualifizierte Beratung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8348353"/>
      </p:ext>
    </p:extLst>
  </p:cSld>
  <p:clrMapOvr>
    <a:masterClrMapping/>
  </p:clrMapOvr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Bildschirmpräsentation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1_Larissa</vt:lpstr>
      <vt:lpstr>PowerPoint-Präsentation</vt:lpstr>
      <vt:lpstr>PowerPoint-Präsentation</vt:lpstr>
      <vt:lpstr>Anzahl der Makler steigt</vt:lpstr>
      <vt:lpstr>Anzahl der Makler steigt</vt:lpstr>
      <vt:lpstr>Wirtschaftliche Situation</vt:lpstr>
      <vt:lpstr>Anteil der Makler am Gewerbegeschäft (GDV-Statistik)</vt:lpstr>
      <vt:lpstr>Neugeschäft Allgemeine Haftpflicht Gewerbekunden (vertraulich)</vt:lpstr>
      <vt:lpstr>80 % des Neugeschäftes für Gewerbekunden in VH bringen die Makler</vt:lpstr>
      <vt:lpstr>Warum dominieren Makler den VH Markt?</vt:lpstr>
      <vt:lpstr>PowerPoint-Präsentation</vt:lpstr>
      <vt:lpstr>Quellennachweis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Johannes Pohl-Grund</dc:creator>
  <cp:lastModifiedBy>Mag. Jennifer Willner</cp:lastModifiedBy>
  <cp:revision>74</cp:revision>
  <cp:lastPrinted>2015-06-11T09:34:05Z</cp:lastPrinted>
  <dcterms:created xsi:type="dcterms:W3CDTF">2012-06-18T08:37:11Z</dcterms:created>
  <dcterms:modified xsi:type="dcterms:W3CDTF">2015-08-12T15:16:13Z</dcterms:modified>
</cp:coreProperties>
</file>