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20" r:id="rId2"/>
    <p:sldId id="256" r:id="rId3"/>
    <p:sldId id="561" r:id="rId4"/>
    <p:sldId id="351" r:id="rId5"/>
    <p:sldId id="615" r:id="rId6"/>
    <p:sldId id="555" r:id="rId7"/>
    <p:sldId id="600" r:id="rId8"/>
    <p:sldId id="529" r:id="rId9"/>
    <p:sldId id="604" r:id="rId10"/>
    <p:sldId id="616" r:id="rId11"/>
    <p:sldId id="606" r:id="rId12"/>
    <p:sldId id="531" r:id="rId13"/>
    <p:sldId id="612" r:id="rId14"/>
    <p:sldId id="611" r:id="rId15"/>
    <p:sldId id="613" r:id="rId16"/>
    <p:sldId id="619" r:id="rId17"/>
    <p:sldId id="614" r:id="rId18"/>
    <p:sldId id="618" r:id="rId19"/>
    <p:sldId id="617" r:id="rId20"/>
    <p:sldId id="534" r:id="rId21"/>
    <p:sldId id="525" r:id="rId22"/>
  </p:sldIdLst>
  <p:sldSz cx="10693400" cy="7561263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1F"/>
    <a:srgbClr val="C50E1F"/>
    <a:srgbClr val="647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2" autoAdjust="0"/>
    <p:restoredTop sz="94658" autoAdjust="0"/>
  </p:normalViewPr>
  <p:slideViewPr>
    <p:cSldViewPr snapToObjects="1">
      <p:cViewPr>
        <p:scale>
          <a:sx n="80" d="100"/>
          <a:sy n="80" d="100"/>
        </p:scale>
        <p:origin x="-978" y="666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Office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Office%20PowerPoin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391841542840591E-2"/>
          <c:y val="9.9518942211234585E-2"/>
          <c:w val="0.8575347013031247"/>
          <c:h val="0.73136642450080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'[Diagramm in Microsoft Office PowerPoint]Sonstige Auswert.mit Filter'!$A$558</c:f>
              <c:strCache>
                <c:ptCount val="1"/>
                <c:pt idx="0">
                  <c:v>Promotoren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2"/>
              <c:layout>
                <c:manualLayout>
                  <c:x val="0"/>
                  <c:y val="1.400576903907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4020871700429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82305299317945E-16"/>
                  <c:y val="-3.9287906691221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9465930018416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224506247480862E-3"/>
                  <c:y val="1.3120266044092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PowerPoint]Sonstige Auswert.mit Filter'!$B$557:$D$557</c:f>
              <c:strCache>
                <c:ptCount val="3"/>
                <c:pt idx="0">
                  <c:v>Außendienst</c:v>
                </c:pt>
                <c:pt idx="1">
                  <c:v>Makler</c:v>
                </c:pt>
                <c:pt idx="2">
                  <c:v>Bank</c:v>
                </c:pt>
              </c:strCache>
            </c:strRef>
          </c:cat>
          <c:val>
            <c:numRef>
              <c:f>'[Diagramm in Microsoft Office PowerPoint]Sonstige Auswert.mit Filter'!$B$558:$D$558</c:f>
              <c:numCache>
                <c:formatCode>####.0%</c:formatCode>
                <c:ptCount val="3"/>
                <c:pt idx="0">
                  <c:v>0.41128696376509816</c:v>
                </c:pt>
                <c:pt idx="1">
                  <c:v>0.60400000000000031</c:v>
                </c:pt>
                <c:pt idx="2">
                  <c:v>0.35089686098654738</c:v>
                </c:pt>
              </c:numCache>
            </c:numRef>
          </c:val>
        </c:ser>
        <c:ser>
          <c:idx val="1"/>
          <c:order val="1"/>
          <c:tx>
            <c:strRef>
              <c:f>'[Diagramm in Microsoft Office PowerPoint]Sonstige Auswert.mit Filter'!$A$559</c:f>
              <c:strCache>
                <c:ptCount val="1"/>
                <c:pt idx="0">
                  <c:v>Passive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8367593712212737E-3"/>
                  <c:y val="-2.946593001841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122531237404312E-3"/>
                  <c:y val="-2.1790952601513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687648173362241E-3"/>
                  <c:y val="-6.0307516809017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156537753222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5.8931860036832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224506247480862E-3"/>
                  <c:y val="-3.6832412523020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PowerPoint]Sonstige Auswert.mit Filter'!$B$557:$D$557</c:f>
              <c:strCache>
                <c:ptCount val="3"/>
                <c:pt idx="0">
                  <c:v>Außendienst</c:v>
                </c:pt>
                <c:pt idx="1">
                  <c:v>Makler</c:v>
                </c:pt>
                <c:pt idx="2">
                  <c:v>Bank</c:v>
                </c:pt>
              </c:strCache>
            </c:strRef>
          </c:cat>
          <c:val>
            <c:numRef>
              <c:f>'[Diagramm in Microsoft Office PowerPoint]Sonstige Auswert.mit Filter'!$B$559:$D$559</c:f>
              <c:numCache>
                <c:formatCode>####.0%</c:formatCode>
                <c:ptCount val="3"/>
                <c:pt idx="0">
                  <c:v>0.36609745939192001</c:v>
                </c:pt>
                <c:pt idx="1">
                  <c:v>0.22800000000000001</c:v>
                </c:pt>
                <c:pt idx="2">
                  <c:v>0.36434977578475369</c:v>
                </c:pt>
              </c:numCache>
            </c:numRef>
          </c:val>
        </c:ser>
        <c:ser>
          <c:idx val="2"/>
          <c:order val="2"/>
          <c:tx>
            <c:strRef>
              <c:f>'[Diagramm in Microsoft Office PowerPoint]Sonstige Auswert.mit Filter'!$A$560</c:f>
              <c:strCache>
                <c:ptCount val="1"/>
                <c:pt idx="0">
                  <c:v>Detraktoren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122531237404312E-3"/>
                  <c:y val="-1.3802970761251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122531237404312E-3"/>
                  <c:y val="-7.3664825046040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4.1438158605693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2099447513812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375203023775473E-3"/>
                  <c:y val="-1.034714083231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687601511887229E-3"/>
                  <c:y val="-4.1438158605693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6122531237404312E-3"/>
                  <c:y val="-9.82197667280540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PowerPoint]Sonstige Auswert.mit Filter'!$B$557:$D$557</c:f>
              <c:strCache>
                <c:ptCount val="3"/>
                <c:pt idx="0">
                  <c:v>Außendienst</c:v>
                </c:pt>
                <c:pt idx="1">
                  <c:v>Makler</c:v>
                </c:pt>
                <c:pt idx="2">
                  <c:v>Bank</c:v>
                </c:pt>
              </c:strCache>
            </c:strRef>
          </c:cat>
          <c:val>
            <c:numRef>
              <c:f>'[Diagramm in Microsoft Office PowerPoint]Sonstige Auswert.mit Filter'!$B$560:$D$560</c:f>
              <c:numCache>
                <c:formatCode>####.0%</c:formatCode>
                <c:ptCount val="3"/>
                <c:pt idx="0">
                  <c:v>0.22261557684298208</c:v>
                </c:pt>
                <c:pt idx="1">
                  <c:v>0.16800000000000001</c:v>
                </c:pt>
                <c:pt idx="2">
                  <c:v>0.28475336322869971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41622144"/>
        <c:axId val="41644416"/>
      </c:barChart>
      <c:lineChart>
        <c:grouping val="standard"/>
        <c:varyColors val="0"/>
        <c:ser>
          <c:idx val="3"/>
          <c:order val="3"/>
          <c:tx>
            <c:strRef>
              <c:f>'[Diagramm in Microsoft Office PowerPoint]Sonstige Auswert.mit Filter'!$A$561</c:f>
              <c:strCache>
                <c:ptCount val="1"/>
                <c:pt idx="0">
                  <c:v>NPS</c:v>
                </c:pt>
              </c:strCache>
            </c:strRef>
          </c:tx>
          <c:spPr>
            <a:ln w="50800">
              <a:solidFill>
                <a:sysClr val="window" lastClr="FFFFFF">
                  <a:lumMod val="85000"/>
                </a:sys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1437260121042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478636059247248E-2"/>
                  <c:y val="1.5318803381621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141138571337771E-2"/>
                  <c:y val="-2.069460794934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317394878239986E-2"/>
                  <c:y val="-1.358719662804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069600914805994E-2"/>
                  <c:y val="-2.763305238044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3252842332841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5877639309067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800324838039202E-2"/>
                  <c:y val="2.071907930284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42190037797179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3182232208882E-2"/>
                  <c:y val="-9.6680732587984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69566318584851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>
                  <a:lumMod val="85000"/>
                </a:sysClr>
              </a:solidFill>
            </c:spPr>
            <c:txPr>
              <a:bodyPr/>
              <a:lstStyle/>
              <a:p>
                <a:pPr>
                  <a:defRPr sz="1100">
                    <a:solidFill>
                      <a:srgbClr val="C00000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PowerPoint]Sonstige Auswert.mit Filter'!$B$557:$D$557</c:f>
              <c:strCache>
                <c:ptCount val="3"/>
                <c:pt idx="0">
                  <c:v>Außendienst</c:v>
                </c:pt>
                <c:pt idx="1">
                  <c:v>Makler</c:v>
                </c:pt>
                <c:pt idx="2">
                  <c:v>Bank</c:v>
                </c:pt>
              </c:strCache>
            </c:strRef>
          </c:cat>
          <c:val>
            <c:numRef>
              <c:f>'[Diagramm in Microsoft Office PowerPoint]Sonstige Auswert.mit Filter'!$B$561:$D$561</c:f>
              <c:numCache>
                <c:formatCode>0.0%</c:formatCode>
                <c:ptCount val="3"/>
                <c:pt idx="0">
                  <c:v>0.18867138692211588</c:v>
                </c:pt>
                <c:pt idx="1">
                  <c:v>0.43600000000000017</c:v>
                </c:pt>
                <c:pt idx="2">
                  <c:v>6.6143497757847572E-2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72704"/>
        <c:axId val="41645952"/>
      </c:lineChart>
      <c:catAx>
        <c:axId val="41622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100"/>
            </a:pPr>
            <a:endParaRPr lang="de-DE"/>
          </a:p>
        </c:txPr>
        <c:crossAx val="41644416"/>
        <c:crosses val="autoZero"/>
        <c:auto val="1"/>
        <c:lblAlgn val="ctr"/>
        <c:lblOffset val="100"/>
        <c:noMultiLvlLbl val="0"/>
      </c:catAx>
      <c:valAx>
        <c:axId val="41644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41622144"/>
        <c:crosses val="autoZero"/>
        <c:crossBetween val="between"/>
      </c:valAx>
      <c:valAx>
        <c:axId val="41645952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AT"/>
                  <a:t>NPS</a:t>
                </a:r>
              </a:p>
            </c:rich>
          </c:tx>
          <c:layout>
            <c:manualLayout>
              <c:xMode val="edge"/>
              <c:yMode val="edge"/>
              <c:x val="0.93860841280944063"/>
              <c:y val="5.175445708924397E-2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41672704"/>
        <c:crosses val="max"/>
        <c:crossBetween val="between"/>
      </c:valAx>
      <c:catAx>
        <c:axId val="41672704"/>
        <c:scaling>
          <c:orientation val="minMax"/>
        </c:scaling>
        <c:delete val="1"/>
        <c:axPos val="b"/>
        <c:majorTickMark val="out"/>
        <c:minorTickMark val="none"/>
        <c:tickLblPos val="none"/>
        <c:crossAx val="4164595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wahrscheinlich ist es, dass Sie </a:t>
            </a:r>
            <a:r>
              <a:rPr lang="de-DE" sz="11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de-DE" sz="11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hren</a:t>
            </a:r>
            <a:r>
              <a:rPr lang="de-DE" sz="1100" i="1" baseline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i="1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Betreuer </a:t>
            </a:r>
            <a:r>
              <a:rPr lang="de-DE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einem Freund oder Kollegen weiterempfehlen? </a:t>
            </a:r>
            <a:endParaRPr lang="de-AT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391841542840591E-2"/>
          <c:y val="9.9518942211234585E-2"/>
          <c:w val="0.8575347013031247"/>
          <c:h val="0.787842698817887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'[Diagramm in Microsoft Office PowerPoint]Betreuer'!$C$303</c:f>
              <c:strCache>
                <c:ptCount val="1"/>
                <c:pt idx="0">
                  <c:v>Promotoren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2"/>
              <c:layout>
                <c:manualLayout>
                  <c:x val="0"/>
                  <c:y val="1.400576903907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007491697694737E-16"/>
                  <c:y val="-3.107861388403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PowerPoint]Betreuer'!$D$302:$G$302</c:f>
              <c:strCache>
                <c:ptCount val="4"/>
                <c:pt idx="0">
                  <c:v>Außendienst</c:v>
                </c:pt>
                <c:pt idx="1">
                  <c:v>Makler</c:v>
                </c:pt>
                <c:pt idx="2">
                  <c:v>Bank</c:v>
                </c:pt>
                <c:pt idx="3">
                  <c:v>Gesamt</c:v>
                </c:pt>
              </c:strCache>
            </c:strRef>
          </c:cat>
          <c:val>
            <c:numRef>
              <c:f>'[Diagramm in Microsoft Office PowerPoint]Betreuer'!$D$303:$G$303</c:f>
              <c:numCache>
                <c:formatCode>0.0%</c:formatCode>
                <c:ptCount val="4"/>
                <c:pt idx="0">
                  <c:v>0.5703311258278142</c:v>
                </c:pt>
                <c:pt idx="1">
                  <c:v>0.60438829787234039</c:v>
                </c:pt>
                <c:pt idx="2">
                  <c:v>0.49193548387096797</c:v>
                </c:pt>
                <c:pt idx="3">
                  <c:v>0.56983853268537454</c:v>
                </c:pt>
              </c:numCache>
            </c:numRef>
          </c:val>
        </c:ser>
        <c:ser>
          <c:idx val="1"/>
          <c:order val="1"/>
          <c:tx>
            <c:strRef>
              <c:f>'[Diagramm in Microsoft Office PowerPoint]Betreuer'!$C$304</c:f>
              <c:strCache>
                <c:ptCount val="1"/>
                <c:pt idx="0">
                  <c:v>Passive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1"/>
              <c:layout>
                <c:manualLayout>
                  <c:x val="0"/>
                  <c:y val="-8.2901563423395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893814026111167E-17"/>
                  <c:y val="2.985074626865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64512472635922E-2"/>
                  <c:y val="-1.6145798123306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PowerPoint]Betreuer'!$D$302:$G$302</c:f>
              <c:strCache>
                <c:ptCount val="4"/>
                <c:pt idx="0">
                  <c:v>Außendienst</c:v>
                </c:pt>
                <c:pt idx="1">
                  <c:v>Makler</c:v>
                </c:pt>
                <c:pt idx="2">
                  <c:v>Bank</c:v>
                </c:pt>
                <c:pt idx="3">
                  <c:v>Gesamt</c:v>
                </c:pt>
              </c:strCache>
            </c:strRef>
          </c:cat>
          <c:val>
            <c:numRef>
              <c:f>'[Diagramm in Microsoft Office PowerPoint]Betreuer'!$D$304:$G$304</c:f>
              <c:numCache>
                <c:formatCode>0.0%</c:formatCode>
                <c:ptCount val="4"/>
                <c:pt idx="0">
                  <c:v>0.22410596026490068</c:v>
                </c:pt>
                <c:pt idx="1">
                  <c:v>0.22805851063829788</c:v>
                </c:pt>
                <c:pt idx="2">
                  <c:v>0.25134408602150526</c:v>
                </c:pt>
                <c:pt idx="3">
                  <c:v>0.2285624706066782</c:v>
                </c:pt>
              </c:numCache>
            </c:numRef>
          </c:val>
        </c:ser>
        <c:ser>
          <c:idx val="2"/>
          <c:order val="2"/>
          <c:tx>
            <c:strRef>
              <c:f>'[Diagramm in Microsoft Office PowerPoint]Betreuer'!$C$305</c:f>
              <c:strCache>
                <c:ptCount val="1"/>
                <c:pt idx="0">
                  <c:v>Detraktoren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1"/>
              <c:layout>
                <c:manualLayout>
                  <c:x val="1.6334865252153111E-3"/>
                  <c:y val="-3.1840952716731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4.1450781711697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PowerPoint]Betreuer'!$D$302:$G$302</c:f>
              <c:strCache>
                <c:ptCount val="4"/>
                <c:pt idx="0">
                  <c:v>Außendienst</c:v>
                </c:pt>
                <c:pt idx="1">
                  <c:v>Makler</c:v>
                </c:pt>
                <c:pt idx="2">
                  <c:v>Bank</c:v>
                </c:pt>
                <c:pt idx="3">
                  <c:v>Gesamt</c:v>
                </c:pt>
              </c:strCache>
            </c:strRef>
          </c:cat>
          <c:val>
            <c:numRef>
              <c:f>'[Diagramm in Microsoft Office PowerPoint]Betreuer'!$D$305:$G$305</c:f>
              <c:numCache>
                <c:formatCode>0.0%</c:formatCode>
                <c:ptCount val="4"/>
                <c:pt idx="0">
                  <c:v>0.20556291390728476</c:v>
                </c:pt>
                <c:pt idx="1">
                  <c:v>0.16755319148936179</c:v>
                </c:pt>
                <c:pt idx="2">
                  <c:v>0.25672043010752676</c:v>
                </c:pt>
                <c:pt idx="3">
                  <c:v>0.20159899670794804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40907136"/>
        <c:axId val="40908672"/>
      </c:barChart>
      <c:lineChart>
        <c:grouping val="standard"/>
        <c:varyColors val="0"/>
        <c:ser>
          <c:idx val="3"/>
          <c:order val="3"/>
          <c:tx>
            <c:strRef>
              <c:f>'[Diagramm in Microsoft Office PowerPoint]Betreuer'!$C$306</c:f>
              <c:strCache>
                <c:ptCount val="1"/>
                <c:pt idx="0">
                  <c:v>NPS</c:v>
                </c:pt>
              </c:strCache>
            </c:strRef>
          </c:tx>
          <c:spPr>
            <a:ln w="50800">
              <a:solidFill>
                <a:sysClr val="window" lastClr="FFFFFF">
                  <a:lumMod val="85000"/>
                </a:sys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1437260121042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090944555222883E-2"/>
                  <c:y val="1.6600462255650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0910617517978E-2"/>
                  <c:y val="8.2901563423395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317365901921371E-2"/>
                  <c:y val="-6.2207801890395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963320461239841E-2"/>
                  <c:y val="-2.7633047872322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3252842332841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5877639309067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4219003779718135E-2"/>
                  <c:y val="-7.59690674487071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42190037797179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481483477340651E-2"/>
                  <c:y val="1.2431445553612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69566318584851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>
                  <a:lumMod val="85000"/>
                </a:sysClr>
              </a:solidFill>
            </c:spPr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PowerPoint]Betreuer'!$D$302:$G$302</c:f>
              <c:strCache>
                <c:ptCount val="4"/>
                <c:pt idx="0">
                  <c:v>Außendienst</c:v>
                </c:pt>
                <c:pt idx="1">
                  <c:v>Makler</c:v>
                </c:pt>
                <c:pt idx="2">
                  <c:v>Bank</c:v>
                </c:pt>
                <c:pt idx="3">
                  <c:v>Gesamt</c:v>
                </c:pt>
              </c:strCache>
            </c:strRef>
          </c:cat>
          <c:val>
            <c:numRef>
              <c:f>'[Diagramm in Microsoft Office PowerPoint]Betreuer'!$D$306:$G$306</c:f>
              <c:numCache>
                <c:formatCode>0.0%</c:formatCode>
                <c:ptCount val="4"/>
                <c:pt idx="0">
                  <c:v>0.36476821192052988</c:v>
                </c:pt>
                <c:pt idx="1">
                  <c:v>0.4368351063829789</c:v>
                </c:pt>
                <c:pt idx="2">
                  <c:v>0.23521505376344098</c:v>
                </c:pt>
                <c:pt idx="3">
                  <c:v>0.36823953597742592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24672"/>
        <c:axId val="40910208"/>
      </c:lineChart>
      <c:catAx>
        <c:axId val="40907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100"/>
            </a:pPr>
            <a:endParaRPr lang="de-DE"/>
          </a:p>
        </c:txPr>
        <c:crossAx val="40908672"/>
        <c:crosses val="autoZero"/>
        <c:auto val="1"/>
        <c:lblAlgn val="ctr"/>
        <c:lblOffset val="100"/>
        <c:noMultiLvlLbl val="0"/>
      </c:catAx>
      <c:valAx>
        <c:axId val="409086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40907136"/>
        <c:crosses val="autoZero"/>
        <c:crossBetween val="between"/>
      </c:valAx>
      <c:valAx>
        <c:axId val="40910208"/>
        <c:scaling>
          <c:orientation val="minMax"/>
          <c:max val="0.46"/>
          <c:min val="0.2200000000000000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AT"/>
                  <a:t>NPS</a:t>
                </a:r>
              </a:p>
            </c:rich>
          </c:tx>
          <c:layout>
            <c:manualLayout>
              <c:xMode val="edge"/>
              <c:yMode val="edge"/>
              <c:x val="0.93860841280944063"/>
              <c:y val="5.175445708924397E-2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40924672"/>
        <c:crosses val="max"/>
        <c:crossBetween val="between"/>
      </c:valAx>
      <c:catAx>
        <c:axId val="40924672"/>
        <c:scaling>
          <c:orientation val="minMax"/>
        </c:scaling>
        <c:delete val="1"/>
        <c:axPos val="b"/>
        <c:majorTickMark val="out"/>
        <c:minorTickMark val="none"/>
        <c:tickLblPos val="none"/>
        <c:crossAx val="4091020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'[Diagramm in Microsoft Office PowerPoint]Betreuer'!$B$354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PowerPoint]Betreuer'!$C$353:$F$353</c:f>
              <c:strCache>
                <c:ptCount val="4"/>
                <c:pt idx="0">
                  <c:v>Außendienst</c:v>
                </c:pt>
                <c:pt idx="1">
                  <c:v>Makler</c:v>
                </c:pt>
                <c:pt idx="2">
                  <c:v>Bank</c:v>
                </c:pt>
                <c:pt idx="3">
                  <c:v>Gesamt</c:v>
                </c:pt>
              </c:strCache>
            </c:strRef>
          </c:cat>
          <c:val>
            <c:numRef>
              <c:f>'[Diagramm in Microsoft Office PowerPoint]Betreuer'!$C$354:$F$354</c:f>
              <c:numCache>
                <c:formatCode>0.0%</c:formatCode>
                <c:ptCount val="4"/>
                <c:pt idx="0">
                  <c:v>0.53230373230373262</c:v>
                </c:pt>
                <c:pt idx="1">
                  <c:v>0.68479685452162542</c:v>
                </c:pt>
                <c:pt idx="2">
                  <c:v>0.45838668373879676</c:v>
                </c:pt>
                <c:pt idx="3">
                  <c:v>0.56340607355409766</c:v>
                </c:pt>
              </c:numCache>
            </c:numRef>
          </c:val>
        </c:ser>
        <c:ser>
          <c:idx val="1"/>
          <c:order val="1"/>
          <c:tx>
            <c:strRef>
              <c:f>'[Diagramm in Microsoft Office PowerPoint]Betreuer'!$B$355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PowerPoint]Betreuer'!$C$353:$F$353</c:f>
              <c:strCache>
                <c:ptCount val="4"/>
                <c:pt idx="0">
                  <c:v>Außendienst</c:v>
                </c:pt>
                <c:pt idx="1">
                  <c:v>Makler</c:v>
                </c:pt>
                <c:pt idx="2">
                  <c:v>Bank</c:v>
                </c:pt>
                <c:pt idx="3">
                  <c:v>Gesamt</c:v>
                </c:pt>
              </c:strCache>
            </c:strRef>
          </c:cat>
          <c:val>
            <c:numRef>
              <c:f>'[Diagramm in Microsoft Office PowerPoint]Betreuer'!$C$355:$F$355</c:f>
              <c:numCache>
                <c:formatCode>0.0%</c:formatCode>
                <c:ptCount val="4"/>
                <c:pt idx="0">
                  <c:v>0.46769626769626782</c:v>
                </c:pt>
                <c:pt idx="1">
                  <c:v>0.31520314547837475</c:v>
                </c:pt>
                <c:pt idx="2">
                  <c:v>0.54161331626120368</c:v>
                </c:pt>
                <c:pt idx="3">
                  <c:v>0.43659392644590261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40956672"/>
        <c:axId val="40958208"/>
      </c:barChart>
      <c:catAx>
        <c:axId val="40956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100"/>
            </a:pPr>
            <a:endParaRPr lang="de-DE"/>
          </a:p>
        </c:txPr>
        <c:crossAx val="40958208"/>
        <c:crosses val="autoZero"/>
        <c:auto val="1"/>
        <c:lblAlgn val="ctr"/>
        <c:lblOffset val="100"/>
        <c:noMultiLvlLbl val="0"/>
      </c:catAx>
      <c:valAx>
        <c:axId val="40958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409566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31905979907238"/>
          <c:y val="5.8310572141049302E-2"/>
          <c:w val="0.68488587684766267"/>
          <c:h val="0.778825587977973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'[Diagramm in Microsoft Office PowerPoint]Betreuer'!$Q$393</c:f>
              <c:strCache>
                <c:ptCount val="1"/>
                <c:pt idx="0">
                  <c:v>Entscheidend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cat>
            <c:strRef>
              <c:f>'[Diagramm in Microsoft Office PowerPoint]Betreuer'!$R$392:$T$392</c:f>
              <c:strCache>
                <c:ptCount val="3"/>
                <c:pt idx="0">
                  <c:v>im Zuge der Angebotslegung von einem ungebundenen Fachmann beraten zu werden</c:v>
                </c:pt>
                <c:pt idx="1">
                  <c:v>dass Ihre Polizze von einem ungebundenen Fachmann geprüft wird</c:v>
                </c:pt>
                <c:pt idx="2">
                  <c:v>im Zuge eines Versicherungsleistungsfalles von einem ungebundenen Fachmann beraten zu werden</c:v>
                </c:pt>
              </c:strCache>
            </c:strRef>
          </c:cat>
          <c:val>
            <c:numRef>
              <c:f>'[Diagramm in Microsoft Office PowerPoint]Betreuer'!$R$393:$T$393</c:f>
              <c:numCache>
                <c:formatCode>0.0%</c:formatCode>
                <c:ptCount val="3"/>
                <c:pt idx="0">
                  <c:v>0.33962264150943428</c:v>
                </c:pt>
                <c:pt idx="1">
                  <c:v>0.25699414443721524</c:v>
                </c:pt>
                <c:pt idx="2">
                  <c:v>0.2973324658425508</c:v>
                </c:pt>
              </c:numCache>
            </c:numRef>
          </c:val>
        </c:ser>
        <c:ser>
          <c:idx val="1"/>
          <c:order val="1"/>
          <c:tx>
            <c:strRef>
              <c:f>'[Diagramm in Microsoft Office PowerPoint]Betreuer'!$Q$394</c:f>
              <c:strCache>
                <c:ptCount val="1"/>
                <c:pt idx="0">
                  <c:v>Sehr wichtig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cat>
            <c:strRef>
              <c:f>'[Diagramm in Microsoft Office PowerPoint]Betreuer'!$R$392:$T$392</c:f>
              <c:strCache>
                <c:ptCount val="3"/>
                <c:pt idx="0">
                  <c:v>im Zuge der Angebotslegung von einem ungebundenen Fachmann beraten zu werden</c:v>
                </c:pt>
                <c:pt idx="1">
                  <c:v>dass Ihre Polizze von einem ungebundenen Fachmann geprüft wird</c:v>
                </c:pt>
                <c:pt idx="2">
                  <c:v>im Zuge eines Versicherungsleistungsfalles von einem ungebundenen Fachmann beraten zu werden</c:v>
                </c:pt>
              </c:strCache>
            </c:strRef>
          </c:cat>
          <c:val>
            <c:numRef>
              <c:f>'[Diagramm in Microsoft Office PowerPoint]Betreuer'!$R$394:$T$394</c:f>
              <c:numCache>
                <c:formatCode>0.0%</c:formatCode>
                <c:ptCount val="3"/>
                <c:pt idx="0">
                  <c:v>0.43331164606376071</c:v>
                </c:pt>
                <c:pt idx="1">
                  <c:v>0.4339622641509438</c:v>
                </c:pt>
                <c:pt idx="2">
                  <c:v>0.41379310344827575</c:v>
                </c:pt>
              </c:numCache>
            </c:numRef>
          </c:val>
        </c:ser>
        <c:ser>
          <c:idx val="2"/>
          <c:order val="2"/>
          <c:tx>
            <c:strRef>
              <c:f>'[Diagramm in Microsoft Office PowerPoint]Betreuer'!$Q$395</c:f>
              <c:strCache>
                <c:ptCount val="1"/>
                <c:pt idx="0">
                  <c:v>Wichtig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cat>
            <c:strRef>
              <c:f>'[Diagramm in Microsoft Office PowerPoint]Betreuer'!$R$392:$T$392</c:f>
              <c:strCache>
                <c:ptCount val="3"/>
                <c:pt idx="0">
                  <c:v>im Zuge der Angebotslegung von einem ungebundenen Fachmann beraten zu werden</c:v>
                </c:pt>
                <c:pt idx="1">
                  <c:v>dass Ihre Polizze von einem ungebundenen Fachmann geprüft wird</c:v>
                </c:pt>
                <c:pt idx="2">
                  <c:v>im Zuge eines Versicherungsleistungsfalles von einem ungebundenen Fachmann beraten zu werden</c:v>
                </c:pt>
              </c:strCache>
            </c:strRef>
          </c:cat>
          <c:val>
            <c:numRef>
              <c:f>'[Diagramm in Microsoft Office PowerPoint]Betreuer'!$R$395:$T$395</c:f>
              <c:numCache>
                <c:formatCode>0.0%</c:formatCode>
                <c:ptCount val="3"/>
                <c:pt idx="0">
                  <c:v>0.16525699414443729</c:v>
                </c:pt>
                <c:pt idx="1">
                  <c:v>0.20039037085230979</c:v>
                </c:pt>
                <c:pt idx="2">
                  <c:v>0.19258295380611581</c:v>
                </c:pt>
              </c:numCache>
            </c:numRef>
          </c:val>
        </c:ser>
        <c:ser>
          <c:idx val="3"/>
          <c:order val="3"/>
          <c:tx>
            <c:strRef>
              <c:f>'[Diagramm in Microsoft Office PowerPoint]Betreuer'!$Q$396</c:f>
              <c:strCache>
                <c:ptCount val="1"/>
                <c:pt idx="0">
                  <c:v>Weniger wichtig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cat>
            <c:strRef>
              <c:f>'[Diagramm in Microsoft Office PowerPoint]Betreuer'!$R$392:$T$392</c:f>
              <c:strCache>
                <c:ptCount val="3"/>
                <c:pt idx="0">
                  <c:v>im Zuge der Angebotslegung von einem ungebundenen Fachmann beraten zu werden</c:v>
                </c:pt>
                <c:pt idx="1">
                  <c:v>dass Ihre Polizze von einem ungebundenen Fachmann geprüft wird</c:v>
                </c:pt>
                <c:pt idx="2">
                  <c:v>im Zuge eines Versicherungsleistungsfalles von einem ungebundenen Fachmann beraten zu werden</c:v>
                </c:pt>
              </c:strCache>
            </c:strRef>
          </c:cat>
          <c:val>
            <c:numRef>
              <c:f>'[Diagramm in Microsoft Office PowerPoint]Betreuer'!$R$396:$T$396</c:f>
              <c:numCache>
                <c:formatCode>0.0%</c:formatCode>
                <c:ptCount val="3"/>
                <c:pt idx="0">
                  <c:v>4.6844502277163275E-2</c:v>
                </c:pt>
                <c:pt idx="1">
                  <c:v>8.0026024723487424E-2</c:v>
                </c:pt>
                <c:pt idx="2">
                  <c:v>7.3519843851659078E-2</c:v>
                </c:pt>
              </c:numCache>
            </c:numRef>
          </c:val>
        </c:ser>
        <c:ser>
          <c:idx val="4"/>
          <c:order val="4"/>
          <c:tx>
            <c:strRef>
              <c:f>'[Diagramm in Microsoft Office PowerPoint]Betreuer'!$Q$397</c:f>
              <c:strCache>
                <c:ptCount val="1"/>
                <c:pt idx="0">
                  <c:v>Unwichtig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866527411450501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25778934308857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07275888592153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PowerPoint]Betreuer'!$R$392:$T$392</c:f>
              <c:strCache>
                <c:ptCount val="3"/>
                <c:pt idx="0">
                  <c:v>im Zuge der Angebotslegung von einem ungebundenen Fachmann beraten zu werden</c:v>
                </c:pt>
                <c:pt idx="1">
                  <c:v>dass Ihre Polizze von einem ungebundenen Fachmann geprüft wird</c:v>
                </c:pt>
                <c:pt idx="2">
                  <c:v>im Zuge eines Versicherungsleistungsfalles von einem ungebundenen Fachmann beraten zu werden</c:v>
                </c:pt>
              </c:strCache>
            </c:strRef>
          </c:cat>
          <c:val>
            <c:numRef>
              <c:f>'[Diagramm in Microsoft Office PowerPoint]Betreuer'!$R$397:$T$397</c:f>
              <c:numCache>
                <c:formatCode>0.0%</c:formatCode>
                <c:ptCount val="3"/>
                <c:pt idx="0">
                  <c:v>1.4964216005204938E-2</c:v>
                </c:pt>
                <c:pt idx="1">
                  <c:v>2.8627195836044238E-2</c:v>
                </c:pt>
                <c:pt idx="2">
                  <c:v>2.2771633051398836E-2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41042304"/>
        <c:axId val="41043840"/>
      </c:barChart>
      <c:catAx>
        <c:axId val="41042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de-DE"/>
          </a:p>
        </c:txPr>
        <c:crossAx val="41043840"/>
        <c:crosses val="autoZero"/>
        <c:auto val="1"/>
        <c:lblAlgn val="ctr"/>
        <c:lblOffset val="100"/>
        <c:noMultiLvlLbl val="0"/>
      </c:catAx>
      <c:valAx>
        <c:axId val="410438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10423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6933207191404"/>
          <c:y val="0.10346793806737455"/>
          <c:w val="0.7374388589411307"/>
          <c:h val="0.6362231693515374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'[Diagramm in Microsoft Office PowerPoint]Betreuer'!$A$245</c:f>
              <c:strCache>
                <c:ptCount val="1"/>
                <c:pt idx="0">
                  <c:v>Sehr gut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PowerPoint]Betreuer'!$B$244:$E$244</c:f>
              <c:strCache>
                <c:ptCount val="4"/>
                <c:pt idx="0">
                  <c:v>Preis-Leistungs-verhältnis</c:v>
                </c:pt>
                <c:pt idx="1">
                  <c:v>Schadens-abwicklung</c:v>
                </c:pt>
                <c:pt idx="2">
                  <c:v>Beratungs-gespräch</c:v>
                </c:pt>
                <c:pt idx="3">
                  <c:v>Betreuer</c:v>
                </c:pt>
              </c:strCache>
            </c:strRef>
          </c:cat>
          <c:val>
            <c:numRef>
              <c:f>'[Diagramm in Microsoft Office PowerPoint]Betreuer'!$B$245:$E$245</c:f>
              <c:numCache>
                <c:formatCode>0.0%</c:formatCode>
                <c:ptCount val="4"/>
                <c:pt idx="0">
                  <c:v>0.192</c:v>
                </c:pt>
                <c:pt idx="1">
                  <c:v>0.59499999999999997</c:v>
                </c:pt>
                <c:pt idx="2">
                  <c:v>0.65600000000000025</c:v>
                </c:pt>
                <c:pt idx="3">
                  <c:v>0.62030323005932764</c:v>
                </c:pt>
              </c:numCache>
            </c:numRef>
          </c:val>
        </c:ser>
        <c:ser>
          <c:idx val="1"/>
          <c:order val="1"/>
          <c:tx>
            <c:strRef>
              <c:f>'[Diagramm in Microsoft Office PowerPoint]Betreuer'!$A$246</c:f>
              <c:strCache>
                <c:ptCount val="1"/>
                <c:pt idx="0">
                  <c:v>Gut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PowerPoint]Betreuer'!$B$244:$E$244</c:f>
              <c:strCache>
                <c:ptCount val="4"/>
                <c:pt idx="0">
                  <c:v>Preis-Leistungs-verhältnis</c:v>
                </c:pt>
                <c:pt idx="1">
                  <c:v>Schadens-abwicklung</c:v>
                </c:pt>
                <c:pt idx="2">
                  <c:v>Beratungs-gespräch</c:v>
                </c:pt>
                <c:pt idx="3">
                  <c:v>Betreuer</c:v>
                </c:pt>
              </c:strCache>
            </c:strRef>
          </c:cat>
          <c:val>
            <c:numRef>
              <c:f>'[Diagramm in Microsoft Office PowerPoint]Betreuer'!$B$246:$E$246</c:f>
              <c:numCache>
                <c:formatCode>0.0%</c:formatCode>
                <c:ptCount val="4"/>
                <c:pt idx="0">
                  <c:v>0.52</c:v>
                </c:pt>
                <c:pt idx="1">
                  <c:v>0.24800000000000005</c:v>
                </c:pt>
                <c:pt idx="2">
                  <c:v>0.30100000000000016</c:v>
                </c:pt>
                <c:pt idx="3">
                  <c:v>0.26499670402109426</c:v>
                </c:pt>
              </c:numCache>
            </c:numRef>
          </c:val>
        </c:ser>
        <c:ser>
          <c:idx val="2"/>
          <c:order val="2"/>
          <c:tx>
            <c:strRef>
              <c:f>'[Diagramm in Microsoft Office PowerPoint]Betreuer'!$A$247</c:f>
              <c:strCache>
                <c:ptCount val="1"/>
                <c:pt idx="0">
                  <c:v>Befriedigend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cat>
            <c:strRef>
              <c:f>'[Diagramm in Microsoft Office PowerPoint]Betreuer'!$B$244:$E$244</c:f>
              <c:strCache>
                <c:ptCount val="4"/>
                <c:pt idx="0">
                  <c:v>Preis-Leistungs-verhältnis</c:v>
                </c:pt>
                <c:pt idx="1">
                  <c:v>Schadens-abwicklung</c:v>
                </c:pt>
                <c:pt idx="2">
                  <c:v>Beratungs-gespräch</c:v>
                </c:pt>
                <c:pt idx="3">
                  <c:v>Betreuer</c:v>
                </c:pt>
              </c:strCache>
            </c:strRef>
          </c:cat>
          <c:val>
            <c:numRef>
              <c:f>'[Diagramm in Microsoft Office PowerPoint]Betreuer'!$B$247:$E$247</c:f>
              <c:numCache>
                <c:formatCode>0.0%</c:formatCode>
                <c:ptCount val="4"/>
                <c:pt idx="0">
                  <c:v>0.24100000000000005</c:v>
                </c:pt>
                <c:pt idx="1">
                  <c:v>5.3000000000000012E-2</c:v>
                </c:pt>
                <c:pt idx="2">
                  <c:v>2.9000000000000001E-2</c:v>
                </c:pt>
                <c:pt idx="3">
                  <c:v>8.2399472643375049E-2</c:v>
                </c:pt>
              </c:numCache>
            </c:numRef>
          </c:val>
        </c:ser>
        <c:ser>
          <c:idx val="3"/>
          <c:order val="3"/>
          <c:tx>
            <c:strRef>
              <c:f>'[Diagramm in Microsoft Office PowerPoint]Betreuer'!$A$248</c:f>
              <c:strCache>
                <c:ptCount val="1"/>
                <c:pt idx="0">
                  <c:v>Genügend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cat>
            <c:strRef>
              <c:f>'[Diagramm in Microsoft Office PowerPoint]Betreuer'!$B$244:$E$244</c:f>
              <c:strCache>
                <c:ptCount val="4"/>
                <c:pt idx="0">
                  <c:v>Preis-Leistungs-verhältnis</c:v>
                </c:pt>
                <c:pt idx="1">
                  <c:v>Schadens-abwicklung</c:v>
                </c:pt>
                <c:pt idx="2">
                  <c:v>Beratungs-gespräch</c:v>
                </c:pt>
                <c:pt idx="3">
                  <c:v>Betreuer</c:v>
                </c:pt>
              </c:strCache>
            </c:strRef>
          </c:cat>
          <c:val>
            <c:numRef>
              <c:f>'[Diagramm in Microsoft Office PowerPoint]Betreuer'!$B$248:$E$248</c:f>
              <c:numCache>
                <c:formatCode>0.0%</c:formatCode>
                <c:ptCount val="4"/>
                <c:pt idx="0">
                  <c:v>3.7999999999999999E-2</c:v>
                </c:pt>
                <c:pt idx="1">
                  <c:v>6.1000000000000013E-2</c:v>
                </c:pt>
                <c:pt idx="2">
                  <c:v>1.0000000000000004E-2</c:v>
                </c:pt>
                <c:pt idx="3">
                  <c:v>2.0435069215557034E-2</c:v>
                </c:pt>
              </c:numCache>
            </c:numRef>
          </c:val>
        </c:ser>
        <c:ser>
          <c:idx val="4"/>
          <c:order val="4"/>
          <c:tx>
            <c:strRef>
              <c:f>'[Diagramm in Microsoft Office PowerPoint]Betreuer'!$A$249</c:f>
              <c:strCache>
                <c:ptCount val="1"/>
                <c:pt idx="0">
                  <c:v>Nicht Genügend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cat>
            <c:strRef>
              <c:f>'[Diagramm in Microsoft Office PowerPoint]Betreuer'!$B$244:$E$244</c:f>
              <c:strCache>
                <c:ptCount val="4"/>
                <c:pt idx="0">
                  <c:v>Preis-Leistungs-verhältnis</c:v>
                </c:pt>
                <c:pt idx="1">
                  <c:v>Schadens-abwicklung</c:v>
                </c:pt>
                <c:pt idx="2">
                  <c:v>Beratungs-gespräch</c:v>
                </c:pt>
                <c:pt idx="3">
                  <c:v>Betreuer</c:v>
                </c:pt>
              </c:strCache>
            </c:strRef>
          </c:cat>
          <c:val>
            <c:numRef>
              <c:f>'[Diagramm in Microsoft Office PowerPoint]Betreuer'!$B$249:$E$249</c:f>
              <c:numCache>
                <c:formatCode>0.0%</c:formatCode>
                <c:ptCount val="4"/>
                <c:pt idx="0">
                  <c:v>9.0000000000000028E-3</c:v>
                </c:pt>
                <c:pt idx="1">
                  <c:v>4.2000000000000016E-2</c:v>
                </c:pt>
                <c:pt idx="2">
                  <c:v>3.0000000000000009E-3</c:v>
                </c:pt>
                <c:pt idx="3">
                  <c:v>1.1865524060646018E-2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41715200"/>
        <c:axId val="41716736"/>
      </c:barChart>
      <c:lineChart>
        <c:grouping val="standard"/>
        <c:varyColors val="0"/>
        <c:ser>
          <c:idx val="5"/>
          <c:order val="5"/>
          <c:tx>
            <c:strRef>
              <c:f>'[Diagramm in Microsoft Office PowerPoint]Betreuer'!$A$250</c:f>
              <c:strCache>
                <c:ptCount val="1"/>
                <c:pt idx="0">
                  <c:v>1+2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dLbls>
            <c:spPr>
              <a:solidFill>
                <a:schemeClr val="bg1">
                  <a:lumMod val="8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PowerPoint]Betreuer'!$B$244:$E$244</c:f>
              <c:strCache>
                <c:ptCount val="4"/>
                <c:pt idx="0">
                  <c:v>Preis-Leistungs-verhältnis</c:v>
                </c:pt>
                <c:pt idx="1">
                  <c:v>Schadens-abwicklung</c:v>
                </c:pt>
                <c:pt idx="2">
                  <c:v>Beratungs-gespräch</c:v>
                </c:pt>
                <c:pt idx="3">
                  <c:v>Betreuer</c:v>
                </c:pt>
              </c:strCache>
            </c:strRef>
          </c:cat>
          <c:val>
            <c:numRef>
              <c:f>'[Diagramm in Microsoft Office PowerPoint]Betreuer'!$B$250:$E$250</c:f>
              <c:numCache>
                <c:formatCode>0.0%</c:formatCode>
                <c:ptCount val="4"/>
                <c:pt idx="0">
                  <c:v>0.71200000000000019</c:v>
                </c:pt>
                <c:pt idx="1">
                  <c:v>0.84300000000000019</c:v>
                </c:pt>
                <c:pt idx="2">
                  <c:v>0.95700000000000029</c:v>
                </c:pt>
                <c:pt idx="3">
                  <c:v>0.88529993408042218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32352"/>
        <c:axId val="41730816"/>
      </c:lineChart>
      <c:catAx>
        <c:axId val="4171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de-DE"/>
          </a:p>
        </c:txPr>
        <c:crossAx val="41716736"/>
        <c:crosses val="autoZero"/>
        <c:auto val="1"/>
        <c:lblAlgn val="ctr"/>
        <c:lblOffset val="100"/>
        <c:noMultiLvlLbl val="0"/>
      </c:catAx>
      <c:valAx>
        <c:axId val="41716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1715200"/>
        <c:crosses val="autoZero"/>
        <c:crossBetween val="between"/>
      </c:valAx>
      <c:valAx>
        <c:axId val="41730816"/>
        <c:scaling>
          <c:orientation val="minMax"/>
          <c:max val="1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crossAx val="41732352"/>
        <c:crosses val="max"/>
        <c:crossBetween val="between"/>
      </c:valAx>
      <c:catAx>
        <c:axId val="41732352"/>
        <c:scaling>
          <c:orientation val="minMax"/>
        </c:scaling>
        <c:delete val="1"/>
        <c:axPos val="b"/>
        <c:majorTickMark val="out"/>
        <c:minorTickMark val="none"/>
        <c:tickLblPos val="none"/>
        <c:crossAx val="417308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6933207191404"/>
          <c:y val="0.10346793806737455"/>
          <c:w val="0.7374388589411307"/>
          <c:h val="0.6362231693515374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'[Diagramm in Microsoft Office PowerPoint]Sonstige Auswert.mit Filter'!$B$467</c:f>
              <c:strCache>
                <c:ptCount val="1"/>
                <c:pt idx="0">
                  <c:v>sehr hilfreich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PowerPoint]Sonstige Auswert.mit Filter'!$C$466:$D$466</c:f>
              <c:strCache>
                <c:ptCount val="2"/>
                <c:pt idx="0">
                  <c:v>Geschwindigkeit der Abwicklung</c:v>
                </c:pt>
                <c:pt idx="1">
                  <c:v>Höhe des Auszahlungsbetrages</c:v>
                </c:pt>
              </c:strCache>
            </c:strRef>
          </c:cat>
          <c:val>
            <c:numRef>
              <c:f>'[Diagramm in Microsoft Office PowerPoint]Sonstige Auswert.mit Filter'!$C$467:$D$467</c:f>
              <c:numCache>
                <c:formatCode>0.0%</c:formatCode>
                <c:ptCount val="2"/>
                <c:pt idx="0">
                  <c:v>0.6483516483516486</c:v>
                </c:pt>
                <c:pt idx="1">
                  <c:v>0.48900000000000016</c:v>
                </c:pt>
              </c:numCache>
            </c:numRef>
          </c:val>
        </c:ser>
        <c:ser>
          <c:idx val="1"/>
          <c:order val="1"/>
          <c:tx>
            <c:strRef>
              <c:f>'[Diagramm in Microsoft Office PowerPoint]Sonstige Auswert.mit Filter'!$B$468</c:f>
              <c:strCache>
                <c:ptCount val="1"/>
                <c:pt idx="0">
                  <c:v>hilfreich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PowerPoint]Sonstige Auswert.mit Filter'!$C$466:$D$466</c:f>
              <c:strCache>
                <c:ptCount val="2"/>
                <c:pt idx="0">
                  <c:v>Geschwindigkeit der Abwicklung</c:v>
                </c:pt>
                <c:pt idx="1">
                  <c:v>Höhe des Auszahlungsbetrages</c:v>
                </c:pt>
              </c:strCache>
            </c:strRef>
          </c:cat>
          <c:val>
            <c:numRef>
              <c:f>'[Diagramm in Microsoft Office PowerPoint]Sonstige Auswert.mit Filter'!$C$468:$D$468</c:f>
              <c:numCache>
                <c:formatCode>0.0%</c:formatCode>
                <c:ptCount val="2"/>
                <c:pt idx="0">
                  <c:v>0.24395604395604401</c:v>
                </c:pt>
                <c:pt idx="1">
                  <c:v>0.3600000000000001</c:v>
                </c:pt>
              </c:numCache>
            </c:numRef>
          </c:val>
        </c:ser>
        <c:ser>
          <c:idx val="2"/>
          <c:order val="2"/>
          <c:tx>
            <c:strRef>
              <c:f>'[Diagramm in Microsoft Office PowerPoint]Sonstige Auswert.mit Filter'!$B$469</c:f>
              <c:strCache>
                <c:ptCount val="1"/>
                <c:pt idx="0">
                  <c:v>weniger hilfreich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cat>
            <c:strRef>
              <c:f>'[Diagramm in Microsoft Office PowerPoint]Sonstige Auswert.mit Filter'!$C$466:$D$466</c:f>
              <c:strCache>
                <c:ptCount val="2"/>
                <c:pt idx="0">
                  <c:v>Geschwindigkeit der Abwicklung</c:v>
                </c:pt>
                <c:pt idx="1">
                  <c:v>Höhe des Auszahlungsbetrages</c:v>
                </c:pt>
              </c:strCache>
            </c:strRef>
          </c:cat>
          <c:val>
            <c:numRef>
              <c:f>'[Diagramm in Microsoft Office PowerPoint]Sonstige Auswert.mit Filter'!$C$469:$D$469</c:f>
              <c:numCache>
                <c:formatCode>0.0%</c:formatCode>
                <c:ptCount val="2"/>
                <c:pt idx="0">
                  <c:v>4.175824175824179E-2</c:v>
                </c:pt>
                <c:pt idx="1">
                  <c:v>5.3999999999999999E-2</c:v>
                </c:pt>
              </c:numCache>
            </c:numRef>
          </c:val>
        </c:ser>
        <c:ser>
          <c:idx val="3"/>
          <c:order val="3"/>
          <c:tx>
            <c:strRef>
              <c:f>'[Diagramm in Microsoft Office PowerPoint]Sonstige Auswert.mit Filter'!$B$470</c:f>
              <c:strCache>
                <c:ptCount val="1"/>
                <c:pt idx="0">
                  <c:v>gar nicht hilfreich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cat>
            <c:strRef>
              <c:f>'[Diagramm in Microsoft Office PowerPoint]Sonstige Auswert.mit Filter'!$C$466:$D$466</c:f>
              <c:strCache>
                <c:ptCount val="2"/>
                <c:pt idx="0">
                  <c:v>Geschwindigkeit der Abwicklung</c:v>
                </c:pt>
                <c:pt idx="1">
                  <c:v>Höhe des Auszahlungsbetrages</c:v>
                </c:pt>
              </c:strCache>
            </c:strRef>
          </c:cat>
          <c:val>
            <c:numRef>
              <c:f>'[Diagramm in Microsoft Office PowerPoint]Sonstige Auswert.mit Filter'!$C$470:$D$470</c:f>
              <c:numCache>
                <c:formatCode>0.0%</c:formatCode>
                <c:ptCount val="2"/>
                <c:pt idx="0">
                  <c:v>6.5934065934065936E-2</c:v>
                </c:pt>
                <c:pt idx="1">
                  <c:v>9.7000000000000003E-2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42100992"/>
        <c:axId val="42115072"/>
      </c:barChart>
      <c:lineChart>
        <c:grouping val="standard"/>
        <c:varyColors val="0"/>
        <c:ser>
          <c:idx val="4"/>
          <c:order val="4"/>
          <c:tx>
            <c:strRef>
              <c:f>'[Diagramm in Microsoft Office PowerPoint]Sonstige Auswert.mit Filter'!$B$471</c:f>
              <c:strCache>
                <c:ptCount val="1"/>
                <c:pt idx="0">
                  <c:v>Sehr hilfreich + hilfreich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marker>
            <c:symbol val="none"/>
          </c:marker>
          <c:dLbls>
            <c:spPr>
              <a:solidFill>
                <a:schemeClr val="bg1">
                  <a:lumMod val="9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PowerPoint]Sonstige Auswert.mit Filter'!$C$466:$D$466</c:f>
              <c:strCache>
                <c:ptCount val="2"/>
                <c:pt idx="0">
                  <c:v>Geschwindigkeit der Abwicklung</c:v>
                </c:pt>
                <c:pt idx="1">
                  <c:v>Höhe des Auszahlungsbetrages</c:v>
                </c:pt>
              </c:strCache>
            </c:strRef>
          </c:cat>
          <c:val>
            <c:numRef>
              <c:f>'[Diagramm in Microsoft Office PowerPoint]Sonstige Auswert.mit Filter'!$C$471:$D$471</c:f>
              <c:numCache>
                <c:formatCode>0.0%</c:formatCode>
                <c:ptCount val="2"/>
                <c:pt idx="0">
                  <c:v>0.89230769230769258</c:v>
                </c:pt>
                <c:pt idx="1">
                  <c:v>0.8490000000000002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18144"/>
        <c:axId val="42116608"/>
      </c:lineChart>
      <c:catAx>
        <c:axId val="4210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de-DE"/>
          </a:p>
        </c:txPr>
        <c:crossAx val="42115072"/>
        <c:crosses val="autoZero"/>
        <c:auto val="1"/>
        <c:lblAlgn val="ctr"/>
        <c:lblOffset val="100"/>
        <c:noMultiLvlLbl val="0"/>
      </c:catAx>
      <c:valAx>
        <c:axId val="421150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2100992"/>
        <c:crosses val="autoZero"/>
        <c:crossBetween val="between"/>
      </c:valAx>
      <c:valAx>
        <c:axId val="42116608"/>
        <c:scaling>
          <c:orientation val="minMax"/>
          <c:max val="1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crossAx val="42118144"/>
        <c:crosses val="max"/>
        <c:crossBetween val="between"/>
      </c:valAx>
      <c:catAx>
        <c:axId val="42118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1166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612938553386079"/>
          <c:y val="4.590392591756967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Maklerbetreuung</c:v>
                </c:pt>
              </c:strCache>
            </c:strRef>
          </c:tx>
          <c:spPr>
            <a:solidFill>
              <a:srgbClr val="92D050"/>
            </a:solidFill>
          </c:spPr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Tabelle1!$A$2:$A$4</c:f>
              <c:strCache>
                <c:ptCount val="3"/>
                <c:pt idx="0">
                  <c:v>Nein, alle Schäden wurden zu 100% ausbezahlt</c:v>
                </c:pt>
                <c:pt idx="1">
                  <c:v>Ja, zumindest ein Schaden wurde nur teilweise ausbezahlt</c:v>
                </c:pt>
                <c:pt idx="2">
                  <c:v>Ja, zumindest ein Schaden wurde bereits abgelehnt</c:v>
                </c:pt>
              </c:strCache>
            </c:strRef>
          </c:cat>
          <c:val>
            <c:numRef>
              <c:f>Tabelle1!$B$2:$B$4</c:f>
              <c:numCache>
                <c:formatCode>0.0%</c:formatCode>
                <c:ptCount val="3"/>
                <c:pt idx="0">
                  <c:v>0.77100000000000068</c:v>
                </c:pt>
                <c:pt idx="1">
                  <c:v>0.14600000000000013</c:v>
                </c:pt>
                <c:pt idx="2">
                  <c:v>8.3000000000000046E-2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Maklerbetreuung</c:v>
                </c:pt>
              </c:strCache>
            </c:strRef>
          </c:tx>
          <c:spPr>
            <a:solidFill>
              <a:srgbClr val="92D050"/>
            </a:solidFill>
          </c:spPr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Tabelle1!$A$2:$A$4</c:f>
              <c:strCache>
                <c:ptCount val="3"/>
                <c:pt idx="0">
                  <c:v>Ja</c:v>
                </c:pt>
                <c:pt idx="1">
                  <c:v>Ja, angeboten, aber nicht wahrgenommen</c:v>
                </c:pt>
                <c:pt idx="2">
                  <c:v>Nein</c:v>
                </c:pt>
              </c:strCache>
            </c:strRef>
          </c:cat>
          <c:val>
            <c:numRef>
              <c:f>Tabelle1!$B$2:$B$4</c:f>
              <c:numCache>
                <c:formatCode>0.0%</c:formatCode>
                <c:ptCount val="3"/>
                <c:pt idx="0">
                  <c:v>0.52200000000000002</c:v>
                </c:pt>
                <c:pt idx="1">
                  <c:v>0.129</c:v>
                </c:pt>
                <c:pt idx="2">
                  <c:v>0.35000000000000026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627779245715095"/>
          <c:y val="9.9518942211234585E-2"/>
          <c:w val="0.54970466275608165"/>
          <c:h val="0.787842698817887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'[Diagramm in Microsoft Office PowerPoint]Betreuer'!$A$20</c:f>
              <c:strCache>
                <c:ptCount val="1"/>
                <c:pt idx="0">
                  <c:v>Stark (9-10)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2"/>
              <c:layout>
                <c:manualLayout>
                  <c:x val="0"/>
                  <c:y val="1.400576903907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007491697694737E-16"/>
                  <c:y val="-3.107861388403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PowerPoint]Betreuer'!$B$19:$G$19</c:f>
              <c:strCache>
                <c:ptCount val="6"/>
                <c:pt idx="0">
                  <c:v>Der Makler bringt Transparenz in der Angebotsvielfalt</c:v>
                </c:pt>
                <c:pt idx="1">
                  <c:v>Der Makler bietet das beste Preis-Leistungsverhältnis</c:v>
                </c:pt>
                <c:pt idx="2">
                  <c:v>Der Makler ist nicht an eine Versicherungsgesellschaft gebunden</c:v>
                </c:pt>
                <c:pt idx="3">
                  <c:v>Der Makler geht auf die persönliche Situation des Kunden ein</c:v>
                </c:pt>
                <c:pt idx="4">
                  <c:v>Der Makler kann auf individuelle Kundenwünsche eingehen</c:v>
                </c:pt>
                <c:pt idx="5">
                  <c:v>Der Makler sorgt für schnelle Hilfe im Schadensfall</c:v>
                </c:pt>
              </c:strCache>
            </c:strRef>
          </c:cat>
          <c:val>
            <c:numRef>
              <c:f>'[Diagramm in Microsoft Office PowerPoint]Betreuer'!$B$20:$G$20</c:f>
              <c:numCache>
                <c:formatCode>0.0%</c:formatCode>
                <c:ptCount val="6"/>
                <c:pt idx="0">
                  <c:v>0.61873780091086561</c:v>
                </c:pt>
                <c:pt idx="1">
                  <c:v>0.63825634352635008</c:v>
                </c:pt>
                <c:pt idx="2">
                  <c:v>0.67013662979830835</c:v>
                </c:pt>
                <c:pt idx="3">
                  <c:v>0.68119713728041664</c:v>
                </c:pt>
                <c:pt idx="4">
                  <c:v>0.69030579050097629</c:v>
                </c:pt>
                <c:pt idx="5">
                  <c:v>0.69225764476252438</c:v>
                </c:pt>
              </c:numCache>
            </c:numRef>
          </c:val>
        </c:ser>
        <c:ser>
          <c:idx val="1"/>
          <c:order val="1"/>
          <c:tx>
            <c:strRef>
              <c:f>'[Diagramm in Microsoft Office PowerPoint]Betreuer'!$A$21</c:f>
              <c:strCache>
                <c:ptCount val="1"/>
                <c:pt idx="0">
                  <c:v>Mittel (7-8)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1"/>
              <c:layout>
                <c:manualLayout>
                  <c:x val="0"/>
                  <c:y val="-8.2901563423395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2107083579572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PowerPoint]Betreuer'!$B$19:$G$19</c:f>
              <c:strCache>
                <c:ptCount val="6"/>
                <c:pt idx="0">
                  <c:v>Der Makler bringt Transparenz in der Angebotsvielfalt</c:v>
                </c:pt>
                <c:pt idx="1">
                  <c:v>Der Makler bietet das beste Preis-Leistungsverhältnis</c:v>
                </c:pt>
                <c:pt idx="2">
                  <c:v>Der Makler ist nicht an eine Versicherungsgesellschaft gebunden</c:v>
                </c:pt>
                <c:pt idx="3">
                  <c:v>Der Makler geht auf die persönliche Situation des Kunden ein</c:v>
                </c:pt>
                <c:pt idx="4">
                  <c:v>Der Makler kann auf individuelle Kundenwünsche eingehen</c:v>
                </c:pt>
                <c:pt idx="5">
                  <c:v>Der Makler sorgt für schnelle Hilfe im Schadensfall</c:v>
                </c:pt>
              </c:strCache>
            </c:strRef>
          </c:cat>
          <c:val>
            <c:numRef>
              <c:f>'[Diagramm in Microsoft Office PowerPoint]Betreuer'!$B$21:$G$21</c:f>
              <c:numCache>
                <c:formatCode>0.0%</c:formatCode>
                <c:ptCount val="6"/>
                <c:pt idx="0">
                  <c:v>0.25113858165256991</c:v>
                </c:pt>
                <c:pt idx="1">
                  <c:v>0.22706571242680545</c:v>
                </c:pt>
                <c:pt idx="2">
                  <c:v>0.16981132075471697</c:v>
                </c:pt>
                <c:pt idx="3">
                  <c:v>0.22641509433962276</c:v>
                </c:pt>
                <c:pt idx="4">
                  <c:v>0.2134027325959664</c:v>
                </c:pt>
                <c:pt idx="5">
                  <c:v>0.20234222511385816</c:v>
                </c:pt>
              </c:numCache>
            </c:numRef>
          </c:val>
        </c:ser>
        <c:ser>
          <c:idx val="2"/>
          <c:order val="2"/>
          <c:tx>
            <c:strRef>
              <c:f>'[Diagramm in Microsoft Office PowerPoint]Betreuer'!$A$22</c:f>
              <c:strCache>
                <c:ptCount val="1"/>
                <c:pt idx="0">
                  <c:v>Schwach (0-6)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2"/>
              <c:layout>
                <c:manualLayout>
                  <c:x val="0"/>
                  <c:y val="-1.243161072406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375203023775473E-3"/>
                  <c:y val="-1.034714083231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687601511887229E-3"/>
                  <c:y val="-4.1438158605694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Office PowerPoint]Betreuer'!$B$19:$G$19</c:f>
              <c:strCache>
                <c:ptCount val="6"/>
                <c:pt idx="0">
                  <c:v>Der Makler bringt Transparenz in der Angebotsvielfalt</c:v>
                </c:pt>
                <c:pt idx="1">
                  <c:v>Der Makler bietet das beste Preis-Leistungsverhältnis</c:v>
                </c:pt>
                <c:pt idx="2">
                  <c:v>Der Makler ist nicht an eine Versicherungsgesellschaft gebunden</c:v>
                </c:pt>
                <c:pt idx="3">
                  <c:v>Der Makler geht auf die persönliche Situation des Kunden ein</c:v>
                </c:pt>
                <c:pt idx="4">
                  <c:v>Der Makler kann auf individuelle Kundenwünsche eingehen</c:v>
                </c:pt>
                <c:pt idx="5">
                  <c:v>Der Makler sorgt für schnelle Hilfe im Schadensfall</c:v>
                </c:pt>
              </c:strCache>
            </c:strRef>
          </c:cat>
          <c:val>
            <c:numRef>
              <c:f>'[Diagramm in Microsoft Office PowerPoint]Betreuer'!$B$22:$G$22</c:f>
              <c:numCache>
                <c:formatCode>0.0%</c:formatCode>
                <c:ptCount val="6"/>
                <c:pt idx="0">
                  <c:v>0.13012361743656467</c:v>
                </c:pt>
                <c:pt idx="1">
                  <c:v>0.13467794404684447</c:v>
                </c:pt>
                <c:pt idx="2">
                  <c:v>0.16005204944697471</c:v>
                </c:pt>
                <c:pt idx="3">
                  <c:v>9.2387768379960961E-2</c:v>
                </c:pt>
                <c:pt idx="4">
                  <c:v>9.6291476903057949E-2</c:v>
                </c:pt>
                <c:pt idx="5">
                  <c:v>0.10540013012361747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44946176"/>
        <c:axId val="44947712"/>
      </c:barChart>
      <c:catAx>
        <c:axId val="449461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/>
          <a:lstStyle/>
          <a:p>
            <a:pPr>
              <a:defRPr sz="1200"/>
            </a:pPr>
            <a:endParaRPr lang="de-DE"/>
          </a:p>
        </c:txPr>
        <c:crossAx val="44947712"/>
        <c:crosses val="autoZero"/>
        <c:auto val="1"/>
        <c:lblAlgn val="ctr"/>
        <c:lblOffset val="100"/>
        <c:noMultiLvlLbl val="0"/>
      </c:catAx>
      <c:valAx>
        <c:axId val="4494771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449461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6" tIns="47773" rIns="95546" bIns="47773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6" tIns="47773" rIns="95546" bIns="47773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6" tIns="47773" rIns="95546" bIns="47773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6" tIns="47773" rIns="95546" bIns="47773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fld id="{95516CC1-9820-4B6F-99BD-3DA85B0A0B2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31859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6" tIns="47773" rIns="95546" bIns="47773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6" tIns="47773" rIns="95546" bIns="47773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4538"/>
            <a:ext cx="52641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6" tIns="47773" rIns="95546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6" tIns="47773" rIns="95546" bIns="47773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6" tIns="47773" rIns="95546" bIns="47773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fld id="{DAC8E281-F310-4B98-B111-2ECA233F1DE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21916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C60C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spect="1" noChangeArrowheads="1"/>
          </p:cNvSpPr>
          <p:nvPr/>
        </p:nvSpPr>
        <p:spPr bwMode="auto">
          <a:xfrm>
            <a:off x="2471738" y="2701925"/>
            <a:ext cx="5757862" cy="2519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pic>
        <p:nvPicPr>
          <p:cNvPr id="4" name="Picture 18" descr="TM_logo_w_with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079500"/>
            <a:ext cx="23050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Bereiche_Balken_quer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5199063"/>
            <a:ext cx="581342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2466975" y="2700338"/>
            <a:ext cx="5759450" cy="2484437"/>
          </a:xfrm>
          <a:ln w="12700"/>
        </p:spPr>
        <p:txBody>
          <a:bodyPr lIns="99562" tIns="49782" rIns="99562" bIns="49782"/>
          <a:lstStyle>
            <a:lvl1pPr algn="ctr">
              <a:defRPr sz="5600"/>
            </a:lvl1pPr>
          </a:lstStyle>
          <a:p>
            <a:r>
              <a:rPr lang="de-AT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785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0A9D9-3152-4307-82FA-C7EB51CC125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4458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439150" y="323850"/>
            <a:ext cx="2092325" cy="68405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159000" y="323850"/>
            <a:ext cx="6127750" cy="68405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C800B-8652-45D5-8976-05889E7E6A3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2078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9000" y="323850"/>
            <a:ext cx="6083300" cy="6635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159000" y="1189038"/>
            <a:ext cx="8372475" cy="5975350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06069-E948-4635-8451-ABFE0764D2B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96491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0" y="323850"/>
            <a:ext cx="6083300" cy="663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0" y="1189038"/>
            <a:ext cx="4110038" cy="597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21438" y="1189038"/>
            <a:ext cx="4110037" cy="2911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21438" y="4252913"/>
            <a:ext cx="4110037" cy="2911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178050" y="7164388"/>
            <a:ext cx="7489825" cy="358775"/>
          </a:xfrm>
        </p:spPr>
        <p:txBody>
          <a:bodyPr/>
          <a:lstStyle>
            <a:lvl1pPr>
              <a:defRPr/>
            </a:lvl1pPr>
          </a:lstStyle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0058400" y="7172325"/>
            <a:ext cx="581025" cy="358775"/>
          </a:xfrm>
        </p:spPr>
        <p:txBody>
          <a:bodyPr/>
          <a:lstStyle>
            <a:lvl1pPr>
              <a:defRPr/>
            </a:lvl1pPr>
          </a:lstStyle>
          <a:p>
            <a:fld id="{E3B26AFE-BD5D-4EFC-B860-6E03067C437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199124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1528" indent="0" algn="ctr">
              <a:buNone/>
              <a:defRPr/>
            </a:lvl2pPr>
            <a:lvl3pPr marL="1043056" indent="0" algn="ctr">
              <a:buNone/>
              <a:defRPr/>
            </a:lvl3pPr>
            <a:lvl4pPr marL="1564584" indent="0" algn="ctr">
              <a:buNone/>
              <a:defRPr/>
            </a:lvl4pPr>
            <a:lvl5pPr marL="2086112" indent="0" algn="ctr">
              <a:buNone/>
              <a:defRPr/>
            </a:lvl5pPr>
            <a:lvl6pPr marL="2607640" indent="0" algn="ctr">
              <a:buNone/>
              <a:defRPr/>
            </a:lvl6pPr>
            <a:lvl7pPr marL="3129168" indent="0" algn="ctr">
              <a:buNone/>
              <a:defRPr/>
            </a:lvl7pPr>
            <a:lvl8pPr marL="3650696" indent="0" algn="ctr">
              <a:buNone/>
              <a:defRPr/>
            </a:lvl8pPr>
            <a:lvl9pPr marL="4172224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0" y="6885650"/>
            <a:ext cx="2495127" cy="525088"/>
          </a:xfrm>
          <a:prstGeom prst="rect">
            <a:avLst/>
          </a:prstGeom>
          <a:ln/>
        </p:spPr>
        <p:txBody>
          <a:bodyPr lIns="104306" tIns="52153" rIns="104306" bIns="52153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1B442-F6A1-4D80-BF82-5E662407B5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69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D3AEB-DE27-4DC5-B211-E77946EB233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0287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182BC-370A-41BA-A3B7-9C497341156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1172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159000" y="1189038"/>
            <a:ext cx="4110038" cy="5975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21438" y="1189038"/>
            <a:ext cx="4110037" cy="5975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5882A-C3DE-4DD5-B281-27B37DE76E9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7987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1A7B8-04DD-4196-9A26-71D9CF1CFDC2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8689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038A2-225C-42BA-A81B-E8E3073D71D4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3239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404CE-F353-47C4-AF60-7C0446317D6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549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C3F9E-FD52-4375-BB5A-312FF7A9B8A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4469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91DE4-3BBA-40E1-B595-FB99129DA3F4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6453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8050" y="7164388"/>
            <a:ext cx="74898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2" tIns="49782" rIns="99562" bIns="4978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647882"/>
                </a:solidFill>
              </a:defRPr>
            </a:lvl1pPr>
          </a:lstStyle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58400" y="7172325"/>
            <a:ext cx="5810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2" tIns="49782" rIns="99562" bIns="4978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47882"/>
                </a:solidFill>
              </a:defRPr>
            </a:lvl1pPr>
          </a:lstStyle>
          <a:p>
            <a:fld id="{CC697E7F-854E-497E-8894-89E527A0C118}" type="slidenum">
              <a:rPr lang="de-AT" altLang="de-DE"/>
              <a:pPr/>
              <a:t>‹Nr.›</a:t>
            </a:fld>
            <a:endParaRPr lang="de-AT" altLang="de-DE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0" y="1189038"/>
            <a:ext cx="837247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889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2" tIns="49782" rIns="99562" bIns="49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Textmasterformate durch Klicken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</a:p>
        </p:txBody>
      </p:sp>
      <p:pic>
        <p:nvPicPr>
          <p:cNvPr id="2053" name="Picture 11" descr="TM_logo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396875"/>
            <a:ext cx="169068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159000" y="1152525"/>
            <a:ext cx="8372475" cy="5975350"/>
          </a:xfrm>
          <a:prstGeom prst="rect">
            <a:avLst/>
          </a:prstGeom>
          <a:noFill/>
          <a:ln w="22225">
            <a:solidFill>
              <a:srgbClr val="C50E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sp>
        <p:nvSpPr>
          <p:cNvPr id="205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323850"/>
            <a:ext cx="60833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pic>
        <p:nvPicPr>
          <p:cNvPr id="2056" name="Picture 29" descr="Bereiche_Balken_hoch_new_v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789113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hf hdr="0" dt="0"/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47882"/>
          </a:solidFill>
          <a:latin typeface="+mj-lt"/>
          <a:ea typeface="+mj-ea"/>
          <a:cs typeface="+mj-cs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47882"/>
          </a:solidFill>
          <a:latin typeface="Verdana" pitchFamily="34" charset="0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47882"/>
          </a:solidFill>
          <a:latin typeface="Verdana" pitchFamily="34" charset="0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47882"/>
          </a:solidFill>
          <a:latin typeface="Verdana" pitchFamily="34" charset="0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47882"/>
          </a:solidFill>
          <a:latin typeface="Verdana" pitchFamily="34" charset="0"/>
        </a:defRPr>
      </a:lvl5pPr>
      <a:lvl6pPr marL="457200" algn="l" defTabSz="995363" rtl="0" fontAlgn="base">
        <a:spcBef>
          <a:spcPct val="0"/>
        </a:spcBef>
        <a:spcAft>
          <a:spcPct val="0"/>
        </a:spcAft>
        <a:defRPr sz="2800" b="1" i="1">
          <a:solidFill>
            <a:srgbClr val="647882"/>
          </a:solidFill>
          <a:latin typeface="Verdana" pitchFamily="34" charset="0"/>
        </a:defRPr>
      </a:lvl6pPr>
      <a:lvl7pPr marL="914400" algn="l" defTabSz="995363" rtl="0" fontAlgn="base">
        <a:spcBef>
          <a:spcPct val="0"/>
        </a:spcBef>
        <a:spcAft>
          <a:spcPct val="0"/>
        </a:spcAft>
        <a:defRPr sz="2800" b="1" i="1">
          <a:solidFill>
            <a:srgbClr val="647882"/>
          </a:solidFill>
          <a:latin typeface="Verdana" pitchFamily="34" charset="0"/>
        </a:defRPr>
      </a:lvl7pPr>
      <a:lvl8pPr marL="1371600" algn="l" defTabSz="995363" rtl="0" fontAlgn="base">
        <a:spcBef>
          <a:spcPct val="0"/>
        </a:spcBef>
        <a:spcAft>
          <a:spcPct val="0"/>
        </a:spcAft>
        <a:defRPr sz="2800" b="1" i="1">
          <a:solidFill>
            <a:srgbClr val="647882"/>
          </a:solidFill>
          <a:latin typeface="Verdana" pitchFamily="34" charset="0"/>
        </a:defRPr>
      </a:lvl8pPr>
      <a:lvl9pPr marL="1828800" algn="l" defTabSz="995363" rtl="0" fontAlgn="base">
        <a:spcBef>
          <a:spcPct val="0"/>
        </a:spcBef>
        <a:spcAft>
          <a:spcPct val="0"/>
        </a:spcAft>
        <a:defRPr sz="2800" b="1" i="1">
          <a:solidFill>
            <a:srgbClr val="647882"/>
          </a:solidFill>
          <a:latin typeface="Verdana" pitchFamily="34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337" y="-385064"/>
            <a:ext cx="12317832" cy="804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feld 1"/>
          <p:cNvSpPr txBox="1">
            <a:spLocks noChangeArrowheads="1"/>
          </p:cNvSpPr>
          <p:nvPr/>
        </p:nvSpPr>
        <p:spPr bwMode="auto">
          <a:xfrm>
            <a:off x="558805" y="3178531"/>
            <a:ext cx="7723011" cy="336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AT" altLang="de-DE" sz="4600" dirty="0" smtClean="0">
                <a:solidFill>
                  <a:schemeClr val="bg1"/>
                </a:solidFill>
                <a:latin typeface="Century Gothic" pitchFamily="34" charset="0"/>
              </a:rPr>
              <a:t>MMag</a:t>
            </a:r>
            <a:r>
              <a:rPr lang="de-AT" altLang="de-DE" sz="4600" dirty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>
              <a:buFontTx/>
              <a:buNone/>
            </a:pPr>
            <a:r>
              <a:rPr lang="de-AT" altLang="de-DE" sz="4600" b="1" dirty="0">
                <a:solidFill>
                  <a:schemeClr val="bg1"/>
                </a:solidFill>
                <a:latin typeface="Century Gothic" pitchFamily="34" charset="0"/>
              </a:rPr>
              <a:t>Robert </a:t>
            </a:r>
            <a:r>
              <a:rPr lang="de-AT" altLang="de-DE" sz="4600" b="1" dirty="0" smtClean="0">
                <a:solidFill>
                  <a:schemeClr val="bg1"/>
                </a:solidFill>
                <a:latin typeface="Century Gothic" pitchFamily="34" charset="0"/>
              </a:rPr>
              <a:t>SOBOTKA</a:t>
            </a:r>
            <a:r>
              <a:rPr lang="de-AT" altLang="de-DE" sz="4600" dirty="0" smtClean="0">
                <a:solidFill>
                  <a:schemeClr val="bg1"/>
                </a:solidFill>
                <a:latin typeface="Century Gothic" pitchFamily="34" charset="0"/>
              </a:rPr>
              <a:t>, MBA</a:t>
            </a:r>
            <a:endParaRPr lang="de-AT" altLang="de-DE" sz="46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None/>
            </a:pPr>
            <a:r>
              <a:rPr lang="de-AT" altLang="de-DE" sz="4600" dirty="0">
                <a:solidFill>
                  <a:schemeClr val="bg1"/>
                </a:solidFill>
                <a:latin typeface="Century Gothic" pitchFamily="34" charset="0"/>
              </a:rPr>
              <a:t>Geschäftsführer </a:t>
            </a:r>
          </a:p>
          <a:p>
            <a:pPr>
              <a:buFontTx/>
              <a:buNone/>
            </a:pPr>
            <a:r>
              <a:rPr lang="de-AT" altLang="de-DE" sz="4600" dirty="0">
                <a:solidFill>
                  <a:schemeClr val="bg1"/>
                </a:solidFill>
                <a:latin typeface="Century Gothic" pitchFamily="34" charset="0"/>
              </a:rPr>
              <a:t>Telemark Marketing</a:t>
            </a:r>
          </a:p>
        </p:txBody>
      </p:sp>
      <p:pic>
        <p:nvPicPr>
          <p:cNvPr id="2052" name="Picture 2" descr="vmk_logo_RZ_CMYK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277" y="908403"/>
            <a:ext cx="5081222" cy="106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0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8404CE-F353-47C4-AF60-7C0446317D67}" type="slidenum">
              <a:rPr lang="de-AT" altLang="de-DE" smtClean="0"/>
              <a:pPr/>
              <a:t>9</a:t>
            </a:fld>
            <a:endParaRPr lang="de-AT" altLang="de-DE"/>
          </a:p>
        </p:txBody>
      </p:sp>
      <p:sp>
        <p:nvSpPr>
          <p:cNvPr id="4" name="Textfeld 3"/>
          <p:cNvSpPr txBox="1"/>
          <p:nvPr/>
        </p:nvSpPr>
        <p:spPr>
          <a:xfrm>
            <a:off x="2579216" y="2340471"/>
            <a:ext cx="7520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Was zeichnet den Makler aus?</a:t>
            </a:r>
          </a:p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Was erwartet sich der Kunde vom Makler?</a:t>
            </a:r>
          </a:p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Erfüllen die Makler die Erwartungen Ihrer Kunden?</a:t>
            </a:r>
            <a:endParaRPr lang="de-AT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 Makler (spontan)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D3AEB-DE27-4DC5-B211-E77946EB2338}" type="slidenum">
              <a:rPr lang="de-AT" altLang="de-DE" smtClean="0"/>
              <a:pPr/>
              <a:t>10</a:t>
            </a:fld>
            <a:endParaRPr lang="de-AT" altLang="de-DE"/>
          </a:p>
        </p:txBody>
      </p:sp>
      <p:sp>
        <p:nvSpPr>
          <p:cNvPr id="8" name="Textfeld 7"/>
          <p:cNvSpPr txBox="1"/>
          <p:nvPr/>
        </p:nvSpPr>
        <p:spPr>
          <a:xfrm>
            <a:off x="2394372" y="1312614"/>
            <a:ext cx="7714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Welche Eigenschaft verbinden Sie ALS ERSTES mit Ihrem Versicherungsmakler?</a:t>
            </a:r>
            <a:endParaRPr lang="de-AT" sz="1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8725" y="1620391"/>
            <a:ext cx="75596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hart 4"/>
          <p:cNvGraphicFramePr>
            <a:graphicFrameLocks/>
          </p:cNvGraphicFramePr>
          <p:nvPr/>
        </p:nvGraphicFramePr>
        <p:xfrm>
          <a:off x="2193255" y="1136454"/>
          <a:ext cx="8446170" cy="602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F955FCE9-4A88-4A8A-81EE-1BDE1CB56115}" type="slidenum">
              <a:rPr lang="de-AT" altLang="de-DE"/>
              <a:pPr/>
              <a:t>11</a:t>
            </a:fld>
            <a:endParaRPr lang="de-AT" altLang="de-DE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323850"/>
            <a:ext cx="6643688" cy="663575"/>
          </a:xfrm>
        </p:spPr>
        <p:txBody>
          <a:bodyPr/>
          <a:lstStyle/>
          <a:p>
            <a:r>
              <a:rPr lang="de-DE" sz="1800" i="0" dirty="0"/>
              <a:t>Wie wichtig ist es für Sie, dass Ihr Makler bei den folgenden Aufgaben nicht an </a:t>
            </a:r>
            <a:r>
              <a:rPr lang="de-DE" sz="1800" i="0" dirty="0" smtClean="0"/>
              <a:t>ein Institut gebunden </a:t>
            </a:r>
            <a:r>
              <a:rPr lang="de-DE" sz="1800" i="0" dirty="0"/>
              <a:t>ist? </a:t>
            </a:r>
            <a:r>
              <a:rPr lang="de-DE" sz="1800" i="0" dirty="0" smtClean="0"/>
              <a:t>(</a:t>
            </a:r>
            <a:r>
              <a:rPr lang="de-DE" altLang="de-DE" sz="1800" dirty="0" smtClean="0"/>
              <a:t>Hauptversicherung)</a:t>
            </a:r>
          </a:p>
        </p:txBody>
      </p:sp>
    </p:spTree>
    <p:extLst>
      <p:ext uri="{BB962C8B-B14F-4D97-AF65-F5344CB8AC3E}">
        <p14:creationId xmlns:p14="http://schemas.microsoft.com/office/powerpoint/2010/main" val="359764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F955FCE9-4A88-4A8A-81EE-1BDE1CB56115}" type="slidenum">
              <a:rPr lang="de-AT" altLang="de-DE"/>
              <a:pPr/>
              <a:t>12</a:t>
            </a:fld>
            <a:endParaRPr lang="de-AT" altLang="de-DE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323850"/>
            <a:ext cx="6643688" cy="663575"/>
          </a:xfrm>
        </p:spPr>
        <p:txBody>
          <a:bodyPr/>
          <a:lstStyle/>
          <a:p>
            <a:r>
              <a:rPr lang="de-DE" altLang="de-DE" sz="2200" dirty="0" smtClean="0"/>
              <a:t>Zufriedenheit mit der Versicherung bei Maklerbetreuung</a:t>
            </a:r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2159000" y="1476374"/>
          <a:ext cx="8300268" cy="554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02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89CF5972-5134-44D2-9795-5DD96B173ACF}" type="slidenum">
              <a:rPr lang="de-AT" altLang="de-DE"/>
              <a:pPr/>
              <a:t>13</a:t>
            </a:fld>
            <a:endParaRPr lang="de-AT" altLang="de-DE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323850"/>
            <a:ext cx="6643688" cy="663575"/>
          </a:xfrm>
        </p:spPr>
        <p:txBody>
          <a:bodyPr/>
          <a:lstStyle/>
          <a:p>
            <a:r>
              <a:rPr lang="de-DE" altLang="de-DE" sz="2400" dirty="0"/>
              <a:t>Wie hilfreich war der </a:t>
            </a:r>
            <a:r>
              <a:rPr lang="de-DE" altLang="de-DE" sz="2400" dirty="0" smtClean="0"/>
              <a:t>Makler im Schadensfall? </a:t>
            </a:r>
            <a:endParaRPr lang="de-DE" altLang="de-DE" sz="2000" dirty="0" smtClean="0"/>
          </a:p>
        </p:txBody>
      </p:sp>
      <p:graphicFrame>
        <p:nvGraphicFramePr>
          <p:cNvPr id="8" name="Chart 10"/>
          <p:cNvGraphicFramePr>
            <a:graphicFrameLocks/>
          </p:cNvGraphicFramePr>
          <p:nvPr/>
        </p:nvGraphicFramePr>
        <p:xfrm>
          <a:off x="2178050" y="1404367"/>
          <a:ext cx="8126412" cy="549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27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F86799B2-D7B5-4E40-A509-1AB6B65CDCEB}" type="slidenum">
              <a:rPr lang="de-AT" altLang="de-DE"/>
              <a:pPr/>
              <a:t>14</a:t>
            </a:fld>
            <a:endParaRPr lang="de-AT" altLang="de-DE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323850"/>
            <a:ext cx="6572250" cy="663575"/>
          </a:xfrm>
        </p:spPr>
        <p:txBody>
          <a:bodyPr/>
          <a:lstStyle/>
          <a:p>
            <a:r>
              <a:rPr lang="de-DE" altLang="de-DE" sz="2400" dirty="0" smtClean="0"/>
              <a:t>Auszahlung Schaden 2015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2276747" y="1124650"/>
            <a:ext cx="815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AT" altLang="de-DE" sz="1800" dirty="0" smtClean="0">
                <a:latin typeface="Arial" charset="0"/>
              </a:rPr>
              <a:t>Hatten Sie bei Ihrer Hauptversicherung schon einmal einen Schadensfall, der abgelehnt oder nur zum Teil ausbezahlt wurde?</a:t>
            </a:r>
            <a:endParaRPr lang="de-DE" altLang="de-DE" sz="1800" dirty="0">
              <a:latin typeface="Arial" charset="0"/>
            </a:endParaRPr>
          </a:p>
        </p:txBody>
      </p:sp>
      <p:graphicFrame>
        <p:nvGraphicFramePr>
          <p:cNvPr id="9" name="Diagramm 8"/>
          <p:cNvGraphicFramePr/>
          <p:nvPr/>
        </p:nvGraphicFramePr>
        <p:xfrm>
          <a:off x="2544505" y="1728024"/>
          <a:ext cx="7885642" cy="525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51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8404CE-F353-47C4-AF60-7C0446317D67}" type="slidenum">
              <a:rPr lang="de-AT" altLang="de-DE" smtClean="0"/>
              <a:pPr/>
              <a:t>15</a:t>
            </a:fld>
            <a:endParaRPr lang="de-AT" altLang="de-DE"/>
          </a:p>
        </p:txBody>
      </p:sp>
      <p:sp>
        <p:nvSpPr>
          <p:cNvPr id="4" name="Textfeld 3"/>
          <p:cNvSpPr txBox="1"/>
          <p:nvPr/>
        </p:nvSpPr>
        <p:spPr>
          <a:xfrm>
            <a:off x="2579216" y="2340471"/>
            <a:ext cx="7520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Was kann der Makler unternehmen, um die Weiterempfehlung durch seine Kunden weiter auszubauen?</a:t>
            </a:r>
          </a:p>
          <a:p>
            <a:pPr algn="ctr"/>
            <a:endParaRPr lang="de-DE" sz="2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F86799B2-D7B5-4E40-A509-1AB6B65CDCEB}" type="slidenum">
              <a:rPr lang="de-AT" altLang="de-DE"/>
              <a:pPr/>
              <a:t>16</a:t>
            </a:fld>
            <a:endParaRPr lang="de-AT" altLang="de-DE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323850"/>
            <a:ext cx="6572250" cy="663575"/>
          </a:xfrm>
        </p:spPr>
        <p:txBody>
          <a:bodyPr/>
          <a:lstStyle/>
          <a:p>
            <a:r>
              <a:rPr lang="de-DE" altLang="de-DE" sz="2400" dirty="0" smtClean="0"/>
              <a:t>Beratungsgespräche Makler 2015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2276747" y="1124650"/>
            <a:ext cx="815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AT" altLang="de-DE" sz="1800" dirty="0" smtClean="0">
                <a:latin typeface="Arial" charset="0"/>
              </a:rPr>
              <a:t>Hat Ihr Makler mit Ihnen im letzten Jahr ein umfassendes Beratungsgespräch geführt?</a:t>
            </a:r>
            <a:endParaRPr lang="de-DE" altLang="de-DE" sz="1800" dirty="0">
              <a:latin typeface="Arial" charset="0"/>
            </a:endParaRPr>
          </a:p>
        </p:txBody>
      </p:sp>
      <p:graphicFrame>
        <p:nvGraphicFramePr>
          <p:cNvPr id="9" name="Diagramm 8"/>
          <p:cNvGraphicFramePr/>
          <p:nvPr/>
        </p:nvGraphicFramePr>
        <p:xfrm>
          <a:off x="2544505" y="1728024"/>
          <a:ext cx="7885642" cy="525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51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289B2F54-97CE-4E6A-AA06-CA7F9C4B648F}" type="slidenum">
              <a:rPr lang="de-AT" altLang="de-DE"/>
              <a:pPr/>
              <a:t>17</a:t>
            </a:fld>
            <a:endParaRPr lang="de-AT" altLang="de-DE"/>
          </a:p>
        </p:txBody>
      </p:sp>
      <p:sp>
        <p:nvSpPr>
          <p:cNvPr id="89091" name="Foliennummernplatzhalter 4"/>
          <p:cNvSpPr txBox="1">
            <a:spLocks noGrp="1"/>
          </p:cNvSpPr>
          <p:nvPr/>
        </p:nvSpPr>
        <p:spPr bwMode="auto">
          <a:xfrm>
            <a:off x="10058400" y="7172325"/>
            <a:ext cx="581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67AD406-7478-4242-BE2E-E1AF0378537E}" type="slidenum">
              <a:rPr lang="de-AT" altLang="de-DE" sz="1400">
                <a:solidFill>
                  <a:srgbClr val="647882"/>
                </a:solidFill>
              </a:rPr>
              <a:pPr algn="r" eaLnBrk="1" hangingPunct="1"/>
              <a:t>17</a:t>
            </a:fld>
            <a:endParaRPr lang="de-AT" altLang="de-DE" sz="1400">
              <a:solidFill>
                <a:srgbClr val="647882"/>
              </a:solidFill>
            </a:endParaRP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z="2400" dirty="0" smtClean="0"/>
              <a:t>NPS der Versicherung abhängig von der Kundenkontakten</a:t>
            </a:r>
            <a:endParaRPr lang="de-DE" altLang="de-DE" sz="2400" dirty="0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1174229"/>
            <a:ext cx="8224837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53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F955FCE9-4A88-4A8A-81EE-1BDE1CB56115}" type="slidenum">
              <a:rPr lang="de-AT" altLang="de-DE"/>
              <a:pPr/>
              <a:t>18</a:t>
            </a:fld>
            <a:endParaRPr lang="de-AT" altLang="de-DE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323850"/>
            <a:ext cx="6643688" cy="663575"/>
          </a:xfrm>
        </p:spPr>
        <p:txBody>
          <a:bodyPr/>
          <a:lstStyle/>
          <a:p>
            <a:r>
              <a:rPr lang="de-DE" sz="1800" i="0" dirty="0" smtClean="0"/>
              <a:t>Wie oft hatten Sie im </a:t>
            </a:r>
            <a:r>
              <a:rPr lang="de-DE" sz="1800" i="0" smtClean="0"/>
              <a:t>letzten Jahr </a:t>
            </a:r>
            <a:r>
              <a:rPr lang="de-DE" sz="1800" i="0" dirty="0" smtClean="0"/>
              <a:t>Kontakt zu </a:t>
            </a:r>
            <a:r>
              <a:rPr lang="de-DE" sz="1800" i="0" smtClean="0"/>
              <a:t>…? </a:t>
            </a:r>
            <a:endParaRPr lang="de-DE" altLang="de-DE" sz="1800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1282700"/>
            <a:ext cx="8285163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65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2611438" y="3254375"/>
            <a:ext cx="5472112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sz="1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RECOMMENDER </a:t>
            </a:r>
            <a:r>
              <a:rPr lang="de-AT" sz="1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2015</a:t>
            </a:r>
            <a:endParaRPr lang="de-AT" sz="1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2903538" y="3997325"/>
            <a:ext cx="4883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altLang="de-DE" dirty="0" smtClean="0">
                <a:solidFill>
                  <a:schemeClr val="bg2"/>
                </a:solidFill>
              </a:rPr>
              <a:t>Forum </a:t>
            </a:r>
            <a:r>
              <a:rPr lang="de-DE" altLang="de-DE" dirty="0" err="1" smtClean="0">
                <a:solidFill>
                  <a:schemeClr val="bg2"/>
                </a:solidFill>
              </a:rPr>
              <a:t>Alpbach</a:t>
            </a:r>
            <a:r>
              <a:rPr lang="de-DE" altLang="de-DE" dirty="0" smtClean="0">
                <a:solidFill>
                  <a:schemeClr val="bg2"/>
                </a:solidFill>
              </a:rPr>
              <a:t> </a:t>
            </a:r>
            <a:endParaRPr lang="de-DE" altLang="de-DE" b="1" dirty="0">
              <a:solidFill>
                <a:schemeClr val="bg2"/>
              </a:solidFill>
            </a:endParaRPr>
          </a:p>
          <a:p>
            <a:pPr algn="ctr" eaLnBrk="1" hangingPunct="1"/>
            <a:r>
              <a:rPr lang="de-DE" altLang="de-DE" dirty="0" err="1" smtClean="0">
                <a:solidFill>
                  <a:schemeClr val="bg2"/>
                </a:solidFill>
              </a:rPr>
              <a:t>MMag.Robert</a:t>
            </a:r>
            <a:r>
              <a:rPr lang="de-DE" altLang="de-DE" dirty="0" smtClean="0">
                <a:solidFill>
                  <a:schemeClr val="bg2"/>
                </a:solidFill>
              </a:rPr>
              <a:t> </a:t>
            </a:r>
            <a:r>
              <a:rPr lang="de-DE" altLang="de-DE" dirty="0" err="1" smtClean="0">
                <a:solidFill>
                  <a:schemeClr val="bg2"/>
                </a:solidFill>
              </a:rPr>
              <a:t>Sobotka,MBA</a:t>
            </a:r>
            <a:endParaRPr lang="de-DE" altLang="de-DE" dirty="0" smtClean="0">
              <a:solidFill>
                <a:schemeClr val="bg2"/>
              </a:solidFill>
            </a:endParaRPr>
          </a:p>
          <a:p>
            <a:pPr algn="ctr" eaLnBrk="1" hangingPunct="1"/>
            <a:r>
              <a:rPr lang="de-DE" altLang="de-DE" dirty="0" smtClean="0">
                <a:solidFill>
                  <a:schemeClr val="bg2"/>
                </a:solidFill>
              </a:rPr>
              <a:t>25. August 2015</a:t>
            </a:r>
            <a:endParaRPr lang="de-DE" altLang="de-DE" dirty="0">
              <a:solidFill>
                <a:schemeClr val="bg2"/>
              </a:solidFill>
            </a:endParaRPr>
          </a:p>
          <a:p>
            <a:pPr algn="ctr" eaLnBrk="1" hangingPunct="1"/>
            <a:endParaRPr lang="de-DE" alt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F955FCE9-4A88-4A8A-81EE-1BDE1CB56115}" type="slidenum">
              <a:rPr lang="de-AT" altLang="de-DE"/>
              <a:pPr/>
              <a:t>19</a:t>
            </a:fld>
            <a:endParaRPr lang="de-AT" altLang="de-DE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323850"/>
            <a:ext cx="6643688" cy="663575"/>
          </a:xfrm>
        </p:spPr>
        <p:txBody>
          <a:bodyPr/>
          <a:lstStyle/>
          <a:p>
            <a:r>
              <a:rPr lang="de-DE" sz="1800" i="0" dirty="0" smtClean="0"/>
              <a:t>Wie sehr stimmen sie folgenden Aussagen zu? (</a:t>
            </a:r>
            <a:r>
              <a:rPr lang="de-DE" altLang="de-DE" sz="1800" dirty="0" smtClean="0"/>
              <a:t>Hauptversicherung)</a:t>
            </a:r>
          </a:p>
        </p:txBody>
      </p:sp>
      <p:graphicFrame>
        <p:nvGraphicFramePr>
          <p:cNvPr id="9" name="Chart 7"/>
          <p:cNvGraphicFramePr>
            <a:graphicFrameLocks/>
          </p:cNvGraphicFramePr>
          <p:nvPr/>
        </p:nvGraphicFramePr>
        <p:xfrm>
          <a:off x="2178050" y="939799"/>
          <a:ext cx="8405886" cy="623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6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295B1E4D-9F9A-4D39-8472-BDF4D4CA8009}" type="slidenum">
              <a:rPr lang="de-AT" altLang="de-DE"/>
              <a:pPr/>
              <a:t>20</a:t>
            </a:fld>
            <a:endParaRPr lang="de-AT" altLang="de-DE"/>
          </a:p>
        </p:txBody>
      </p:sp>
      <p:sp>
        <p:nvSpPr>
          <p:cNvPr id="53251" name="Foliennummernplatzhalter 3"/>
          <p:cNvSpPr txBox="1">
            <a:spLocks noGrp="1"/>
          </p:cNvSpPr>
          <p:nvPr/>
        </p:nvSpPr>
        <p:spPr bwMode="auto">
          <a:xfrm>
            <a:off x="10058400" y="7172325"/>
            <a:ext cx="581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41098166-D913-4143-8A21-C494ABD1D4A5}" type="slidenum">
              <a:rPr lang="de-AT" altLang="de-DE" sz="1400">
                <a:solidFill>
                  <a:srgbClr val="647882"/>
                </a:solidFill>
              </a:rPr>
              <a:pPr algn="r" eaLnBrk="1" hangingPunct="1"/>
              <a:t>20</a:t>
            </a:fld>
            <a:endParaRPr lang="de-AT" altLang="de-DE" sz="1400">
              <a:solidFill>
                <a:srgbClr val="647882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2743200" y="1905000"/>
            <a:ext cx="64008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Bei Fragen zur Studie wenden Sie sich bitte an:</a:t>
            </a:r>
          </a:p>
          <a:p>
            <a:pPr eaLnBrk="1" hangingPunct="1">
              <a:spcBef>
                <a:spcPct val="50000"/>
              </a:spcBef>
            </a:pPr>
            <a:endParaRPr lang="de-DE" altLang="de-DE"/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MMag. Robert Sobotka, MBA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Telemark Marketing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Zehetnergasse 6/2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1140 Wien</a:t>
            </a:r>
          </a:p>
          <a:p>
            <a:pPr eaLnBrk="1" hangingPunct="1">
              <a:spcBef>
                <a:spcPct val="50000"/>
              </a:spcBef>
            </a:pPr>
            <a:endParaRPr lang="de-DE" altLang="de-DE"/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Tel.: 01/892 85 85-0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Email: robert.sobotka@telemark-marketing.com</a:t>
            </a:r>
          </a:p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68208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7971216C-B758-423C-9151-6B4B1F85384C}" type="slidenum">
              <a:rPr lang="de-AT" altLang="de-DE"/>
              <a:pPr/>
              <a:t>2</a:t>
            </a:fld>
            <a:endParaRPr lang="de-AT" altLang="de-DE"/>
          </a:p>
        </p:txBody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182812" y="1260475"/>
            <a:ext cx="8510587" cy="55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034" tIns="47517" rIns="95034" bIns="47517">
            <a:spAutoFit/>
          </a:bodyPr>
          <a:lstStyle>
            <a:lvl1pPr defTabSz="95091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474663" defTabSz="95091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950913" defTabSz="95091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425575" defTabSz="95091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1900238" defTabSz="95091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357438" defTabSz="9509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814638" defTabSz="9509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271838" defTabSz="9509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729038" defTabSz="9509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100" u="sng" dirty="0">
                <a:sym typeface="Carta" pitchFamily="82" charset="2"/>
              </a:rPr>
              <a:t>RECOMMENDER </a:t>
            </a:r>
            <a:r>
              <a:rPr lang="de-DE" altLang="de-DE" sz="2100" u="sng" dirty="0" smtClean="0">
                <a:sym typeface="Carta" pitchFamily="82" charset="2"/>
              </a:rPr>
              <a:t>2015</a:t>
            </a:r>
            <a:endParaRPr lang="de-DE" altLang="de-DE" sz="2100" u="sng" dirty="0">
              <a:sym typeface="Carta" pitchFamily="82" charset="2"/>
            </a:endParaRPr>
          </a:p>
          <a:p>
            <a:pPr>
              <a:spcBef>
                <a:spcPct val="50000"/>
              </a:spcBef>
              <a:buFont typeface="Marlett"/>
              <a:buChar char="n"/>
            </a:pPr>
            <a:r>
              <a:rPr lang="de-DE" altLang="de-DE" sz="1800" dirty="0" smtClean="0"/>
              <a:t>AUFTRAGGEBER</a:t>
            </a:r>
            <a:r>
              <a:rPr lang="de-DE" altLang="de-DE" sz="1800" dirty="0"/>
              <a:t>: </a:t>
            </a:r>
            <a:r>
              <a:rPr lang="de-DE" altLang="de-DE" sz="1800" b="1" dirty="0"/>
              <a:t>FINANZ-MARKETING VERBAND </a:t>
            </a:r>
            <a:r>
              <a:rPr lang="de-DE" altLang="de-DE" sz="1800" b="1" dirty="0" smtClean="0"/>
              <a:t>ÖSTERREICH</a:t>
            </a:r>
            <a:r>
              <a:rPr lang="de-DE" altLang="de-DE" sz="1800" dirty="0"/>
              <a:t>	</a:t>
            </a:r>
            <a:endParaRPr lang="de-DE" altLang="de-DE" sz="1800" dirty="0" smtClean="0"/>
          </a:p>
          <a:p>
            <a:pPr>
              <a:spcBef>
                <a:spcPct val="50000"/>
              </a:spcBef>
              <a:buFont typeface="Marlett"/>
              <a:buChar char="n"/>
            </a:pPr>
            <a:r>
              <a:rPr lang="de-DE" altLang="de-DE" sz="1800" dirty="0" smtClean="0">
                <a:sym typeface="Marlett" pitchFamily="2" charset="2"/>
              </a:rPr>
              <a:t> Seit 2007 jährlich durchgeführt</a:t>
            </a:r>
          </a:p>
          <a:p>
            <a:pPr>
              <a:spcBef>
                <a:spcPct val="50000"/>
              </a:spcBef>
              <a:buFont typeface="Marlett"/>
              <a:buChar char="n"/>
            </a:pPr>
            <a:r>
              <a:rPr lang="de-DE" altLang="de-DE" sz="1800" dirty="0" smtClean="0">
                <a:sym typeface="Marlett" pitchFamily="2" charset="2"/>
              </a:rPr>
              <a:t> Ziel: Prämierung der besten Bank, Versicherung und Bausparkasse betreffend Kundenorientierung</a:t>
            </a:r>
          </a:p>
          <a:p>
            <a:pPr>
              <a:spcBef>
                <a:spcPct val="50000"/>
              </a:spcBef>
              <a:buFont typeface="Marlett"/>
              <a:buChar char="n"/>
            </a:pPr>
            <a:r>
              <a:rPr lang="de-DE" altLang="de-DE" sz="1800" dirty="0" smtClean="0">
                <a:sym typeface="Marlett" pitchFamily="2" charset="2"/>
              </a:rPr>
              <a:t> 10 Kategorien</a:t>
            </a:r>
          </a:p>
          <a:p>
            <a:pPr>
              <a:spcBef>
                <a:spcPct val="50000"/>
              </a:spcBef>
              <a:buFont typeface="Marlett"/>
              <a:buChar char="n"/>
            </a:pPr>
            <a:r>
              <a:rPr lang="de-DE" altLang="de-DE" sz="1800" dirty="0" smtClean="0">
                <a:sym typeface="Marlett" pitchFamily="2" charset="2"/>
              </a:rPr>
              <a:t> Vergabe von RECOMMENDER Gütesiegeln </a:t>
            </a:r>
          </a:p>
          <a:p>
            <a:pPr>
              <a:spcBef>
                <a:spcPct val="50000"/>
              </a:spcBef>
              <a:buFont typeface="Marlett"/>
              <a:buChar char="n"/>
            </a:pPr>
            <a:r>
              <a:rPr lang="de-DE" altLang="de-DE" sz="1800" dirty="0" smtClean="0">
                <a:sym typeface="Marlett" pitchFamily="2" charset="2"/>
              </a:rPr>
              <a:t> Bewertung erfolgt durch den Kunden (statt Expertenjury)</a:t>
            </a:r>
          </a:p>
          <a:p>
            <a:pPr>
              <a:spcBef>
                <a:spcPct val="50000"/>
              </a:spcBef>
              <a:buFont typeface="Marlett"/>
              <a:buChar char="n"/>
            </a:pPr>
            <a:r>
              <a:rPr lang="de-DE" altLang="de-DE" sz="1800" dirty="0" smtClean="0">
                <a:sym typeface="Marlett" pitchFamily="2" charset="2"/>
              </a:rPr>
              <a:t> </a:t>
            </a:r>
            <a:r>
              <a:rPr lang="de-DE" altLang="de-DE" sz="1800" dirty="0" smtClean="0"/>
              <a:t>GRUNDGESAMTHEIT: Österreichische </a:t>
            </a:r>
            <a:r>
              <a:rPr lang="de-AT" altLang="de-DE" sz="1800" dirty="0" smtClean="0"/>
              <a:t>K</a:t>
            </a:r>
            <a:r>
              <a:rPr lang="de-DE" altLang="de-DE" sz="1800" dirty="0" err="1" smtClean="0"/>
              <a:t>unden</a:t>
            </a:r>
            <a:r>
              <a:rPr lang="de-DE" altLang="de-DE" sz="1800" dirty="0" smtClean="0"/>
              <a:t> von Versicherungen und Banken im Alter von 16-70 Jahren</a:t>
            </a:r>
          </a:p>
          <a:p>
            <a:pPr>
              <a:spcBef>
                <a:spcPct val="50000"/>
              </a:spcBef>
              <a:buFont typeface="Marlett"/>
              <a:buChar char="n"/>
            </a:pPr>
            <a:r>
              <a:rPr lang="de-DE" altLang="de-DE" sz="1800" dirty="0" smtClean="0"/>
              <a:t> ERHEBUNGSMETHODIK: Multimode: 5000 Telefonische Interviews + 5000 Online Interviews</a:t>
            </a:r>
          </a:p>
          <a:p>
            <a:pPr>
              <a:spcBef>
                <a:spcPct val="50000"/>
              </a:spcBef>
            </a:pPr>
            <a:r>
              <a:rPr lang="de-DE" altLang="de-DE" sz="1800" dirty="0" smtClean="0">
                <a:sym typeface="Marlett" pitchFamily="2" charset="2"/>
              </a:rPr>
              <a:t> </a:t>
            </a:r>
            <a:r>
              <a:rPr lang="de-DE" altLang="de-DE" sz="1800" dirty="0"/>
              <a:t>FELDARBEIT: </a:t>
            </a:r>
            <a:r>
              <a:rPr lang="de-AT" altLang="de-DE" sz="1800" dirty="0" smtClean="0"/>
              <a:t>Jänner </a:t>
            </a:r>
            <a:r>
              <a:rPr lang="de-DE" altLang="de-DE" sz="1800" dirty="0" smtClean="0"/>
              <a:t>bis März </a:t>
            </a:r>
            <a:r>
              <a:rPr lang="de-AT" altLang="de-DE" sz="1800" dirty="0" smtClean="0"/>
              <a:t>2015</a:t>
            </a:r>
            <a:endParaRPr lang="de-DE" altLang="de-DE" sz="1800" dirty="0"/>
          </a:p>
          <a:p>
            <a:pPr>
              <a:spcBef>
                <a:spcPct val="50000"/>
              </a:spcBef>
            </a:pPr>
            <a:endParaRPr lang="de-DE" alt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003BA48F-27F7-43B3-8E1B-2AB4570370B5}" type="slidenum">
              <a:rPr lang="de-AT" altLang="de-DE"/>
              <a:pPr/>
              <a:t>3</a:t>
            </a:fld>
            <a:endParaRPr lang="de-AT" altLang="de-DE"/>
          </a:p>
        </p:txBody>
      </p:sp>
      <p:sp>
        <p:nvSpPr>
          <p:cNvPr id="9219" name="Foliennummernplatzhalter 4"/>
          <p:cNvSpPr txBox="1">
            <a:spLocks noGrp="1"/>
          </p:cNvSpPr>
          <p:nvPr/>
        </p:nvSpPr>
        <p:spPr bwMode="auto">
          <a:xfrm>
            <a:off x="10058400" y="7172325"/>
            <a:ext cx="581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B9D59599-91B3-47E1-B37F-14263C60BACA}" type="slidenum">
              <a:rPr lang="de-AT" altLang="de-DE" sz="1400">
                <a:solidFill>
                  <a:srgbClr val="647882"/>
                </a:solidFill>
              </a:rPr>
              <a:pPr algn="r" eaLnBrk="1" hangingPunct="1"/>
              <a:t>3</a:t>
            </a:fld>
            <a:endParaRPr lang="de-AT" altLang="de-DE" sz="1400">
              <a:solidFill>
                <a:srgbClr val="647882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Wie wird der NPS gemessen?</a:t>
            </a:r>
          </a:p>
        </p:txBody>
      </p:sp>
      <p:pic>
        <p:nvPicPr>
          <p:cNvPr id="9221" name="Picture 3" descr="Bil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1468438"/>
            <a:ext cx="815340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8404CE-F353-47C4-AF60-7C0446317D67}" type="slidenum">
              <a:rPr lang="de-AT" altLang="de-DE" smtClean="0"/>
              <a:pPr/>
              <a:t>4</a:t>
            </a:fld>
            <a:endParaRPr lang="de-AT" altLang="de-DE"/>
          </a:p>
        </p:txBody>
      </p:sp>
      <p:sp>
        <p:nvSpPr>
          <p:cNvPr id="4" name="Textfeld 3"/>
          <p:cNvSpPr txBox="1"/>
          <p:nvPr/>
        </p:nvSpPr>
        <p:spPr>
          <a:xfrm>
            <a:off x="2579216" y="2340471"/>
            <a:ext cx="7520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Werden auch die Makler weiterempfohlen?</a:t>
            </a:r>
          </a:p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Wie hoch ist der NPS der Makler?</a:t>
            </a:r>
          </a:p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Wie schneiden die Makler im Vergleich zum klassischen Versicherungsvertrieb ab?</a:t>
            </a:r>
            <a:endParaRPr lang="de-AT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E3913F70-3E2B-4439-9D9A-EDE8D7985386}" type="slidenum">
              <a:rPr lang="de-AT" altLang="de-DE"/>
              <a:pPr/>
              <a:t>5</a:t>
            </a:fld>
            <a:endParaRPr lang="de-AT" altLang="de-DE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NPS Vertriebskanal (Hauptversicherung) 2015</a:t>
            </a:r>
          </a:p>
        </p:txBody>
      </p:sp>
      <p:graphicFrame>
        <p:nvGraphicFramePr>
          <p:cNvPr id="7" name="Chart 13"/>
          <p:cNvGraphicFramePr>
            <a:graphicFrameLocks/>
          </p:cNvGraphicFramePr>
          <p:nvPr/>
        </p:nvGraphicFramePr>
        <p:xfrm>
          <a:off x="2181225" y="1326554"/>
          <a:ext cx="8278043" cy="583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754412" y="1355006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Wie wahrscheinlich ist es, dass Sie Ihre Hauptversicherung einem Freund oder Kollegen weiterempfehlen? </a:t>
            </a:r>
            <a:endParaRPr lang="de-AT" sz="1200" b="1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5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E3913F70-3E2B-4439-9D9A-EDE8D7985386}" type="slidenum">
              <a:rPr lang="de-AT" altLang="de-DE"/>
              <a:pPr/>
              <a:t>6</a:t>
            </a:fld>
            <a:endParaRPr lang="de-AT" altLang="de-DE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323850"/>
            <a:ext cx="6644084" cy="663575"/>
          </a:xfrm>
        </p:spPr>
        <p:txBody>
          <a:bodyPr/>
          <a:lstStyle/>
          <a:p>
            <a:r>
              <a:rPr lang="de-DE" altLang="de-DE" sz="2400" dirty="0" smtClean="0"/>
              <a:t>Zeitreihenvergleich NPS Vertriebskanal (Hauptversicherung)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364" y="1398587"/>
            <a:ext cx="8103268" cy="540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5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F955FCE9-4A88-4A8A-81EE-1BDE1CB56115}" type="slidenum">
              <a:rPr lang="de-AT" altLang="de-DE"/>
              <a:pPr/>
              <a:t>7</a:t>
            </a:fld>
            <a:endParaRPr lang="de-AT" altLang="de-DE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323850"/>
            <a:ext cx="6643688" cy="663575"/>
          </a:xfrm>
        </p:spPr>
        <p:txBody>
          <a:bodyPr/>
          <a:lstStyle/>
          <a:p>
            <a:r>
              <a:rPr lang="de-DE" altLang="de-DE" sz="2200" dirty="0" smtClean="0"/>
              <a:t>Weiterempfehlung Betreuer</a:t>
            </a:r>
            <a:br>
              <a:rPr lang="de-DE" altLang="de-DE" sz="2200" dirty="0" smtClean="0"/>
            </a:br>
            <a:r>
              <a:rPr lang="de-DE" altLang="de-DE" sz="2200" dirty="0"/>
              <a:t>(</a:t>
            </a:r>
            <a:r>
              <a:rPr lang="de-DE" altLang="de-DE" sz="2200" dirty="0" smtClean="0"/>
              <a:t>Hauptversicherung)</a:t>
            </a:r>
          </a:p>
        </p:txBody>
      </p:sp>
      <p:graphicFrame>
        <p:nvGraphicFramePr>
          <p:cNvPr id="9" name="Chart 2"/>
          <p:cNvGraphicFramePr>
            <a:graphicFrameLocks/>
          </p:cNvGraphicFramePr>
          <p:nvPr/>
        </p:nvGraphicFramePr>
        <p:xfrm>
          <a:off x="2178049" y="1188342"/>
          <a:ext cx="8209211" cy="597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37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Studie RECOMMENDER 2015; MMag.Robert Sobotka; Alpbach</a:t>
            </a:r>
            <a:endParaRPr lang="de-AT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F955FCE9-4A88-4A8A-81EE-1BDE1CB56115}" type="slidenum">
              <a:rPr lang="de-AT" altLang="de-DE"/>
              <a:pPr/>
              <a:t>8</a:t>
            </a:fld>
            <a:endParaRPr lang="de-AT" altLang="de-DE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323850"/>
            <a:ext cx="6643688" cy="663575"/>
          </a:xfrm>
        </p:spPr>
        <p:txBody>
          <a:bodyPr/>
          <a:lstStyle/>
          <a:p>
            <a:r>
              <a:rPr lang="de-DE" altLang="de-DE" sz="2200" dirty="0" smtClean="0"/>
              <a:t>Betreuer wurde tatsächlich weiterempfohlen (Hauptversicherung)</a:t>
            </a:r>
          </a:p>
        </p:txBody>
      </p:sp>
      <p:graphicFrame>
        <p:nvGraphicFramePr>
          <p:cNvPr id="9" name="Chart 3"/>
          <p:cNvGraphicFramePr>
            <a:graphicFrameLocks/>
          </p:cNvGraphicFramePr>
          <p:nvPr/>
        </p:nvGraphicFramePr>
        <p:xfrm>
          <a:off x="2178050" y="1301750"/>
          <a:ext cx="8281218" cy="579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37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PP_v1.0_16.05.08">
  <a:themeElements>
    <a:clrScheme name="Vorlage_PP_v1.0_16.05.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PP_v1.0_16.05.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Vorlage_PP_v1.0_16.05.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PP_v1.0_16.05.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PP_v1.0_16.05.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PP_v1.0_16.05.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PP_v1.0_16.05.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PP_v1.0_16.05.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P_v1.0_16.05.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P_v1.0_16.05.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P_v1.0_16.05.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P_v1.0_16.05.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P_v1.0_16.05.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P_v1.0_16.05.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523</Words>
  <Application>Microsoft Office PowerPoint</Application>
  <PresentationFormat>Benutzerdefiniert</PresentationFormat>
  <Paragraphs>128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Vorlage_PP_v1.0_16.05.08</vt:lpstr>
      <vt:lpstr>PowerPoint-Präsentation</vt:lpstr>
      <vt:lpstr>PowerPoint-Präsentation</vt:lpstr>
      <vt:lpstr>PowerPoint-Präsentation</vt:lpstr>
      <vt:lpstr>Wie wird der NPS gemessen?</vt:lpstr>
      <vt:lpstr>PowerPoint-Präsentation</vt:lpstr>
      <vt:lpstr>NPS Vertriebskanal (Hauptversicherung) 2015</vt:lpstr>
      <vt:lpstr>Zeitreihenvergleich NPS Vertriebskanal (Hauptversicherung)</vt:lpstr>
      <vt:lpstr>Weiterempfehlung Betreuer (Hauptversicherung)</vt:lpstr>
      <vt:lpstr>Betreuer wurde tatsächlich weiterempfohlen (Hauptversicherung)</vt:lpstr>
      <vt:lpstr>PowerPoint-Präsentation</vt:lpstr>
      <vt:lpstr>Eigenschaften Makler (spontan)</vt:lpstr>
      <vt:lpstr>Wie wichtig ist es für Sie, dass Ihr Makler bei den folgenden Aufgaben nicht an ein Institut gebunden ist? (Hauptversicherung)</vt:lpstr>
      <vt:lpstr>Zufriedenheit mit der Versicherung bei Maklerbetreuung</vt:lpstr>
      <vt:lpstr>Wie hilfreich war der Makler im Schadensfall? </vt:lpstr>
      <vt:lpstr>Auszahlung Schaden 2015</vt:lpstr>
      <vt:lpstr>PowerPoint-Präsentation</vt:lpstr>
      <vt:lpstr>Beratungsgespräche Makler 2015</vt:lpstr>
      <vt:lpstr>NPS der Versicherung abhängig von der Kundenkontakten</vt:lpstr>
      <vt:lpstr>Wie oft hatten Sie im letzten Jahr Kontakt zu …? </vt:lpstr>
      <vt:lpstr>Wie sehr stimmen sie folgenden Aussagen zu? (Hauptversicherung)</vt:lpstr>
      <vt:lpstr>PowerPoint-Präsentation</vt:lpstr>
    </vt:vector>
  </TitlesOfParts>
  <Company>Gebhard Zuber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0</dc:title>
  <dc:creator>mobited</dc:creator>
  <cp:lastModifiedBy>Mag. Jennifer Willner</cp:lastModifiedBy>
  <cp:revision>542</cp:revision>
  <dcterms:created xsi:type="dcterms:W3CDTF">2008-05-25T18:04:27Z</dcterms:created>
  <dcterms:modified xsi:type="dcterms:W3CDTF">2015-07-29T09:24:18Z</dcterms:modified>
</cp:coreProperties>
</file>