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7"/>
  </p:notesMasterIdLst>
  <p:handoutMasterIdLst>
    <p:handoutMasterId r:id="rId78"/>
  </p:handoutMasterIdLst>
  <p:sldIdLst>
    <p:sldId id="256" r:id="rId2"/>
    <p:sldId id="262" r:id="rId3"/>
    <p:sldId id="443" r:id="rId4"/>
    <p:sldId id="432" r:id="rId5"/>
    <p:sldId id="433" r:id="rId6"/>
    <p:sldId id="437" r:id="rId7"/>
    <p:sldId id="444" r:id="rId8"/>
    <p:sldId id="440" r:id="rId9"/>
    <p:sldId id="442" r:id="rId10"/>
    <p:sldId id="265" r:id="rId11"/>
    <p:sldId id="271" r:id="rId12"/>
    <p:sldId id="272" r:id="rId13"/>
    <p:sldId id="301" r:id="rId14"/>
    <p:sldId id="276" r:id="rId15"/>
    <p:sldId id="283" r:id="rId16"/>
    <p:sldId id="296" r:id="rId17"/>
    <p:sldId id="297" r:id="rId18"/>
    <p:sldId id="298" r:id="rId19"/>
    <p:sldId id="305" r:id="rId20"/>
    <p:sldId id="427" r:id="rId21"/>
    <p:sldId id="447" r:id="rId22"/>
    <p:sldId id="311" r:id="rId23"/>
    <p:sldId id="309" r:id="rId24"/>
    <p:sldId id="320" r:id="rId25"/>
    <p:sldId id="429" r:id="rId26"/>
    <p:sldId id="326" r:id="rId27"/>
    <p:sldId id="327" r:id="rId28"/>
    <p:sldId id="351" r:id="rId29"/>
    <p:sldId id="328" r:id="rId30"/>
    <p:sldId id="438" r:id="rId31"/>
    <p:sldId id="439" r:id="rId32"/>
    <p:sldId id="361" r:id="rId33"/>
    <p:sldId id="471" r:id="rId34"/>
    <p:sldId id="470" r:id="rId35"/>
    <p:sldId id="473" r:id="rId36"/>
    <p:sldId id="474" r:id="rId37"/>
    <p:sldId id="475" r:id="rId38"/>
    <p:sldId id="476" r:id="rId39"/>
    <p:sldId id="477" r:id="rId40"/>
    <p:sldId id="464" r:id="rId41"/>
    <p:sldId id="465" r:id="rId42"/>
    <p:sldId id="466" r:id="rId43"/>
    <p:sldId id="467" r:id="rId44"/>
    <p:sldId id="469" r:id="rId45"/>
    <p:sldId id="468" r:id="rId46"/>
    <p:sldId id="355" r:id="rId47"/>
    <p:sldId id="332" r:id="rId48"/>
    <p:sldId id="454" r:id="rId49"/>
    <p:sldId id="333" r:id="rId50"/>
    <p:sldId id="450" r:id="rId51"/>
    <p:sldId id="451" r:id="rId52"/>
    <p:sldId id="308" r:id="rId53"/>
    <p:sldId id="356" r:id="rId54"/>
    <p:sldId id="478" r:id="rId55"/>
    <p:sldId id="479" r:id="rId56"/>
    <p:sldId id="376" r:id="rId57"/>
    <p:sldId id="377" r:id="rId58"/>
    <p:sldId id="378" r:id="rId59"/>
    <p:sldId id="380" r:id="rId60"/>
    <p:sldId id="318" r:id="rId61"/>
    <p:sldId id="358" r:id="rId62"/>
    <p:sldId id="364" r:id="rId63"/>
    <p:sldId id="384" r:id="rId64"/>
    <p:sldId id="394" r:id="rId65"/>
    <p:sldId id="398" r:id="rId66"/>
    <p:sldId id="396" r:id="rId67"/>
    <p:sldId id="399" r:id="rId68"/>
    <p:sldId id="400" r:id="rId69"/>
    <p:sldId id="402" r:id="rId70"/>
    <p:sldId id="407" r:id="rId71"/>
    <p:sldId id="406" r:id="rId72"/>
    <p:sldId id="408" r:id="rId73"/>
    <p:sldId id="409" r:id="rId74"/>
    <p:sldId id="410" r:id="rId75"/>
    <p:sldId id="426" r:id="rId7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6C416-218B-427E-BE47-DEA5F6FC1268}" type="datetimeFigureOut">
              <a:rPr lang="de-AT" smtClean="0"/>
              <a:t>12.04.2021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F47C9-3B65-4D38-B4CE-1304E70CA59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86253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F5870-FFD2-423B-B709-290A015BD076}" type="datetimeFigureOut">
              <a:rPr lang="de-AT" smtClean="0"/>
              <a:t>12.04.2021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C007C-783E-400E-AE5F-F5E43FCF5AC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961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DFFA96-6487-4D67-B0CB-BC7E606BD7BB}" type="datetime1">
              <a:rPr lang="de-AT" smtClean="0"/>
              <a:t>12.04.2021</a:t>
            </a:fld>
            <a:endParaRPr lang="de-AT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37CEE6-C68F-4E48-92D0-63A7926D4FDE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AFC79C-4E8B-4E39-ADC3-1B9111300BC6}" type="datetime1">
              <a:rPr lang="de-AT" smtClean="0"/>
              <a:t>12.04.2021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37CEE6-C68F-4E48-92D0-63A7926D4FDE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9EB891-E382-4FBF-839D-604978BD08EF}" type="datetime1">
              <a:rPr lang="de-AT" smtClean="0"/>
              <a:t>12.04.2021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37CEE6-C68F-4E48-92D0-63A7926D4FDE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D69CE0-1613-4D70-A10E-BD9BE2868801}" type="datetime1">
              <a:rPr lang="de-AT" smtClean="0"/>
              <a:t>12.04.2021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37CEE6-C68F-4E48-92D0-63A7926D4FDE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F0F695-CCCB-4A12-BBCC-732FEB053960}" type="datetime1">
              <a:rPr lang="de-AT" smtClean="0"/>
              <a:t>12.04.2021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37CEE6-C68F-4E48-92D0-63A7926D4FDE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372E0-D41D-43D3-95BB-0D87CCCA4265}" type="datetime1">
              <a:rPr lang="de-AT" smtClean="0"/>
              <a:t>12.04.2021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37CEE6-C68F-4E48-92D0-63A7926D4FDE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04FEA-462F-44F1-9329-0C88DF4F3AA5}" type="datetime1">
              <a:rPr lang="de-AT" smtClean="0"/>
              <a:t>12.04.2021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37CEE6-C68F-4E48-92D0-63A7926D4FDE}" type="slidenum">
              <a:rPr lang="de-AT" smtClean="0"/>
              <a:t>‹Nr.›</a:t>
            </a:fld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20D08-B56A-4C8E-89B1-50B0D7421400}" type="datetime1">
              <a:rPr lang="de-AT" smtClean="0"/>
              <a:t>12.04.2021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37CEE6-C68F-4E48-92D0-63A7926D4FDE}" type="slidenum">
              <a:rPr lang="de-AT" smtClean="0"/>
              <a:t>‹Nr.›</a:t>
            </a:fld>
            <a:endParaRPr lang="de-AT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5D286C-A93F-4F4C-A4E8-A48303A3F2C9}" type="datetime1">
              <a:rPr lang="de-AT" smtClean="0"/>
              <a:t>12.04.2021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37CEE6-C68F-4E48-92D0-63A7926D4FDE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C7B81AD-0CBA-4CBA-961C-BB71A73B245A}" type="datetime1">
              <a:rPr lang="de-AT" smtClean="0"/>
              <a:t>12.04.2021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37CEE6-C68F-4E48-92D0-63A7926D4FDE}" type="slidenum">
              <a:rPr lang="de-AT" smtClean="0"/>
              <a:t>‹Nr.›</a:t>
            </a:fld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6211B1-E38C-4D14-B1BA-860BA24F0D30}" type="datetime1">
              <a:rPr lang="de-AT" smtClean="0"/>
              <a:t>12.04.2021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37CEE6-C68F-4E48-92D0-63A7926D4FDE}" type="slidenum">
              <a:rPr lang="de-AT" smtClean="0"/>
              <a:t>‹Nr.›</a:t>
            </a:fld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10BB3FC-B119-482C-B67D-38A648B45CD6}" type="datetime1">
              <a:rPr lang="de-AT" smtClean="0"/>
              <a:t>12.04.2021</a:t>
            </a:fld>
            <a:endParaRPr lang="de-AT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F37CEE6-C68F-4E48-92D0-63A7926D4FDE}" type="slidenum">
              <a:rPr lang="de-AT" smtClean="0"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DE" b="0" dirty="0" smtClean="0"/>
              <a:t>Die </a:t>
            </a:r>
            <a:r>
              <a:rPr lang="de-DE" b="0" dirty="0"/>
              <a:t>Vergabe in der Region </a:t>
            </a:r>
            <a:r>
              <a:rPr lang="de-DE" sz="2700" b="0" dirty="0"/>
              <a:t>..… wie regionale Stärken in der Beschaffung berücksichtigt werden können</a:t>
            </a:r>
            <a:endParaRPr lang="de-AT" sz="27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AT" dirty="0" smtClean="0"/>
              <a:t>Mag. Karin Nosko</a:t>
            </a:r>
          </a:p>
          <a:p>
            <a:endParaRPr lang="de-AT" dirty="0"/>
          </a:p>
          <a:p>
            <a:endParaRPr lang="de-AT" sz="1900" dirty="0" smtClean="0"/>
          </a:p>
          <a:p>
            <a:r>
              <a:rPr lang="de-AT" sz="1900" dirty="0" smtClean="0"/>
              <a:t>April 2021</a:t>
            </a:r>
            <a:endParaRPr lang="de-AT" sz="19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315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2400" dirty="0" smtClean="0"/>
              <a:t>Öffentliche Auftraggeber</a:t>
            </a:r>
            <a:endParaRPr lang="de-AT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090459"/>
          </a:xfrm>
        </p:spPr>
        <p:txBody>
          <a:bodyPr>
            <a:normAutofit lnSpcReduction="10000"/>
          </a:bodyPr>
          <a:lstStyle/>
          <a:p>
            <a:r>
              <a:rPr lang="de-AT" dirty="0" smtClean="0"/>
              <a:t>Gebietskörperschaften</a:t>
            </a:r>
          </a:p>
          <a:p>
            <a:endParaRPr lang="de-AT" dirty="0" smtClean="0"/>
          </a:p>
          <a:p>
            <a:r>
              <a:rPr lang="de-AT" dirty="0" smtClean="0"/>
              <a:t>Öffentliche Einrichtungen</a:t>
            </a:r>
          </a:p>
          <a:p>
            <a:pPr marL="393192" lvl="1" indent="0">
              <a:buNone/>
            </a:pPr>
            <a:r>
              <a:rPr lang="de-AT" dirty="0" smtClean="0"/>
              <a:t>2 Voraussetzungen müssen kumulativ vorliegen</a:t>
            </a:r>
          </a:p>
          <a:p>
            <a:pPr marL="393192" lvl="1" indent="0">
              <a:buNone/>
            </a:pPr>
            <a:endParaRPr lang="de-AT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de-AT" dirty="0"/>
              <a:t>Naheverhältnis zu öffentlichen Hand (Finanzierung, Geschäftsführung, Kontrolle) </a:t>
            </a:r>
            <a:r>
              <a:rPr lang="de-AT" b="1" dirty="0"/>
              <a:t>und </a:t>
            </a:r>
            <a:endParaRPr lang="de-AT" b="1" dirty="0" smtClean="0"/>
          </a:p>
          <a:p>
            <a:pPr marL="393192" lvl="1" indent="0">
              <a:buNone/>
            </a:pPr>
            <a:endParaRPr lang="de-AT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AT" dirty="0"/>
              <a:t>Erledigung nicht- „gewerblicher“ Tätigkeiten, die im Allgemeininteresse liegen (</a:t>
            </a:r>
            <a:r>
              <a:rPr lang="de-AT" dirty="0" err="1"/>
              <a:t>zB</a:t>
            </a:r>
            <a:r>
              <a:rPr lang="de-AT" dirty="0"/>
              <a:t> Verwaltung, Gesundheit, </a:t>
            </a:r>
            <a:r>
              <a:rPr lang="de-AT" dirty="0" smtClean="0"/>
              <a:t>Soziales</a:t>
            </a:r>
            <a:r>
              <a:rPr lang="de-AT" dirty="0"/>
              <a:t>, Infrastruktur)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9389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2800" dirty="0" smtClean="0"/>
              <a:t>Zulässigkeit von Einkaufskooperationen</a:t>
            </a:r>
            <a:endParaRPr lang="de-AT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indent="0">
              <a:buNone/>
            </a:pPr>
            <a:r>
              <a:rPr lang="de-AT" sz="2400" dirty="0"/>
              <a:t>Variante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AT" sz="1800" dirty="0" smtClean="0"/>
              <a:t>Durchführung gemeinsamer Vergabeverfahren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AT" sz="1800" dirty="0" smtClean="0"/>
              <a:t>Alle Beteiligten treten als Auftraggeber auf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AT" sz="1800" dirty="0" smtClean="0"/>
              <a:t>Verträge kommen zwischen Best-/Billigstbieter und den beteiligten AG zustande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AT" sz="1800" dirty="0" smtClean="0"/>
          </a:p>
          <a:p>
            <a:pPr marL="0" lvl="1" indent="0">
              <a:buNone/>
            </a:pPr>
            <a:r>
              <a:rPr lang="de-AT" sz="2400" dirty="0"/>
              <a:t>Variante 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AT" sz="1800" dirty="0" smtClean="0"/>
              <a:t>Bezug von Leistungen über gemeinsame Beschaffungsgesellschaften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AT" sz="1800" dirty="0" smtClean="0"/>
          </a:p>
          <a:p>
            <a:pPr marL="0" lvl="1" indent="0">
              <a:buNone/>
            </a:pPr>
            <a:r>
              <a:rPr lang="de-AT" sz="2400" dirty="0"/>
              <a:t>Variante 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AT" sz="1800" dirty="0" smtClean="0"/>
              <a:t>Direkter Einkauf von einer zentralen Beschaffungsstelle (so genanntes „Großhändlermodell“ gemäß § 10 Z 14 </a:t>
            </a:r>
            <a:r>
              <a:rPr lang="de-AT" sz="1800" dirty="0" err="1" smtClean="0"/>
              <a:t>BVergG</a:t>
            </a:r>
            <a:r>
              <a:rPr lang="de-AT" sz="1800" dirty="0" smtClean="0"/>
              <a:t>)</a:t>
            </a:r>
            <a:endParaRPr lang="de-AT" sz="1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83290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AT" sz="2800" dirty="0" smtClean="0"/>
              <a:t>Zulässigkeit von Einkaufskooperationen</a:t>
            </a:r>
            <a:endParaRPr lang="de-AT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>
            <a:normAutofit/>
          </a:bodyPr>
          <a:lstStyle/>
          <a:p>
            <a:r>
              <a:rPr lang="de-AT" sz="2400" dirty="0" smtClean="0"/>
              <a:t>Einkaufsgemeinschaft ist grundsätzlich kein öffentlicher AG </a:t>
            </a:r>
          </a:p>
          <a:p>
            <a:endParaRPr lang="de-AT" sz="2400" dirty="0" smtClean="0"/>
          </a:p>
          <a:p>
            <a:r>
              <a:rPr lang="de-AT" sz="2400" dirty="0" smtClean="0"/>
              <a:t>Aber das „Vorschieben eines privaten Dritten“ ist eindeutig eine versuchte Umgehung des Vergaberechts</a:t>
            </a:r>
          </a:p>
          <a:p>
            <a:endParaRPr lang="de-AT" sz="2400" dirty="0" smtClean="0"/>
          </a:p>
          <a:p>
            <a:r>
              <a:rPr lang="de-AT" sz="2400" dirty="0" smtClean="0"/>
              <a:t>Tätigwerden der Einkaufsgemeinschaft ist dem öffentlichen Auftraggeber zuzurechnen, dieser ist öffentlicher Auftraggeber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818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548680"/>
            <a:ext cx="8496944" cy="5832648"/>
          </a:xfrm>
        </p:spPr>
        <p:txBody>
          <a:bodyPr>
            <a:normAutofit fontScale="40000" lnSpcReduction="20000"/>
          </a:bodyPr>
          <a:lstStyle/>
          <a:p>
            <a:pPr marL="109728" indent="0">
              <a:buNone/>
            </a:pPr>
            <a:r>
              <a:rPr lang="de-DE" sz="7000" b="1" dirty="0" smtClean="0"/>
              <a:t>Katalog </a:t>
            </a:r>
            <a:r>
              <a:rPr lang="de-DE" sz="7000" b="1" dirty="0"/>
              <a:t>von </a:t>
            </a:r>
            <a:r>
              <a:rPr lang="de-DE" sz="7000" b="1" dirty="0" smtClean="0"/>
              <a:t>Ausnahmetatbeständen</a:t>
            </a:r>
          </a:p>
          <a:p>
            <a:endParaRPr lang="de-DE" dirty="0"/>
          </a:p>
          <a:p>
            <a:pPr>
              <a:lnSpc>
                <a:spcPct val="170000"/>
              </a:lnSpc>
            </a:pPr>
            <a:r>
              <a:rPr lang="de-DE" sz="4500" dirty="0" smtClean="0"/>
              <a:t>Immobilienbeschaffungen</a:t>
            </a:r>
          </a:p>
          <a:p>
            <a:pPr>
              <a:lnSpc>
                <a:spcPct val="170000"/>
              </a:lnSpc>
            </a:pPr>
            <a:r>
              <a:rPr lang="de-DE" sz="4500" dirty="0" smtClean="0"/>
              <a:t>geheime Beschaffungen </a:t>
            </a:r>
          </a:p>
          <a:p>
            <a:pPr>
              <a:lnSpc>
                <a:spcPct val="170000"/>
              </a:lnSpc>
            </a:pPr>
            <a:r>
              <a:rPr lang="de-DE" sz="4500" dirty="0" smtClean="0"/>
              <a:t>Schlichtungsleistungen</a:t>
            </a:r>
          </a:p>
          <a:p>
            <a:pPr>
              <a:lnSpc>
                <a:spcPct val="170000"/>
              </a:lnSpc>
            </a:pPr>
            <a:r>
              <a:rPr lang="de-DE" sz="4500" dirty="0" smtClean="0"/>
              <a:t>Beschaffung </a:t>
            </a:r>
            <a:r>
              <a:rPr lang="de-DE" sz="4500" dirty="0"/>
              <a:t>von </a:t>
            </a:r>
            <a:r>
              <a:rPr lang="de-DE" sz="4500" dirty="0" smtClean="0"/>
              <a:t>zentraler Beschaffungsstelle</a:t>
            </a:r>
          </a:p>
          <a:p>
            <a:pPr>
              <a:lnSpc>
                <a:spcPct val="170000"/>
              </a:lnSpc>
            </a:pPr>
            <a:r>
              <a:rPr lang="de-DE" sz="4500" dirty="0" smtClean="0"/>
              <a:t>Rechtsanwalts- </a:t>
            </a:r>
            <a:r>
              <a:rPr lang="de-DE" sz="4500" dirty="0"/>
              <a:t>und Notar-Dienstleistung (Vertretung vor Behörden/Gerichten bzw. Beratung im unmittelbaren Vorfeld; konkrete Einzelfallbeurteilung zwingend!) </a:t>
            </a:r>
          </a:p>
          <a:p>
            <a:pPr>
              <a:lnSpc>
                <a:spcPct val="170000"/>
              </a:lnSpc>
            </a:pPr>
            <a:r>
              <a:rPr lang="de-AT" sz="4500" dirty="0" smtClean="0"/>
              <a:t>Kredit-und </a:t>
            </a:r>
            <a:r>
              <a:rPr lang="de-AT" sz="4500" dirty="0"/>
              <a:t>Darlehensaufnahmen: unabhängig vom Zweck </a:t>
            </a:r>
          </a:p>
          <a:p>
            <a:pPr>
              <a:lnSpc>
                <a:spcPct val="170000"/>
              </a:lnSpc>
            </a:pPr>
            <a:r>
              <a:rPr lang="de-DE" sz="4500" dirty="0" smtClean="0"/>
              <a:t>Dienstleistung </a:t>
            </a:r>
            <a:r>
              <a:rPr lang="de-DE" sz="4500" dirty="0"/>
              <a:t>im Rahmen von politischen </a:t>
            </a:r>
            <a:r>
              <a:rPr lang="de-DE" sz="4500" dirty="0" smtClean="0"/>
              <a:t>Kampagnen</a:t>
            </a:r>
            <a:endParaRPr lang="de-DE" sz="4500" dirty="0"/>
          </a:p>
          <a:p>
            <a:pPr>
              <a:lnSpc>
                <a:spcPct val="170000"/>
              </a:lnSpc>
            </a:pPr>
            <a:r>
              <a:rPr lang="de-AT" sz="4500" dirty="0"/>
              <a:t>Arbeitsverträge </a:t>
            </a:r>
          </a:p>
          <a:p>
            <a:pPr>
              <a:lnSpc>
                <a:spcPct val="170000"/>
              </a:lnSpc>
            </a:pPr>
            <a:r>
              <a:rPr lang="de-DE" sz="4500" dirty="0" smtClean="0"/>
              <a:t>unwesentliche </a:t>
            </a:r>
            <a:r>
              <a:rPr lang="de-DE" sz="4500" dirty="0"/>
              <a:t>Änderungen von Verträgen und RV 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2679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2800" dirty="0" err="1" smtClean="0"/>
              <a:t>Inhouse</a:t>
            </a:r>
            <a:r>
              <a:rPr lang="de-AT" sz="2800" dirty="0" smtClean="0"/>
              <a:t> – Vergabe</a:t>
            </a:r>
            <a:br>
              <a:rPr lang="de-AT" sz="2800" dirty="0" smtClean="0"/>
            </a:br>
            <a:r>
              <a:rPr lang="de-DE" sz="2000" dirty="0"/>
              <a:t>§10 Abs. 1 Z 1 </a:t>
            </a:r>
            <a:r>
              <a:rPr lang="de-DE" sz="2000" dirty="0" err="1"/>
              <a:t>BVergG</a:t>
            </a:r>
            <a:r>
              <a:rPr lang="de-DE" sz="2000" dirty="0"/>
              <a:t> 2017 </a:t>
            </a:r>
            <a:endParaRPr lang="de-AT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de-DE" sz="2800" dirty="0" smtClean="0"/>
              <a:t>Aufträge</a:t>
            </a:r>
            <a:r>
              <a:rPr lang="de-DE" sz="2800" dirty="0"/>
              <a:t>, die ein öffentlicher Auftraggeber durch einen Rechtsträger erbringen </a:t>
            </a:r>
            <a:r>
              <a:rPr lang="de-DE" sz="2800" dirty="0" smtClean="0"/>
              <a:t>lässt.</a:t>
            </a:r>
            <a:endParaRPr lang="de-DE" sz="2800" dirty="0"/>
          </a:p>
          <a:p>
            <a:pPr marL="109728" indent="0">
              <a:buNone/>
            </a:pPr>
            <a:endParaRPr lang="de-AT" sz="2800" dirty="0" smtClean="0"/>
          </a:p>
          <a:p>
            <a:pPr marL="109728" indent="0">
              <a:buNone/>
            </a:pPr>
            <a:r>
              <a:rPr lang="de-AT" sz="2800" dirty="0" smtClean="0"/>
              <a:t>Voraussetzungen</a:t>
            </a:r>
          </a:p>
          <a:p>
            <a:pPr marL="109728" indent="0">
              <a:buNone/>
            </a:pPr>
            <a:endParaRPr lang="de-AT" sz="1200" dirty="0" smtClean="0"/>
          </a:p>
          <a:p>
            <a:pPr lvl="1"/>
            <a:r>
              <a:rPr lang="de-AT" sz="2000" dirty="0" smtClean="0"/>
              <a:t>Öffentlicher AG übt über beauftragte Einrichtung eine Kontrolle aus „wie über eine eigene Dienststelle“ </a:t>
            </a:r>
            <a:r>
              <a:rPr lang="de-AT" sz="2000" b="1" u="sng" dirty="0" smtClean="0"/>
              <a:t>und </a:t>
            </a:r>
          </a:p>
          <a:p>
            <a:pPr marL="393192" lvl="1" indent="0">
              <a:buNone/>
            </a:pPr>
            <a:endParaRPr lang="de-AT" sz="2000" dirty="0" smtClean="0"/>
          </a:p>
          <a:p>
            <a:pPr lvl="1"/>
            <a:r>
              <a:rPr lang="de-AT" sz="2000" dirty="0"/>
              <a:t>d</a:t>
            </a:r>
            <a:r>
              <a:rPr lang="de-AT" sz="2000" dirty="0" smtClean="0"/>
              <a:t>ie Einrichtung wird „im Wesentlichen für den oder die öffentlichen Auftraggeber“ tätig,  der oder die „ihre Anteile innehaben.“</a:t>
            </a:r>
          </a:p>
          <a:p>
            <a:pPr marL="393192" lvl="1" indent="0">
              <a:buNone/>
            </a:pPr>
            <a:endParaRPr lang="de-AT" sz="2000" dirty="0" smtClean="0"/>
          </a:p>
          <a:p>
            <a:pPr marL="393192" lvl="1" indent="0">
              <a:buNone/>
            </a:pPr>
            <a:r>
              <a:rPr lang="de-AT" sz="2000" dirty="0" smtClean="0"/>
              <a:t>Beide Voraussetzungen müssen über gesamte Auftragsdauer erfüllt bleiben, Zeitpunkt der Beurteilung: Auftragsvergabe</a:t>
            </a:r>
            <a:endParaRPr lang="de-AT" sz="20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7018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746609" y="692696"/>
            <a:ext cx="7848872" cy="5228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In-House-Vergabe </a:t>
            </a:r>
          </a:p>
          <a:p>
            <a:r>
              <a:rPr lang="de-DE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§10 Abs. 1 Z 1 </a:t>
            </a:r>
            <a:r>
              <a:rPr lang="de-DE" sz="20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BVergG</a:t>
            </a:r>
            <a:r>
              <a:rPr lang="de-DE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2017 </a:t>
            </a:r>
          </a:p>
          <a:p>
            <a:endParaRPr lang="de-DE" dirty="0" smtClean="0"/>
          </a:p>
          <a:p>
            <a:pPr>
              <a:lnSpc>
                <a:spcPct val="150000"/>
              </a:lnSpc>
            </a:pPr>
            <a:r>
              <a:rPr lang="de-DE" b="1" i="1" dirty="0" smtClean="0"/>
              <a:t>„…mehr </a:t>
            </a:r>
            <a:r>
              <a:rPr lang="de-DE" b="1" i="1" dirty="0"/>
              <a:t>als </a:t>
            </a:r>
            <a:r>
              <a:rPr lang="de-DE" b="1" i="1" dirty="0" smtClean="0"/>
              <a:t>80 % </a:t>
            </a:r>
            <a:r>
              <a:rPr lang="de-DE" b="1" i="1" dirty="0"/>
              <a:t>der Tätigkeiten des kontrollierten </a:t>
            </a:r>
            <a:r>
              <a:rPr lang="de-DE" b="1" i="1" dirty="0" smtClean="0"/>
              <a:t>Rechtsträgers</a:t>
            </a:r>
          </a:p>
          <a:p>
            <a:pPr>
              <a:lnSpc>
                <a:spcPct val="150000"/>
              </a:lnSpc>
            </a:pPr>
            <a:r>
              <a:rPr lang="de-DE" i="1" dirty="0" smtClean="0"/>
              <a:t>der </a:t>
            </a:r>
            <a:r>
              <a:rPr lang="de-DE" i="1" dirty="0"/>
              <a:t>Ausführung der Aufgaben dienen, mit denen er von dem die Kontrolle ausübenden öffentlichen Auftraggeber oder von anderen von diesem öffentlichen Auftraggeber kontrollierten Rechtsträgern betraut </a:t>
            </a:r>
            <a:r>
              <a:rPr lang="de-DE" i="1" dirty="0" smtClean="0"/>
              <a:t>wurde,  </a:t>
            </a:r>
          </a:p>
          <a:p>
            <a:pPr>
              <a:lnSpc>
                <a:spcPct val="150000"/>
              </a:lnSpc>
            </a:pPr>
            <a:endParaRPr lang="de-DE" sz="600" i="1" dirty="0" smtClean="0"/>
          </a:p>
          <a:p>
            <a:pPr>
              <a:lnSpc>
                <a:spcPct val="150000"/>
              </a:lnSpc>
            </a:pPr>
            <a:r>
              <a:rPr lang="de-DE" i="1" dirty="0" smtClean="0"/>
              <a:t>und</a:t>
            </a:r>
          </a:p>
          <a:p>
            <a:pPr>
              <a:lnSpc>
                <a:spcPct val="150000"/>
              </a:lnSpc>
            </a:pPr>
            <a:endParaRPr lang="de-DE" sz="1050" i="1" dirty="0" smtClean="0"/>
          </a:p>
          <a:p>
            <a:pPr>
              <a:lnSpc>
                <a:spcPct val="150000"/>
              </a:lnSpc>
            </a:pPr>
            <a:r>
              <a:rPr lang="de-DE" b="1" i="1" dirty="0" smtClean="0"/>
              <a:t>keine </a:t>
            </a:r>
            <a:r>
              <a:rPr lang="de-DE" b="1" i="1" dirty="0"/>
              <a:t>direkte private Kapitalbeteiligung </a:t>
            </a:r>
            <a:r>
              <a:rPr lang="de-DE" i="1" dirty="0"/>
              <a:t>am kontrollierten Rechtsträger besteht</a:t>
            </a:r>
            <a:r>
              <a:rPr lang="de-DE" i="1" dirty="0" smtClean="0"/>
              <a:t>, mit </a:t>
            </a:r>
            <a:r>
              <a:rPr lang="de-DE" i="1" dirty="0"/>
              <a:t>A</a:t>
            </a:r>
            <a:r>
              <a:rPr lang="de-DE" i="1" dirty="0" smtClean="0"/>
              <a:t>usnahme nicht beherrschender Formen der privaten Kapitalbeteiligung </a:t>
            </a:r>
            <a:r>
              <a:rPr lang="de-DE" dirty="0" smtClean="0"/>
              <a:t>…“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48934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de-AT" b="1" dirty="0"/>
          </a:p>
          <a:p>
            <a:pPr marL="0" indent="0">
              <a:buNone/>
            </a:pPr>
            <a:r>
              <a:rPr lang="de-DE" dirty="0"/>
              <a:t>Erweiterung der </a:t>
            </a:r>
            <a:r>
              <a:rPr lang="de-DE" dirty="0" smtClean="0"/>
              <a:t>In-House </a:t>
            </a:r>
            <a:r>
              <a:rPr lang="de-DE" dirty="0"/>
              <a:t>Ausnahme </a:t>
            </a:r>
            <a:r>
              <a:rPr lang="de-DE" dirty="0" smtClean="0"/>
              <a:t>um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1</a:t>
            </a:r>
            <a:r>
              <a:rPr lang="de-DE" dirty="0" smtClean="0"/>
              <a:t>.	„</a:t>
            </a:r>
            <a:r>
              <a:rPr lang="de-DE" dirty="0"/>
              <a:t>bottom-up“ </a:t>
            </a:r>
            <a:r>
              <a:rPr lang="de-DE" dirty="0" smtClean="0"/>
              <a:t>-In-House </a:t>
            </a:r>
          </a:p>
          <a:p>
            <a:pPr marL="0" indent="0">
              <a:buNone/>
            </a:pPr>
            <a:r>
              <a:rPr lang="de-DE" dirty="0" smtClean="0"/>
              <a:t>von </a:t>
            </a:r>
            <a:r>
              <a:rPr lang="de-DE" dirty="0"/>
              <a:t>der „Tochter“ an die kontrollierende „Mutter</a:t>
            </a:r>
            <a:r>
              <a:rPr lang="de-DE" dirty="0" smtClean="0"/>
              <a:t>“</a:t>
            </a:r>
            <a:endParaRPr lang="de-DE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b="1" dirty="0"/>
              <a:t>und </a:t>
            </a:r>
            <a:endParaRPr lang="de-AT" b="1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2</a:t>
            </a:r>
            <a:r>
              <a:rPr lang="de-AT" dirty="0" smtClean="0"/>
              <a:t>. 	in-house </a:t>
            </a:r>
            <a:r>
              <a:rPr lang="de-AT" dirty="0"/>
              <a:t>zwischen </a:t>
            </a:r>
            <a:r>
              <a:rPr lang="de-AT" dirty="0" smtClean="0"/>
              <a:t>Schwestergesellschaften</a:t>
            </a: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51802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33"/>
          <a:stretch/>
        </p:blipFill>
        <p:spPr bwMode="auto">
          <a:xfrm>
            <a:off x="1485900" y="3178629"/>
            <a:ext cx="6172200" cy="258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17</a:t>
            </a:fld>
            <a:endParaRPr lang="de-A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52"/>
          <a:stretch/>
        </p:blipFill>
        <p:spPr bwMode="auto">
          <a:xfrm>
            <a:off x="1547664" y="1700808"/>
            <a:ext cx="6172200" cy="65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200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50"/>
          <a:stretch/>
        </p:blipFill>
        <p:spPr bwMode="auto">
          <a:xfrm>
            <a:off x="1524000" y="2815771"/>
            <a:ext cx="6096000" cy="246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18</a:t>
            </a:fld>
            <a:endParaRPr lang="de-A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10"/>
          <a:stretch/>
        </p:blipFill>
        <p:spPr bwMode="auto">
          <a:xfrm>
            <a:off x="1502860" y="1340768"/>
            <a:ext cx="6096000" cy="65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42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1786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de-DE" sz="2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öffentlich-öffentliche Kooperation  §10 (3)</a:t>
            </a:r>
          </a:p>
          <a:p>
            <a:pPr marL="109728" indent="0">
              <a:buNone/>
            </a:pPr>
            <a:endParaRPr lang="de-DE" sz="1100" dirty="0"/>
          </a:p>
          <a:p>
            <a:pPr marL="109728" indent="0">
              <a:buNone/>
            </a:pPr>
            <a:r>
              <a:rPr lang="de-DE" sz="1800" dirty="0" smtClean="0"/>
              <a:t>Vertragsverhältnis </a:t>
            </a:r>
            <a:r>
              <a:rPr lang="de-DE" sz="1800" dirty="0"/>
              <a:t>zwischen </a:t>
            </a:r>
            <a:r>
              <a:rPr lang="de-DE" sz="1800" dirty="0" err="1" smtClean="0"/>
              <a:t>öff</a:t>
            </a:r>
            <a:r>
              <a:rPr lang="de-DE" sz="1800" dirty="0" smtClean="0"/>
              <a:t>. AG/</a:t>
            </a:r>
            <a:r>
              <a:rPr lang="de-DE" sz="1800" dirty="0" err="1" smtClean="0"/>
              <a:t>öff</a:t>
            </a:r>
            <a:r>
              <a:rPr lang="de-DE" sz="1800" dirty="0" smtClean="0"/>
              <a:t>. </a:t>
            </a:r>
            <a:r>
              <a:rPr lang="de-DE" sz="1800" dirty="0" err="1" smtClean="0"/>
              <a:t>SektorenAG</a:t>
            </a:r>
            <a:endParaRPr lang="de-DE" sz="1800" dirty="0" smtClean="0"/>
          </a:p>
          <a:p>
            <a:pPr marL="109728" indent="0">
              <a:buNone/>
            </a:pPr>
            <a:endParaRPr lang="de-DE" sz="1800" dirty="0" smtClean="0"/>
          </a:p>
          <a:p>
            <a:pPr marL="109728" indent="0">
              <a:buNone/>
            </a:pPr>
            <a:r>
              <a:rPr lang="de-DE" sz="1800" dirty="0" err="1" smtClean="0"/>
              <a:t>BVergG</a:t>
            </a:r>
            <a:r>
              <a:rPr lang="de-DE" sz="1800" dirty="0" smtClean="0"/>
              <a:t> gilt nicht für Verträge zwischen öffentlichen AG, wenn</a:t>
            </a:r>
          </a:p>
          <a:p>
            <a:pPr marL="109728" indent="0">
              <a:buNone/>
            </a:pPr>
            <a:endParaRPr lang="de-DE" sz="1600" dirty="0" smtClean="0"/>
          </a:p>
          <a:p>
            <a:pPr>
              <a:buFontTx/>
              <a:buChar char="-"/>
            </a:pPr>
            <a:r>
              <a:rPr lang="de-DE" sz="1600" dirty="0" smtClean="0"/>
              <a:t>Zusammenarbeit ausschließlich im öffentlichen Interesse</a:t>
            </a:r>
          </a:p>
          <a:p>
            <a:pPr>
              <a:buFontTx/>
              <a:buChar char="-"/>
            </a:pPr>
            <a:endParaRPr lang="de-DE" sz="1600" dirty="0" smtClean="0"/>
          </a:p>
          <a:p>
            <a:pPr>
              <a:buFontTx/>
              <a:buChar char="-"/>
            </a:pPr>
            <a:r>
              <a:rPr lang="de-DE" sz="1600" dirty="0" smtClean="0"/>
              <a:t>Von den beteiligten </a:t>
            </a:r>
            <a:r>
              <a:rPr lang="de-DE" sz="1600" dirty="0" err="1" smtClean="0"/>
              <a:t>öff</a:t>
            </a:r>
            <a:r>
              <a:rPr lang="de-DE" sz="1600" dirty="0" smtClean="0"/>
              <a:t>. AG zu erbringende öffentliche DL zur Erreichung gemeinsamer Ziele (ALLER Beteiligten) ausgeführt werden</a:t>
            </a:r>
          </a:p>
          <a:p>
            <a:pPr>
              <a:buFontTx/>
              <a:buChar char="-"/>
            </a:pPr>
            <a:endParaRPr lang="de-DE" sz="1600" dirty="0" smtClean="0"/>
          </a:p>
          <a:p>
            <a:pPr>
              <a:buFontTx/>
              <a:buChar char="-"/>
            </a:pPr>
            <a:r>
              <a:rPr lang="de-DE" sz="1600" dirty="0" smtClean="0"/>
              <a:t>Alle Beteiligten in Leistungserbringung eingebunden sind (nicht notwendig zu gleichen Teilen)</a:t>
            </a:r>
          </a:p>
          <a:p>
            <a:pPr>
              <a:buFontTx/>
              <a:buChar char="-"/>
            </a:pPr>
            <a:endParaRPr lang="de-DE" sz="1600" dirty="0" smtClean="0"/>
          </a:p>
          <a:p>
            <a:pPr>
              <a:buFontTx/>
              <a:buChar char="-"/>
            </a:pPr>
            <a:r>
              <a:rPr lang="de-DE" sz="1600" dirty="0" smtClean="0"/>
              <a:t>Kooperationstätigkeit wird von </a:t>
            </a:r>
            <a:r>
              <a:rPr lang="de-DE" sz="1600" dirty="0" err="1" smtClean="0"/>
              <a:t>öff</a:t>
            </a:r>
            <a:r>
              <a:rPr lang="de-DE" sz="1600" dirty="0" smtClean="0"/>
              <a:t>. AG zu weniger als 20 % auf dem offenen Markt erbracht </a:t>
            </a:r>
          </a:p>
          <a:p>
            <a:pPr>
              <a:buFontTx/>
              <a:buChar char="-"/>
            </a:pPr>
            <a:endParaRPr lang="de-DE" sz="1600" dirty="0" smtClean="0"/>
          </a:p>
          <a:p>
            <a:pPr>
              <a:buFontTx/>
              <a:buChar char="-"/>
            </a:pPr>
            <a:r>
              <a:rPr lang="de-DE" sz="1600" dirty="0" smtClean="0"/>
              <a:t>Bsp. Interkommunale Zusammenarbeit bei Abfallwirtschaft, IT-Zentren, Fuhrpark, etc. </a:t>
            </a:r>
            <a:endParaRPr lang="de-DE" sz="1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1379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/>
          <a:lstStyle/>
          <a:p>
            <a:pPr algn="l"/>
            <a:r>
              <a:rPr lang="de-AT" sz="2800" dirty="0" smtClean="0"/>
              <a:t>Was erwartet Sie heute? </a:t>
            </a:r>
            <a:endParaRPr lang="de-AT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312368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de-AT" sz="3900" b="1" dirty="0" smtClean="0"/>
              <a:t>KEIN</a:t>
            </a:r>
          </a:p>
          <a:p>
            <a:pPr marL="109728" indent="0" algn="ctr">
              <a:buNone/>
            </a:pPr>
            <a:endParaRPr lang="de-AT" sz="3200" dirty="0" smtClean="0"/>
          </a:p>
          <a:p>
            <a:pPr marL="109728" indent="0" algn="ctr">
              <a:buNone/>
            </a:pPr>
            <a:r>
              <a:rPr lang="de-AT" sz="3200" dirty="0" smtClean="0"/>
              <a:t>…. trockener</a:t>
            </a:r>
          </a:p>
          <a:p>
            <a:pPr marL="109728" indent="0" algn="ctr">
              <a:buNone/>
            </a:pPr>
            <a:r>
              <a:rPr lang="de-AT" sz="3200" dirty="0" smtClean="0"/>
              <a:t>…..monotoner</a:t>
            </a:r>
          </a:p>
          <a:p>
            <a:pPr marL="109728" indent="0" algn="ctr">
              <a:buNone/>
            </a:pPr>
            <a:endParaRPr lang="de-AT" sz="3200" dirty="0" smtClean="0"/>
          </a:p>
          <a:p>
            <a:pPr marL="109728" indent="0" algn="ctr">
              <a:buNone/>
            </a:pPr>
            <a:r>
              <a:rPr lang="de-AT" sz="3200" dirty="0" smtClean="0"/>
              <a:t>Frontalvortrag einer Vergaberechts- Juristin zum </a:t>
            </a:r>
            <a:r>
              <a:rPr lang="de-AT" sz="3200" dirty="0" err="1" smtClean="0"/>
              <a:t>BVergG</a:t>
            </a:r>
            <a:r>
              <a:rPr lang="de-AT" sz="3200" dirty="0" smtClean="0"/>
              <a:t> ….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24164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39552" y="692696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AT" sz="3200" b="1" dirty="0" smtClean="0"/>
          </a:p>
          <a:p>
            <a:r>
              <a:rPr lang="de-AT" sz="2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Was wurde mit </a:t>
            </a:r>
            <a:r>
              <a:rPr lang="de-AT" sz="28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BVergG</a:t>
            </a:r>
            <a:r>
              <a:rPr lang="de-AT" sz="2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2018 neu? </a:t>
            </a:r>
          </a:p>
          <a:p>
            <a:endParaRPr lang="de-AT" sz="2000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9218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39552" y="692696"/>
            <a:ext cx="8064896" cy="5855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b="1" dirty="0" smtClean="0"/>
              <a:t>Lebenszyklus </a:t>
            </a:r>
            <a:r>
              <a:rPr lang="de-DE" sz="2000" dirty="0"/>
              <a:t>	</a:t>
            </a:r>
            <a:r>
              <a:rPr lang="de-DE" sz="2000" dirty="0" smtClean="0"/>
              <a:t>	</a:t>
            </a:r>
            <a:r>
              <a:rPr lang="de-DE" dirty="0"/>
              <a:t>§2 Z 23 </a:t>
            </a:r>
          </a:p>
          <a:p>
            <a:r>
              <a:rPr lang="de-AT" dirty="0" smtClean="0"/>
              <a:t>Sind alle aufeinander folgenden oder miteinander verbundenen Stadien während der Lebensdauer einer Ware oder eines Bauwerkes oder während der Erbringung einer Dienstleistung. </a:t>
            </a:r>
          </a:p>
          <a:p>
            <a:endParaRPr lang="de-AT" sz="1400" b="1" dirty="0" smtClean="0"/>
          </a:p>
          <a:p>
            <a:r>
              <a:rPr lang="de-AT" sz="2000" b="1" dirty="0" smtClean="0"/>
              <a:t>Lebenszykluskosten</a:t>
            </a:r>
            <a:r>
              <a:rPr lang="de-AT" dirty="0"/>
              <a:t> </a:t>
            </a:r>
            <a:r>
              <a:rPr lang="de-AT" dirty="0" smtClean="0"/>
              <a:t>	</a:t>
            </a:r>
            <a:r>
              <a:rPr lang="de-DE" dirty="0" smtClean="0"/>
              <a:t>§§</a:t>
            </a:r>
            <a:r>
              <a:rPr lang="de-DE" dirty="0"/>
              <a:t>92 bzw. </a:t>
            </a:r>
            <a:r>
              <a:rPr lang="de-DE" dirty="0" smtClean="0"/>
              <a:t>263</a:t>
            </a:r>
            <a:endParaRPr lang="de-DE" dirty="0"/>
          </a:p>
          <a:p>
            <a:r>
              <a:rPr lang="de-AT" dirty="0" smtClean="0"/>
              <a:t>Möglichkeit zur Vorgabe eines Kostenmodells</a:t>
            </a:r>
          </a:p>
          <a:p>
            <a:r>
              <a:rPr lang="de-AT" dirty="0"/>
              <a:t>	</a:t>
            </a:r>
            <a:r>
              <a:rPr lang="de-AT" dirty="0" smtClean="0"/>
              <a:t>zur Ermittlung des „besten“ Angebotes</a:t>
            </a:r>
          </a:p>
          <a:p>
            <a:r>
              <a:rPr lang="de-AT" dirty="0"/>
              <a:t>	</a:t>
            </a:r>
            <a:r>
              <a:rPr lang="de-AT" dirty="0" smtClean="0"/>
              <a:t>zur Erzielung des besten Preis-Leistungsverhältnisses</a:t>
            </a:r>
          </a:p>
          <a:p>
            <a:endParaRPr lang="de-AT" sz="1050" b="1" dirty="0" smtClean="0"/>
          </a:p>
          <a:p>
            <a:r>
              <a:rPr lang="de-AT" b="1" dirty="0" smtClean="0"/>
              <a:t>Einbezogene Kosten</a:t>
            </a:r>
          </a:p>
          <a:p>
            <a:r>
              <a:rPr lang="de-AT" dirty="0" smtClean="0"/>
              <a:t>- internen Kosten (z.B. durchzuführende Forschung, Entwicklung, 	Produktion, Transport, Nutzung, Wartung und Entsorgung)</a:t>
            </a:r>
          </a:p>
          <a:p>
            <a:r>
              <a:rPr lang="de-AT" dirty="0" smtClean="0"/>
              <a:t>- externen Kosten (z.B. externe Effekte auf die Umwelt)</a:t>
            </a:r>
            <a:endParaRPr lang="de-AT" dirty="0"/>
          </a:p>
          <a:p>
            <a:endParaRPr lang="de-AT" sz="1200" b="1" dirty="0" smtClean="0"/>
          </a:p>
          <a:p>
            <a:r>
              <a:rPr lang="de-AT" b="1" dirty="0" smtClean="0"/>
              <a:t>Voraussetzung</a:t>
            </a:r>
            <a:endParaRPr lang="de-AT" b="1" dirty="0"/>
          </a:p>
          <a:p>
            <a:r>
              <a:rPr lang="de-AT" dirty="0"/>
              <a:t>- Kostenmodell beruht auf objektiv nachprüfbaren und nicht </a:t>
            </a:r>
            <a:r>
              <a:rPr lang="de-AT" dirty="0" smtClean="0"/>
              <a:t>	diskriminierenden </a:t>
            </a:r>
            <a:r>
              <a:rPr lang="de-AT" dirty="0"/>
              <a:t>Kriterien</a:t>
            </a:r>
          </a:p>
          <a:p>
            <a:r>
              <a:rPr lang="de-DE" dirty="0"/>
              <a:t>- Die Kriterien sind allen interessierten Unternehmern zugänglich</a:t>
            </a:r>
          </a:p>
          <a:p>
            <a:r>
              <a:rPr lang="de-DE" dirty="0"/>
              <a:t>- Die geforderten Daten lassen sich vom Bieter mit vertretbarem </a:t>
            </a:r>
            <a:r>
              <a:rPr lang="de-DE" dirty="0" smtClean="0"/>
              <a:t>	Aufwand </a:t>
            </a:r>
            <a:r>
              <a:rPr lang="de-DE" dirty="0"/>
              <a:t>bereitstellen.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4319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904656"/>
          </a:xfrm>
        </p:spPr>
        <p:txBody>
          <a:bodyPr>
            <a:normAutofit fontScale="47500" lnSpcReduction="20000"/>
          </a:bodyPr>
          <a:lstStyle/>
          <a:p>
            <a:pPr marL="109728" indent="0">
              <a:buNone/>
            </a:pPr>
            <a:r>
              <a:rPr lang="de-AT" sz="59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Interessenkonflikte §26 / §199</a:t>
            </a:r>
          </a:p>
          <a:p>
            <a:pPr marL="109728" indent="0">
              <a:buNone/>
            </a:pPr>
            <a:endParaRPr lang="de-AT" dirty="0"/>
          </a:p>
          <a:p>
            <a:pPr marL="109728" indent="0">
              <a:lnSpc>
                <a:spcPct val="170000"/>
              </a:lnSpc>
              <a:buNone/>
            </a:pPr>
            <a:r>
              <a:rPr lang="de-DE" sz="3500" dirty="0" smtClean="0"/>
              <a:t>Auftraggeber </a:t>
            </a:r>
            <a:r>
              <a:rPr lang="de-DE" sz="3500" dirty="0"/>
              <a:t>müssen </a:t>
            </a:r>
            <a:r>
              <a:rPr lang="de-DE" sz="3500" dirty="0" smtClean="0"/>
              <a:t>geeignete Maßnahmen </a:t>
            </a:r>
            <a:r>
              <a:rPr lang="de-DE" sz="3500" dirty="0"/>
              <a:t>zur </a:t>
            </a:r>
            <a:r>
              <a:rPr lang="de-DE" sz="3500" dirty="0" smtClean="0"/>
              <a:t>wirksamen </a:t>
            </a:r>
            <a:r>
              <a:rPr lang="de-DE" sz="3500" dirty="0"/>
              <a:t>Verhinderung, Aufdeckung und </a:t>
            </a:r>
            <a:r>
              <a:rPr lang="de-DE" sz="3500" dirty="0" smtClean="0"/>
              <a:t>Behebung von sich bei der Durchführung von Vergabeverfahren ergebenden Interessenkonflikten treffen. </a:t>
            </a:r>
          </a:p>
          <a:p>
            <a:pPr marL="109728" indent="0">
              <a:lnSpc>
                <a:spcPct val="170000"/>
              </a:lnSpc>
              <a:buNone/>
            </a:pPr>
            <a:r>
              <a:rPr lang="de-DE" sz="3500" dirty="0"/>
              <a:t>	</a:t>
            </a:r>
          </a:p>
          <a:p>
            <a:pPr marL="109728" indent="0">
              <a:lnSpc>
                <a:spcPct val="170000"/>
              </a:lnSpc>
              <a:buNone/>
            </a:pPr>
            <a:r>
              <a:rPr lang="de-DE" sz="3500" dirty="0" smtClean="0"/>
              <a:t>Interessenkonflikt </a:t>
            </a:r>
            <a:r>
              <a:rPr lang="de-DE" sz="3500" dirty="0"/>
              <a:t>sehr weit definiert: </a:t>
            </a:r>
            <a:endParaRPr lang="de-DE" sz="3500" dirty="0" smtClean="0"/>
          </a:p>
          <a:p>
            <a:pPr marL="109728" indent="0">
              <a:lnSpc>
                <a:spcPct val="170000"/>
              </a:lnSpc>
              <a:buNone/>
            </a:pPr>
            <a:r>
              <a:rPr lang="de-DE" sz="3500" dirty="0" smtClean="0"/>
              <a:t>Mitarbeiter </a:t>
            </a:r>
            <a:r>
              <a:rPr lang="de-DE" sz="3500" dirty="0"/>
              <a:t>hat (in)direkt finanzielles, wirtschaftliches oder sonstiges persönliches Interesse, das Unparteilichkeit/Unabhängigkeit beeinträchtigen </a:t>
            </a:r>
            <a:r>
              <a:rPr lang="de-DE" sz="3500" dirty="0" smtClean="0"/>
              <a:t>könnte</a:t>
            </a:r>
          </a:p>
          <a:p>
            <a:pPr>
              <a:lnSpc>
                <a:spcPct val="170000"/>
              </a:lnSpc>
            </a:pPr>
            <a:endParaRPr lang="de-DE" sz="3500" dirty="0"/>
          </a:p>
          <a:p>
            <a:pPr marL="109728" indent="0">
              <a:lnSpc>
                <a:spcPct val="170000"/>
              </a:lnSpc>
              <a:buNone/>
            </a:pPr>
            <a:r>
              <a:rPr lang="de-DE" sz="3500" dirty="0" smtClean="0"/>
              <a:t>Mögliche </a:t>
            </a:r>
            <a:r>
              <a:rPr lang="de-DE" sz="3500" dirty="0"/>
              <a:t>Maßnahmen: </a:t>
            </a:r>
            <a:endParaRPr lang="de-DE" sz="3500" dirty="0" smtClean="0"/>
          </a:p>
          <a:p>
            <a:pPr marL="109728" indent="0">
              <a:lnSpc>
                <a:spcPct val="170000"/>
              </a:lnSpc>
              <a:buNone/>
            </a:pPr>
            <a:r>
              <a:rPr lang="de-DE" sz="3500" dirty="0" smtClean="0"/>
              <a:t>Compliance-System</a:t>
            </a:r>
            <a:r>
              <a:rPr lang="de-DE" sz="3500" dirty="0"/>
              <a:t>, internes </a:t>
            </a:r>
            <a:r>
              <a:rPr lang="de-DE" sz="3500" dirty="0" smtClean="0"/>
              <a:t>Controlling/Audit, 4 Augenprinzip, …</a:t>
            </a:r>
            <a:endParaRPr lang="de-DE" sz="35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3302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de-AT" sz="3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Grundsätze des Vergabeverfahrens</a:t>
            </a:r>
          </a:p>
          <a:p>
            <a:pPr marL="109728" indent="0">
              <a:buNone/>
            </a:pPr>
            <a:endParaRPr lang="de-AT" dirty="0"/>
          </a:p>
          <a:p>
            <a:pPr marL="109728" indent="0">
              <a:buNone/>
            </a:pPr>
            <a:r>
              <a:rPr lang="de-AT" dirty="0" smtClean="0"/>
              <a:t>Wichtiger </a:t>
            </a:r>
            <a:r>
              <a:rPr lang="de-AT" dirty="0"/>
              <a:t>Maßstab für </a:t>
            </a:r>
            <a:r>
              <a:rPr lang="de-AT" dirty="0" smtClean="0"/>
              <a:t>Judikatur</a:t>
            </a:r>
          </a:p>
          <a:p>
            <a:pPr marL="109728" indent="0">
              <a:buNone/>
            </a:pPr>
            <a:endParaRPr lang="de-AT" dirty="0"/>
          </a:p>
          <a:p>
            <a:r>
              <a:rPr lang="de-DE" dirty="0" err="1" smtClean="0"/>
              <a:t>Bedachtnahme</a:t>
            </a:r>
            <a:r>
              <a:rPr lang="de-DE" dirty="0" smtClean="0"/>
              <a:t> </a:t>
            </a:r>
            <a:r>
              <a:rPr lang="de-DE" dirty="0"/>
              <a:t>auf </a:t>
            </a:r>
            <a:r>
              <a:rPr lang="de-DE" dirty="0" smtClean="0"/>
              <a:t>Tierschutz</a:t>
            </a:r>
          </a:p>
          <a:p>
            <a:endParaRPr lang="de-DE" dirty="0"/>
          </a:p>
          <a:p>
            <a:r>
              <a:rPr lang="de-DE" dirty="0" smtClean="0"/>
              <a:t>Gebot </a:t>
            </a:r>
            <a:r>
              <a:rPr lang="de-DE" dirty="0"/>
              <a:t>zur „</a:t>
            </a:r>
            <a:r>
              <a:rPr lang="de-DE" dirty="0" smtClean="0"/>
              <a:t>KMU-Freundlichkeit“</a:t>
            </a:r>
          </a:p>
          <a:p>
            <a:pPr marL="109728" indent="0">
              <a:buNone/>
            </a:pPr>
            <a:endParaRPr lang="de-DE" dirty="0" smtClean="0"/>
          </a:p>
          <a:p>
            <a:r>
              <a:rPr lang="de-DE" dirty="0" smtClean="0"/>
              <a:t>allgemeines </a:t>
            </a:r>
            <a:r>
              <a:rPr lang="de-DE" dirty="0"/>
              <a:t>Umgehungsverbot und Verbot der künstlichen Einschränkung des Wettbewerbes durch die Gestaltung des </a:t>
            </a:r>
            <a:r>
              <a:rPr lang="de-DE" dirty="0" smtClean="0"/>
              <a:t>Vergabeverfahrens</a:t>
            </a:r>
            <a:endParaRPr lang="de-DE" dirty="0"/>
          </a:p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8528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39552" y="764704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„E -Vergabe“</a:t>
            </a:r>
          </a:p>
          <a:p>
            <a:endParaRPr lang="de-DE" sz="2400" dirty="0"/>
          </a:p>
          <a:p>
            <a:r>
              <a:rPr lang="de-DE" sz="2400" b="1" dirty="0" smtClean="0"/>
              <a:t>ab </a:t>
            </a:r>
            <a:r>
              <a:rPr lang="de-DE" sz="2400" b="1" dirty="0"/>
              <a:t>Oktober </a:t>
            </a:r>
            <a:r>
              <a:rPr lang="de-DE" sz="2400" b="1" dirty="0" smtClean="0"/>
              <a:t>2018 </a:t>
            </a:r>
            <a:r>
              <a:rPr lang="de-DE" sz="2400" dirty="0" smtClean="0"/>
              <a:t>- Verpflichtung </a:t>
            </a:r>
            <a:r>
              <a:rPr lang="de-DE" sz="2400" dirty="0"/>
              <a:t>zur e-Vergabe </a:t>
            </a:r>
            <a:r>
              <a:rPr lang="de-DE" sz="2400" b="1" dirty="0"/>
              <a:t>für alle </a:t>
            </a:r>
            <a:r>
              <a:rPr lang="de-DE" sz="2400" b="1" dirty="0" smtClean="0"/>
              <a:t>Auftraggeber </a:t>
            </a:r>
            <a:r>
              <a:rPr lang="de-DE" sz="2400" b="1" dirty="0"/>
              <a:t>im </a:t>
            </a:r>
            <a:r>
              <a:rPr lang="de-DE" sz="2400" b="1" u="sng" dirty="0" smtClean="0"/>
              <a:t>Oberschwellenbereich</a:t>
            </a:r>
            <a:r>
              <a:rPr lang="de-DE" sz="2400" b="1" dirty="0" smtClean="0"/>
              <a:t>. </a:t>
            </a:r>
          </a:p>
          <a:p>
            <a:endParaRPr lang="de-DE" sz="2400" dirty="0"/>
          </a:p>
          <a:p>
            <a:r>
              <a:rPr lang="de-DE" sz="2400" dirty="0" smtClean="0"/>
              <a:t>vollelektronische </a:t>
            </a:r>
            <a:r>
              <a:rPr lang="de-DE" sz="2400" dirty="0"/>
              <a:t>Vergabe </a:t>
            </a:r>
            <a:endParaRPr lang="de-DE" sz="2400" dirty="0" smtClean="0"/>
          </a:p>
          <a:p>
            <a:endParaRPr lang="de-DE" sz="2000" dirty="0" smtClean="0"/>
          </a:p>
          <a:p>
            <a:pPr algn="ctr"/>
            <a:r>
              <a:rPr lang="de-DE" sz="2000" dirty="0"/>
              <a:t>Veröffentlichung der Ausschreibung, </a:t>
            </a:r>
            <a:endParaRPr lang="de-DE" sz="2000" dirty="0" smtClean="0"/>
          </a:p>
          <a:p>
            <a:pPr algn="ctr"/>
            <a:r>
              <a:rPr lang="de-DE" sz="2000" dirty="0" smtClean="0"/>
              <a:t>Bereitstellung </a:t>
            </a:r>
            <a:r>
              <a:rPr lang="de-DE" sz="2000" dirty="0"/>
              <a:t>der AU, </a:t>
            </a:r>
            <a:endParaRPr lang="de-DE" sz="2000" dirty="0" smtClean="0"/>
          </a:p>
          <a:p>
            <a:pPr algn="ctr"/>
            <a:r>
              <a:rPr lang="de-DE" sz="2000" dirty="0" smtClean="0"/>
              <a:t>Fragestellung </a:t>
            </a:r>
            <a:r>
              <a:rPr lang="de-DE" sz="2000" dirty="0"/>
              <a:t>und -beantwortung, </a:t>
            </a:r>
            <a:endParaRPr lang="de-DE" sz="2000" dirty="0" smtClean="0"/>
          </a:p>
          <a:p>
            <a:pPr algn="ctr"/>
            <a:r>
              <a:rPr lang="de-DE" sz="2000" dirty="0" smtClean="0"/>
              <a:t>Einreichung </a:t>
            </a:r>
            <a:r>
              <a:rPr lang="de-DE" sz="2000" dirty="0"/>
              <a:t>von Angeboten, </a:t>
            </a:r>
            <a:endParaRPr lang="de-DE" sz="2000" dirty="0" smtClean="0"/>
          </a:p>
          <a:p>
            <a:pPr algn="ctr"/>
            <a:r>
              <a:rPr lang="de-DE" sz="2000" dirty="0" smtClean="0"/>
              <a:t>Bewertung</a:t>
            </a:r>
            <a:r>
              <a:rPr lang="de-DE" sz="2000" dirty="0"/>
              <a:t>, Zuschlag, Bestellung, </a:t>
            </a:r>
            <a:endParaRPr lang="de-DE" sz="2000" dirty="0" smtClean="0"/>
          </a:p>
          <a:p>
            <a:pPr algn="ctr"/>
            <a:r>
              <a:rPr lang="de-DE" sz="2000" dirty="0" smtClean="0"/>
              <a:t>Fakturierung</a:t>
            </a:r>
            <a:r>
              <a:rPr lang="de-DE" sz="2000" dirty="0"/>
              <a:t>, Bezahlung</a:t>
            </a:r>
          </a:p>
          <a:p>
            <a:endParaRPr lang="de-AT" sz="2400" dirty="0"/>
          </a:p>
          <a:p>
            <a:r>
              <a:rPr lang="de-AT" sz="2400" dirty="0" smtClean="0"/>
              <a:t>Empfehlung:  Anwendung auch bei Verfahren im USB</a:t>
            </a:r>
            <a:endParaRPr lang="de-AT" sz="24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460432" y="6407944"/>
            <a:ext cx="552600" cy="365125"/>
          </a:xfrm>
        </p:spPr>
        <p:txBody>
          <a:bodyPr/>
          <a:lstStyle/>
          <a:p>
            <a:fld id="{8F37CEE6-C68F-4E48-92D0-63A7926D4FDE}" type="slidenum">
              <a:rPr lang="de-AT" smtClean="0"/>
              <a:t>24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37182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39552" y="1089472"/>
            <a:ext cx="806489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Vorteile für Auftraggeber und Auftragnehmer</a:t>
            </a:r>
          </a:p>
          <a:p>
            <a:r>
              <a:rPr lang="de-AT" dirty="0"/>
              <a:t/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r>
              <a:rPr lang="de-AT" dirty="0"/>
              <a:t>Standardisierte Prozesse, geringerer Aufwand</a:t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r>
              <a:rPr lang="de-AT" dirty="0"/>
              <a:t>Kontrolle der Dokumente</a:t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r>
              <a:rPr lang="de-AT" dirty="0"/>
              <a:t>garantierte Unverfälschtheit und Originalität</a:t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r>
              <a:rPr lang="de-AT" dirty="0"/>
              <a:t>mehr Sicherheit durch automatische Prüfung auf Vollständigkeit</a:t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r>
              <a:rPr lang="de-AT" dirty="0"/>
              <a:t>höhere Transparenz</a:t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r>
              <a:rPr lang="de-AT" dirty="0"/>
              <a:t>übersichtliche Darstellung der Angebote und Preisvergleiche</a:t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r>
              <a:rPr lang="de-AT" dirty="0"/>
              <a:t>erleichterter Zugang zu öffentlichen AU für Bieter, insb. KMU</a:t>
            </a:r>
            <a:endParaRPr lang="de-DE" sz="16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858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de-AT" sz="36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Alternativangebote</a:t>
            </a:r>
          </a:p>
          <a:p>
            <a:pPr marL="109728" indent="0">
              <a:buNone/>
            </a:pPr>
            <a:endParaRPr lang="de-AT" b="1" dirty="0"/>
          </a:p>
          <a:p>
            <a:pPr marL="109728" indent="0">
              <a:buNone/>
            </a:pPr>
            <a:r>
              <a:rPr lang="de-AT" dirty="0"/>
              <a:t>§§96 bzw. </a:t>
            </a:r>
            <a:r>
              <a:rPr lang="de-AT" dirty="0" smtClean="0"/>
              <a:t>266</a:t>
            </a:r>
          </a:p>
          <a:p>
            <a:pPr marL="109728" indent="0">
              <a:buNone/>
            </a:pPr>
            <a:endParaRPr lang="de-AT" dirty="0"/>
          </a:p>
          <a:p>
            <a:r>
              <a:rPr lang="de-AT" dirty="0"/>
              <a:t>A</a:t>
            </a:r>
            <a:r>
              <a:rPr lang="de-AT" dirty="0" smtClean="0"/>
              <a:t>G </a:t>
            </a:r>
            <a:r>
              <a:rPr lang="de-AT" dirty="0"/>
              <a:t>kann Alternativangebote zulassen</a:t>
            </a:r>
          </a:p>
          <a:p>
            <a:r>
              <a:rPr lang="de-DE" dirty="0" smtClean="0"/>
              <a:t>muss </a:t>
            </a:r>
            <a:r>
              <a:rPr lang="de-DE" dirty="0"/>
              <a:t>dies explizit in der Ausschreibung </a:t>
            </a:r>
            <a:r>
              <a:rPr lang="de-DE" dirty="0" smtClean="0"/>
              <a:t>vorsehen</a:t>
            </a:r>
          </a:p>
          <a:p>
            <a:endParaRPr lang="de-DE" dirty="0"/>
          </a:p>
          <a:p>
            <a:r>
              <a:rPr lang="de-DE" b="1" dirty="0" smtClean="0"/>
              <a:t>falls </a:t>
            </a:r>
            <a:r>
              <a:rPr lang="de-DE" b="1" dirty="0"/>
              <a:t>keine Angabe in der </a:t>
            </a:r>
            <a:r>
              <a:rPr lang="de-DE" b="1" dirty="0" smtClean="0"/>
              <a:t>Ausschreibung enthalten ist, sind </a:t>
            </a:r>
            <a:r>
              <a:rPr lang="de-AT" b="1" dirty="0" smtClean="0"/>
              <a:t>keine Alternativangebote zulässig!</a:t>
            </a:r>
          </a:p>
          <a:p>
            <a:pPr marL="109728" indent="0">
              <a:buNone/>
            </a:pPr>
            <a:endParaRPr lang="de-DE" dirty="0"/>
          </a:p>
          <a:p>
            <a:r>
              <a:rPr lang="de-DE" dirty="0" smtClean="0"/>
              <a:t>sonstige </a:t>
            </a:r>
            <a:r>
              <a:rPr lang="de-DE" dirty="0"/>
              <a:t>Regelungen (</a:t>
            </a:r>
            <a:r>
              <a:rPr lang="de-DE" dirty="0" err="1"/>
              <a:t>zB</a:t>
            </a:r>
            <a:r>
              <a:rPr lang="de-DE" dirty="0"/>
              <a:t> </a:t>
            </a:r>
            <a:r>
              <a:rPr lang="de-DE" dirty="0" err="1" smtClean="0"/>
              <a:t>bzgl</a:t>
            </a:r>
            <a:r>
              <a:rPr lang="de-DE" dirty="0"/>
              <a:t> </a:t>
            </a:r>
            <a:r>
              <a:rPr lang="de-DE" dirty="0" smtClean="0"/>
              <a:t>Mindestanforderungen</a:t>
            </a:r>
            <a:r>
              <a:rPr lang="de-DE" dirty="0"/>
              <a:t>) unverändert</a:t>
            </a:r>
          </a:p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37940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de-AT" sz="3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Variantenangebote</a:t>
            </a:r>
          </a:p>
          <a:p>
            <a:pPr marL="109728" indent="0">
              <a:buNone/>
            </a:pPr>
            <a:endParaRPr lang="de-AT" sz="1600" b="1" dirty="0"/>
          </a:p>
          <a:p>
            <a:pPr marL="109728" indent="0">
              <a:buNone/>
            </a:pPr>
            <a:r>
              <a:rPr lang="de-AT" sz="2000" dirty="0"/>
              <a:t>§§96 bzw. </a:t>
            </a:r>
            <a:r>
              <a:rPr lang="de-AT" sz="2000" dirty="0" smtClean="0"/>
              <a:t>266</a:t>
            </a:r>
          </a:p>
          <a:p>
            <a:endParaRPr lang="de-AT" sz="2000" dirty="0"/>
          </a:p>
          <a:p>
            <a:r>
              <a:rPr lang="de-AT" sz="2000" dirty="0" smtClean="0"/>
              <a:t>AG </a:t>
            </a:r>
            <a:r>
              <a:rPr lang="de-AT" sz="2000" dirty="0"/>
              <a:t>kann Ausschreibungsvarianten </a:t>
            </a:r>
            <a:r>
              <a:rPr lang="de-AT" sz="2000" dirty="0" smtClean="0"/>
              <a:t>vorgeben</a:t>
            </a:r>
          </a:p>
          <a:p>
            <a:endParaRPr lang="de-AT" sz="2000" dirty="0"/>
          </a:p>
          <a:p>
            <a:r>
              <a:rPr lang="de-DE" sz="2000" dirty="0" smtClean="0"/>
              <a:t>muss </a:t>
            </a:r>
            <a:r>
              <a:rPr lang="de-DE" sz="2000" dirty="0"/>
              <a:t>dies explizit in der Ausschreibung </a:t>
            </a:r>
            <a:r>
              <a:rPr lang="de-DE" sz="2000" dirty="0" smtClean="0"/>
              <a:t>vorsehen</a:t>
            </a:r>
          </a:p>
          <a:p>
            <a:endParaRPr lang="de-DE" sz="2000" dirty="0"/>
          </a:p>
          <a:p>
            <a:r>
              <a:rPr lang="de-DE" sz="2000" b="1" dirty="0" smtClean="0"/>
              <a:t>falls </a:t>
            </a:r>
            <a:r>
              <a:rPr lang="de-DE" sz="2000" b="1" dirty="0"/>
              <a:t>keine Angabe in der </a:t>
            </a:r>
            <a:r>
              <a:rPr lang="de-DE" sz="2000" b="1" dirty="0" smtClean="0"/>
              <a:t>Ausschreibung, sind sie nicht zulässig!</a:t>
            </a:r>
          </a:p>
          <a:p>
            <a:endParaRPr lang="de-DE" sz="2000" dirty="0"/>
          </a:p>
          <a:p>
            <a:r>
              <a:rPr lang="de-AT" sz="2000" dirty="0" smtClean="0"/>
              <a:t>stets </a:t>
            </a:r>
            <a:r>
              <a:rPr lang="de-AT" sz="2000" dirty="0"/>
              <a:t>neben Hauptangebot </a:t>
            </a:r>
            <a:r>
              <a:rPr lang="de-AT" sz="2000" dirty="0" smtClean="0"/>
              <a:t>abzugeben</a:t>
            </a:r>
          </a:p>
          <a:p>
            <a:endParaRPr lang="de-AT" sz="2000" dirty="0"/>
          </a:p>
          <a:p>
            <a:r>
              <a:rPr lang="de-DE" sz="2000" dirty="0" smtClean="0"/>
              <a:t>gleiche </a:t>
            </a:r>
            <a:r>
              <a:rPr lang="de-DE" sz="2000" dirty="0"/>
              <a:t>Zuschlagskriterien müssen auf beide Angebotstypen angewendet </a:t>
            </a:r>
            <a:r>
              <a:rPr lang="de-DE" sz="2000" dirty="0" smtClean="0"/>
              <a:t>werden</a:t>
            </a: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27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4842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06693"/>
            <a:ext cx="8229600" cy="5458611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de-DE" sz="36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Subunternehmer</a:t>
            </a:r>
          </a:p>
          <a:p>
            <a:pPr marL="109728" indent="0">
              <a:buNone/>
            </a:pPr>
            <a:endParaRPr lang="de-DE" dirty="0" smtClean="0"/>
          </a:p>
          <a:p>
            <a:pPr marL="109728" indent="0">
              <a:buNone/>
            </a:pPr>
            <a:r>
              <a:rPr lang="de-DE" dirty="0" smtClean="0"/>
              <a:t>Klarstellung </a:t>
            </a:r>
            <a:r>
              <a:rPr lang="de-DE" dirty="0"/>
              <a:t>im </a:t>
            </a:r>
            <a:r>
              <a:rPr lang="de-DE" dirty="0" smtClean="0"/>
              <a:t>§ 2 </a:t>
            </a:r>
            <a:r>
              <a:rPr lang="de-DE" dirty="0"/>
              <a:t>Z 34 </a:t>
            </a:r>
            <a:r>
              <a:rPr lang="de-DE" dirty="0" err="1" smtClean="0"/>
              <a:t>BVergG</a:t>
            </a:r>
            <a:r>
              <a:rPr lang="de-DE" dirty="0" smtClean="0"/>
              <a:t> </a:t>
            </a:r>
          </a:p>
          <a:p>
            <a:pPr marL="109728" indent="0">
              <a:buNone/>
            </a:pPr>
            <a:endParaRPr lang="de-DE" dirty="0" smtClean="0"/>
          </a:p>
          <a:p>
            <a:pPr marL="109728" indent="0">
              <a:buNone/>
            </a:pPr>
            <a:r>
              <a:rPr lang="de-DE" dirty="0" smtClean="0"/>
              <a:t>Subunternehmer </a:t>
            </a:r>
            <a:r>
              <a:rPr lang="de-DE" dirty="0"/>
              <a:t>ist ein Unternehmer, der Teile des an den Auftragnehmer erteilten Auftrages „ausführt“ (Anknüpfung am </a:t>
            </a:r>
            <a:r>
              <a:rPr lang="de-DE" dirty="0" smtClean="0"/>
              <a:t>Werkvertragsrecht)</a:t>
            </a:r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r>
              <a:rPr lang="de-DE" dirty="0" smtClean="0"/>
              <a:t>Definition </a:t>
            </a:r>
            <a:r>
              <a:rPr lang="de-DE" dirty="0"/>
              <a:t>umfasst ganze </a:t>
            </a:r>
            <a:r>
              <a:rPr lang="de-DE" b="1" dirty="0"/>
              <a:t>Subunternehmerkette</a:t>
            </a:r>
            <a:r>
              <a:rPr lang="de-DE" dirty="0"/>
              <a:t> (also auch </a:t>
            </a:r>
            <a:r>
              <a:rPr lang="de-DE" dirty="0" smtClean="0"/>
              <a:t>Subsubunternehmer)</a:t>
            </a:r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r>
              <a:rPr lang="de-DE" dirty="0"/>
              <a:t>Die bloße Lieferung von Waren oder Bestandteilen, die zur Erbringung einer Leistung erforderlich sind, ist keine Subunternehmerleistung. Anderes gilt, wenn der Subunternehmer selbst </a:t>
            </a:r>
            <a:r>
              <a:rPr lang="de-DE" dirty="0" smtClean="0"/>
              <a:t>einbaut.</a:t>
            </a:r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r>
              <a:rPr lang="de-DE" sz="2800" dirty="0"/>
              <a:t>Benennungs-und Prüfplicht aller Subunternehmer vor Einsatz z.B.  auf der Baustelle.</a:t>
            </a:r>
          </a:p>
          <a:p>
            <a:pPr marL="109728" indent="0">
              <a:buNone/>
            </a:pPr>
            <a:endParaRPr lang="de-DE" dirty="0" smtClean="0"/>
          </a:p>
          <a:p>
            <a:pPr marL="109728" indent="0">
              <a:buNone/>
            </a:pPr>
            <a:endParaRPr lang="de-DE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28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70372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544616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de-AT" sz="4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Baustellendatenbank</a:t>
            </a:r>
          </a:p>
          <a:p>
            <a:endParaRPr lang="de-AT" dirty="0"/>
          </a:p>
          <a:p>
            <a:pPr marL="393192" lvl="1" indent="0">
              <a:buNone/>
            </a:pPr>
            <a:r>
              <a:rPr lang="de-DE" sz="2900" dirty="0"/>
              <a:t>Meldeverpflichtung für Auftraggebers (auch Sektoren) in der Baustellendatenbank (§ 367 </a:t>
            </a:r>
            <a:r>
              <a:rPr lang="de-DE" sz="2900" dirty="0" err="1"/>
              <a:t>BVergG</a:t>
            </a:r>
            <a:r>
              <a:rPr lang="de-DE" sz="2900" dirty="0"/>
              <a:t>) ab 18.10.2018 </a:t>
            </a:r>
            <a:endParaRPr lang="de-DE" sz="2900" dirty="0" smtClean="0"/>
          </a:p>
          <a:p>
            <a:pPr marL="393192" lvl="1" indent="0">
              <a:buNone/>
            </a:pPr>
            <a:endParaRPr lang="de-DE" sz="2900" dirty="0"/>
          </a:p>
          <a:p>
            <a:pPr marL="109728" indent="0">
              <a:buNone/>
            </a:pPr>
            <a:r>
              <a:rPr lang="de-AT" sz="4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Statistische </a:t>
            </a:r>
            <a:r>
              <a:rPr lang="de-AT" sz="4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Verpflichtungen</a:t>
            </a:r>
          </a:p>
          <a:p>
            <a:pPr marL="109728" indent="0">
              <a:buNone/>
            </a:pPr>
            <a:endParaRPr lang="de-AT" sz="4000" dirty="0"/>
          </a:p>
          <a:p>
            <a:pPr marL="109728" indent="0">
              <a:buNone/>
            </a:pPr>
            <a:r>
              <a:rPr lang="de-DE" dirty="0" smtClean="0"/>
              <a:t>§ 360</a:t>
            </a:r>
            <a:r>
              <a:rPr lang="de-DE" dirty="0"/>
              <a:t>: jeder AG hat bis 10.2. jeden Jahres dem BK/der jeweiligen Landesregierung eine Aufstellung mit folgenden Daten zu </a:t>
            </a:r>
            <a:r>
              <a:rPr lang="de-DE" dirty="0" smtClean="0"/>
              <a:t>liefern:</a:t>
            </a:r>
          </a:p>
          <a:p>
            <a:pPr marL="109728" indent="0">
              <a:buNone/>
            </a:pPr>
            <a:endParaRPr lang="de-DE" u="sng" dirty="0"/>
          </a:p>
          <a:p>
            <a:pPr marL="109728" indent="0">
              <a:buNone/>
            </a:pPr>
            <a:r>
              <a:rPr lang="de-DE" u="sng" dirty="0" smtClean="0"/>
              <a:t>Anzahl </a:t>
            </a:r>
            <a:r>
              <a:rPr lang="de-DE" dirty="0"/>
              <a:t>der Verfahren im OSB und die Anzahl </a:t>
            </a:r>
            <a:r>
              <a:rPr lang="de-DE" dirty="0" smtClean="0"/>
              <a:t>der eingereichten </a:t>
            </a:r>
            <a:r>
              <a:rPr lang="de-DE" dirty="0"/>
              <a:t>Angebote; Angabe, wie viele </a:t>
            </a:r>
            <a:r>
              <a:rPr lang="de-DE" dirty="0" smtClean="0"/>
              <a:t>von </a:t>
            </a:r>
            <a:r>
              <a:rPr lang="de-DE" dirty="0"/>
              <a:t>den </a:t>
            </a:r>
            <a:r>
              <a:rPr lang="de-DE" dirty="0" smtClean="0"/>
              <a:t>	Angeboten </a:t>
            </a:r>
            <a:r>
              <a:rPr lang="de-DE" dirty="0"/>
              <a:t>von </a:t>
            </a:r>
            <a:r>
              <a:rPr lang="de-DE" dirty="0" err="1" smtClean="0"/>
              <a:t>KMU‘s</a:t>
            </a:r>
            <a:r>
              <a:rPr lang="de-DE" dirty="0" smtClean="0"/>
              <a:t> abgegeben wurden, </a:t>
            </a:r>
          </a:p>
          <a:p>
            <a:pPr marL="109728" indent="0">
              <a:buNone/>
            </a:pPr>
            <a:endParaRPr lang="de-DE" dirty="0" smtClean="0"/>
          </a:p>
          <a:p>
            <a:pPr marL="109728" indent="0">
              <a:buNone/>
            </a:pPr>
            <a:r>
              <a:rPr lang="de-DE" dirty="0" smtClean="0"/>
              <a:t>Anzahl </a:t>
            </a:r>
            <a:r>
              <a:rPr lang="de-DE" dirty="0"/>
              <a:t>der </a:t>
            </a:r>
            <a:r>
              <a:rPr lang="de-DE" dirty="0" err="1" smtClean="0"/>
              <a:t>KMU‘s</a:t>
            </a:r>
            <a:r>
              <a:rPr lang="de-DE" dirty="0" smtClean="0"/>
              <a:t>, die </a:t>
            </a:r>
            <a:r>
              <a:rPr lang="de-DE" dirty="0"/>
              <a:t>Zuschlag erhalten </a:t>
            </a:r>
            <a:r>
              <a:rPr lang="de-DE" dirty="0" smtClean="0"/>
              <a:t>haben</a:t>
            </a:r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r>
              <a:rPr lang="de-DE" dirty="0" smtClean="0"/>
              <a:t>Gesamtwert </a:t>
            </a:r>
            <a:r>
              <a:rPr lang="de-DE" dirty="0"/>
              <a:t>der Vergaben im USB (Schätzung </a:t>
            </a:r>
            <a:r>
              <a:rPr lang="de-DE" dirty="0" smtClean="0"/>
              <a:t>zulässig</a:t>
            </a:r>
            <a:r>
              <a:rPr lang="de-DE" dirty="0"/>
              <a:t>)</a:t>
            </a:r>
          </a:p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29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6957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856" y="908720"/>
            <a:ext cx="8229600" cy="1143000"/>
          </a:xfrm>
        </p:spPr>
        <p:txBody>
          <a:bodyPr/>
          <a:lstStyle/>
          <a:p>
            <a:r>
              <a:rPr lang="de-AT" sz="2800" dirty="0"/>
              <a:t>Warum kann ich von der Praxis erzählen?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32448"/>
          </a:xfrm>
        </p:spPr>
        <p:txBody>
          <a:bodyPr>
            <a:normAutofit fontScale="62500" lnSpcReduction="20000"/>
          </a:bodyPr>
          <a:lstStyle/>
          <a:p>
            <a:r>
              <a:rPr lang="de-AT" sz="3200" dirty="0" smtClean="0"/>
              <a:t>10-jährige Berufserfahrung als </a:t>
            </a:r>
            <a:r>
              <a:rPr lang="de-AT" sz="3200" dirty="0"/>
              <a:t>strategische Einkäuferin eines großen öffentlichen Auftraggebers </a:t>
            </a:r>
            <a:endParaRPr lang="de-AT" sz="3200" dirty="0" smtClean="0"/>
          </a:p>
          <a:p>
            <a:endParaRPr lang="de-AT" sz="3200" dirty="0" smtClean="0"/>
          </a:p>
          <a:p>
            <a:r>
              <a:rPr lang="de-AT" sz="3200" dirty="0" smtClean="0"/>
              <a:t>fachliche </a:t>
            </a:r>
            <a:r>
              <a:rPr lang="de-AT" sz="3200" dirty="0"/>
              <a:t>Expertise im Vergaberecht </a:t>
            </a:r>
            <a:r>
              <a:rPr lang="de-AT" sz="3200" dirty="0" smtClean="0"/>
              <a:t>verankert</a:t>
            </a:r>
          </a:p>
          <a:p>
            <a:endParaRPr lang="de-AT" sz="3200" dirty="0"/>
          </a:p>
          <a:p>
            <a:r>
              <a:rPr lang="de-AT" sz="3200" dirty="0" smtClean="0"/>
              <a:t>Diplomarbeit </a:t>
            </a:r>
            <a:r>
              <a:rPr lang="de-AT" sz="3200" dirty="0"/>
              <a:t>der Rechtswissenschaft </a:t>
            </a:r>
            <a:r>
              <a:rPr lang="de-AT" sz="3200" dirty="0" smtClean="0"/>
              <a:t>Vergaberecht</a:t>
            </a:r>
          </a:p>
          <a:p>
            <a:endParaRPr lang="de-AT" sz="3200" dirty="0"/>
          </a:p>
          <a:p>
            <a:r>
              <a:rPr lang="de-AT" sz="3200" dirty="0" smtClean="0"/>
              <a:t>Interesse - laufende Judikatur, häufige Novellierungen, Aus- und Fortbildungen</a:t>
            </a:r>
          </a:p>
          <a:p>
            <a:pPr marL="109728" indent="0">
              <a:buNone/>
            </a:pPr>
            <a:r>
              <a:rPr lang="de-AT" sz="3200" dirty="0" smtClean="0"/>
              <a:t> </a:t>
            </a:r>
          </a:p>
          <a:p>
            <a:r>
              <a:rPr lang="de-AT" sz="3200" dirty="0" smtClean="0"/>
              <a:t>Regelmäßige Vergabeverfahren </a:t>
            </a:r>
          </a:p>
          <a:p>
            <a:endParaRPr lang="de-AT" sz="3200" dirty="0" smtClean="0"/>
          </a:p>
          <a:p>
            <a:r>
              <a:rPr lang="de-AT" sz="3200" dirty="0" smtClean="0"/>
              <a:t>Weitergabe der Erfahrungen </a:t>
            </a:r>
            <a:r>
              <a:rPr lang="de-AT" sz="3200" dirty="0"/>
              <a:t>aus der Praxis als Juristin und </a:t>
            </a:r>
            <a:r>
              <a:rPr lang="de-AT" sz="3200" dirty="0" smtClean="0"/>
              <a:t>Einkäuferin</a:t>
            </a:r>
            <a:endParaRPr lang="de-AT" sz="32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0064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AT" dirty="0"/>
              <a:t>= Befugnis, Leistungsfähigkeit und </a:t>
            </a:r>
            <a:r>
              <a:rPr lang="de-AT" dirty="0" smtClean="0"/>
              <a:t>Zuverlässigkeit</a:t>
            </a:r>
          </a:p>
          <a:p>
            <a:pPr marL="109728" indent="0">
              <a:buNone/>
            </a:pPr>
            <a:endParaRPr lang="de-AT" dirty="0"/>
          </a:p>
          <a:p>
            <a:r>
              <a:rPr lang="de-AT" dirty="0" smtClean="0"/>
              <a:t>Können auf KMUs abgestimmt werden</a:t>
            </a:r>
          </a:p>
          <a:p>
            <a:pPr marL="109728" indent="0">
              <a:buNone/>
            </a:pPr>
            <a:endParaRPr lang="de-AT" dirty="0" smtClean="0"/>
          </a:p>
          <a:p>
            <a:r>
              <a:rPr lang="de-AT" dirty="0" smtClean="0"/>
              <a:t>Gesamtumsatz = Mindestumsatz der letzten x Jahre vs. Jungunternehmer (Zusatz 12facher Monatsumsatz)</a:t>
            </a:r>
          </a:p>
          <a:p>
            <a:endParaRPr lang="de-AT" dirty="0" smtClean="0"/>
          </a:p>
          <a:p>
            <a:r>
              <a:rPr lang="de-AT" dirty="0" smtClean="0"/>
              <a:t>Referenzen: technische Leistungsfähigkeit</a:t>
            </a:r>
          </a:p>
          <a:p>
            <a:endParaRPr lang="de-AT" dirty="0" smtClean="0"/>
          </a:p>
          <a:p>
            <a:r>
              <a:rPr lang="de-AT" dirty="0" smtClean="0"/>
              <a:t>Schlüsselpersonal: jährliches Mittel der MA</a:t>
            </a:r>
          </a:p>
          <a:p>
            <a:endParaRPr lang="de-AT" dirty="0" smtClean="0"/>
          </a:p>
          <a:p>
            <a:r>
              <a:rPr lang="de-AT" dirty="0" smtClean="0"/>
              <a:t>Ausbildung, Erfahrung des Schlüsselpersonals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2800" dirty="0" smtClean="0"/>
              <a:t>Eignungskriterien</a:t>
            </a:r>
            <a:endParaRPr lang="de-AT" sz="2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30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4846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de-AT" sz="4000" dirty="0" smtClean="0"/>
              <a:t>Bestbieterprinzip</a:t>
            </a:r>
          </a:p>
          <a:p>
            <a:pPr>
              <a:lnSpc>
                <a:spcPct val="170000"/>
              </a:lnSpc>
            </a:pPr>
            <a:r>
              <a:rPr lang="de-AT" sz="4000" dirty="0" smtClean="0"/>
              <a:t>Ausfallsicherheit: Bewertung der Reaktionszeit, Lieferzeit</a:t>
            </a:r>
          </a:p>
          <a:p>
            <a:pPr>
              <a:lnSpc>
                <a:spcPct val="170000"/>
              </a:lnSpc>
            </a:pPr>
            <a:r>
              <a:rPr lang="de-AT" sz="4000" dirty="0" smtClean="0"/>
              <a:t>Bewertung der Länge einer Anfahrt aus umweltschonender Sicht (km oder Min)</a:t>
            </a:r>
          </a:p>
          <a:p>
            <a:pPr>
              <a:lnSpc>
                <a:spcPct val="170000"/>
              </a:lnSpc>
            </a:pPr>
            <a:r>
              <a:rPr lang="de-AT" sz="4000" dirty="0" err="1" smtClean="0"/>
              <a:t>Umweltgerechtheit</a:t>
            </a:r>
            <a:r>
              <a:rPr lang="de-AT" sz="4000" dirty="0" smtClean="0"/>
              <a:t> des Transports: Bewertung der Emissionswerte der eingesetzten Transportfahrzeuge </a:t>
            </a:r>
            <a:r>
              <a:rPr lang="de-AT" sz="2500" dirty="0" smtClean="0"/>
              <a:t>(CO2-Emission mg/km und Stickstoffoxide, NMHC, Partikel, … )</a:t>
            </a:r>
          </a:p>
          <a:p>
            <a:pPr>
              <a:lnSpc>
                <a:spcPct val="170000"/>
              </a:lnSpc>
            </a:pPr>
            <a:r>
              <a:rPr lang="de-AT" sz="4000" dirty="0" smtClean="0"/>
              <a:t>Achtung: Sanktionen!</a:t>
            </a:r>
          </a:p>
          <a:p>
            <a:pPr>
              <a:lnSpc>
                <a:spcPct val="170000"/>
              </a:lnSpc>
            </a:pPr>
            <a:r>
              <a:rPr lang="de-AT" sz="4000" i="1" dirty="0" smtClean="0"/>
              <a:t>Lehrlinge, ältere MA</a:t>
            </a:r>
          </a:p>
          <a:p>
            <a:pPr>
              <a:lnSpc>
                <a:spcPct val="170000"/>
              </a:lnSpc>
            </a:pPr>
            <a:r>
              <a:rPr lang="de-AT" sz="4000" i="1" dirty="0" smtClean="0"/>
              <a:t>Beschäftigung von Personen mit Behinderung</a:t>
            </a:r>
          </a:p>
          <a:p>
            <a:pPr>
              <a:lnSpc>
                <a:spcPct val="170000"/>
              </a:lnSpc>
            </a:pPr>
            <a:r>
              <a:rPr lang="de-AT" sz="4000" dirty="0" smtClean="0"/>
              <a:t>Bei Auftragsdurchführung: Verfügbarkeit binnen x Minuten (keine Forderung der ortsfesten Büroeinrichtung)</a:t>
            </a:r>
          </a:p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2800" dirty="0" smtClean="0"/>
              <a:t>Zuschlagskriterien</a:t>
            </a:r>
            <a:endParaRPr lang="de-AT" sz="2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31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03179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/>
            </a:r>
            <a:br>
              <a:rPr lang="de-AT" dirty="0"/>
            </a:br>
            <a:r>
              <a:rPr lang="de-AT" sz="3100" b="1" dirty="0">
                <a:solidFill>
                  <a:schemeClr val="tx1"/>
                </a:solidFill>
              </a:rPr>
              <a:t>Wirtschaftliche Leistungsfähigkeit</a:t>
            </a:r>
            <a:endParaRPr lang="de-AT" sz="310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81328"/>
            <a:ext cx="8568952" cy="4755984"/>
          </a:xfrm>
        </p:spPr>
        <p:txBody>
          <a:bodyPr>
            <a:noAutofit/>
          </a:bodyPr>
          <a:lstStyle/>
          <a:p>
            <a:pPr marL="109728" indent="0">
              <a:lnSpc>
                <a:spcPct val="170000"/>
              </a:lnSpc>
              <a:buNone/>
            </a:pPr>
            <a:r>
              <a:rPr lang="de-DE" sz="2000" b="1" dirty="0" err="1" smtClean="0"/>
              <a:t>Mindest</a:t>
            </a:r>
            <a:r>
              <a:rPr lang="de-DE" sz="2000" b="1" dirty="0" smtClean="0"/>
              <a:t>(gesamt)</a:t>
            </a:r>
            <a:r>
              <a:rPr lang="de-DE" sz="2000" b="1" dirty="0" err="1" smtClean="0"/>
              <a:t>jahresumsatz</a:t>
            </a:r>
            <a:r>
              <a:rPr lang="de-DE" sz="2000" b="1" dirty="0" smtClean="0"/>
              <a:t> </a:t>
            </a:r>
            <a:r>
              <a:rPr lang="de-DE" sz="2000" dirty="0" smtClean="0"/>
              <a:t>§§ 84</a:t>
            </a:r>
            <a:r>
              <a:rPr lang="de-DE" sz="2000" dirty="0"/>
              <a:t>, </a:t>
            </a:r>
            <a:r>
              <a:rPr lang="de-DE" sz="2000" dirty="0" smtClean="0"/>
              <a:t>255</a:t>
            </a:r>
          </a:p>
          <a:p>
            <a:pPr marL="109728" indent="0">
              <a:lnSpc>
                <a:spcPct val="170000"/>
              </a:lnSpc>
              <a:buNone/>
            </a:pPr>
            <a:r>
              <a:rPr lang="de-DE" sz="2000" dirty="0" smtClean="0"/>
              <a:t>Mindestgesamtjahresumsatz </a:t>
            </a:r>
            <a:r>
              <a:rPr lang="de-DE" sz="2000" dirty="0"/>
              <a:t>maximal 2-facher </a:t>
            </a:r>
            <a:r>
              <a:rPr lang="de-DE" sz="2000" dirty="0" smtClean="0"/>
              <a:t>Auftragswert, </a:t>
            </a:r>
            <a:r>
              <a:rPr lang="de-AT" sz="2000" dirty="0" smtClean="0"/>
              <a:t>(Fachspezifischer</a:t>
            </a:r>
            <a:r>
              <a:rPr lang="de-AT" sz="2000" dirty="0"/>
              <a:t>) Mindestjahresumsatz (wohl) darunter</a:t>
            </a:r>
          </a:p>
          <a:p>
            <a:pPr>
              <a:lnSpc>
                <a:spcPct val="170000"/>
              </a:lnSpc>
            </a:pPr>
            <a:endParaRPr lang="de-AT" sz="900" dirty="0"/>
          </a:p>
          <a:p>
            <a:pPr marL="109728" indent="0">
              <a:lnSpc>
                <a:spcPct val="170000"/>
              </a:lnSpc>
              <a:buNone/>
            </a:pPr>
            <a:r>
              <a:rPr lang="de-AT" sz="2000" b="1" dirty="0" smtClean="0"/>
              <a:t>Mindestrating </a:t>
            </a:r>
            <a:r>
              <a:rPr lang="de-AT" sz="2000" dirty="0" smtClean="0"/>
              <a:t>§§ 84</a:t>
            </a:r>
            <a:r>
              <a:rPr lang="de-AT" sz="2000" dirty="0"/>
              <a:t>, </a:t>
            </a:r>
            <a:r>
              <a:rPr lang="de-AT" sz="2000" dirty="0" smtClean="0"/>
              <a:t>255</a:t>
            </a:r>
          </a:p>
          <a:p>
            <a:pPr marL="109728" indent="0">
              <a:lnSpc>
                <a:spcPct val="170000"/>
              </a:lnSpc>
              <a:buNone/>
            </a:pPr>
            <a:r>
              <a:rPr lang="de-AT" sz="2000" dirty="0" smtClean="0"/>
              <a:t>anerkanntes Ratingsystem, </a:t>
            </a:r>
            <a:r>
              <a:rPr lang="de-AT" sz="2000" dirty="0"/>
              <a:t>Vorgabe eines (verhältnismäßigen) Mindestratings erforderlich (</a:t>
            </a:r>
            <a:r>
              <a:rPr lang="de-AT" sz="2000" dirty="0" err="1" smtClean="0"/>
              <a:t>zB</a:t>
            </a:r>
            <a:r>
              <a:rPr lang="de-AT" sz="2000" dirty="0" smtClean="0"/>
              <a:t> KSV </a:t>
            </a:r>
            <a:r>
              <a:rPr lang="de-AT" sz="2000" dirty="0"/>
              <a:t>unter 400</a:t>
            </a:r>
            <a:r>
              <a:rPr lang="de-AT" sz="2000" dirty="0" smtClean="0"/>
              <a:t>)</a:t>
            </a:r>
          </a:p>
          <a:p>
            <a:pPr marL="109728" indent="0">
              <a:lnSpc>
                <a:spcPct val="170000"/>
              </a:lnSpc>
              <a:buNone/>
            </a:pPr>
            <a:endParaRPr lang="de-AT" sz="1000" dirty="0"/>
          </a:p>
          <a:p>
            <a:pPr marL="109728" indent="0">
              <a:lnSpc>
                <a:spcPct val="170000"/>
              </a:lnSpc>
              <a:buNone/>
            </a:pPr>
            <a:r>
              <a:rPr lang="de-DE" sz="2000" b="1" dirty="0" smtClean="0"/>
              <a:t>keine gesetzliche Grundlage</a:t>
            </a:r>
            <a:r>
              <a:rPr lang="de-DE" sz="2000" dirty="0" smtClean="0"/>
              <a:t>: </a:t>
            </a:r>
            <a:r>
              <a:rPr lang="de-DE" sz="2000" dirty="0"/>
              <a:t>Positive Eigenkapitalquote </a:t>
            </a:r>
            <a:r>
              <a:rPr lang="de-DE" sz="2000" dirty="0" smtClean="0"/>
              <a:t>(8 %, </a:t>
            </a:r>
            <a:r>
              <a:rPr lang="de-DE" sz="2000" dirty="0"/>
              <a:t>15 </a:t>
            </a:r>
            <a:r>
              <a:rPr lang="de-DE" sz="2000" dirty="0" smtClean="0"/>
              <a:t>%)</a:t>
            </a:r>
            <a:endParaRPr lang="de-DE" sz="20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32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2664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548680"/>
            <a:ext cx="8064896" cy="5314595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endParaRPr lang="de-AT" b="1" dirty="0"/>
          </a:p>
          <a:p>
            <a:pPr marL="109728" indent="0">
              <a:buNone/>
            </a:pPr>
            <a:r>
              <a:rPr lang="de-DE" sz="33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Die Wahl des zulässig wählbaren Vergabeverfahrens </a:t>
            </a:r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r>
              <a:rPr lang="de-DE" dirty="0" smtClean="0"/>
              <a:t>….. wird </a:t>
            </a:r>
            <a:r>
              <a:rPr lang="de-AT" dirty="0" smtClean="0"/>
              <a:t>von </a:t>
            </a:r>
            <a:r>
              <a:rPr lang="de-AT" dirty="0"/>
              <a:t>folgenden Faktoren bestimmt</a:t>
            </a:r>
            <a:r>
              <a:rPr lang="de-AT" dirty="0" smtClean="0"/>
              <a:t>:</a:t>
            </a:r>
          </a:p>
          <a:p>
            <a:pPr marL="109728" indent="0">
              <a:buNone/>
            </a:pPr>
            <a:endParaRPr lang="de-AT" dirty="0"/>
          </a:p>
          <a:p>
            <a:pPr marL="109728" indent="0">
              <a:buNone/>
            </a:pPr>
            <a:r>
              <a:rPr lang="de-AT" dirty="0" smtClean="0"/>
              <a:t>Art </a:t>
            </a:r>
            <a:r>
              <a:rPr lang="de-AT" dirty="0"/>
              <a:t>der Leistung:</a:t>
            </a:r>
          </a:p>
          <a:p>
            <a:pPr marL="109728" indent="0">
              <a:buNone/>
            </a:pPr>
            <a:r>
              <a:rPr lang="de-AT" dirty="0" smtClean="0"/>
              <a:t>	o </a:t>
            </a:r>
            <a:r>
              <a:rPr lang="de-AT" dirty="0"/>
              <a:t>Bauauftrag</a:t>
            </a:r>
          </a:p>
          <a:p>
            <a:pPr marL="109728" indent="0">
              <a:buNone/>
            </a:pPr>
            <a:r>
              <a:rPr lang="de-AT" dirty="0" smtClean="0"/>
              <a:t>	o </a:t>
            </a:r>
            <a:r>
              <a:rPr lang="de-AT" dirty="0"/>
              <a:t>Lieferauftrag</a:t>
            </a:r>
          </a:p>
          <a:p>
            <a:pPr marL="109728" indent="0">
              <a:buNone/>
            </a:pPr>
            <a:r>
              <a:rPr lang="de-AT" dirty="0" smtClean="0"/>
              <a:t>	o Dienstleistungsauftrag</a:t>
            </a:r>
          </a:p>
          <a:p>
            <a:pPr marL="109728" indent="0">
              <a:buNone/>
            </a:pPr>
            <a:endParaRPr lang="de-AT" dirty="0"/>
          </a:p>
          <a:p>
            <a:pPr marL="109728" indent="0">
              <a:buNone/>
            </a:pPr>
            <a:r>
              <a:rPr lang="de-AT" dirty="0" smtClean="0"/>
              <a:t>Geschätzte </a:t>
            </a:r>
            <a:r>
              <a:rPr lang="de-AT" dirty="0"/>
              <a:t>Auftragswert des Vorhabens</a:t>
            </a:r>
          </a:p>
          <a:p>
            <a:pPr marL="109728" indent="0">
              <a:buNone/>
            </a:pPr>
            <a:r>
              <a:rPr lang="de-AT" dirty="0" smtClean="0"/>
              <a:t>	o </a:t>
            </a:r>
            <a:r>
              <a:rPr lang="de-AT" dirty="0"/>
              <a:t>Oberschwellenbereich</a:t>
            </a:r>
          </a:p>
          <a:p>
            <a:pPr marL="109728" indent="0">
              <a:buNone/>
            </a:pPr>
            <a:r>
              <a:rPr lang="de-AT" dirty="0" smtClean="0"/>
              <a:t>	o Unterschwellenbereich</a:t>
            </a:r>
          </a:p>
          <a:p>
            <a:pPr marL="109728" indent="0">
              <a:buNone/>
            </a:pPr>
            <a:endParaRPr lang="de-AT" dirty="0"/>
          </a:p>
          <a:p>
            <a:pPr marL="109728" indent="0">
              <a:buNone/>
            </a:pPr>
            <a:r>
              <a:rPr lang="de-AT" dirty="0" smtClean="0"/>
              <a:t>Gesamtvergabe </a:t>
            </a:r>
            <a:r>
              <a:rPr lang="de-AT" dirty="0"/>
              <a:t>oder Losvergabe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33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41978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896544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endParaRPr lang="de-AT" sz="3500" dirty="0"/>
          </a:p>
          <a:p>
            <a:pPr marL="109728" indent="0" algn="ctr">
              <a:buNone/>
            </a:pPr>
            <a:r>
              <a:rPr lang="de-AT" sz="3500" b="1" dirty="0" smtClean="0"/>
              <a:t> </a:t>
            </a:r>
            <a:r>
              <a:rPr lang="de-AT" sz="3500" dirty="0"/>
              <a:t>Detailplanung </a:t>
            </a:r>
            <a:endParaRPr lang="de-AT" sz="3500" dirty="0" smtClean="0"/>
          </a:p>
          <a:p>
            <a:pPr marL="109728" indent="0" algn="ctr">
              <a:buNone/>
            </a:pPr>
            <a:r>
              <a:rPr lang="de-AT" b="1" dirty="0" smtClean="0"/>
              <a:t>geschätzter </a:t>
            </a:r>
            <a:r>
              <a:rPr lang="de-AT" b="1" dirty="0"/>
              <a:t>Auftragswert 75.000</a:t>
            </a:r>
            <a:r>
              <a:rPr lang="de-AT" b="1" dirty="0" smtClean="0"/>
              <a:t>,--</a:t>
            </a:r>
          </a:p>
          <a:p>
            <a:pPr algn="ctr"/>
            <a:endParaRPr lang="de-AT" b="1" dirty="0"/>
          </a:p>
          <a:p>
            <a:pPr marL="109728" indent="0" algn="ctr">
              <a:buNone/>
            </a:pPr>
            <a:r>
              <a:rPr lang="de-AT" b="1" dirty="0" smtClean="0"/>
              <a:t>Direktvergabe zulässig?</a:t>
            </a:r>
          </a:p>
          <a:p>
            <a:pPr algn="ctr"/>
            <a:endParaRPr lang="de-AT" b="1" dirty="0"/>
          </a:p>
          <a:p>
            <a:pPr marL="109728" indent="0" algn="ctr">
              <a:buNone/>
            </a:pPr>
            <a:r>
              <a:rPr lang="de-AT" sz="2000" dirty="0" smtClean="0"/>
              <a:t>JA?</a:t>
            </a:r>
          </a:p>
          <a:p>
            <a:pPr marL="109728" indent="0" algn="ctr">
              <a:buNone/>
            </a:pPr>
            <a:endParaRPr lang="de-AT" sz="2000" dirty="0"/>
          </a:p>
          <a:p>
            <a:pPr marL="109728" indent="0" algn="ctr">
              <a:buNone/>
            </a:pPr>
            <a:r>
              <a:rPr lang="de-AT" sz="2000" dirty="0" smtClean="0"/>
              <a:t>NEIN?</a:t>
            </a:r>
          </a:p>
          <a:p>
            <a:pPr marL="109728" indent="0" algn="ctr">
              <a:buNone/>
            </a:pPr>
            <a:endParaRPr lang="de-AT" sz="2000" dirty="0"/>
          </a:p>
          <a:p>
            <a:pPr marL="109728" indent="0" algn="ctr">
              <a:buNone/>
            </a:pPr>
            <a:r>
              <a:rPr lang="de-AT" sz="2800" dirty="0" smtClean="0"/>
              <a:t>      ES KOMMT DRAUF AN …. </a:t>
            </a:r>
          </a:p>
          <a:p>
            <a:pPr marL="109728" indent="0" algn="ctr">
              <a:buNone/>
            </a:pPr>
            <a:endParaRPr lang="de-AT" sz="2400" dirty="0" smtClean="0"/>
          </a:p>
          <a:p>
            <a:pPr marL="109728" indent="0" algn="ctr">
              <a:buNone/>
            </a:pP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Mag. Karin Nosko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34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588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de-DE" dirty="0" smtClean="0"/>
              <a:t>1. Frage</a:t>
            </a:r>
            <a:r>
              <a:rPr lang="de-DE" dirty="0"/>
              <a:t>: welche </a:t>
            </a:r>
            <a:r>
              <a:rPr lang="de-DE" b="1" dirty="0"/>
              <a:t>Art der Leistung </a:t>
            </a:r>
            <a:r>
              <a:rPr lang="de-DE" dirty="0"/>
              <a:t>soll vergeben werden</a:t>
            </a:r>
            <a:r>
              <a:rPr lang="de-DE" dirty="0" smtClean="0"/>
              <a:t>?</a:t>
            </a:r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r>
              <a:rPr lang="de-AT" dirty="0" smtClean="0"/>
              <a:t>	• </a:t>
            </a:r>
            <a:r>
              <a:rPr lang="de-AT" dirty="0"/>
              <a:t>Bauauftrag</a:t>
            </a:r>
          </a:p>
          <a:p>
            <a:pPr marL="109728" indent="0">
              <a:buNone/>
            </a:pPr>
            <a:r>
              <a:rPr lang="de-AT" dirty="0" smtClean="0"/>
              <a:t>	• </a:t>
            </a:r>
            <a:r>
              <a:rPr lang="de-AT" dirty="0"/>
              <a:t>Lieferauftrag</a:t>
            </a:r>
          </a:p>
          <a:p>
            <a:pPr marL="109728" indent="0">
              <a:buNone/>
            </a:pPr>
            <a:r>
              <a:rPr lang="de-AT" dirty="0" smtClean="0"/>
              <a:t>	• </a:t>
            </a:r>
            <a:r>
              <a:rPr lang="de-AT" dirty="0"/>
              <a:t>Dienstleistungsauftrag (Detailplanung)</a:t>
            </a:r>
          </a:p>
          <a:p>
            <a:endParaRPr lang="de-AT" dirty="0" smtClean="0"/>
          </a:p>
          <a:p>
            <a:pPr marL="109728" indent="0">
              <a:buNone/>
            </a:pPr>
            <a:r>
              <a:rPr lang="de-AT" dirty="0" smtClean="0"/>
              <a:t>Achtung</a:t>
            </a:r>
            <a:r>
              <a:rPr lang="de-AT" dirty="0"/>
              <a:t>: </a:t>
            </a:r>
            <a:r>
              <a:rPr lang="de-AT" b="1" dirty="0" smtClean="0"/>
              <a:t>Abgrenzungsregelungen</a:t>
            </a:r>
            <a:r>
              <a:rPr lang="de-AT" dirty="0" smtClean="0"/>
              <a:t>, </a:t>
            </a:r>
            <a:r>
              <a:rPr lang="de-DE" dirty="0" smtClean="0"/>
              <a:t>Entscheidung </a:t>
            </a:r>
            <a:r>
              <a:rPr lang="de-DE" dirty="0"/>
              <a:t>erfolgt nach dem Überwiegen des </a:t>
            </a:r>
            <a:r>
              <a:rPr lang="de-DE" dirty="0" smtClean="0"/>
              <a:t>Gesamtwertes.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35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47661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5184575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de-DE" dirty="0" smtClean="0"/>
              <a:t>2</a:t>
            </a:r>
            <a:r>
              <a:rPr lang="de-DE" dirty="0"/>
              <a:t>. Frage: </a:t>
            </a:r>
            <a:r>
              <a:rPr lang="de-DE" dirty="0" smtClean="0"/>
              <a:t>Wie </a:t>
            </a:r>
            <a:r>
              <a:rPr lang="de-DE" dirty="0"/>
              <a:t>hoch ist der </a:t>
            </a:r>
            <a:r>
              <a:rPr lang="de-DE" b="1" dirty="0"/>
              <a:t>geschätzte Auftragswert </a:t>
            </a:r>
            <a:r>
              <a:rPr lang="de-DE" dirty="0"/>
              <a:t>des</a:t>
            </a:r>
          </a:p>
          <a:p>
            <a:pPr marL="109728" indent="0">
              <a:buNone/>
            </a:pPr>
            <a:r>
              <a:rPr lang="de-AT" b="1" dirty="0"/>
              <a:t>Vergabevorhabens </a:t>
            </a:r>
            <a:r>
              <a:rPr lang="de-AT" dirty="0"/>
              <a:t>in Euro</a:t>
            </a:r>
            <a:r>
              <a:rPr lang="de-AT" dirty="0" smtClean="0"/>
              <a:t>?</a:t>
            </a:r>
          </a:p>
          <a:p>
            <a:endParaRPr lang="de-AT" dirty="0"/>
          </a:p>
          <a:p>
            <a:pPr marL="109728" indent="0">
              <a:buNone/>
            </a:pPr>
            <a:r>
              <a:rPr lang="de-DE" b="1" dirty="0" smtClean="0"/>
              <a:t>Gesamtwert </a:t>
            </a:r>
            <a:r>
              <a:rPr lang="de-DE" dirty="0"/>
              <a:t>(ohne </a:t>
            </a:r>
            <a:r>
              <a:rPr lang="de-DE" dirty="0" err="1"/>
              <a:t>USt</a:t>
            </a:r>
            <a:r>
              <a:rPr lang="de-DE" dirty="0"/>
              <a:t>) inkl. aller zum Vorhaben </a:t>
            </a:r>
            <a:r>
              <a:rPr lang="de-DE" dirty="0" smtClean="0"/>
              <a:t>gehörigen</a:t>
            </a:r>
          </a:p>
          <a:p>
            <a:pPr marL="109728" indent="0">
              <a:buNone/>
            </a:pPr>
            <a:r>
              <a:rPr lang="de-DE" dirty="0" smtClean="0"/>
              <a:t>Leistungen </a:t>
            </a:r>
            <a:r>
              <a:rPr lang="de-DE" dirty="0"/>
              <a:t>und Optionen, Prämien, Zahlungen, usw.</a:t>
            </a:r>
          </a:p>
          <a:p>
            <a:pPr marL="109728" indent="0">
              <a:buNone/>
            </a:pPr>
            <a:endParaRPr lang="de-DE" b="1" dirty="0" smtClean="0"/>
          </a:p>
          <a:p>
            <a:pPr marL="109728" indent="0">
              <a:buNone/>
            </a:pPr>
            <a:r>
              <a:rPr lang="de-DE" b="1" dirty="0" smtClean="0"/>
              <a:t>Sachkundig </a:t>
            </a:r>
            <a:r>
              <a:rPr lang="de-DE" dirty="0"/>
              <a:t>zum Zeitpunkt der Einleitung des</a:t>
            </a:r>
          </a:p>
          <a:p>
            <a:pPr marL="109728" indent="0">
              <a:buNone/>
            </a:pPr>
            <a:r>
              <a:rPr lang="de-DE" dirty="0"/>
              <a:t>Vergabeverfahrens zu ermitteln und zu dokumentieren</a:t>
            </a:r>
            <a:r>
              <a:rPr lang="de-DE" dirty="0" smtClean="0"/>
              <a:t>.</a:t>
            </a:r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r>
              <a:rPr lang="de-AT" b="1" dirty="0"/>
              <a:t>Berechnungsmethode </a:t>
            </a:r>
            <a:r>
              <a:rPr lang="de-AT" dirty="0"/>
              <a:t>am </a:t>
            </a:r>
            <a:r>
              <a:rPr lang="de-AT" dirty="0" smtClean="0"/>
              <a:t>vergaberechtlichen Prüfstand.</a:t>
            </a:r>
          </a:p>
          <a:p>
            <a:pPr marL="109728" indent="0">
              <a:buNone/>
            </a:pPr>
            <a:endParaRPr lang="de-AT" dirty="0"/>
          </a:p>
          <a:p>
            <a:pPr marL="109728" indent="0">
              <a:buNone/>
            </a:pPr>
            <a:r>
              <a:rPr lang="de-DE" b="1" dirty="0"/>
              <a:t>Gleichartige Leistungen </a:t>
            </a:r>
            <a:r>
              <a:rPr lang="de-DE" dirty="0"/>
              <a:t>gesondert vergeben, erfordert</a:t>
            </a:r>
          </a:p>
          <a:p>
            <a:pPr marL="109728" indent="0">
              <a:buNone/>
            </a:pPr>
            <a:r>
              <a:rPr lang="de-DE" dirty="0"/>
              <a:t>geschätzten Gesamtwert </a:t>
            </a:r>
            <a:r>
              <a:rPr lang="de-DE" b="1" dirty="0"/>
              <a:t>aller Lose </a:t>
            </a:r>
            <a:r>
              <a:rPr lang="de-DE" dirty="0"/>
              <a:t>anzusetzen.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36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759188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1124744"/>
            <a:ext cx="7056784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de-DE" b="1" dirty="0" smtClean="0"/>
              <a:t>Alle </a:t>
            </a:r>
            <a:r>
              <a:rPr lang="de-DE" b="1" dirty="0"/>
              <a:t>(Planungs-</a:t>
            </a:r>
            <a:r>
              <a:rPr lang="de-DE" b="1" dirty="0" smtClean="0"/>
              <a:t>) Dienstleistungen </a:t>
            </a:r>
            <a:r>
              <a:rPr lang="de-DE" b="1" dirty="0"/>
              <a:t>des Vorhabens</a:t>
            </a:r>
            <a:r>
              <a:rPr lang="de-DE" b="1" dirty="0" smtClean="0"/>
              <a:t>:</a:t>
            </a:r>
          </a:p>
          <a:p>
            <a:pPr marL="109728" indent="0">
              <a:buNone/>
            </a:pPr>
            <a:endParaRPr lang="de-DE" b="1" dirty="0"/>
          </a:p>
          <a:p>
            <a:pPr marL="109728" indent="0">
              <a:buNone/>
            </a:pPr>
            <a:r>
              <a:rPr lang="de-AT" sz="2400" dirty="0" smtClean="0"/>
              <a:t>Grundlagenerhebungen 	10.000,--</a:t>
            </a:r>
          </a:p>
          <a:p>
            <a:pPr marL="109728" indent="0">
              <a:buNone/>
            </a:pPr>
            <a:r>
              <a:rPr lang="de-AT" sz="2400" dirty="0" smtClean="0"/>
              <a:t>Entwurfsplanung 			45.000</a:t>
            </a:r>
            <a:r>
              <a:rPr lang="de-AT" sz="2400" dirty="0"/>
              <a:t>,--</a:t>
            </a:r>
          </a:p>
          <a:p>
            <a:pPr marL="109728" indent="0">
              <a:buNone/>
            </a:pPr>
            <a:r>
              <a:rPr lang="de-AT" sz="2400" dirty="0"/>
              <a:t>Detailplanung </a:t>
            </a:r>
            <a:r>
              <a:rPr lang="de-AT" sz="2400" dirty="0" smtClean="0"/>
              <a:t>			75.000</a:t>
            </a:r>
            <a:r>
              <a:rPr lang="de-AT" sz="2400" dirty="0"/>
              <a:t>,--</a:t>
            </a:r>
          </a:p>
          <a:p>
            <a:pPr marL="109728" indent="0">
              <a:buNone/>
            </a:pPr>
            <a:r>
              <a:rPr lang="de-AT" sz="2400" dirty="0"/>
              <a:t>Bauphysik </a:t>
            </a:r>
            <a:r>
              <a:rPr lang="de-AT" sz="2400" dirty="0" smtClean="0"/>
              <a:t>				25.000</a:t>
            </a:r>
            <a:r>
              <a:rPr lang="de-AT" sz="2400" dirty="0"/>
              <a:t>,--</a:t>
            </a:r>
          </a:p>
          <a:p>
            <a:pPr marL="109728" indent="0">
              <a:buNone/>
            </a:pPr>
            <a:r>
              <a:rPr lang="de-AT" sz="2400" dirty="0"/>
              <a:t>Haustechnikplanung </a:t>
            </a:r>
            <a:r>
              <a:rPr lang="de-AT" sz="2400" dirty="0" smtClean="0"/>
              <a:t>		60.000</a:t>
            </a:r>
            <a:r>
              <a:rPr lang="de-AT" sz="2400" dirty="0"/>
              <a:t>,--</a:t>
            </a:r>
          </a:p>
          <a:p>
            <a:pPr marL="109728" indent="0">
              <a:buNone/>
            </a:pPr>
            <a:r>
              <a:rPr lang="de-AT" sz="2400" dirty="0"/>
              <a:t>Andere Dienstleistungen </a:t>
            </a:r>
            <a:r>
              <a:rPr lang="de-AT" sz="2400" dirty="0" smtClean="0"/>
              <a:t>	35.000</a:t>
            </a:r>
            <a:r>
              <a:rPr lang="de-AT" sz="2400" dirty="0"/>
              <a:t>,--</a:t>
            </a:r>
          </a:p>
          <a:p>
            <a:pPr marL="109728" indent="0">
              <a:buNone/>
            </a:pPr>
            <a:r>
              <a:rPr lang="de-AT" sz="2400" b="1" dirty="0"/>
              <a:t>Gesamtwert </a:t>
            </a:r>
            <a:r>
              <a:rPr lang="de-AT" sz="2400" b="1" dirty="0" smtClean="0"/>
              <a:t>			250.000</a:t>
            </a:r>
            <a:r>
              <a:rPr lang="de-AT" sz="2400" b="1" dirty="0"/>
              <a:t>,--</a:t>
            </a:r>
            <a:endParaRPr lang="de-AT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37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26553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de-DE" dirty="0" smtClean="0"/>
              <a:t>3</a:t>
            </a:r>
            <a:r>
              <a:rPr lang="de-DE" dirty="0"/>
              <a:t>. Frage: </a:t>
            </a:r>
            <a:r>
              <a:rPr lang="de-DE" dirty="0" smtClean="0"/>
              <a:t>Liegt </a:t>
            </a:r>
            <a:r>
              <a:rPr lang="de-DE" dirty="0"/>
              <a:t>das Vergabevorhaben im</a:t>
            </a:r>
          </a:p>
          <a:p>
            <a:pPr marL="109728" indent="0">
              <a:buNone/>
            </a:pPr>
            <a:r>
              <a:rPr lang="de-AT" b="1" dirty="0" smtClean="0"/>
              <a:t>Oberschwellen- </a:t>
            </a:r>
            <a:r>
              <a:rPr lang="de-AT" dirty="0"/>
              <a:t>oder </a:t>
            </a:r>
            <a:r>
              <a:rPr lang="de-AT" b="1" dirty="0"/>
              <a:t>Unterschwellenbereich</a:t>
            </a:r>
            <a:r>
              <a:rPr lang="de-AT" dirty="0" smtClean="0"/>
              <a:t>?</a:t>
            </a:r>
          </a:p>
          <a:p>
            <a:pPr marL="109728" indent="0">
              <a:buNone/>
            </a:pPr>
            <a:endParaRPr lang="de-AT" dirty="0"/>
          </a:p>
          <a:p>
            <a:pPr marL="109728" indent="0">
              <a:buNone/>
            </a:pPr>
            <a:r>
              <a:rPr lang="de-DE" sz="2200" dirty="0"/>
              <a:t>Da es sich bei </a:t>
            </a:r>
            <a:r>
              <a:rPr lang="de-DE" sz="2200" dirty="0" smtClean="0"/>
              <a:t>den einzelnen vergebenden Leistungen im einzelnen um Teile </a:t>
            </a:r>
            <a:r>
              <a:rPr lang="de-DE" sz="2200" dirty="0"/>
              <a:t>eines vergaberechtlich zusammen </a:t>
            </a:r>
            <a:r>
              <a:rPr lang="de-DE" sz="2200" dirty="0" smtClean="0"/>
              <a:t>zu rechnenden Vorhabens handelt, </a:t>
            </a:r>
            <a:r>
              <a:rPr lang="de-DE" sz="2200" dirty="0"/>
              <a:t>also ein </a:t>
            </a:r>
            <a:r>
              <a:rPr lang="de-DE" sz="2200" b="1" dirty="0" smtClean="0"/>
              <a:t>Los</a:t>
            </a:r>
            <a:r>
              <a:rPr lang="de-DE" sz="2200" dirty="0" smtClean="0"/>
              <a:t>, </a:t>
            </a:r>
            <a:r>
              <a:rPr lang="de-DE" sz="2200" dirty="0"/>
              <a:t>darf hier </a:t>
            </a:r>
            <a:r>
              <a:rPr lang="de-DE" sz="2200" dirty="0" smtClean="0"/>
              <a:t>nicht auf </a:t>
            </a:r>
            <a:r>
              <a:rPr lang="de-DE" sz="2200" dirty="0"/>
              <a:t>den geschätzten Auftragswert der konkreten </a:t>
            </a:r>
            <a:r>
              <a:rPr lang="de-DE" sz="2200" dirty="0" smtClean="0"/>
              <a:t>Vergabe eines Teils </a:t>
            </a:r>
            <a:r>
              <a:rPr lang="de-AT" sz="2200" dirty="0" smtClean="0"/>
              <a:t>alleine </a:t>
            </a:r>
            <a:r>
              <a:rPr lang="de-AT" sz="2200" dirty="0"/>
              <a:t>abgestellt werden</a:t>
            </a:r>
            <a:r>
              <a:rPr lang="de-AT" sz="2200" dirty="0" smtClean="0"/>
              <a:t>.</a:t>
            </a:r>
          </a:p>
          <a:p>
            <a:pPr marL="109728" indent="0">
              <a:buNone/>
            </a:pPr>
            <a:endParaRPr lang="de-DE" b="1" smtClean="0"/>
          </a:p>
          <a:p>
            <a:pPr marL="109728" indent="0">
              <a:buNone/>
            </a:pPr>
            <a:r>
              <a:rPr lang="de-DE" b="1" smtClean="0"/>
              <a:t>Der geschätzte Auftragswert des Vorhabens liegt im </a:t>
            </a:r>
            <a:r>
              <a:rPr lang="de-AT" b="1" smtClean="0"/>
              <a:t>Oberschwellenbereich (OSB).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38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70648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547260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de-DE" sz="2800" dirty="0" smtClean="0"/>
              <a:t>4</a:t>
            </a:r>
            <a:r>
              <a:rPr lang="de-DE" sz="2800" dirty="0"/>
              <a:t>. Frage: </a:t>
            </a:r>
            <a:r>
              <a:rPr lang="de-DE" sz="2800" dirty="0" smtClean="0"/>
              <a:t>Wird </a:t>
            </a:r>
            <a:r>
              <a:rPr lang="de-DE" sz="2800" dirty="0"/>
              <a:t>in </a:t>
            </a:r>
            <a:r>
              <a:rPr lang="de-DE" sz="2800" b="1" dirty="0"/>
              <a:t>Losen </a:t>
            </a:r>
            <a:r>
              <a:rPr lang="de-DE" sz="2800" dirty="0"/>
              <a:t>vergeben</a:t>
            </a:r>
            <a:r>
              <a:rPr lang="de-DE" sz="2800" dirty="0" smtClean="0"/>
              <a:t>?</a:t>
            </a:r>
          </a:p>
          <a:p>
            <a:pPr marL="109728" indent="0">
              <a:buNone/>
            </a:pPr>
            <a:endParaRPr lang="de-DE" sz="2000" dirty="0" smtClean="0"/>
          </a:p>
          <a:p>
            <a:pPr marL="109728" indent="0">
              <a:buNone/>
            </a:pPr>
            <a:endParaRPr lang="de-DE" sz="2000" dirty="0"/>
          </a:p>
          <a:p>
            <a:pPr marL="109728" indent="0">
              <a:lnSpc>
                <a:spcPct val="170000"/>
              </a:lnSpc>
              <a:buNone/>
            </a:pPr>
            <a:r>
              <a:rPr lang="de-DE" sz="2000" dirty="0"/>
              <a:t>Der AG ist grundsätzlich frei in seiner Entscheidung, </a:t>
            </a:r>
            <a:r>
              <a:rPr lang="de-DE" sz="2000" dirty="0" smtClean="0"/>
              <a:t>darf jedoch </a:t>
            </a:r>
            <a:r>
              <a:rPr lang="de-DE" sz="2000" dirty="0"/>
              <a:t>nicht durch die Vergabe mehrerer getrennter </a:t>
            </a:r>
            <a:r>
              <a:rPr lang="de-DE" sz="2000" dirty="0" smtClean="0"/>
              <a:t>Aufträge die </a:t>
            </a:r>
            <a:r>
              <a:rPr lang="de-DE" sz="2000" dirty="0"/>
              <a:t>Bestimmungen des </a:t>
            </a:r>
            <a:r>
              <a:rPr lang="de-DE" sz="2000" dirty="0" err="1"/>
              <a:t>BVergG</a:t>
            </a:r>
            <a:r>
              <a:rPr lang="de-DE" sz="2000" dirty="0"/>
              <a:t> umgehen und muss </a:t>
            </a:r>
            <a:r>
              <a:rPr lang="de-DE" sz="2000" dirty="0" smtClean="0"/>
              <a:t>eine </a:t>
            </a:r>
            <a:r>
              <a:rPr lang="de-AT" sz="2000" dirty="0" smtClean="0"/>
              <a:t>Gesamtvergabe </a:t>
            </a:r>
            <a:r>
              <a:rPr lang="de-AT" sz="2000" dirty="0"/>
              <a:t>begründen.</a:t>
            </a:r>
          </a:p>
          <a:p>
            <a:pPr marL="109728" indent="0">
              <a:buNone/>
            </a:pPr>
            <a:endParaRPr lang="de-DE" sz="2000" b="1" dirty="0" smtClean="0"/>
          </a:p>
          <a:p>
            <a:pPr marL="109728" indent="0">
              <a:buNone/>
            </a:pPr>
            <a:r>
              <a:rPr lang="de-DE" sz="2000" b="1" dirty="0" smtClean="0"/>
              <a:t>Die </a:t>
            </a:r>
            <a:r>
              <a:rPr lang="de-DE" sz="2000" b="1" dirty="0"/>
              <a:t>zu vergebende Detailplanung ist ein Los</a:t>
            </a:r>
            <a:r>
              <a:rPr lang="de-DE" sz="2000" b="1" dirty="0" smtClean="0"/>
              <a:t>.</a:t>
            </a:r>
          </a:p>
          <a:p>
            <a:pPr marL="109728" indent="0">
              <a:buNone/>
            </a:pPr>
            <a:endParaRPr lang="de-DE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39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966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pPr algn="l"/>
            <a:r>
              <a:rPr lang="de-AT" sz="2800" dirty="0" smtClean="0"/>
              <a:t>Was erwartet Sie heute? </a:t>
            </a:r>
            <a:endParaRPr lang="de-AT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endParaRPr lang="de-AT" sz="2400" dirty="0" smtClean="0"/>
          </a:p>
          <a:p>
            <a:pPr marL="0" lvl="1" indent="0">
              <a:buNone/>
            </a:pPr>
            <a:r>
              <a:rPr lang="de-AT" sz="2400" dirty="0" smtClean="0"/>
              <a:t>Grundlagen </a:t>
            </a:r>
          </a:p>
          <a:p>
            <a:pPr marL="0" lvl="1" indent="0">
              <a:buNone/>
            </a:pPr>
            <a:endParaRPr lang="de-AT" sz="2400" dirty="0" smtClean="0"/>
          </a:p>
          <a:p>
            <a:pPr marL="0" lvl="1" indent="0">
              <a:buNone/>
            </a:pPr>
            <a:r>
              <a:rPr lang="de-AT" sz="2400" dirty="0"/>
              <a:t>mit einem besonderen Augenmerk auf die Stärkung unserer regionalen Unternehmen</a:t>
            </a:r>
            <a:r>
              <a:rPr lang="de-AT" sz="2400" dirty="0" smtClean="0"/>
              <a:t>!</a:t>
            </a:r>
          </a:p>
          <a:p>
            <a:pPr marL="0" lvl="1" indent="0">
              <a:buNone/>
            </a:pPr>
            <a:endParaRPr lang="de-AT" sz="2400" dirty="0"/>
          </a:p>
          <a:p>
            <a:pPr marL="0" lvl="1" indent="0">
              <a:buNone/>
            </a:pPr>
            <a:r>
              <a:rPr lang="de-AT" sz="2400" dirty="0" smtClean="0"/>
              <a:t>Möglichkeiten der regionalen Vergabe </a:t>
            </a:r>
          </a:p>
          <a:p>
            <a:pPr marL="0" lvl="1" indent="0">
              <a:buNone/>
            </a:pPr>
            <a:endParaRPr lang="de-AT" sz="2400" dirty="0"/>
          </a:p>
          <a:p>
            <a:pPr marL="0" lvl="1" indent="0">
              <a:buNone/>
            </a:pPr>
            <a:r>
              <a:rPr lang="de-AT" sz="2400" dirty="0"/>
              <a:t>	Die Wahl der richtigen Verfahrensart</a:t>
            </a:r>
          </a:p>
          <a:p>
            <a:pPr marL="0" lvl="1" indent="0">
              <a:buNone/>
            </a:pPr>
            <a:r>
              <a:rPr lang="de-AT" sz="2400" dirty="0"/>
              <a:t>	Auftragswertschätzung</a:t>
            </a:r>
          </a:p>
          <a:p>
            <a:pPr marL="0" lvl="1" indent="0">
              <a:buNone/>
            </a:pPr>
            <a:r>
              <a:rPr lang="de-AT" sz="2400" dirty="0"/>
              <a:t>	</a:t>
            </a:r>
            <a:r>
              <a:rPr lang="de-AT" sz="2400" dirty="0" smtClean="0"/>
              <a:t>Losregelung</a:t>
            </a:r>
          </a:p>
          <a:p>
            <a:pPr marL="0" lvl="1" indent="0">
              <a:buNone/>
            </a:pPr>
            <a:endParaRPr lang="de-AT" sz="2400" dirty="0"/>
          </a:p>
          <a:p>
            <a:pPr marL="0" lvl="1" indent="0">
              <a:buNone/>
            </a:pPr>
            <a:r>
              <a:rPr lang="de-AT" sz="2400" dirty="0" smtClean="0"/>
              <a:t>mit praxisnahen Beispielen</a:t>
            </a:r>
            <a:endParaRPr lang="de-AT" sz="2400" dirty="0"/>
          </a:p>
          <a:p>
            <a:pPr marL="0" lvl="1" indent="0">
              <a:buNone/>
            </a:pPr>
            <a:endParaRPr lang="de-AT" sz="2400" dirty="0" smtClean="0"/>
          </a:p>
          <a:p>
            <a:pPr marL="0" lvl="1" indent="0">
              <a:buNone/>
            </a:pPr>
            <a:endParaRPr lang="de-AT" sz="2400" dirty="0"/>
          </a:p>
          <a:p>
            <a:pPr marL="0" lvl="1" indent="0">
              <a:buNone/>
            </a:pPr>
            <a:endParaRPr lang="de-AT" sz="2400" dirty="0" smtClean="0"/>
          </a:p>
          <a:p>
            <a:pPr marL="0" lvl="1" indent="0">
              <a:buNone/>
            </a:pPr>
            <a:endParaRPr lang="de-AT" sz="2400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39049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052736"/>
            <a:ext cx="84969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3800" dirty="0" err="1" smtClean="0"/>
              <a:t>SchwellenwerteVo</a:t>
            </a:r>
            <a:endParaRPr lang="de-AT" sz="3800" dirty="0" smtClean="0"/>
          </a:p>
          <a:p>
            <a:pPr marL="0" indent="0">
              <a:buNone/>
            </a:pPr>
            <a:endParaRPr lang="de-AT" sz="2400" dirty="0" smtClean="0"/>
          </a:p>
          <a:p>
            <a:r>
              <a:rPr lang="de-DE" sz="2400" dirty="0"/>
              <a:t>Innerstaatliche Schwellenwerteverordnung wurde bis 31.12.2022 verlängert</a:t>
            </a:r>
            <a:r>
              <a:rPr lang="de-DE" sz="2400" dirty="0" smtClean="0"/>
              <a:t>!</a:t>
            </a:r>
          </a:p>
          <a:p>
            <a:pPr marL="109728" indent="0">
              <a:buNone/>
            </a:pPr>
            <a:endParaRPr lang="de-AT" sz="2400" dirty="0"/>
          </a:p>
          <a:p>
            <a:pPr lvl="0"/>
            <a:r>
              <a:rPr lang="de-DE" sz="2400" dirty="0"/>
              <a:t>Bauaufträge: EUR 5.350.000 </a:t>
            </a:r>
            <a:endParaRPr lang="de-AT" sz="2400" dirty="0"/>
          </a:p>
          <a:p>
            <a:pPr lvl="0"/>
            <a:r>
              <a:rPr lang="de-DE" sz="2400" dirty="0" smtClean="0"/>
              <a:t>Liefer- </a:t>
            </a:r>
            <a:r>
              <a:rPr lang="de-DE" sz="2400" dirty="0"/>
              <a:t>und Dienstleistungen: EUR 214.000 </a:t>
            </a:r>
            <a:endParaRPr lang="de-AT" sz="2400" dirty="0"/>
          </a:p>
          <a:p>
            <a:pPr marL="0" indent="0" algn="ctr">
              <a:buNone/>
            </a:pPr>
            <a:endParaRPr lang="de-AT" sz="24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40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04420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AT" sz="2400" dirty="0" smtClean="0"/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endParaRPr lang="de-AT" sz="24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49521" cy="554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41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863533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AT" dirty="0" smtClean="0"/>
          </a:p>
          <a:p>
            <a:pPr marL="0" indent="0" algn="ctr">
              <a:buNone/>
            </a:pPr>
            <a:endParaRPr lang="de-AT" dirty="0"/>
          </a:p>
          <a:p>
            <a:pPr marL="0" indent="0" algn="ctr">
              <a:buNone/>
            </a:pPr>
            <a:endParaRPr lang="de-AT" dirty="0" smtClean="0"/>
          </a:p>
          <a:p>
            <a:pPr marL="0" indent="0" algn="ctr">
              <a:buNone/>
            </a:pPr>
            <a:endParaRPr lang="de-AT" sz="24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000125"/>
            <a:ext cx="88201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836712"/>
            <a:ext cx="88201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42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57601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AT" dirty="0" smtClean="0"/>
          </a:p>
          <a:p>
            <a:pPr marL="0" indent="0" algn="ctr">
              <a:buNone/>
            </a:pPr>
            <a:endParaRPr lang="de-AT" dirty="0"/>
          </a:p>
          <a:p>
            <a:pPr marL="0" indent="0" algn="ctr">
              <a:buNone/>
            </a:pPr>
            <a:endParaRPr lang="de-AT" dirty="0" smtClean="0"/>
          </a:p>
          <a:p>
            <a:pPr marL="0" indent="0" algn="ctr">
              <a:buNone/>
            </a:pPr>
            <a:endParaRPr lang="de-AT" sz="24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95314"/>
            <a:ext cx="7799214" cy="500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43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72781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AT" dirty="0" smtClean="0"/>
          </a:p>
          <a:p>
            <a:pPr marL="0" indent="0" algn="ctr">
              <a:buNone/>
            </a:pPr>
            <a:endParaRPr lang="de-AT" dirty="0"/>
          </a:p>
          <a:p>
            <a:pPr marL="0" indent="0" algn="ctr">
              <a:buNone/>
            </a:pPr>
            <a:endParaRPr lang="de-AT" dirty="0" smtClean="0"/>
          </a:p>
          <a:p>
            <a:pPr marL="0" indent="0" algn="ctr">
              <a:buNone/>
            </a:pPr>
            <a:endParaRPr lang="de-AT" sz="24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846839" cy="540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44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35785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AT" dirty="0" smtClean="0"/>
          </a:p>
          <a:p>
            <a:pPr marL="0" indent="0" algn="ctr">
              <a:buNone/>
            </a:pPr>
            <a:endParaRPr lang="de-AT" dirty="0"/>
          </a:p>
          <a:p>
            <a:pPr marL="0" indent="0" algn="ctr">
              <a:buNone/>
            </a:pPr>
            <a:endParaRPr lang="de-AT" dirty="0" smtClean="0"/>
          </a:p>
          <a:p>
            <a:pPr marL="0" indent="0" algn="ctr">
              <a:buNone/>
            </a:pPr>
            <a:endParaRPr lang="de-AT" sz="24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342783" cy="543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45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72781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de-AT" sz="2800" dirty="0" smtClean="0"/>
              <a:t>Auftragswertberechnung</a:t>
            </a:r>
            <a:endParaRPr lang="de-AT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de-DE" sz="1800" dirty="0" smtClean="0"/>
              <a:t>Dienstleistungsaufträge Allgemeine </a:t>
            </a:r>
            <a:r>
              <a:rPr lang="de-DE" sz="1800" dirty="0"/>
              <a:t>Grundregel in §13 Abs1 </a:t>
            </a:r>
            <a:r>
              <a:rPr lang="de-DE" sz="1800" dirty="0" err="1"/>
              <a:t>BVergG</a:t>
            </a:r>
            <a:r>
              <a:rPr lang="de-DE" sz="1800" dirty="0"/>
              <a:t>: </a:t>
            </a:r>
            <a:r>
              <a:rPr lang="de-DE" sz="2000" b="1" dirty="0"/>
              <a:t>„… der geschätzte Gesamtwert aller der zum Vorhabengehörigen </a:t>
            </a:r>
            <a:r>
              <a:rPr lang="de-DE" sz="2000" b="1" dirty="0" smtClean="0"/>
              <a:t>Leistungen…“</a:t>
            </a:r>
          </a:p>
          <a:p>
            <a:pPr marL="109728" indent="0">
              <a:buNone/>
            </a:pPr>
            <a:endParaRPr lang="de-DE" sz="1800" dirty="0"/>
          </a:p>
          <a:p>
            <a:r>
              <a:rPr lang="de-DE" sz="1800" dirty="0"/>
              <a:t>Spezielle Regel für Dienstleistungen in §16 Abs4: „Besteht eine Dienstleistung aus mehreren Losen, für die jeweils ein gesonderter Auftrag vergeben wird, so ist der </a:t>
            </a:r>
            <a:r>
              <a:rPr lang="de-DE" sz="1800" b="1" dirty="0"/>
              <a:t>geschätzte Gesamtwert aller </a:t>
            </a:r>
            <a:r>
              <a:rPr lang="de-DE" sz="1800" dirty="0"/>
              <a:t>dieser Lose </a:t>
            </a:r>
            <a:r>
              <a:rPr lang="de-DE" sz="1800" dirty="0" smtClean="0"/>
              <a:t>anzusetzen</a:t>
            </a:r>
          </a:p>
          <a:p>
            <a:endParaRPr lang="de-DE" sz="1800" dirty="0"/>
          </a:p>
          <a:p>
            <a:r>
              <a:rPr lang="de-DE" sz="1800" dirty="0"/>
              <a:t>Ergo: </a:t>
            </a:r>
            <a:r>
              <a:rPr lang="de-DE" sz="1800" b="1" dirty="0"/>
              <a:t>Entfall</a:t>
            </a:r>
            <a:r>
              <a:rPr lang="de-DE" sz="1800" dirty="0"/>
              <a:t> des Wortes „</a:t>
            </a:r>
            <a:r>
              <a:rPr lang="de-DE" sz="1800" b="1" dirty="0"/>
              <a:t>gleichartig</a:t>
            </a:r>
            <a:r>
              <a:rPr lang="de-DE" sz="1800" dirty="0"/>
              <a:t>“ </a:t>
            </a:r>
            <a:r>
              <a:rPr lang="de-DE" sz="1800" dirty="0" smtClean="0"/>
              <a:t>= Zusammenrechnungspflicht </a:t>
            </a:r>
            <a:r>
              <a:rPr lang="de-DE" sz="1800" dirty="0"/>
              <a:t>nicht nur aller (Fach)Planungsleistungen, sondern auch Management-und Kontrollleistungen (Projektsteuerung, Örtliche Bauaufsicht, Begleitende Kontrolle) und Verfahrensorganisation (technische und rechtliche Verfahrensbegleitung</a:t>
            </a:r>
            <a:r>
              <a:rPr lang="de-DE" sz="1800" dirty="0" smtClean="0"/>
              <a:t>). </a:t>
            </a:r>
            <a:endParaRPr lang="de-DE" sz="1800" dirty="0"/>
          </a:p>
          <a:p>
            <a:endParaRPr lang="de-AT" sz="1800" dirty="0"/>
          </a:p>
          <a:p>
            <a:endParaRPr lang="de-AT" sz="1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46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56382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1"/>
          <a:stretch/>
        </p:blipFill>
        <p:spPr bwMode="auto">
          <a:xfrm>
            <a:off x="187226" y="1524000"/>
            <a:ext cx="8360679" cy="420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47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71555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55576" y="404664"/>
            <a:ext cx="734481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AT" sz="2800" b="1" dirty="0" smtClean="0"/>
          </a:p>
          <a:p>
            <a:r>
              <a:rPr lang="de-AT" sz="2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Markterkundung  §24 / §197</a:t>
            </a:r>
          </a:p>
          <a:p>
            <a:endParaRPr lang="de-DE" sz="200" dirty="0" smtClean="0"/>
          </a:p>
          <a:p>
            <a:endParaRPr lang="de-DE" sz="1100" dirty="0"/>
          </a:p>
          <a:p>
            <a:r>
              <a:rPr lang="de-DE" sz="2000" dirty="0" smtClean="0"/>
              <a:t>explizite </a:t>
            </a:r>
            <a:r>
              <a:rPr lang="de-DE" sz="2000" dirty="0"/>
              <a:t>Regelung, dass Auftraggeber zur Vorbereitung eines Vergabeverfahrens den „Rat“ von Dritten einholen kann und solcherart gewonnene Informationen nutzen </a:t>
            </a:r>
            <a:r>
              <a:rPr lang="de-DE" sz="2000" dirty="0" smtClean="0"/>
              <a:t>darf.</a:t>
            </a:r>
          </a:p>
          <a:p>
            <a:endParaRPr lang="de-DE" sz="1400" dirty="0"/>
          </a:p>
          <a:p>
            <a:r>
              <a:rPr lang="de-DE" sz="2000" b="1" dirty="0"/>
              <a:t>Achtung</a:t>
            </a:r>
            <a:r>
              <a:rPr lang="de-DE" sz="2000" dirty="0"/>
              <a:t>: dies darf nicht zu einer (offenen/versteckten) Diskriminierung führen (</a:t>
            </a:r>
            <a:r>
              <a:rPr lang="de-DE" sz="2000" dirty="0" err="1"/>
              <a:t>zB</a:t>
            </a:r>
            <a:r>
              <a:rPr lang="de-DE" sz="2000" dirty="0"/>
              <a:t> durch einen bestimmten Unternehmer begünstigende Konditionen</a:t>
            </a:r>
            <a:r>
              <a:rPr lang="de-DE" sz="2000" dirty="0" smtClean="0"/>
              <a:t>).</a:t>
            </a:r>
          </a:p>
          <a:p>
            <a:endParaRPr lang="de-DE" sz="1600" dirty="0"/>
          </a:p>
          <a:p>
            <a:r>
              <a:rPr lang="de-DE" sz="2000" dirty="0" smtClean="0"/>
              <a:t>Grundsätze des Vergabeverfahrens: keine Diskriminierung!</a:t>
            </a:r>
          </a:p>
          <a:p>
            <a:endParaRPr lang="de-DE" sz="1400" dirty="0"/>
          </a:p>
          <a:p>
            <a:r>
              <a:rPr lang="de-DE" sz="2000" dirty="0" smtClean="0"/>
              <a:t>Ziel </a:t>
            </a:r>
            <a:r>
              <a:rPr lang="de-DE" sz="2000" dirty="0"/>
              <a:t>der Regelung war Klarstellung, weil AG diesbezüglich unsicher waren</a:t>
            </a:r>
            <a:r>
              <a:rPr lang="de-DE" sz="2000" dirty="0" smtClean="0"/>
              <a:t>!</a:t>
            </a:r>
          </a:p>
          <a:p>
            <a:endParaRPr lang="de-DE" sz="1400" dirty="0"/>
          </a:p>
          <a:p>
            <a:r>
              <a:rPr lang="de-DE" sz="2000" dirty="0" smtClean="0"/>
              <a:t>Achtung: Abgrenzung zu Vorarbeiten §25 </a:t>
            </a:r>
            <a:endParaRPr lang="de-DE" sz="20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48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77117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b="59570"/>
          <a:stretch/>
        </p:blipFill>
        <p:spPr bwMode="auto">
          <a:xfrm>
            <a:off x="755576" y="1412776"/>
            <a:ext cx="7820318" cy="218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49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4065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de-AT" dirty="0" smtClean="0"/>
              <a:t>Die Qual der Wahl des öffentlichen Auftraggebers!  </a:t>
            </a:r>
          </a:p>
          <a:p>
            <a:pPr marL="109728" indent="0" algn="ctr">
              <a:buNone/>
            </a:pPr>
            <a:endParaRPr lang="de-AT" dirty="0" smtClean="0"/>
          </a:p>
          <a:p>
            <a:pPr marL="109728" indent="0" algn="ctr">
              <a:buNone/>
            </a:pPr>
            <a:r>
              <a:rPr lang="de-AT" dirty="0" smtClean="0"/>
              <a:t>Generalunternehmer = Gesamtpaket </a:t>
            </a:r>
          </a:p>
          <a:p>
            <a:pPr marL="109728" indent="0" algn="ctr">
              <a:buNone/>
            </a:pPr>
            <a:r>
              <a:rPr lang="de-AT" dirty="0" smtClean="0"/>
              <a:t>vs. </a:t>
            </a:r>
          </a:p>
          <a:p>
            <a:pPr marL="109728" indent="0" algn="ctr">
              <a:buNone/>
            </a:pPr>
            <a:r>
              <a:rPr lang="de-AT" dirty="0" smtClean="0"/>
              <a:t>die </a:t>
            </a:r>
            <a:r>
              <a:rPr lang="de-AT" dirty="0"/>
              <a:t>A</a:t>
            </a:r>
            <a:r>
              <a:rPr lang="de-AT" dirty="0" smtClean="0"/>
              <a:t>ufteilung in kleine Teile </a:t>
            </a:r>
          </a:p>
          <a:p>
            <a:pPr marL="109728" indent="0" algn="ctr">
              <a:buNone/>
            </a:pPr>
            <a:r>
              <a:rPr lang="de-AT" dirty="0" smtClean="0"/>
              <a:t>(Losvergabe, mehrere Einzel-AU, ..)</a:t>
            </a:r>
          </a:p>
          <a:p>
            <a:pPr marL="109728" indent="0" algn="ctr">
              <a:buNone/>
            </a:pPr>
            <a:endParaRPr lang="de-AT" dirty="0" smtClean="0"/>
          </a:p>
          <a:p>
            <a:pPr marL="109728" indent="0" algn="ctr">
              <a:buNone/>
            </a:pPr>
            <a:r>
              <a:rPr lang="de-AT" dirty="0" smtClean="0"/>
              <a:t>Gesamtpakete sind für regionale Unternehmen auf Grund der fehlenden Kapazitäten und Gewerbeberechtigungen nicht/nur schwer möglich! </a:t>
            </a:r>
          </a:p>
          <a:p>
            <a:endParaRPr lang="de-AT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04240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80" y="914400"/>
            <a:ext cx="8458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50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32009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9344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51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82768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184309"/>
          </a:xfrm>
        </p:spPr>
        <p:txBody>
          <a:bodyPr>
            <a:noAutofit/>
          </a:bodyPr>
          <a:lstStyle/>
          <a:p>
            <a:pPr marL="109728" indent="0">
              <a:buNone/>
            </a:pPr>
            <a:endParaRPr lang="de-AT" sz="1800" dirty="0"/>
          </a:p>
          <a:p>
            <a:pPr marL="109728" indent="0">
              <a:buNone/>
            </a:pPr>
            <a:r>
              <a:rPr lang="de-DE" sz="3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Losevergabe</a:t>
            </a:r>
          </a:p>
          <a:p>
            <a:pPr marL="109728" indent="0">
              <a:buNone/>
            </a:pPr>
            <a:endParaRPr lang="de-DE" sz="1200" dirty="0"/>
          </a:p>
          <a:p>
            <a:pPr marL="109728" indent="0">
              <a:buNone/>
            </a:pPr>
            <a:endParaRPr lang="de-DE" sz="1800" dirty="0" smtClean="0"/>
          </a:p>
          <a:p>
            <a:pPr marL="109728" indent="0">
              <a:buNone/>
            </a:pPr>
            <a:r>
              <a:rPr lang="de-DE" sz="1800" dirty="0" smtClean="0"/>
              <a:t>AG hat objektive und nicht diskriminierende Kriterien zur Auswahl für die Losvergabe festzulegen, falls Bieter Höchstzahl überschreitet. </a:t>
            </a:r>
          </a:p>
          <a:p>
            <a:pPr marL="109728" indent="0">
              <a:buNone/>
            </a:pPr>
            <a:endParaRPr lang="de-DE" sz="1800" dirty="0" smtClean="0"/>
          </a:p>
          <a:p>
            <a:pPr marL="109728" indent="0">
              <a:buNone/>
            </a:pPr>
            <a:r>
              <a:rPr lang="de-DE" sz="1800" dirty="0" smtClean="0"/>
              <a:t>Der AG kann sich die Möglichkeit zu Kopplungsangeboten vorbehalten.</a:t>
            </a:r>
          </a:p>
          <a:p>
            <a:pPr marL="109728" indent="0">
              <a:buNone/>
            </a:pPr>
            <a:endParaRPr lang="de-DE" sz="1800" dirty="0" smtClean="0"/>
          </a:p>
          <a:p>
            <a:pPr marL="109728" indent="0">
              <a:buNone/>
            </a:pPr>
            <a:r>
              <a:rPr lang="de-DE" sz="1800" dirty="0" smtClean="0"/>
              <a:t>AG muss Lose oder Losgruppen angeben, die kombiniert werden können. </a:t>
            </a:r>
          </a:p>
          <a:p>
            <a:pPr marL="109728" indent="0">
              <a:buNone/>
            </a:pPr>
            <a:endParaRPr lang="de-DE" sz="1800" dirty="0" smtClean="0"/>
          </a:p>
          <a:p>
            <a:pPr marL="109728" indent="0">
              <a:buNone/>
            </a:pPr>
            <a:r>
              <a:rPr lang="de-DE" sz="1800" dirty="0" smtClean="0"/>
              <a:t>Kopplungsangebot ist günstiger als getrennte Vergabe. </a:t>
            </a:r>
          </a:p>
          <a:p>
            <a:pPr marL="109728" indent="0">
              <a:buNone/>
            </a:pPr>
            <a:endParaRPr lang="de-DE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52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98021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de-AT" sz="3100" dirty="0" smtClean="0"/>
              <a:t>Losvergabe</a:t>
            </a:r>
            <a:endParaRPr lang="de-AT" sz="31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700808"/>
            <a:ext cx="7920880" cy="46085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sz="3800" b="1" dirty="0" smtClean="0"/>
              <a:t>Höchstzahl </a:t>
            </a:r>
            <a:r>
              <a:rPr lang="de-DE" sz="3800" b="1" dirty="0"/>
              <a:t>von </a:t>
            </a:r>
            <a:r>
              <a:rPr lang="de-DE" sz="3800" b="1" dirty="0" smtClean="0"/>
              <a:t>Losen</a:t>
            </a:r>
          </a:p>
          <a:p>
            <a:pPr marL="0" indent="0">
              <a:buNone/>
            </a:pPr>
            <a:r>
              <a:rPr lang="de-DE" sz="2900" dirty="0" smtClean="0"/>
              <a:t>Der </a:t>
            </a:r>
            <a:r>
              <a:rPr lang="de-DE" sz="2900" dirty="0"/>
              <a:t>AG kann Höchstzahl an Losen festlegen, </a:t>
            </a:r>
            <a:endParaRPr lang="de-DE" sz="2900" dirty="0" smtClean="0"/>
          </a:p>
          <a:p>
            <a:pPr marL="0" indent="0">
              <a:buNone/>
            </a:pPr>
            <a:r>
              <a:rPr lang="de-DE" sz="2900" dirty="0" smtClean="0"/>
              <a:t>für </a:t>
            </a:r>
            <a:r>
              <a:rPr lang="de-DE" sz="2900" dirty="0"/>
              <a:t>die ein einzelner Bieter den Zuschlag erhalten </a:t>
            </a:r>
            <a:r>
              <a:rPr lang="de-DE" sz="2900" dirty="0" smtClean="0"/>
              <a:t>kann.</a:t>
            </a:r>
          </a:p>
          <a:p>
            <a:pPr marL="0" indent="0">
              <a:buNone/>
            </a:pPr>
            <a:r>
              <a:rPr lang="de-DE" sz="2900" dirty="0" smtClean="0"/>
              <a:t>objektive </a:t>
            </a:r>
            <a:r>
              <a:rPr lang="de-DE" sz="2900" dirty="0"/>
              <a:t>und nicht diskriminierende Kriterien zur Auswahl für die </a:t>
            </a:r>
            <a:r>
              <a:rPr lang="de-DE" sz="2900" dirty="0" smtClean="0"/>
              <a:t>Losvergabe.</a:t>
            </a:r>
          </a:p>
          <a:p>
            <a:pPr marL="0" indent="0">
              <a:buNone/>
            </a:pPr>
            <a:endParaRPr lang="de-DE" sz="2900" dirty="0" smtClean="0"/>
          </a:p>
          <a:p>
            <a:pPr marL="0" indent="0">
              <a:buNone/>
            </a:pPr>
            <a:r>
              <a:rPr lang="de-DE" sz="3800" b="1" dirty="0" smtClean="0"/>
              <a:t>Koppelungsangebote </a:t>
            </a:r>
            <a:r>
              <a:rPr lang="de-DE" sz="3800" b="1" dirty="0"/>
              <a:t>zwischen </a:t>
            </a:r>
            <a:r>
              <a:rPr lang="de-DE" sz="3800" b="1" dirty="0" smtClean="0"/>
              <a:t>Losen</a:t>
            </a:r>
          </a:p>
          <a:p>
            <a:pPr lvl="1"/>
            <a:r>
              <a:rPr lang="de-DE" sz="2900" dirty="0" smtClean="0"/>
              <a:t>Der </a:t>
            </a:r>
            <a:r>
              <a:rPr lang="de-DE" sz="2900" dirty="0"/>
              <a:t>AG kann sich die Möglichkeit zu Kopplungsangeboten vorbehalten </a:t>
            </a:r>
            <a:endParaRPr lang="de-DE" sz="2900" dirty="0" smtClean="0"/>
          </a:p>
          <a:p>
            <a:pPr lvl="1"/>
            <a:r>
              <a:rPr lang="de-DE" sz="2900" dirty="0" smtClean="0"/>
              <a:t>AG </a:t>
            </a:r>
            <a:r>
              <a:rPr lang="de-DE" sz="2900" dirty="0"/>
              <a:t>muss Lose oder Losgruppen angeben, die kombiniert werden können</a:t>
            </a:r>
          </a:p>
          <a:p>
            <a:pPr lvl="1"/>
            <a:r>
              <a:rPr lang="de-DE" sz="2900" dirty="0"/>
              <a:t>Kopplungsangebot ist günstiger als getrennte Vergabe</a:t>
            </a:r>
          </a:p>
          <a:p>
            <a:pPr marL="457200" lvl="1" indent="0">
              <a:buNone/>
            </a:pPr>
            <a:endParaRPr lang="de-AT" sz="2900" dirty="0"/>
          </a:p>
          <a:p>
            <a:pPr marL="109728" indent="0">
              <a:buNone/>
            </a:pPr>
            <a:r>
              <a:rPr lang="de-DE" sz="3800" b="1" dirty="0" smtClean="0"/>
              <a:t>Gesamtvergabe</a:t>
            </a:r>
          </a:p>
          <a:p>
            <a:pPr marL="109728" indent="0">
              <a:buNone/>
            </a:pPr>
            <a:r>
              <a:rPr lang="de-DE" sz="3200" dirty="0" smtClean="0"/>
              <a:t>Nicht </a:t>
            </a:r>
            <a:r>
              <a:rPr lang="de-DE" sz="3200" dirty="0"/>
              <a:t>einklagbare Begründungspflicht bei </a:t>
            </a:r>
            <a:r>
              <a:rPr lang="de-DE" sz="3200" dirty="0" smtClean="0"/>
              <a:t>Gesamtvergabe</a:t>
            </a:r>
            <a:endParaRPr lang="de-DE" sz="32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53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39801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196752"/>
            <a:ext cx="7920880" cy="51125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sz="3800" b="1" dirty="0"/>
              <a:t>Kleinlosregel bei Bauaufträgen </a:t>
            </a:r>
          </a:p>
          <a:p>
            <a:pPr marL="0" indent="0">
              <a:buNone/>
            </a:pPr>
            <a:r>
              <a:rPr lang="de-DE" sz="3800" b="1" dirty="0" smtClean="0"/>
              <a:t>§ 14 </a:t>
            </a:r>
            <a:r>
              <a:rPr lang="de-DE" sz="3800" b="1" dirty="0" err="1" smtClean="0"/>
              <a:t>Abs</a:t>
            </a:r>
            <a:r>
              <a:rPr lang="de-DE" sz="3800" b="1" dirty="0" smtClean="0"/>
              <a:t> 3 und 4</a:t>
            </a:r>
          </a:p>
          <a:p>
            <a:pPr marL="0" indent="0">
              <a:buNone/>
            </a:pPr>
            <a:endParaRPr lang="de-DE" sz="2900" dirty="0" smtClean="0"/>
          </a:p>
          <a:p>
            <a:pPr marL="0" indent="0">
              <a:buNone/>
            </a:pPr>
            <a:r>
              <a:rPr lang="de-DE" sz="3800" b="1" dirty="0" smtClean="0"/>
              <a:t>OSB</a:t>
            </a:r>
            <a:endParaRPr lang="de-DE" sz="3800" b="1" dirty="0" smtClean="0"/>
          </a:p>
          <a:p>
            <a:pPr lvl="1"/>
            <a:r>
              <a:rPr lang="de-DE" sz="2900" dirty="0" smtClean="0"/>
              <a:t>Für einzelne Lose mit geschätztem Auftragswert &lt; 1.000.000,- Euro gelten Regeln des USB, sofern der kumulierte Wert dieser ausgewählten Lose max. 20 % des kumulierten Wertes aller Lose beträgt. </a:t>
            </a:r>
          </a:p>
          <a:p>
            <a:pPr marL="457200" lvl="1" indent="0">
              <a:buNone/>
            </a:pPr>
            <a:endParaRPr lang="de-AT" sz="2900" dirty="0"/>
          </a:p>
          <a:p>
            <a:pPr marL="109728" indent="0">
              <a:buNone/>
            </a:pPr>
            <a:r>
              <a:rPr lang="de-DE" sz="3800" b="1" dirty="0" smtClean="0"/>
              <a:t>USB</a:t>
            </a:r>
            <a:endParaRPr lang="de-DE" sz="3800" b="1" dirty="0" smtClean="0"/>
          </a:p>
          <a:p>
            <a:pPr marL="603504" lvl="2" indent="0">
              <a:buNone/>
            </a:pPr>
            <a:r>
              <a:rPr lang="de-DE" sz="2600" dirty="0" smtClean="0"/>
              <a:t>Für alle Lose gelten die Regeln des USB. </a:t>
            </a:r>
          </a:p>
          <a:p>
            <a:pPr marL="603504" lvl="2" indent="0">
              <a:buNone/>
            </a:pPr>
            <a:r>
              <a:rPr lang="de-DE" sz="2600" dirty="0" smtClean="0"/>
              <a:t>§ 14 </a:t>
            </a:r>
            <a:r>
              <a:rPr lang="de-DE" sz="2600" dirty="0" err="1" smtClean="0"/>
              <a:t>Abs</a:t>
            </a:r>
            <a:r>
              <a:rPr lang="de-DE" sz="2600" dirty="0" smtClean="0"/>
              <a:t> 4 letzter Satz: „Für die Wahl des Verfahrens zur Vergabe von Aufträgen im Unterschwellenbereich gilt  als geschätzter Auftragswert der Wert des einzelnen Loses.“ </a:t>
            </a:r>
            <a:endParaRPr lang="de-DE" sz="26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54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25305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908720"/>
            <a:ext cx="7920880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sz="3800" b="1" dirty="0"/>
              <a:t>Kleinlosregel bei Liefer- und Dienstleistungsaufträgen</a:t>
            </a:r>
          </a:p>
          <a:p>
            <a:pPr marL="0" indent="0">
              <a:buNone/>
            </a:pPr>
            <a:r>
              <a:rPr lang="de-DE" sz="2900" b="1" dirty="0" smtClean="0"/>
              <a:t>						§ 15 </a:t>
            </a:r>
            <a:r>
              <a:rPr lang="de-DE" sz="2900" b="1" dirty="0" err="1" smtClean="0"/>
              <a:t>Abs</a:t>
            </a:r>
            <a:r>
              <a:rPr lang="de-DE" sz="2900" b="1" dirty="0" smtClean="0"/>
              <a:t> 4 und 5</a:t>
            </a:r>
          </a:p>
          <a:p>
            <a:pPr marL="0" indent="0">
              <a:buNone/>
            </a:pPr>
            <a:r>
              <a:rPr lang="de-DE" sz="2900" b="1" dirty="0" smtClean="0"/>
              <a:t>						§ 16 </a:t>
            </a:r>
            <a:r>
              <a:rPr lang="de-DE" sz="2900" b="1" dirty="0" err="1"/>
              <a:t>Abs</a:t>
            </a:r>
            <a:r>
              <a:rPr lang="de-DE" sz="2900" b="1" dirty="0"/>
              <a:t> </a:t>
            </a:r>
            <a:r>
              <a:rPr lang="de-DE" sz="2900" b="1" dirty="0" smtClean="0"/>
              <a:t>5 </a:t>
            </a:r>
            <a:r>
              <a:rPr lang="de-DE" sz="2900" b="1" dirty="0"/>
              <a:t>und </a:t>
            </a:r>
            <a:r>
              <a:rPr lang="de-DE" sz="2900" b="1" dirty="0" smtClean="0"/>
              <a:t>6</a:t>
            </a:r>
            <a:endParaRPr lang="de-DE" sz="2900" b="1" dirty="0"/>
          </a:p>
          <a:p>
            <a:pPr marL="0" indent="0">
              <a:buNone/>
            </a:pPr>
            <a:endParaRPr lang="de-DE" sz="3800" b="1" dirty="0" smtClean="0"/>
          </a:p>
          <a:p>
            <a:pPr marL="0" indent="0">
              <a:buNone/>
            </a:pPr>
            <a:r>
              <a:rPr lang="de-DE" sz="3800" b="1" dirty="0" smtClean="0"/>
              <a:t>OSB</a:t>
            </a:r>
            <a:endParaRPr lang="de-DE" sz="3800" b="1" dirty="0" smtClean="0"/>
          </a:p>
          <a:p>
            <a:pPr lvl="1"/>
            <a:r>
              <a:rPr lang="de-DE" sz="2900" dirty="0" smtClean="0"/>
              <a:t>Für einzelne Lose mit geschätztem Auftragswert &lt; 80.000,- Euro gelten Regeln des USB, sofern der kumulierte Wert dieser ausgewählten Lose max. 20 % des kumulierten Wertes aller Lose beträgt. </a:t>
            </a:r>
          </a:p>
          <a:p>
            <a:pPr lvl="1"/>
            <a:endParaRPr lang="de-DE" sz="2900" dirty="0" smtClean="0"/>
          </a:p>
          <a:p>
            <a:pPr marL="457200" lvl="1" indent="0">
              <a:buNone/>
            </a:pPr>
            <a:endParaRPr lang="de-AT" sz="2900" dirty="0"/>
          </a:p>
          <a:p>
            <a:pPr marL="109728" indent="0">
              <a:buNone/>
            </a:pPr>
            <a:r>
              <a:rPr lang="de-DE" sz="3800" b="1" dirty="0" smtClean="0"/>
              <a:t>USB</a:t>
            </a:r>
            <a:endParaRPr lang="de-DE" sz="3800" b="1" dirty="0" smtClean="0"/>
          </a:p>
          <a:p>
            <a:pPr marL="603504" lvl="2" indent="0">
              <a:buNone/>
            </a:pPr>
            <a:r>
              <a:rPr lang="de-DE" sz="2600" dirty="0" smtClean="0"/>
              <a:t>Für alle Lose gelten die Regeln des USB. </a:t>
            </a:r>
          </a:p>
          <a:p>
            <a:pPr marL="603504" lvl="2" indent="0">
              <a:buNone/>
            </a:pPr>
            <a:r>
              <a:rPr lang="de-DE" sz="2600" dirty="0" smtClean="0"/>
              <a:t>Für einzelne Lose mit geschätztem Auftragswerte &lt; 50.000,- Euro sind Direktvergaben (ohne Bekanntmachung) zulässig, sofern der kumulierte Wert dieser ausgewählten Lose max. 40 % des kumulierten Wertes aller Lose beträgt.   </a:t>
            </a:r>
            <a:endParaRPr lang="de-DE" sz="26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55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91571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de-AT" sz="3600" b="1" dirty="0"/>
              <a:t>Direktvergabe (ohne Bekanntmachung</a:t>
            </a:r>
            <a:r>
              <a:rPr lang="de-AT" sz="3600" b="1" dirty="0" smtClean="0"/>
              <a:t>)</a:t>
            </a:r>
          </a:p>
          <a:p>
            <a:pPr marL="109728" indent="0">
              <a:buNone/>
            </a:pPr>
            <a:endParaRPr lang="de-AT" b="1" dirty="0"/>
          </a:p>
          <a:p>
            <a:pPr marL="109728" indent="0">
              <a:buNone/>
            </a:pPr>
            <a:r>
              <a:rPr lang="de-DE" dirty="0"/>
              <a:t>Die </a:t>
            </a:r>
            <a:r>
              <a:rPr lang="de-DE" b="1" dirty="0"/>
              <a:t>Direktvergabe </a:t>
            </a:r>
            <a:r>
              <a:rPr lang="de-DE" dirty="0"/>
              <a:t>darf im USB nur gewählt werden, wenn</a:t>
            </a:r>
          </a:p>
          <a:p>
            <a:pPr marL="109728" indent="0">
              <a:buNone/>
            </a:pPr>
            <a:r>
              <a:rPr lang="de-DE" dirty="0"/>
              <a:t>der geschätzte Auftragswert </a:t>
            </a:r>
            <a:r>
              <a:rPr lang="de-DE" b="1" dirty="0"/>
              <a:t>Euro 100.000,-- nicht </a:t>
            </a:r>
            <a:r>
              <a:rPr lang="de-DE" b="1" dirty="0" smtClean="0"/>
              <a:t>erreicht wird</a:t>
            </a:r>
            <a:r>
              <a:rPr lang="de-DE" dirty="0" smtClean="0"/>
              <a:t>.</a:t>
            </a:r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r>
              <a:rPr lang="de-DE" dirty="0" smtClean="0"/>
              <a:t>Das </a:t>
            </a:r>
            <a:r>
              <a:rPr lang="de-DE" dirty="0" err="1"/>
              <a:t>BVergG</a:t>
            </a:r>
            <a:r>
              <a:rPr lang="de-DE" dirty="0"/>
              <a:t> gilt nicht im vollen Umfang</a:t>
            </a:r>
            <a:r>
              <a:rPr lang="de-DE" dirty="0" smtClean="0"/>
              <a:t>.</a:t>
            </a:r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r>
              <a:rPr lang="de-DE" dirty="0" smtClean="0"/>
              <a:t>Sie </a:t>
            </a:r>
            <a:r>
              <a:rPr lang="de-DE" dirty="0"/>
              <a:t>ist ein </a:t>
            </a:r>
            <a:r>
              <a:rPr lang="de-DE" b="1" dirty="0"/>
              <a:t>formfrei(</a:t>
            </a:r>
            <a:r>
              <a:rPr lang="de-DE" b="1" dirty="0" err="1"/>
              <a:t>eres</a:t>
            </a:r>
            <a:r>
              <a:rPr lang="de-DE" b="1" dirty="0"/>
              <a:t>) Vergabeverfahren </a:t>
            </a:r>
            <a:r>
              <a:rPr lang="de-DE" dirty="0"/>
              <a:t>aber</a:t>
            </a:r>
            <a:r>
              <a:rPr lang="de-DE" dirty="0" smtClean="0"/>
              <a:t>:</a:t>
            </a:r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r>
              <a:rPr lang="de-DE" dirty="0"/>
              <a:t>• Wahl des Verfahrens ist bekämpfbar</a:t>
            </a:r>
          </a:p>
          <a:p>
            <a:pPr marL="109728" indent="0">
              <a:buNone/>
            </a:pPr>
            <a:r>
              <a:rPr lang="de-AT" dirty="0"/>
              <a:t>• Vergabegrundsätze sind Großteils einzuhalten</a:t>
            </a:r>
          </a:p>
          <a:p>
            <a:pPr marL="109728" indent="0">
              <a:buNone/>
            </a:pPr>
            <a:r>
              <a:rPr lang="de-DE" dirty="0"/>
              <a:t>• Eignung muss geprüft werden und vorliegen</a:t>
            </a:r>
          </a:p>
          <a:p>
            <a:pPr marL="109728" indent="0">
              <a:buNone/>
            </a:pPr>
            <a:r>
              <a:rPr lang="de-DE" dirty="0"/>
              <a:t>• Preisangemessenheit muss geprüft werden und vorliegen</a:t>
            </a:r>
          </a:p>
          <a:p>
            <a:pPr marL="109728" indent="0">
              <a:buNone/>
            </a:pPr>
            <a:r>
              <a:rPr lang="de-AT" dirty="0"/>
              <a:t>• </a:t>
            </a:r>
            <a:r>
              <a:rPr lang="de-AT" dirty="0" smtClean="0"/>
              <a:t>Dokumentationspflichten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56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38918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endParaRPr lang="de-AT" sz="3600" b="1" dirty="0" smtClean="0"/>
          </a:p>
          <a:p>
            <a:pPr marL="109728" indent="0">
              <a:buNone/>
            </a:pPr>
            <a:r>
              <a:rPr lang="de-AT" sz="3600" b="1" dirty="0" smtClean="0"/>
              <a:t>Direktvergabe </a:t>
            </a:r>
            <a:r>
              <a:rPr lang="de-AT" sz="3600" b="1" dirty="0"/>
              <a:t>(ohne Bekanntmachung</a:t>
            </a:r>
            <a:r>
              <a:rPr lang="de-AT" sz="3600" b="1" dirty="0" smtClean="0"/>
              <a:t>)</a:t>
            </a:r>
            <a:endParaRPr lang="de-AT" sz="3600" b="1" dirty="0"/>
          </a:p>
          <a:p>
            <a:pPr marL="109728" indent="0">
              <a:buNone/>
            </a:pPr>
            <a:endParaRPr lang="de-DE" b="1" dirty="0" smtClean="0"/>
          </a:p>
          <a:p>
            <a:pPr marL="109728" indent="0">
              <a:buNone/>
            </a:pPr>
            <a:r>
              <a:rPr lang="de-DE" b="1" dirty="0" smtClean="0"/>
              <a:t>Achtung </a:t>
            </a:r>
            <a:r>
              <a:rPr lang="de-DE" b="1" dirty="0"/>
              <a:t>bei Vorhaben im OSB</a:t>
            </a:r>
            <a:r>
              <a:rPr lang="de-DE" dirty="0"/>
              <a:t>:</a:t>
            </a:r>
          </a:p>
          <a:p>
            <a:pPr marL="109728" indent="0">
              <a:buNone/>
            </a:pPr>
            <a:endParaRPr lang="de-DE" dirty="0" smtClean="0"/>
          </a:p>
          <a:p>
            <a:pPr marL="109728" indent="0">
              <a:buNone/>
            </a:pPr>
            <a:r>
              <a:rPr lang="de-DE" dirty="0" smtClean="0"/>
              <a:t>Wenn </a:t>
            </a:r>
            <a:r>
              <a:rPr lang="de-DE" dirty="0"/>
              <a:t>der </a:t>
            </a:r>
            <a:r>
              <a:rPr lang="de-DE" b="1" dirty="0"/>
              <a:t>kumulierte geschätzte Auftragswert </a:t>
            </a:r>
            <a:r>
              <a:rPr lang="de-DE" dirty="0" smtClean="0"/>
              <a:t>bei </a:t>
            </a:r>
            <a:r>
              <a:rPr lang="de-DE" b="1" dirty="0" smtClean="0"/>
              <a:t>Lieferungs-  </a:t>
            </a:r>
            <a:r>
              <a:rPr lang="de-DE" b="1" dirty="0"/>
              <a:t>und </a:t>
            </a:r>
          </a:p>
          <a:p>
            <a:pPr marL="109728" indent="0">
              <a:buNone/>
            </a:pPr>
            <a:endParaRPr lang="de-DE" b="1" dirty="0"/>
          </a:p>
          <a:p>
            <a:pPr marL="109728" indent="0">
              <a:buNone/>
            </a:pPr>
            <a:r>
              <a:rPr lang="de-DE" b="1" dirty="0"/>
              <a:t>Dienstleistungsaufträgen </a:t>
            </a:r>
            <a:r>
              <a:rPr lang="de-DE" dirty="0"/>
              <a:t>im </a:t>
            </a:r>
            <a:r>
              <a:rPr lang="de-DE" b="1" u="sng" dirty="0" smtClean="0"/>
              <a:t>OSB</a:t>
            </a:r>
            <a:r>
              <a:rPr lang="de-DE" b="1" dirty="0" smtClean="0"/>
              <a:t> </a:t>
            </a:r>
            <a:r>
              <a:rPr lang="de-DE" dirty="0" smtClean="0"/>
              <a:t>liegt, </a:t>
            </a:r>
          </a:p>
          <a:p>
            <a:pPr marL="109728" indent="0">
              <a:lnSpc>
                <a:spcPct val="170000"/>
              </a:lnSpc>
              <a:buNone/>
            </a:pPr>
            <a:endParaRPr lang="de-DE" sz="1800" dirty="0" smtClean="0"/>
          </a:p>
          <a:p>
            <a:pPr marL="109728" indent="0">
              <a:lnSpc>
                <a:spcPct val="170000"/>
              </a:lnSpc>
              <a:buNone/>
            </a:pPr>
            <a:r>
              <a:rPr lang="de-DE" dirty="0" smtClean="0"/>
              <a:t>darf die Direktvergabe </a:t>
            </a:r>
            <a:r>
              <a:rPr lang="de-DE" dirty="0"/>
              <a:t>bei einem Los nur gewählt werden, wenn </a:t>
            </a:r>
            <a:r>
              <a:rPr lang="de-DE" dirty="0" smtClean="0"/>
              <a:t>der geschätzte </a:t>
            </a:r>
            <a:r>
              <a:rPr lang="de-DE" dirty="0"/>
              <a:t>Auftragswert dieses Loses </a:t>
            </a:r>
            <a:r>
              <a:rPr lang="de-DE" b="1" dirty="0"/>
              <a:t>Euro 80.000,-- </a:t>
            </a:r>
            <a:r>
              <a:rPr lang="de-DE" dirty="0" smtClean="0"/>
              <a:t>nicht erreicht </a:t>
            </a:r>
            <a:r>
              <a:rPr lang="de-DE" dirty="0"/>
              <a:t>und es darf nicht mehr als 20% des </a:t>
            </a:r>
            <a:r>
              <a:rPr lang="de-DE" dirty="0" smtClean="0"/>
              <a:t>kumulierten Auftragswertes </a:t>
            </a:r>
            <a:r>
              <a:rPr lang="de-DE" dirty="0"/>
              <a:t>aller Lose im USB vergeben werden.</a:t>
            </a:r>
          </a:p>
          <a:p>
            <a:pPr marL="109728" indent="0">
              <a:buNone/>
            </a:pPr>
            <a:endParaRPr lang="de-DE" b="1" dirty="0"/>
          </a:p>
          <a:p>
            <a:pPr marL="109728" indent="0">
              <a:buNone/>
            </a:pPr>
            <a:r>
              <a:rPr lang="de-DE" dirty="0" smtClean="0"/>
              <a:t>Das </a:t>
            </a:r>
            <a:r>
              <a:rPr lang="de-DE" dirty="0"/>
              <a:t>bedeutet, die „Schwellenwerteverordnung“ greift hier</a:t>
            </a:r>
          </a:p>
          <a:p>
            <a:pPr marL="109728" indent="0">
              <a:buNone/>
            </a:pPr>
            <a:r>
              <a:rPr lang="de-DE" dirty="0"/>
              <a:t>nicht im vollen </a:t>
            </a:r>
            <a:r>
              <a:rPr lang="de-DE" dirty="0" smtClean="0"/>
              <a:t>Ausmaß.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57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28047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endParaRPr lang="de-AT" sz="3600" b="1" dirty="0" smtClean="0"/>
          </a:p>
          <a:p>
            <a:pPr marL="109728" indent="0">
              <a:buNone/>
            </a:pPr>
            <a:r>
              <a:rPr lang="de-AT" sz="3600" b="1" dirty="0" smtClean="0"/>
              <a:t>Direktvergabe </a:t>
            </a:r>
            <a:r>
              <a:rPr lang="de-AT" sz="3600" b="1" dirty="0"/>
              <a:t>(ohne Bekanntmachung</a:t>
            </a:r>
            <a:r>
              <a:rPr lang="de-AT" sz="3600" b="1" dirty="0" smtClean="0"/>
              <a:t>)</a:t>
            </a:r>
          </a:p>
          <a:p>
            <a:pPr marL="109728" indent="0">
              <a:buNone/>
            </a:pPr>
            <a:endParaRPr lang="de-AT" b="1" dirty="0"/>
          </a:p>
          <a:p>
            <a:pPr marL="109728" indent="0">
              <a:buNone/>
            </a:pPr>
            <a:r>
              <a:rPr lang="de-DE" sz="2900" b="1" dirty="0" smtClean="0"/>
              <a:t>Achtung </a:t>
            </a:r>
            <a:r>
              <a:rPr lang="de-DE" sz="2900" b="1" dirty="0"/>
              <a:t>bei Vorhaben im USB</a:t>
            </a:r>
            <a:r>
              <a:rPr lang="de-DE" sz="2900" dirty="0"/>
              <a:t>:</a:t>
            </a:r>
          </a:p>
          <a:p>
            <a:pPr marL="109728" indent="0">
              <a:buNone/>
            </a:pPr>
            <a:endParaRPr lang="de-DE" dirty="0" smtClean="0"/>
          </a:p>
          <a:p>
            <a:pPr marL="109728" indent="0">
              <a:buNone/>
            </a:pPr>
            <a:r>
              <a:rPr lang="de-DE" dirty="0" smtClean="0"/>
              <a:t>Wenn </a:t>
            </a:r>
            <a:r>
              <a:rPr lang="de-DE" dirty="0"/>
              <a:t>der </a:t>
            </a:r>
            <a:r>
              <a:rPr lang="de-DE" b="1" dirty="0"/>
              <a:t>kumulierte geschätzte Auftragswert </a:t>
            </a:r>
            <a:r>
              <a:rPr lang="de-DE" dirty="0"/>
              <a:t>bei </a:t>
            </a:r>
            <a:r>
              <a:rPr lang="de-DE" b="1" dirty="0" smtClean="0"/>
              <a:t>Lieferungs- und </a:t>
            </a:r>
            <a:endParaRPr lang="de-DE" b="1" dirty="0"/>
          </a:p>
          <a:p>
            <a:pPr marL="109728" indent="0">
              <a:buNone/>
            </a:pPr>
            <a:endParaRPr lang="de-DE" b="1" dirty="0" smtClean="0"/>
          </a:p>
          <a:p>
            <a:pPr marL="109728" indent="0">
              <a:buNone/>
            </a:pPr>
            <a:r>
              <a:rPr lang="de-DE" b="1" dirty="0" smtClean="0"/>
              <a:t>Dienstleistungsaufträgen </a:t>
            </a:r>
            <a:r>
              <a:rPr lang="de-DE" dirty="0"/>
              <a:t>im </a:t>
            </a:r>
            <a:r>
              <a:rPr lang="de-DE" b="1" dirty="0"/>
              <a:t>USB </a:t>
            </a:r>
            <a:r>
              <a:rPr lang="de-DE" dirty="0"/>
              <a:t>liegt, </a:t>
            </a:r>
            <a:endParaRPr lang="de-DE" dirty="0" smtClean="0"/>
          </a:p>
          <a:p>
            <a:pPr marL="109728" indent="0">
              <a:buNone/>
            </a:pPr>
            <a:endParaRPr lang="de-DE" dirty="0" smtClean="0"/>
          </a:p>
          <a:p>
            <a:pPr marL="109728" indent="0">
              <a:buNone/>
            </a:pPr>
            <a:r>
              <a:rPr lang="de-DE" dirty="0" smtClean="0"/>
              <a:t>darf die Direktvergabe </a:t>
            </a:r>
            <a:r>
              <a:rPr lang="de-DE" dirty="0"/>
              <a:t>bei einem Los nur gewählt werden, wenn </a:t>
            </a:r>
            <a:r>
              <a:rPr lang="de-DE" dirty="0" smtClean="0"/>
              <a:t>der geschätzte </a:t>
            </a:r>
            <a:r>
              <a:rPr lang="de-DE" dirty="0"/>
              <a:t>Auftragswert dieses Loses </a:t>
            </a:r>
            <a:r>
              <a:rPr lang="de-DE" b="1" dirty="0"/>
              <a:t>Euro 50.000,-- </a:t>
            </a:r>
            <a:r>
              <a:rPr lang="de-DE" dirty="0"/>
              <a:t>nicht</a:t>
            </a:r>
          </a:p>
          <a:p>
            <a:pPr marL="109728" indent="0">
              <a:buNone/>
            </a:pPr>
            <a:r>
              <a:rPr lang="de-DE" dirty="0"/>
              <a:t>erreicht und es darf nicht mehr als 40% des </a:t>
            </a:r>
            <a:r>
              <a:rPr lang="de-DE" dirty="0" smtClean="0"/>
              <a:t>kumulierten</a:t>
            </a:r>
          </a:p>
          <a:p>
            <a:pPr marL="109728" indent="0">
              <a:buNone/>
            </a:pPr>
            <a:r>
              <a:rPr lang="de-DE" dirty="0" smtClean="0"/>
              <a:t>Auftragswertes </a:t>
            </a:r>
            <a:r>
              <a:rPr lang="de-DE" dirty="0"/>
              <a:t>aller Lose in Direktvergabe vergeben werden.</a:t>
            </a:r>
          </a:p>
          <a:p>
            <a:pPr marL="109728" indent="0">
              <a:buNone/>
            </a:pPr>
            <a:endParaRPr lang="de-DE" dirty="0" smtClean="0"/>
          </a:p>
          <a:p>
            <a:pPr marL="109728" indent="0">
              <a:buNone/>
            </a:pPr>
            <a:r>
              <a:rPr lang="de-DE" dirty="0" smtClean="0"/>
              <a:t>Das </a:t>
            </a:r>
            <a:r>
              <a:rPr lang="de-DE" dirty="0"/>
              <a:t>bedeutet, die „Schwellenwerteverordnung“ greift</a:t>
            </a:r>
          </a:p>
          <a:p>
            <a:pPr marL="109728" indent="0">
              <a:buNone/>
            </a:pPr>
            <a:r>
              <a:rPr lang="de-DE" dirty="0"/>
              <a:t>hier </a:t>
            </a:r>
            <a:r>
              <a:rPr lang="de-DE" dirty="0" smtClean="0"/>
              <a:t>nicht. 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58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94949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476672"/>
            <a:ext cx="7499176" cy="5688632"/>
          </a:xfrm>
        </p:spPr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r>
              <a:rPr lang="de-DE" sz="5100" b="1" dirty="0"/>
              <a:t>Direktvergabe m. vorh. Bekanntmachung </a:t>
            </a:r>
            <a:endParaRPr lang="de-DE" sz="5100" b="1" dirty="0" smtClean="0"/>
          </a:p>
          <a:p>
            <a:pPr marL="109728" indent="0">
              <a:buNone/>
            </a:pPr>
            <a:endParaRPr lang="de-DE" b="1" dirty="0"/>
          </a:p>
          <a:p>
            <a:pPr marL="109728" indent="0">
              <a:buNone/>
            </a:pPr>
            <a:r>
              <a:rPr lang="de-DE" sz="2900" dirty="0"/>
              <a:t>Sie ist ein </a:t>
            </a:r>
            <a:r>
              <a:rPr lang="de-DE" sz="2900" b="1" dirty="0"/>
              <a:t>formfrei(</a:t>
            </a:r>
            <a:r>
              <a:rPr lang="de-DE" sz="2900" b="1" dirty="0" err="1"/>
              <a:t>eres</a:t>
            </a:r>
            <a:r>
              <a:rPr lang="de-DE" sz="2900" b="1" dirty="0"/>
              <a:t>) Vergabeverfahren </a:t>
            </a:r>
            <a:r>
              <a:rPr lang="de-DE" sz="2900" dirty="0"/>
              <a:t>aber</a:t>
            </a:r>
            <a:r>
              <a:rPr lang="de-DE" sz="2900" dirty="0" smtClean="0"/>
              <a:t>:</a:t>
            </a:r>
          </a:p>
          <a:p>
            <a:pPr marL="109728" indent="0">
              <a:buNone/>
            </a:pPr>
            <a:endParaRPr lang="de-DE" sz="2900" dirty="0"/>
          </a:p>
          <a:p>
            <a:pPr marL="109728" indent="0">
              <a:buNone/>
            </a:pPr>
            <a:r>
              <a:rPr lang="de-DE" sz="2900" dirty="0" smtClean="0"/>
              <a:t>Wahl </a:t>
            </a:r>
            <a:r>
              <a:rPr lang="de-DE" sz="2900" dirty="0"/>
              <a:t>des Verfahrens und Bekanntmachung sind bekämpfbar</a:t>
            </a:r>
          </a:p>
          <a:p>
            <a:pPr marL="109728" indent="0">
              <a:buNone/>
            </a:pPr>
            <a:endParaRPr lang="de-DE" sz="2900" dirty="0"/>
          </a:p>
          <a:p>
            <a:pPr marL="109728" indent="0">
              <a:buNone/>
            </a:pPr>
            <a:r>
              <a:rPr lang="de-DE" sz="2900" dirty="0" smtClean="0"/>
              <a:t>Mindestinhalte </a:t>
            </a:r>
            <a:r>
              <a:rPr lang="de-DE" sz="2900" dirty="0"/>
              <a:t>der Bekanntmachung sind vorgeschrieben</a:t>
            </a:r>
          </a:p>
          <a:p>
            <a:pPr marL="109728" indent="0">
              <a:buNone/>
            </a:pPr>
            <a:endParaRPr lang="de-DE" sz="2900" dirty="0"/>
          </a:p>
          <a:p>
            <a:pPr marL="109728" indent="0">
              <a:buNone/>
            </a:pPr>
            <a:r>
              <a:rPr lang="de-DE" sz="2900" dirty="0" smtClean="0"/>
              <a:t>nichtdiskriminierende </a:t>
            </a:r>
            <a:r>
              <a:rPr lang="de-DE" sz="2900" dirty="0"/>
              <a:t>Kriterien für die Auswahl der Bieter und</a:t>
            </a:r>
          </a:p>
          <a:p>
            <a:pPr marL="109728" indent="0">
              <a:buNone/>
            </a:pPr>
            <a:r>
              <a:rPr lang="de-DE" sz="2900" dirty="0" smtClean="0"/>
              <a:t>des </a:t>
            </a:r>
            <a:r>
              <a:rPr lang="de-DE" sz="2900" dirty="0"/>
              <a:t>erfolgreichen Angebotes sind </a:t>
            </a:r>
            <a:r>
              <a:rPr lang="de-DE" sz="2900" dirty="0" smtClean="0"/>
              <a:t>erforderlich</a:t>
            </a:r>
          </a:p>
          <a:p>
            <a:pPr marL="109728" indent="0">
              <a:buNone/>
            </a:pPr>
            <a:endParaRPr lang="de-DE" sz="2900" dirty="0"/>
          </a:p>
          <a:p>
            <a:pPr marL="109728" indent="0">
              <a:buNone/>
            </a:pPr>
            <a:r>
              <a:rPr lang="de-AT" sz="2900" dirty="0" smtClean="0"/>
              <a:t>Vergabegrundsätze </a:t>
            </a:r>
            <a:r>
              <a:rPr lang="de-AT" sz="2900" dirty="0"/>
              <a:t>sind Großteils einzuhalten</a:t>
            </a:r>
          </a:p>
          <a:p>
            <a:pPr marL="109728" indent="0">
              <a:buNone/>
            </a:pPr>
            <a:endParaRPr lang="de-DE" sz="2900" dirty="0"/>
          </a:p>
          <a:p>
            <a:pPr marL="109728" indent="0">
              <a:buNone/>
            </a:pPr>
            <a:r>
              <a:rPr lang="de-DE" sz="2900" dirty="0" smtClean="0"/>
              <a:t>Eignung </a:t>
            </a:r>
            <a:r>
              <a:rPr lang="de-DE" sz="2900" dirty="0"/>
              <a:t>muss geprüft werden und </a:t>
            </a:r>
            <a:r>
              <a:rPr lang="de-DE" sz="2900" dirty="0" smtClean="0"/>
              <a:t>vorliegen</a:t>
            </a:r>
          </a:p>
          <a:p>
            <a:pPr marL="109728" indent="0">
              <a:buNone/>
            </a:pPr>
            <a:endParaRPr lang="de-DE" sz="2900" dirty="0"/>
          </a:p>
          <a:p>
            <a:pPr marL="109728" indent="0">
              <a:buNone/>
            </a:pPr>
            <a:r>
              <a:rPr lang="de-DE" sz="2900" dirty="0" smtClean="0"/>
              <a:t>Preisangemessenheit </a:t>
            </a:r>
            <a:r>
              <a:rPr lang="de-DE" sz="2900" dirty="0"/>
              <a:t>muss geprüft werden und vorliegen</a:t>
            </a:r>
          </a:p>
          <a:p>
            <a:pPr marL="109728" indent="0">
              <a:buNone/>
            </a:pPr>
            <a:endParaRPr lang="de-DE" sz="2900" dirty="0"/>
          </a:p>
          <a:p>
            <a:pPr marL="109728" indent="0">
              <a:buNone/>
            </a:pPr>
            <a:r>
              <a:rPr lang="de-DE" sz="2900" dirty="0" smtClean="0"/>
              <a:t>Zuschlagserteilung </a:t>
            </a:r>
            <a:r>
              <a:rPr lang="de-DE" sz="2900" dirty="0"/>
              <a:t>ist allen Bewerbern/Bietern mitzuteilen</a:t>
            </a:r>
          </a:p>
          <a:p>
            <a:pPr marL="109728" indent="0">
              <a:buNone/>
            </a:pPr>
            <a:endParaRPr lang="de-DE" sz="2900" dirty="0"/>
          </a:p>
          <a:p>
            <a:pPr marL="109728" indent="0">
              <a:buNone/>
            </a:pPr>
            <a:r>
              <a:rPr lang="de-DE" sz="2900" dirty="0" smtClean="0"/>
              <a:t>Widerrufserklärung </a:t>
            </a:r>
            <a:r>
              <a:rPr lang="de-DE" sz="2900" dirty="0"/>
              <a:t>ist bekannt zu machen</a:t>
            </a:r>
          </a:p>
          <a:p>
            <a:pPr marL="109728" indent="0">
              <a:buNone/>
            </a:pPr>
            <a:endParaRPr lang="de-AT" sz="2900" dirty="0"/>
          </a:p>
          <a:p>
            <a:pPr marL="109728" indent="0">
              <a:buNone/>
            </a:pPr>
            <a:r>
              <a:rPr lang="de-AT" sz="2900" dirty="0" smtClean="0"/>
              <a:t>Dokumentationspflichten</a:t>
            </a:r>
            <a:endParaRPr lang="de-AT" sz="29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316416" y="6407944"/>
            <a:ext cx="696616" cy="365125"/>
          </a:xfrm>
        </p:spPr>
        <p:txBody>
          <a:bodyPr/>
          <a:lstStyle/>
          <a:p>
            <a:fld id="{8F37CEE6-C68F-4E48-92D0-63A7926D4FDE}" type="slidenum">
              <a:rPr lang="de-AT" smtClean="0"/>
              <a:t>59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31146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endParaRPr lang="de-AT" dirty="0"/>
          </a:p>
          <a:p>
            <a:r>
              <a:rPr lang="de-AT" dirty="0" smtClean="0"/>
              <a:t>Überschaubare Auftragsgrößen öffnen den Wettbewerb und ermöglichen die Chance zur Angebotsabgabe für KMUs der Region. </a:t>
            </a:r>
          </a:p>
          <a:p>
            <a:pPr marL="109728" indent="0">
              <a:buNone/>
            </a:pPr>
            <a:endParaRPr lang="de-AT" dirty="0" smtClean="0"/>
          </a:p>
          <a:p>
            <a:pPr marL="109728" indent="0">
              <a:buNone/>
            </a:pPr>
            <a:r>
              <a:rPr lang="de-AT" dirty="0" smtClean="0"/>
              <a:t>Dies erfordert jedoch: </a:t>
            </a:r>
          </a:p>
          <a:p>
            <a:pPr marL="109728" indent="0">
              <a:buNone/>
            </a:pPr>
            <a:endParaRPr lang="de-AT" dirty="0" smtClean="0"/>
          </a:p>
          <a:p>
            <a:pPr lvl="1"/>
            <a:r>
              <a:rPr lang="de-AT" sz="2600" dirty="0" smtClean="0"/>
              <a:t>Statement </a:t>
            </a:r>
            <a:r>
              <a:rPr lang="de-AT" sz="2600" dirty="0"/>
              <a:t>zur regionalen Vergabe! </a:t>
            </a:r>
          </a:p>
          <a:p>
            <a:pPr marL="109728" indent="0">
              <a:buNone/>
            </a:pPr>
            <a:r>
              <a:rPr lang="de-AT" dirty="0"/>
              <a:t> 	= Ressourcen für </a:t>
            </a:r>
            <a:r>
              <a:rPr lang="de-AT" dirty="0" smtClean="0"/>
              <a:t>zeitintensivere AU (Vorbereitung!)</a:t>
            </a:r>
            <a:endParaRPr lang="de-AT" dirty="0"/>
          </a:p>
          <a:p>
            <a:endParaRPr lang="de-AT" dirty="0" smtClean="0"/>
          </a:p>
          <a:p>
            <a:pPr lvl="1"/>
            <a:r>
              <a:rPr lang="de-AT" sz="2700" dirty="0" smtClean="0"/>
              <a:t>Marktüberblick (für Mindestkriterien</a:t>
            </a:r>
            <a:r>
              <a:rPr lang="de-AT" sz="2700" dirty="0"/>
              <a:t>, Eignungskriterien, </a:t>
            </a:r>
            <a:r>
              <a:rPr lang="de-AT" sz="2700" dirty="0" smtClean="0"/>
              <a:t>Qualitätskriterien)</a:t>
            </a:r>
            <a:endParaRPr lang="de-AT" sz="2700" dirty="0"/>
          </a:p>
          <a:p>
            <a:pPr marL="109728" indent="0">
              <a:buNone/>
            </a:pPr>
            <a:endParaRPr lang="de-AT" dirty="0"/>
          </a:p>
          <a:p>
            <a:pPr lvl="1"/>
            <a:r>
              <a:rPr lang="de-AT" sz="2700" dirty="0"/>
              <a:t>Art des Verfahrens, Losaufteilung </a:t>
            </a:r>
            <a:r>
              <a:rPr lang="de-AT" dirty="0"/>
              <a:t>(</a:t>
            </a:r>
            <a:r>
              <a:rPr lang="de-AT" i="1" dirty="0" smtClean="0"/>
              <a:t>Bietergemeinschaften</a:t>
            </a:r>
            <a:r>
              <a:rPr lang="de-AT" dirty="0" smtClean="0"/>
              <a:t>), </a:t>
            </a:r>
            <a:r>
              <a:rPr lang="de-AT" sz="2700" dirty="0"/>
              <a:t>Rahmenvereinbarungen</a:t>
            </a:r>
          </a:p>
          <a:p>
            <a:endParaRPr lang="de-AT" dirty="0"/>
          </a:p>
          <a:p>
            <a:pPr lvl="1"/>
            <a:endParaRPr lang="de-AT" dirty="0"/>
          </a:p>
          <a:p>
            <a:endParaRPr lang="de-AT" dirty="0" smtClean="0"/>
          </a:p>
          <a:p>
            <a:pPr marL="109728" indent="0">
              <a:buNone/>
            </a:pPr>
            <a:endParaRPr lang="de-AT" dirty="0" smtClean="0"/>
          </a:p>
          <a:p>
            <a:endParaRPr lang="de-AT" dirty="0"/>
          </a:p>
          <a:p>
            <a:pPr marL="109728" indent="0">
              <a:buNone/>
            </a:pP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de-AT" sz="2800" dirty="0" smtClean="0"/>
              <a:t>Die Chance zur Regionalität</a:t>
            </a:r>
            <a:endParaRPr lang="de-AT" sz="2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16915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55576" y="908721"/>
            <a:ext cx="7704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b="1" dirty="0"/>
              <a:t>Rahmenvereinbarungen (RV</a:t>
            </a:r>
            <a:r>
              <a:rPr lang="de-AT" sz="2400" b="1" dirty="0" smtClean="0"/>
              <a:t>)</a:t>
            </a:r>
          </a:p>
          <a:p>
            <a:endParaRPr lang="de-AT" sz="2400" dirty="0"/>
          </a:p>
          <a:p>
            <a:r>
              <a:rPr lang="de-AT" sz="2400" dirty="0" smtClean="0"/>
              <a:t>Neues bei RV – vgl</a:t>
            </a:r>
            <a:r>
              <a:rPr lang="de-AT" sz="2400" dirty="0"/>
              <a:t>. </a:t>
            </a:r>
            <a:r>
              <a:rPr lang="de-AT" sz="2400" dirty="0" smtClean="0"/>
              <a:t>§§ 153 </a:t>
            </a:r>
            <a:r>
              <a:rPr lang="de-AT" sz="2400" dirty="0"/>
              <a:t>–155 + 314 –316</a:t>
            </a:r>
            <a:r>
              <a:rPr lang="de-AT" sz="2400" dirty="0" smtClean="0"/>
              <a:t>:</a:t>
            </a:r>
          </a:p>
          <a:p>
            <a:endParaRPr lang="de-AT" sz="2400" dirty="0"/>
          </a:p>
          <a:p>
            <a:r>
              <a:rPr lang="de-DE" sz="2400" dirty="0" smtClean="0"/>
              <a:t>Kombination </a:t>
            </a:r>
            <a:r>
              <a:rPr lang="de-DE" sz="2400" dirty="0"/>
              <a:t>der Abrufmodalitäten (mit/ohne Wettbewerb in 2. Stufe) in einer RV zulässig (Angabe der objektiven Kriterien wann welche Modalität zum Zug kommt –z.B. Abrufhöhe</a:t>
            </a:r>
            <a:r>
              <a:rPr lang="de-DE" sz="2400" dirty="0" smtClean="0"/>
              <a:t>)</a:t>
            </a:r>
          </a:p>
          <a:p>
            <a:endParaRPr lang="de-DE" sz="2400" dirty="0"/>
          </a:p>
          <a:p>
            <a:r>
              <a:rPr lang="de-DE" sz="2400" dirty="0" smtClean="0"/>
              <a:t>Abrufberechtigte </a:t>
            </a:r>
            <a:r>
              <a:rPr lang="de-DE" sz="2400" dirty="0"/>
              <a:t>müssen von Beginn </a:t>
            </a:r>
            <a:r>
              <a:rPr lang="de-DE" sz="2400" dirty="0" smtClean="0"/>
              <a:t>an eindeutig </a:t>
            </a:r>
            <a:r>
              <a:rPr lang="de-DE" sz="2400" dirty="0"/>
              <a:t>identifiziert sein</a:t>
            </a:r>
            <a:r>
              <a:rPr lang="de-DE" sz="2400" dirty="0" smtClean="0"/>
              <a:t>!</a:t>
            </a:r>
          </a:p>
          <a:p>
            <a:endParaRPr lang="de-DE" sz="2400" dirty="0"/>
          </a:p>
          <a:p>
            <a:r>
              <a:rPr lang="de-DE" sz="2400" dirty="0" smtClean="0"/>
              <a:t>Laufzeit </a:t>
            </a:r>
            <a:r>
              <a:rPr lang="de-DE" sz="2400" dirty="0" err="1"/>
              <a:t>grds</a:t>
            </a:r>
            <a:r>
              <a:rPr lang="de-DE" sz="2400" dirty="0"/>
              <a:t>. 4 bzw. 8 Jahre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460432" y="6407944"/>
            <a:ext cx="552600" cy="365125"/>
          </a:xfrm>
        </p:spPr>
        <p:txBody>
          <a:bodyPr/>
          <a:lstStyle/>
          <a:p>
            <a:fld id="{8F37CEE6-C68F-4E48-92D0-63A7926D4FDE}" type="slidenum">
              <a:rPr lang="de-AT" smtClean="0"/>
              <a:t>60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34722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de-DE" sz="3000" b="1" dirty="0" smtClean="0"/>
              <a:t>Verhandlungsverfahren </a:t>
            </a:r>
            <a:r>
              <a:rPr lang="de-DE" sz="3000" b="1" dirty="0" err="1" smtClean="0"/>
              <a:t>mBK</a:t>
            </a:r>
            <a:r>
              <a:rPr lang="de-DE" sz="3000" b="1" dirty="0" smtClean="0"/>
              <a:t> </a:t>
            </a:r>
          </a:p>
          <a:p>
            <a:pPr marL="109728" indent="0">
              <a:buNone/>
            </a:pPr>
            <a:endParaRPr lang="de-DE" sz="2800" b="1" dirty="0" smtClean="0"/>
          </a:p>
          <a:p>
            <a:pPr marL="109728" indent="0">
              <a:buNone/>
            </a:pPr>
            <a:r>
              <a:rPr lang="de-DE" dirty="0" smtClean="0"/>
              <a:t>als </a:t>
            </a:r>
            <a:r>
              <a:rPr lang="de-DE" dirty="0"/>
              <a:t>Regelverfahren bei </a:t>
            </a:r>
            <a:r>
              <a:rPr lang="de-DE" b="1" dirty="0"/>
              <a:t>allen Bauleistungen im USB </a:t>
            </a:r>
            <a:r>
              <a:rPr lang="de-DE" dirty="0" err="1"/>
              <a:t>gem</a:t>
            </a:r>
            <a:r>
              <a:rPr lang="de-DE" dirty="0" smtClean="0"/>
              <a:t>§ 44 </a:t>
            </a:r>
            <a:r>
              <a:rPr lang="de-DE" dirty="0" err="1" smtClean="0"/>
              <a:t>BVergG</a:t>
            </a:r>
            <a:endParaRPr lang="de-DE" dirty="0" smtClean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r>
              <a:rPr lang="de-DE" dirty="0" smtClean="0"/>
              <a:t>nicht </a:t>
            </a:r>
            <a:r>
              <a:rPr lang="de-DE" dirty="0"/>
              <a:t>nur wie bisher in </a:t>
            </a:r>
            <a:endParaRPr lang="de-DE" dirty="0" smtClean="0"/>
          </a:p>
          <a:p>
            <a:pPr marL="109728" indent="0">
              <a:buNone/>
            </a:pPr>
            <a:r>
              <a:rPr lang="de-DE" dirty="0" smtClean="0"/>
              <a:t>§ 38 </a:t>
            </a:r>
            <a:r>
              <a:rPr lang="de-DE" dirty="0"/>
              <a:t>BVergG2006 bis EUR 1 </a:t>
            </a:r>
            <a:r>
              <a:rPr lang="de-DE" dirty="0" err="1" smtClean="0"/>
              <a:t>Mio</a:t>
            </a:r>
            <a:endParaRPr lang="de-DE" dirty="0" smtClean="0"/>
          </a:p>
          <a:p>
            <a:pPr marL="109728" indent="0">
              <a:buNone/>
            </a:pPr>
            <a:endParaRPr lang="de-DE" dirty="0"/>
          </a:p>
          <a:p>
            <a:r>
              <a:rPr lang="de-AT" sz="2400" dirty="0"/>
              <a:t>auch bei konstruktivem </a:t>
            </a:r>
            <a:r>
              <a:rPr lang="de-AT" sz="2400" dirty="0" smtClean="0"/>
              <a:t>Leistungsbeschreibung</a:t>
            </a:r>
          </a:p>
          <a:p>
            <a:pPr marL="109728" indent="0">
              <a:buNone/>
            </a:pPr>
            <a:endParaRPr lang="de-AT" dirty="0"/>
          </a:p>
          <a:p>
            <a:r>
              <a:rPr lang="de-AT" sz="2400" dirty="0"/>
              <a:t>auch bei „Normbauten</a:t>
            </a:r>
            <a:r>
              <a:rPr lang="de-AT" sz="2400" dirty="0" smtClean="0"/>
              <a:t>“</a:t>
            </a:r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388424" y="6407944"/>
            <a:ext cx="624608" cy="365125"/>
          </a:xfrm>
        </p:spPr>
        <p:txBody>
          <a:bodyPr/>
          <a:lstStyle/>
          <a:p>
            <a:fld id="{8F37CEE6-C68F-4E48-92D0-63A7926D4FDE}" type="slidenum">
              <a:rPr lang="de-AT" smtClean="0"/>
              <a:t>61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228772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de-DE" b="1" dirty="0"/>
          </a:p>
          <a:p>
            <a:pPr marL="109728" indent="0">
              <a:buNone/>
            </a:pPr>
            <a:r>
              <a:rPr lang="de-AT" dirty="0"/>
              <a:t>Folgende </a:t>
            </a:r>
            <a:r>
              <a:rPr lang="de-AT" b="1" dirty="0"/>
              <a:t>Vergabeverfahren </a:t>
            </a:r>
            <a:r>
              <a:rPr lang="de-AT" dirty="0"/>
              <a:t>sind </a:t>
            </a:r>
            <a:r>
              <a:rPr lang="de-AT" dirty="0" smtClean="0"/>
              <a:t>dem </a:t>
            </a:r>
            <a:r>
              <a:rPr lang="de-AT" b="1" dirty="0" smtClean="0"/>
              <a:t>Unterschwellenbereich </a:t>
            </a:r>
            <a:r>
              <a:rPr lang="de-AT" b="1" dirty="0"/>
              <a:t>(USB) </a:t>
            </a:r>
            <a:r>
              <a:rPr lang="de-AT" dirty="0"/>
              <a:t>vorbehalten</a:t>
            </a:r>
            <a:r>
              <a:rPr lang="de-AT" dirty="0" smtClean="0"/>
              <a:t>:</a:t>
            </a:r>
          </a:p>
          <a:p>
            <a:endParaRPr lang="de-AT" sz="2200" dirty="0"/>
          </a:p>
          <a:p>
            <a:pPr marL="109728" indent="0">
              <a:buNone/>
            </a:pPr>
            <a:r>
              <a:rPr lang="de-DE" sz="2200" dirty="0"/>
              <a:t>• Nicht offenes Verfahren ohne vorheriger BK</a:t>
            </a:r>
          </a:p>
          <a:p>
            <a:pPr marL="109728" indent="0">
              <a:buNone/>
            </a:pPr>
            <a:r>
              <a:rPr lang="de-AT" sz="2200" dirty="0"/>
              <a:t>• Verhandlungsverfahren (erweiterte Anwendbarkeit)</a:t>
            </a:r>
          </a:p>
          <a:p>
            <a:pPr marL="109728" indent="0">
              <a:buNone/>
            </a:pPr>
            <a:r>
              <a:rPr lang="de-AT" sz="2200" dirty="0"/>
              <a:t>• Direktvergabe mit vorheriger Bekanntmachung</a:t>
            </a:r>
          </a:p>
          <a:p>
            <a:pPr marL="109728" indent="0">
              <a:buNone/>
            </a:pPr>
            <a:r>
              <a:rPr lang="de-AT" sz="2200" dirty="0"/>
              <a:t>• Direktvergabe </a:t>
            </a:r>
            <a:r>
              <a:rPr lang="de-AT" sz="2200" dirty="0" smtClean="0"/>
              <a:t>ohne Bekanntmachung</a:t>
            </a:r>
            <a:endParaRPr lang="de-AT" sz="2200" dirty="0"/>
          </a:p>
          <a:p>
            <a:pPr marL="109728" indent="0">
              <a:buNone/>
            </a:pPr>
            <a:endParaRPr lang="de-DE" sz="2200" dirty="0" smtClean="0"/>
          </a:p>
          <a:p>
            <a:pPr marL="109728" indent="0">
              <a:buNone/>
            </a:pPr>
            <a:r>
              <a:rPr lang="de-DE" sz="2200" dirty="0" smtClean="0"/>
              <a:t>Die </a:t>
            </a:r>
            <a:r>
              <a:rPr lang="de-DE" sz="2200" dirty="0"/>
              <a:t>Wahl ist überwiegend mit dem Nicht-Erreichen </a:t>
            </a:r>
            <a:r>
              <a:rPr lang="de-DE" sz="2200" dirty="0" smtClean="0"/>
              <a:t>gesetzlich definierter </a:t>
            </a:r>
            <a:r>
              <a:rPr lang="de-DE" sz="2200" dirty="0"/>
              <a:t>Grenzwerte für den geschätzten Auftragswert </a:t>
            </a:r>
            <a:r>
              <a:rPr lang="de-AT" sz="2200" dirty="0"/>
              <a:t>beschränkt.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244408" y="6407944"/>
            <a:ext cx="768624" cy="365125"/>
          </a:xfrm>
        </p:spPr>
        <p:txBody>
          <a:bodyPr/>
          <a:lstStyle/>
          <a:p>
            <a:fld id="{8F37CEE6-C68F-4E48-92D0-63A7926D4FDE}" type="slidenum">
              <a:rPr lang="de-AT" smtClean="0"/>
              <a:t>62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370153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256584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endParaRPr lang="de-DE" sz="3600" b="1" dirty="0" smtClean="0"/>
          </a:p>
          <a:p>
            <a:pPr marL="109728" indent="0">
              <a:buNone/>
            </a:pPr>
            <a:r>
              <a:rPr lang="de-DE" sz="4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Nicht offenes Verfahren ohne vorh. BK</a:t>
            </a:r>
          </a:p>
          <a:p>
            <a:pPr marL="109728" indent="0">
              <a:buNone/>
            </a:pPr>
            <a:endParaRPr lang="de-DE" sz="1800" b="1" dirty="0"/>
          </a:p>
          <a:p>
            <a:r>
              <a:rPr lang="de-DE" dirty="0"/>
              <a:t>Das </a:t>
            </a:r>
            <a:r>
              <a:rPr lang="de-DE" b="1" dirty="0"/>
              <a:t>nicht offene Verfahren ohne </a:t>
            </a:r>
            <a:r>
              <a:rPr lang="de-DE" b="1" dirty="0" smtClean="0"/>
              <a:t>vorheriger BK </a:t>
            </a:r>
            <a:r>
              <a:rPr lang="de-DE" dirty="0" smtClean="0"/>
              <a:t>ist </a:t>
            </a:r>
            <a:r>
              <a:rPr lang="de-DE" dirty="0"/>
              <a:t>nur im USB zulässig mit einem</a:t>
            </a:r>
          </a:p>
          <a:p>
            <a:pPr marL="109728" indent="0">
              <a:buNone/>
            </a:pPr>
            <a:endParaRPr lang="de-AT" dirty="0" smtClean="0"/>
          </a:p>
          <a:p>
            <a:pPr marL="109728" indent="0">
              <a:buNone/>
            </a:pPr>
            <a:r>
              <a:rPr lang="de-AT" dirty="0" smtClean="0"/>
              <a:t>geschätzten </a:t>
            </a:r>
            <a:r>
              <a:rPr lang="de-AT" dirty="0"/>
              <a:t>Auftragswert </a:t>
            </a:r>
            <a:r>
              <a:rPr lang="de-AT" dirty="0" smtClean="0"/>
              <a:t>:</a:t>
            </a:r>
          </a:p>
          <a:p>
            <a:endParaRPr lang="de-AT" dirty="0"/>
          </a:p>
          <a:p>
            <a:r>
              <a:rPr lang="de-DE" dirty="0" smtClean="0"/>
              <a:t>bei </a:t>
            </a:r>
            <a:r>
              <a:rPr lang="de-DE" b="1" dirty="0"/>
              <a:t>Liefer- und Dienstleistungsaufträgen </a:t>
            </a:r>
            <a:r>
              <a:rPr lang="de-DE" dirty="0" smtClean="0"/>
              <a:t>unter </a:t>
            </a:r>
            <a:r>
              <a:rPr lang="de-AT" b="1" dirty="0" smtClean="0"/>
              <a:t>Euro </a:t>
            </a:r>
            <a:r>
              <a:rPr lang="de-AT" b="1" dirty="0"/>
              <a:t>100.000</a:t>
            </a:r>
            <a:r>
              <a:rPr lang="de-AT" b="1" dirty="0" smtClean="0"/>
              <a:t>,--</a:t>
            </a:r>
          </a:p>
          <a:p>
            <a:endParaRPr lang="de-AT" b="1" dirty="0" smtClean="0"/>
          </a:p>
          <a:p>
            <a:r>
              <a:rPr lang="de-DE" dirty="0" smtClean="0"/>
              <a:t>bei </a:t>
            </a:r>
            <a:r>
              <a:rPr lang="de-DE" b="1" dirty="0"/>
              <a:t>Bauaufträgen </a:t>
            </a:r>
            <a:r>
              <a:rPr lang="de-DE" dirty="0"/>
              <a:t>unter </a:t>
            </a:r>
            <a:r>
              <a:rPr lang="de-DE" b="1" dirty="0"/>
              <a:t>Euro 1.000.000</a:t>
            </a:r>
            <a:r>
              <a:rPr lang="de-DE" b="1" dirty="0" smtClean="0"/>
              <a:t>,--</a:t>
            </a:r>
          </a:p>
          <a:p>
            <a:endParaRPr lang="de-DE" b="1" dirty="0"/>
          </a:p>
          <a:p>
            <a:r>
              <a:rPr lang="de-AT" b="1" dirty="0"/>
              <a:t>Dokumentationspflichten</a:t>
            </a:r>
          </a:p>
          <a:p>
            <a:endParaRPr lang="de-AT" b="1" dirty="0"/>
          </a:p>
          <a:p>
            <a:r>
              <a:rPr lang="de-DE" b="1" dirty="0"/>
              <a:t>Der AG hat</a:t>
            </a:r>
            <a:r>
              <a:rPr lang="de-DE" dirty="0"/>
              <a:t>, mit Ausnahme bei der Wahl des offenen Verfahrens und des nicht offenen Verfahrens mit vorheriger Bekanntmachung, </a:t>
            </a:r>
            <a:r>
              <a:rPr lang="de-DE" b="1" dirty="0"/>
              <a:t>die Gründe für die Wahl eines Vergabeverfahrens in den Vergabeakten festzuhalten</a:t>
            </a:r>
            <a:r>
              <a:rPr lang="de-DE" b="1" dirty="0" smtClean="0"/>
              <a:t>.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72400" y="6407944"/>
            <a:ext cx="840632" cy="365125"/>
          </a:xfrm>
        </p:spPr>
        <p:txBody>
          <a:bodyPr/>
          <a:lstStyle/>
          <a:p>
            <a:fld id="{8F37CEE6-C68F-4E48-92D0-63A7926D4FDE}" type="slidenum">
              <a:rPr lang="de-AT" smtClean="0"/>
              <a:t>63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125363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AT" sz="2800" dirty="0" smtClean="0"/>
              <a:t>Offenes Verfahren</a:t>
            </a:r>
            <a:endParaRPr lang="de-AT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indent="0">
              <a:buNone/>
            </a:pPr>
            <a:r>
              <a:rPr lang="de-AT" sz="1800" dirty="0" smtClean="0"/>
              <a:t>Einstufiges Verfahren  (nur Eignungs- und Zuschlagskriterien)</a:t>
            </a:r>
          </a:p>
          <a:p>
            <a:pPr marL="0" indent="0">
              <a:buNone/>
            </a:pPr>
            <a:endParaRPr lang="de-AT" sz="1200" dirty="0" smtClean="0"/>
          </a:p>
          <a:p>
            <a:pPr marL="109728" indent="0">
              <a:buNone/>
            </a:pPr>
            <a:r>
              <a:rPr lang="de-AT" sz="1800" dirty="0" smtClean="0"/>
              <a:t>Verfahrenswahl: immer, ohne Vorliegen besonderer Bedingungen zulässig</a:t>
            </a:r>
          </a:p>
          <a:p>
            <a:endParaRPr lang="de-AT" sz="1200" dirty="0" smtClean="0"/>
          </a:p>
          <a:p>
            <a:pPr marL="109728" indent="0">
              <a:buNone/>
            </a:pPr>
            <a:r>
              <a:rPr lang="de-AT" sz="1800" dirty="0" smtClean="0"/>
              <a:t>Striktes Verhandlungsverbot!</a:t>
            </a:r>
          </a:p>
          <a:p>
            <a:endParaRPr lang="de-AT" sz="1800" dirty="0" smtClean="0"/>
          </a:p>
          <a:p>
            <a:pPr marL="109728" indent="0">
              <a:buNone/>
            </a:pPr>
            <a:r>
              <a:rPr lang="de-AT" sz="1800" dirty="0" smtClean="0"/>
              <a:t>Zwecks Vermeidung hohen Prüfaufwandes werden nur für die Zuschlagserteilung „in Betracht kommende Bieter“ geprüft</a:t>
            </a:r>
          </a:p>
          <a:p>
            <a:endParaRPr lang="de-AT" sz="1200" dirty="0" smtClean="0"/>
          </a:p>
          <a:p>
            <a:pPr marL="109728" indent="0">
              <a:buNone/>
            </a:pPr>
            <a:r>
              <a:rPr lang="de-AT" sz="1800" dirty="0" smtClean="0"/>
              <a:t>Vorteil: rasch, transparent und meist wenig komplex (</a:t>
            </a:r>
            <a:r>
              <a:rPr lang="de-AT" sz="1800" dirty="0" err="1" smtClean="0"/>
              <a:t>zB</a:t>
            </a:r>
            <a:r>
              <a:rPr lang="de-AT" sz="1800" dirty="0" smtClean="0"/>
              <a:t> geringerer Dokumentationsaufwand)</a:t>
            </a:r>
          </a:p>
          <a:p>
            <a:endParaRPr lang="de-AT" sz="1200" dirty="0" smtClean="0"/>
          </a:p>
          <a:p>
            <a:pPr marL="109728" indent="0">
              <a:buNone/>
            </a:pPr>
            <a:r>
              <a:rPr lang="de-AT" sz="1800" dirty="0" smtClean="0"/>
              <a:t>Nachteil: Bieter kann wegen </a:t>
            </a:r>
            <a:r>
              <a:rPr lang="de-AT" sz="1800" dirty="0" err="1" smtClean="0"/>
              <a:t>Einstufigkeit</a:t>
            </a:r>
            <a:r>
              <a:rPr lang="de-AT" sz="1800" dirty="0" smtClean="0"/>
              <a:t> nur grob auf Qualitätsaspekte geprüft werden</a:t>
            </a:r>
            <a:endParaRPr lang="de-AT" sz="1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44408" y="6407944"/>
            <a:ext cx="768624" cy="365125"/>
          </a:xfrm>
        </p:spPr>
        <p:txBody>
          <a:bodyPr/>
          <a:lstStyle/>
          <a:p>
            <a:fld id="{8F37CEE6-C68F-4E48-92D0-63A7926D4FDE}" type="slidenum">
              <a:rPr lang="de-AT" smtClean="0"/>
              <a:t>64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211399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AT" sz="2800" dirty="0" smtClean="0"/>
              <a:t>Nicht offenes Verfahren ohne Bekanntmachung </a:t>
            </a:r>
            <a:endParaRPr lang="de-AT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AT" sz="2000" dirty="0" smtClean="0"/>
              <a:t>Einstufiges Verfahren = direktes Ansprechen von geeigneten Unternehmen </a:t>
            </a:r>
            <a:r>
              <a:rPr lang="de-AT" sz="2000" b="1" dirty="0" smtClean="0"/>
              <a:t>(mindestens 3)</a:t>
            </a:r>
          </a:p>
          <a:p>
            <a:pPr marL="109728" indent="0">
              <a:buNone/>
            </a:pPr>
            <a:endParaRPr lang="de-AT" sz="2000" dirty="0" smtClean="0"/>
          </a:p>
          <a:p>
            <a:r>
              <a:rPr lang="de-AT" sz="2000" dirty="0" smtClean="0"/>
              <a:t>Verfahrenswahl: nur bei Vorliegen der gesetzlichen Bedingungen zulässig (Unterschwellenbereich)</a:t>
            </a:r>
          </a:p>
          <a:p>
            <a:pPr marL="109728" indent="0">
              <a:buNone/>
            </a:pPr>
            <a:endParaRPr lang="de-AT" sz="2000" dirty="0" smtClean="0"/>
          </a:p>
          <a:p>
            <a:r>
              <a:rPr lang="de-AT" sz="2000" dirty="0" smtClean="0"/>
              <a:t>Ab Aufforderung zur Angebotsabgabe wie nicht offenes Verfahren mit Bekanntmachung (Verhandlungsverbot, Angebotsprüfung </a:t>
            </a:r>
            <a:r>
              <a:rPr lang="de-AT" sz="2000" dirty="0" err="1" smtClean="0"/>
              <a:t>etc</a:t>
            </a:r>
            <a:r>
              <a:rPr lang="de-AT" sz="2000" dirty="0" smtClean="0"/>
              <a:t>)</a:t>
            </a:r>
          </a:p>
          <a:p>
            <a:endParaRPr lang="de-AT" sz="2000" dirty="0" smtClean="0"/>
          </a:p>
          <a:p>
            <a:r>
              <a:rPr lang="de-AT" sz="2000" dirty="0" smtClean="0"/>
              <a:t>kein Rechtsanspruch auf Verfahrensbeteiligung</a:t>
            </a:r>
          </a:p>
          <a:p>
            <a:endParaRPr lang="de-AT" sz="2000" dirty="0" smtClean="0"/>
          </a:p>
          <a:p>
            <a:r>
              <a:rPr lang="de-AT" sz="2000" dirty="0" smtClean="0"/>
              <a:t>Daher: Grundsatz des Wechselns (nicht einklagbar)</a:t>
            </a:r>
            <a:endParaRPr lang="de-AT" sz="20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60432" y="6407944"/>
            <a:ext cx="552600" cy="365125"/>
          </a:xfrm>
        </p:spPr>
        <p:txBody>
          <a:bodyPr/>
          <a:lstStyle/>
          <a:p>
            <a:fld id="{8F37CEE6-C68F-4E48-92D0-63A7926D4FDE}" type="slidenum">
              <a:rPr lang="de-AT" smtClean="0"/>
              <a:t>65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829779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AT" sz="2800" dirty="0" smtClean="0"/>
              <a:t>Nicht offenes Verfahren mit Bekanntmachung </a:t>
            </a:r>
            <a:endParaRPr lang="de-AT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r>
              <a:rPr lang="de-AT" sz="1600" dirty="0" smtClean="0"/>
              <a:t>Zweitstufiges Verfahren</a:t>
            </a:r>
          </a:p>
          <a:p>
            <a:r>
              <a:rPr lang="de-AT" sz="1600" dirty="0" smtClean="0"/>
              <a:t>Verfahrenswahl: immer, ohne Vorliegen besonderer Bedingungen zulässig (praktischer Anwendungsbereich: Sicherung von Qualität bei Standarddienstleistungen)</a:t>
            </a:r>
          </a:p>
          <a:p>
            <a:endParaRPr lang="de-AT" sz="1600" dirty="0" smtClean="0"/>
          </a:p>
          <a:p>
            <a:r>
              <a:rPr lang="de-AT" sz="1600" dirty="0" smtClean="0"/>
              <a:t>1. Stufe : Teilnahmeantrag</a:t>
            </a:r>
          </a:p>
          <a:p>
            <a:pPr lvl="1"/>
            <a:r>
              <a:rPr lang="de-AT" sz="1600" dirty="0" smtClean="0"/>
              <a:t>Eignungskriterien = Mindestanforderungen des Bieters </a:t>
            </a:r>
          </a:p>
          <a:p>
            <a:pPr lvl="1"/>
            <a:r>
              <a:rPr lang="de-AT" sz="1600" dirty="0" smtClean="0"/>
              <a:t>Auswahlkriterien = quantifizierbare Anforderungen des Bieters</a:t>
            </a:r>
          </a:p>
          <a:p>
            <a:pPr lvl="1"/>
            <a:endParaRPr lang="de-AT" sz="16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de-AT" sz="1600" dirty="0"/>
              <a:t>2. Stufe: </a:t>
            </a:r>
            <a:r>
              <a:rPr lang="de-AT" sz="1600" dirty="0" smtClean="0"/>
              <a:t>Aufforderung zur </a:t>
            </a:r>
            <a:r>
              <a:rPr lang="de-AT" sz="1600" dirty="0"/>
              <a:t>Angebotsabgabe </a:t>
            </a:r>
            <a:endParaRPr lang="de-AT" sz="1600" dirty="0" smtClean="0"/>
          </a:p>
          <a:p>
            <a:pPr marL="237744" lvl="2" indent="0">
              <a:buNone/>
            </a:pPr>
            <a:r>
              <a:rPr lang="de-AT" sz="1600" dirty="0" smtClean="0"/>
              <a:t>	</a:t>
            </a:r>
            <a:r>
              <a:rPr lang="de-AT" sz="1600" b="1" dirty="0" smtClean="0"/>
              <a:t>nicht </a:t>
            </a:r>
            <a:r>
              <a:rPr lang="de-AT" sz="1600" b="1" dirty="0"/>
              <a:t>unter </a:t>
            </a:r>
            <a:r>
              <a:rPr lang="de-AT" sz="1600" b="1" dirty="0" smtClean="0"/>
              <a:t>5 Bieter</a:t>
            </a:r>
            <a:endParaRPr lang="de-AT" sz="1600" b="1" dirty="0"/>
          </a:p>
          <a:p>
            <a:pPr marL="393192" lvl="1" indent="0">
              <a:buNone/>
            </a:pPr>
            <a:r>
              <a:rPr lang="de-AT" sz="1600" dirty="0" smtClean="0"/>
              <a:t>Ab dann Verlauf wie im offenen Verfahren (Verhandlungsverbot, Angebotsprüfung etc.)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de-AT" sz="16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de-AT" sz="1600" dirty="0" smtClean="0"/>
              <a:t>Vorteile</a:t>
            </a:r>
            <a:r>
              <a:rPr lang="de-AT" sz="1600" dirty="0"/>
              <a:t>: Qualitätsaspekte beim Bieter durch Auswahlkriterien besser </a:t>
            </a:r>
            <a:r>
              <a:rPr lang="de-AT" sz="1600" dirty="0" smtClean="0"/>
              <a:t>prüfbar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de-AT" sz="16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de-AT" sz="1600" dirty="0"/>
              <a:t>Nachteil: zeitintensiv, komplex, größere Anfechtbarkeit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60432" y="6407944"/>
            <a:ext cx="552600" cy="365125"/>
          </a:xfrm>
        </p:spPr>
        <p:txBody>
          <a:bodyPr/>
          <a:lstStyle/>
          <a:p>
            <a:fld id="{8F37CEE6-C68F-4E48-92D0-63A7926D4FDE}" type="slidenum">
              <a:rPr lang="de-AT" smtClean="0"/>
              <a:t>66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239553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AT" sz="2800" dirty="0" smtClean="0"/>
              <a:t>Verhandlungsverfahren mit Bekanntmachung</a:t>
            </a:r>
            <a:endParaRPr lang="de-AT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AT" dirty="0" smtClean="0"/>
              <a:t>Zweistufiges Verfahren – Verfahrenswahl: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AT" dirty="0" smtClean="0"/>
              <a:t>ALT: Ausnahmeverfahren: nur bei Vorliegen der gesetzlichen Bedingungen zulässig (restriktive Auslegung)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AT" dirty="0" smtClean="0"/>
              <a:t>Regelverfahren: zwingend bei geistigen Dienstleistungen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AT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de-AT" sz="2800" dirty="0"/>
              <a:t>1. Stufe: Teilnahmeantrag</a:t>
            </a:r>
          </a:p>
          <a:p>
            <a:pPr lvl="1">
              <a:buFont typeface="Arial" pitchFamily="34" charset="0"/>
              <a:buChar char="•"/>
            </a:pPr>
            <a:r>
              <a:rPr lang="de-AT" dirty="0"/>
              <a:t>Eignungskriterien=Mindestanforderungen des Bieters</a:t>
            </a:r>
          </a:p>
          <a:p>
            <a:pPr lvl="1">
              <a:buFont typeface="Arial" pitchFamily="34" charset="0"/>
              <a:buChar char="•"/>
            </a:pPr>
            <a:r>
              <a:rPr lang="de-AT" dirty="0"/>
              <a:t>Auswahlkriterien= quantifizierbare Anforderungen des </a:t>
            </a:r>
            <a:r>
              <a:rPr lang="de-AT" dirty="0" smtClean="0"/>
              <a:t>Bieters</a:t>
            </a:r>
          </a:p>
          <a:p>
            <a:pPr lvl="1">
              <a:buFont typeface="Arial" pitchFamily="34" charset="0"/>
              <a:buChar char="•"/>
            </a:pPr>
            <a:endParaRPr lang="de-AT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de-AT" sz="2800" dirty="0"/>
              <a:t>2.Stufe: Aufforderung zur Angebotsabgabe 	</a:t>
            </a:r>
            <a:r>
              <a:rPr lang="de-AT" sz="2800" dirty="0" smtClean="0"/>
              <a:t>nicht </a:t>
            </a:r>
            <a:r>
              <a:rPr lang="de-AT" sz="2800" dirty="0"/>
              <a:t>unter </a:t>
            </a:r>
            <a:r>
              <a:rPr lang="de-AT" sz="2800" dirty="0" smtClean="0"/>
              <a:t>3 Bieter!</a:t>
            </a:r>
            <a:endParaRPr lang="de-AT" sz="2800" dirty="0"/>
          </a:p>
          <a:p>
            <a:pPr lvl="1">
              <a:buFont typeface="Arial" pitchFamily="34" charset="0"/>
              <a:buChar char="•"/>
            </a:pPr>
            <a:r>
              <a:rPr lang="de-AT" dirty="0"/>
              <a:t>Erstangebote müssen ausschreibungskonform sein</a:t>
            </a:r>
          </a:p>
          <a:p>
            <a:pPr lvl="1">
              <a:buFont typeface="Arial" pitchFamily="34" charset="0"/>
              <a:buChar char="•"/>
            </a:pPr>
            <a:r>
              <a:rPr lang="de-AT" dirty="0"/>
              <a:t>Verhandlungen über gesamten Angebotsinhalt</a:t>
            </a:r>
          </a:p>
          <a:p>
            <a:pPr lvl="1">
              <a:buFont typeface="Arial" pitchFamily="34" charset="0"/>
              <a:buChar char="•"/>
            </a:pPr>
            <a:r>
              <a:rPr lang="de-AT" dirty="0"/>
              <a:t>Reine Preisverhandlungen </a:t>
            </a:r>
            <a:r>
              <a:rPr lang="de-AT" dirty="0" smtClean="0"/>
              <a:t>zulässig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60432" y="6407944"/>
            <a:ext cx="552600" cy="365125"/>
          </a:xfrm>
        </p:spPr>
        <p:txBody>
          <a:bodyPr/>
          <a:lstStyle/>
          <a:p>
            <a:fld id="{8F37CEE6-C68F-4E48-92D0-63A7926D4FDE}" type="slidenum">
              <a:rPr lang="de-AT" smtClean="0"/>
              <a:t>67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974756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AT" sz="2800" dirty="0" smtClean="0"/>
              <a:t>Durchführung eines Verhandlungsverfahren</a:t>
            </a:r>
            <a:endParaRPr lang="de-AT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 fontScale="70000" lnSpcReduction="20000"/>
          </a:bodyPr>
          <a:lstStyle/>
          <a:p>
            <a:r>
              <a:rPr lang="de-AT" dirty="0" smtClean="0"/>
              <a:t>Short-Listing anhand der Zuschlagskriterien ist zulässig</a:t>
            </a:r>
          </a:p>
          <a:p>
            <a:endParaRPr lang="de-AT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de-AT" dirty="0" smtClean="0"/>
              <a:t>Procedere ist vorab (Ausschreibungsunterlagen) bekannt zu geben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AT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de-AT" dirty="0" smtClean="0"/>
              <a:t>NEU: in der 1. Stufe bereits gesamte AU</a:t>
            </a:r>
          </a:p>
          <a:p>
            <a:pPr marL="393192" lvl="1" indent="0">
              <a:buNone/>
            </a:pPr>
            <a:r>
              <a:rPr lang="de-AT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AT" dirty="0" smtClean="0"/>
              <a:t>Short-Listing anhand von Zuschlagskriterien</a:t>
            </a:r>
          </a:p>
          <a:p>
            <a:pPr marL="393192" lvl="1" indent="0">
              <a:buNone/>
            </a:pPr>
            <a:endParaRPr lang="de-AT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de-AT" dirty="0" smtClean="0"/>
              <a:t>Exklusivverhandlungen nach Erstangebot nur zulässig, wenn Vorbehalt in den Ausschreibungsunterlagen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AT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de-AT" dirty="0" smtClean="0"/>
              <a:t>Im Oberschwellenbereich generell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AT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de-AT" dirty="0" smtClean="0"/>
              <a:t>Abschluss des Verfahrens ist vorab bekannt zu geben durch Einladung zu letzten Verhandlungsrunde („last </a:t>
            </a:r>
            <a:r>
              <a:rPr lang="de-AT" dirty="0" err="1" smtClean="0"/>
              <a:t>call</a:t>
            </a:r>
            <a:r>
              <a:rPr lang="de-AT" dirty="0" smtClean="0"/>
              <a:t>“) oder  Aufforderung zur Abgabe eines „last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best</a:t>
            </a:r>
            <a:r>
              <a:rPr lang="de-AT" dirty="0" smtClean="0"/>
              <a:t> </a:t>
            </a:r>
            <a:r>
              <a:rPr lang="de-AT" dirty="0" err="1" smtClean="0"/>
              <a:t>offer</a:t>
            </a:r>
            <a:r>
              <a:rPr lang="de-AT" dirty="0" smtClean="0"/>
              <a:t>“</a:t>
            </a:r>
          </a:p>
          <a:p>
            <a:pPr marL="393192" lvl="1" indent="0">
              <a:buNone/>
            </a:pPr>
            <a:endParaRPr lang="de-AT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de-AT" dirty="0" smtClean="0"/>
              <a:t>Änderung von Zuschlagskriterien zulässig, sofern Vorbehalt in den Ausschreibungsunterlagen (</a:t>
            </a:r>
            <a:r>
              <a:rPr lang="de-AT" dirty="0" err="1" smtClean="0"/>
              <a:t>vgl</a:t>
            </a:r>
            <a:r>
              <a:rPr lang="de-AT" dirty="0" smtClean="0"/>
              <a:t> aber andere Ansicht des EuGH vom 24.11.2005, </a:t>
            </a:r>
            <a:r>
              <a:rPr lang="de-AT" dirty="0" err="1" smtClean="0"/>
              <a:t>Rs</a:t>
            </a:r>
            <a:r>
              <a:rPr lang="de-AT" dirty="0" smtClean="0"/>
              <a:t> C-331/04 [Stadt Venedig])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16416" y="6407944"/>
            <a:ext cx="696616" cy="365125"/>
          </a:xfrm>
        </p:spPr>
        <p:txBody>
          <a:bodyPr/>
          <a:lstStyle/>
          <a:p>
            <a:fld id="{8F37CEE6-C68F-4E48-92D0-63A7926D4FDE}" type="slidenum">
              <a:rPr lang="de-AT" smtClean="0"/>
              <a:t>68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701264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AT" sz="2800" dirty="0" smtClean="0"/>
              <a:t>Verhandlungsverfahren ohne Bekanntmachung</a:t>
            </a:r>
            <a:endParaRPr lang="de-AT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txBody>
          <a:bodyPr>
            <a:normAutofit fontScale="77500" lnSpcReduction="20000"/>
          </a:bodyPr>
          <a:lstStyle/>
          <a:p>
            <a:r>
              <a:rPr lang="de-AT" dirty="0" smtClean="0"/>
              <a:t>Einstufiges Verfahren = direktes Ansprechen von geeigneten Unternehmen (mindestens 3)</a:t>
            </a:r>
          </a:p>
          <a:p>
            <a:pPr marL="109728" indent="0">
              <a:buNone/>
            </a:pPr>
            <a:endParaRPr lang="de-AT" dirty="0" smtClean="0"/>
          </a:p>
          <a:p>
            <a:r>
              <a:rPr lang="de-AT" dirty="0" smtClean="0"/>
              <a:t>Verfahrenswahl:</a:t>
            </a:r>
          </a:p>
          <a:p>
            <a:pPr lvl="1"/>
            <a:r>
              <a:rPr lang="de-AT" dirty="0" smtClean="0"/>
              <a:t>Ausnahmeverfahren: nur bei Vorliegen der gesetzlichen Bedingungen zulässig</a:t>
            </a:r>
          </a:p>
          <a:p>
            <a:pPr lvl="1"/>
            <a:endParaRPr lang="de-AT" dirty="0" smtClean="0"/>
          </a:p>
          <a:p>
            <a:pPr lvl="1"/>
            <a:r>
              <a:rPr lang="de-AT" dirty="0" smtClean="0"/>
              <a:t>Besonders restriktive Auslegung</a:t>
            </a:r>
          </a:p>
          <a:p>
            <a:pPr lvl="1"/>
            <a:endParaRPr lang="de-AT" dirty="0" smtClean="0"/>
          </a:p>
          <a:p>
            <a:pPr lvl="1"/>
            <a:r>
              <a:rPr lang="de-AT" dirty="0" smtClean="0"/>
              <a:t>Ab Aufforderung zu Angebotsabgabe wie Verhandlungsverfahren mit Bekanntmachung</a:t>
            </a:r>
          </a:p>
          <a:p>
            <a:pPr lvl="1"/>
            <a:endParaRPr lang="de-AT" dirty="0" smtClean="0"/>
          </a:p>
          <a:p>
            <a:pPr lvl="1"/>
            <a:r>
              <a:rPr lang="de-AT" dirty="0" smtClean="0"/>
              <a:t>im Wesentlichen kein Rechtsanspruch auf Verfahrensbeteiligung</a:t>
            </a:r>
          </a:p>
          <a:p>
            <a:pPr lvl="1"/>
            <a:endParaRPr lang="de-AT" dirty="0" smtClean="0"/>
          </a:p>
          <a:p>
            <a:pPr lvl="1"/>
            <a:r>
              <a:rPr lang="de-AT" dirty="0" smtClean="0"/>
              <a:t>Empfehlung: Grundsatz des Wechselns (nicht einklagbar)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6407944"/>
            <a:ext cx="840632" cy="365125"/>
          </a:xfrm>
        </p:spPr>
        <p:txBody>
          <a:bodyPr/>
          <a:lstStyle/>
          <a:p>
            <a:fld id="{8F37CEE6-C68F-4E48-92D0-63A7926D4FDE}" type="slidenum">
              <a:rPr lang="de-AT" smtClean="0"/>
              <a:t>69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7142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"/>
          <a:stretch/>
        </p:blipFill>
        <p:spPr bwMode="auto">
          <a:xfrm>
            <a:off x="612822" y="1394827"/>
            <a:ext cx="8229600" cy="395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11560" y="5373216"/>
            <a:ext cx="7560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400" dirty="0" smtClean="0"/>
              <a:t>Basis: LVA Vergaberecht Institut Binder JKU Linz </a:t>
            </a:r>
            <a:endParaRPr lang="de-AT" sz="14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7064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de-AT" sz="3300" dirty="0" smtClean="0"/>
              <a:t>Rahmenvereinbarung, Rahmenvertrag, Option</a:t>
            </a:r>
          </a:p>
          <a:p>
            <a:pPr marL="109728" indent="0">
              <a:buNone/>
            </a:pPr>
            <a:endParaRPr lang="de-AT" dirty="0"/>
          </a:p>
          <a:p>
            <a:pPr marL="109728" indent="0">
              <a:buNone/>
            </a:pPr>
            <a:r>
              <a:rPr lang="de-AT" b="1" dirty="0" smtClean="0"/>
              <a:t>Rahmenvereinbarung</a:t>
            </a:r>
            <a:r>
              <a:rPr lang="de-AT" dirty="0" smtClean="0"/>
              <a:t> </a:t>
            </a:r>
          </a:p>
          <a:p>
            <a:pPr marL="109728" indent="0">
              <a:buNone/>
            </a:pPr>
            <a:r>
              <a:rPr lang="de-AT" dirty="0" smtClean="0"/>
              <a:t>Zwischen einem oder mehreren Auftragsgebern und einem oder mehreren Unternehmern, keine Abnahmeverpflichtung</a:t>
            </a:r>
          </a:p>
          <a:p>
            <a:pPr marL="109728" indent="0">
              <a:buNone/>
            </a:pPr>
            <a:endParaRPr lang="de-AT" dirty="0"/>
          </a:p>
          <a:p>
            <a:pPr marL="109728" indent="0">
              <a:buNone/>
            </a:pPr>
            <a:r>
              <a:rPr lang="de-AT" b="1" dirty="0" smtClean="0"/>
              <a:t>Rahmenvertrag</a:t>
            </a:r>
            <a:endParaRPr lang="de-AT" dirty="0" smtClean="0"/>
          </a:p>
          <a:p>
            <a:pPr marL="109728" indent="0">
              <a:buNone/>
            </a:pPr>
            <a:r>
              <a:rPr lang="de-AT" dirty="0" smtClean="0"/>
              <a:t>Zweiparteienverhältnis, grundsätzlich Exklusivität bzw. Abnahmeverpflichtung. </a:t>
            </a:r>
          </a:p>
          <a:p>
            <a:pPr marL="109728" indent="0">
              <a:buNone/>
            </a:pPr>
            <a:endParaRPr lang="de-AT" dirty="0"/>
          </a:p>
          <a:p>
            <a:pPr marL="109728" indent="0">
              <a:buNone/>
            </a:pPr>
            <a:r>
              <a:rPr lang="de-AT" b="1" dirty="0" smtClean="0"/>
              <a:t>Option</a:t>
            </a:r>
            <a:endParaRPr lang="de-AT" dirty="0" smtClean="0"/>
          </a:p>
          <a:p>
            <a:pPr marL="109728" indent="0">
              <a:buNone/>
            </a:pPr>
            <a:r>
              <a:rPr lang="de-AT" dirty="0" smtClean="0"/>
              <a:t>Einseitiges im Leistungsvertrag vorbehaltenes Gestaltungsrecht des Auftraggebers, keine Abnahmeverpflichtung, nur in begrenztem Umfang zulässig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244408" y="6407944"/>
            <a:ext cx="768624" cy="365125"/>
          </a:xfrm>
        </p:spPr>
        <p:txBody>
          <a:bodyPr/>
          <a:lstStyle/>
          <a:p>
            <a:fld id="{8F37CEE6-C68F-4E48-92D0-63A7926D4FDE}" type="slidenum">
              <a:rPr lang="de-AT" smtClean="0"/>
              <a:t>70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622872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AT" sz="2800" dirty="0" smtClean="0"/>
              <a:t>Geltungsbereich der Rahmenvereinbarung</a:t>
            </a:r>
            <a:endParaRPr lang="de-AT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de-AT" sz="2400" dirty="0" smtClean="0"/>
              <a:t>§ 25 </a:t>
            </a:r>
            <a:r>
              <a:rPr lang="de-AT" sz="2400" dirty="0" err="1" smtClean="0"/>
              <a:t>Abs</a:t>
            </a:r>
            <a:r>
              <a:rPr lang="de-AT" sz="2400" dirty="0" smtClean="0"/>
              <a:t> 7 </a:t>
            </a:r>
            <a:r>
              <a:rPr lang="de-AT" sz="2400" dirty="0" err="1" smtClean="0"/>
              <a:t>BVergG</a:t>
            </a:r>
            <a:r>
              <a:rPr lang="de-AT" sz="2400" dirty="0" smtClean="0"/>
              <a:t>: Rahmenvereinbarung ist eine Vereinbarung zwischen </a:t>
            </a:r>
          </a:p>
          <a:p>
            <a:pPr marL="109728" indent="0">
              <a:buNone/>
            </a:pPr>
            <a:endParaRPr lang="de-AT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de-AT" sz="2000" dirty="0"/>
              <a:t>e</a:t>
            </a:r>
            <a:r>
              <a:rPr lang="de-AT" sz="2000" dirty="0" smtClean="0"/>
              <a:t>inem oder mehreren Auftraggebern und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AT" sz="2000" dirty="0"/>
              <a:t>e</a:t>
            </a:r>
            <a:r>
              <a:rPr lang="de-AT" sz="2000" dirty="0" smtClean="0"/>
              <a:t>inem oder mehreren Unternehmern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AT" sz="2000" dirty="0"/>
              <a:t>o</a:t>
            </a:r>
            <a:r>
              <a:rPr lang="de-AT" sz="2000" dirty="0" smtClean="0"/>
              <a:t>hne Abnahmeverpflichtung, die die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AT" sz="2000" dirty="0" smtClean="0"/>
              <a:t>Grundlage für künftige Beschaffungen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AT" sz="2000" dirty="0" smtClean="0"/>
              <a:t>Während eines bestimmten Zeitraums bildet.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AT" sz="20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de-AT" sz="2400" dirty="0"/>
              <a:t>Zivilrechtlicher Vertrag kein </a:t>
            </a:r>
            <a:r>
              <a:rPr lang="de-AT" sz="2400" dirty="0" smtClean="0"/>
              <a:t>öffentlicher Auftrag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de-AT" sz="24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de-AT" sz="2400" dirty="0"/>
              <a:t>Öffentliche Aufträge sind die auf Grund einer Rahmenvereinbarung vergeben Einzelaufträge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44408" y="6407944"/>
            <a:ext cx="768624" cy="365125"/>
          </a:xfrm>
        </p:spPr>
        <p:txBody>
          <a:bodyPr/>
          <a:lstStyle/>
          <a:p>
            <a:fld id="{8F37CEE6-C68F-4E48-92D0-63A7926D4FDE}" type="slidenum">
              <a:rPr lang="de-AT" smtClean="0"/>
              <a:t>71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52113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AT" sz="2800" dirty="0" smtClean="0"/>
              <a:t>Geltungsbereich der Rahmenvereinbarung</a:t>
            </a:r>
            <a:endParaRPr lang="de-AT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de-AT" sz="3100" dirty="0"/>
              <a:t>Rahmenvereinbarung zulässig, wenn sie abgeschlossen wird nach Durchführung eines</a:t>
            </a:r>
            <a:r>
              <a:rPr lang="de-AT" sz="3100" dirty="0" smtClean="0"/>
              <a:t>:</a:t>
            </a:r>
          </a:p>
          <a:p>
            <a:pPr marL="109728" indent="0">
              <a:buNone/>
            </a:pPr>
            <a:endParaRPr lang="de-AT" sz="31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AT" sz="2600" dirty="0" smtClean="0"/>
              <a:t>Offenen Verfahrens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AT" sz="2600" dirty="0" smtClean="0"/>
              <a:t>Nicht offenen Verfahrens mit vorheriger Bekanntmachung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AT" sz="2600" dirty="0" smtClean="0"/>
              <a:t>Verhandlungsverfahrens mit vorheriger Bekanntmachung oder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AT" sz="2600" dirty="0" smtClean="0"/>
              <a:t>Verhandlungsverfahren ohne vorherige Bekanntmachung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AT" dirty="0" smtClean="0"/>
          </a:p>
          <a:p>
            <a:pPr marL="0" lvl="1" indent="0">
              <a:buNone/>
            </a:pPr>
            <a:r>
              <a:rPr lang="de-AT" sz="3200" dirty="0"/>
              <a:t>Im Unterschwellen- und im Oberschwellenbereich </a:t>
            </a:r>
            <a:r>
              <a:rPr lang="de-AT" sz="3200" dirty="0" smtClean="0"/>
              <a:t>zulässig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de-AT" sz="3200" dirty="0"/>
          </a:p>
          <a:p>
            <a:pPr marL="0" lvl="1" indent="0">
              <a:buNone/>
            </a:pPr>
            <a:r>
              <a:rPr lang="de-AT" sz="3200" dirty="0"/>
              <a:t>Für Verfahren zum Abschluss der Rahmenvereinbarung gelten </a:t>
            </a:r>
            <a:r>
              <a:rPr lang="de-AT" sz="3200" dirty="0" err="1"/>
              <a:t>allg</a:t>
            </a:r>
            <a:r>
              <a:rPr lang="de-AT" sz="3200" dirty="0"/>
              <a:t> Regelungen des </a:t>
            </a:r>
            <a:r>
              <a:rPr lang="de-AT" sz="3200" dirty="0" err="1"/>
              <a:t>BVergG</a:t>
            </a:r>
            <a:r>
              <a:rPr lang="de-AT" sz="3200" dirty="0"/>
              <a:t> </a:t>
            </a:r>
            <a:r>
              <a:rPr lang="de-AT" sz="3200" dirty="0" smtClean="0"/>
              <a:t>(Eignung</a:t>
            </a:r>
            <a:r>
              <a:rPr lang="de-AT" sz="3200" dirty="0"/>
              <a:t>, </a:t>
            </a:r>
            <a:r>
              <a:rPr lang="de-AT" sz="3200" dirty="0" err="1" smtClean="0"/>
              <a:t>usw</a:t>
            </a:r>
            <a:r>
              <a:rPr lang="de-AT" sz="3200" dirty="0" smtClean="0"/>
              <a:t>)</a:t>
            </a:r>
          </a:p>
          <a:p>
            <a:pPr marL="0" lvl="1" indent="0">
              <a:buNone/>
            </a:pPr>
            <a:endParaRPr lang="de-AT" sz="3200" dirty="0" smtClean="0"/>
          </a:p>
          <a:p>
            <a:pPr marL="0" lvl="1" indent="0">
              <a:buNone/>
            </a:pPr>
            <a:r>
              <a:rPr lang="de-AT" sz="3200" dirty="0" smtClean="0"/>
              <a:t>Für Vergabe </a:t>
            </a:r>
            <a:r>
              <a:rPr lang="de-AT" sz="3200" dirty="0"/>
              <a:t>der Einzelaufträge bestehen eigene Regelungen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88424" y="6407944"/>
            <a:ext cx="624608" cy="365125"/>
          </a:xfrm>
        </p:spPr>
        <p:txBody>
          <a:bodyPr/>
          <a:lstStyle/>
          <a:p>
            <a:fld id="{8F37CEE6-C68F-4E48-92D0-63A7926D4FDE}" type="slidenum">
              <a:rPr lang="de-AT" smtClean="0"/>
              <a:t>72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656617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AT" sz="2800" dirty="0" smtClean="0"/>
              <a:t>Geltungsbereich der Rahmenvereinbarung</a:t>
            </a:r>
            <a:endParaRPr lang="de-AT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de-AT" sz="2400" dirty="0" smtClean="0"/>
              <a:t>Geschätzter Auftragswert bemisst sich nach dem größtmöglichen Volumen der Rahmenvereinbarung</a:t>
            </a:r>
          </a:p>
          <a:p>
            <a:pPr marL="109728" indent="0">
              <a:buNone/>
            </a:pPr>
            <a:endParaRPr lang="de-AT" sz="2400" dirty="0" smtClean="0"/>
          </a:p>
          <a:p>
            <a:pPr marL="109728" indent="0">
              <a:buNone/>
            </a:pPr>
            <a:r>
              <a:rPr lang="de-AT" sz="2400" dirty="0" smtClean="0"/>
              <a:t>Keine Beschränkung der Rahmenvereinbarung auf bestimmte Auftragsarten</a:t>
            </a:r>
          </a:p>
          <a:p>
            <a:pPr marL="109728" indent="0">
              <a:buNone/>
            </a:pPr>
            <a:endParaRPr lang="de-AT" sz="2400" dirty="0" smtClean="0"/>
          </a:p>
          <a:p>
            <a:pPr marL="109728" indent="0">
              <a:buNone/>
            </a:pPr>
            <a:r>
              <a:rPr lang="de-AT" sz="2400" dirty="0" smtClean="0"/>
              <a:t>Auftraggeber schließt mit jedem Unternehmen separate zweiseitige Rahmenvereinbarungen (Geheimhaltung)</a:t>
            </a:r>
            <a:endParaRPr lang="de-AT" sz="24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16416" y="6407944"/>
            <a:ext cx="696616" cy="365125"/>
          </a:xfrm>
        </p:spPr>
        <p:txBody>
          <a:bodyPr/>
          <a:lstStyle/>
          <a:p>
            <a:fld id="{8F37CEE6-C68F-4E48-92D0-63A7926D4FDE}" type="slidenum">
              <a:rPr lang="de-AT" smtClean="0"/>
              <a:t>73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516543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AT" sz="2800" dirty="0" smtClean="0"/>
              <a:t>Rahmenvereinbarung in der Praxis</a:t>
            </a:r>
            <a:endParaRPr lang="de-AT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de-AT" dirty="0" smtClean="0"/>
              <a:t>Vorteile der Rahmenvereinbarung</a:t>
            </a:r>
          </a:p>
          <a:p>
            <a:pPr marL="109728" indent="0">
              <a:buNone/>
            </a:pPr>
            <a:endParaRPr lang="de-AT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de-AT" dirty="0" smtClean="0"/>
              <a:t>Vergabe nach Bedarf – keine Pflicht zum Abruf</a:t>
            </a:r>
          </a:p>
          <a:p>
            <a:pPr marL="393192" lvl="1" indent="0">
              <a:buNone/>
            </a:pPr>
            <a:endParaRPr lang="de-AT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de-AT" dirty="0" smtClean="0"/>
              <a:t>Konkrete Bedingungen der Leistungserbringung können nachträglich modifiziert </a:t>
            </a:r>
            <a:r>
              <a:rPr lang="de-AT" dirty="0" err="1" smtClean="0"/>
              <a:t>bzw</a:t>
            </a:r>
            <a:r>
              <a:rPr lang="de-AT" dirty="0" smtClean="0"/>
              <a:t> festgelegt werden</a:t>
            </a:r>
          </a:p>
          <a:p>
            <a:pPr marL="393192" lvl="1" indent="0">
              <a:buNone/>
            </a:pPr>
            <a:endParaRPr lang="de-AT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de-AT" dirty="0" smtClean="0"/>
              <a:t>Längerfristige Planung auch bei sich schnell entwickelnden und verändernden Produkten möglich</a:t>
            </a:r>
          </a:p>
          <a:p>
            <a:pPr marL="393192" lvl="1" indent="0">
              <a:buNone/>
            </a:pPr>
            <a:endParaRPr lang="de-AT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de-AT" dirty="0" smtClean="0"/>
              <a:t>Instrument für Einkäufe in Waren- und Dienstleistungsmärkten mit hoher Preisdynamik (</a:t>
            </a:r>
            <a:r>
              <a:rPr lang="de-AT" dirty="0" err="1" smtClean="0"/>
              <a:t>zB</a:t>
            </a:r>
            <a:r>
              <a:rPr lang="de-AT" dirty="0" smtClean="0"/>
              <a:t> Informationstechnologie)</a:t>
            </a:r>
          </a:p>
          <a:p>
            <a:pPr marL="393192" lvl="1" indent="0">
              <a:buNone/>
            </a:pPr>
            <a:endParaRPr lang="de-AT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de-AT" dirty="0" smtClean="0"/>
              <a:t>Leistungsbezug zu den besten aktuellen Bedingungen (nachmaliger Wettbewerb vor Vergabe der Einzelaufträge)</a:t>
            </a:r>
          </a:p>
          <a:p>
            <a:pPr marL="393192" lvl="1" indent="0">
              <a:buNone/>
            </a:pPr>
            <a:r>
              <a:rPr lang="de-AT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AT" dirty="0" smtClean="0"/>
              <a:t>Höchste Flexibilität für die öffentliche Hand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AT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de-AT" dirty="0" smtClean="0"/>
              <a:t>Statt mehrere Ausschreibungen eine Ausschreibung über Abschluss der Rahmenvereinbarung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16416" y="6407944"/>
            <a:ext cx="696616" cy="365125"/>
          </a:xfrm>
        </p:spPr>
        <p:txBody>
          <a:bodyPr/>
          <a:lstStyle/>
          <a:p>
            <a:fld id="{8F37CEE6-C68F-4E48-92D0-63A7926D4FDE}" type="slidenum">
              <a:rPr lang="de-AT" smtClean="0"/>
              <a:t>74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777221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marL="109728" indent="0" algn="ctr">
              <a:buNone/>
            </a:pPr>
            <a:endParaRPr lang="de-DE" sz="3200" dirty="0" smtClean="0"/>
          </a:p>
          <a:p>
            <a:pPr marL="109728" indent="0" algn="ctr">
              <a:buNone/>
            </a:pPr>
            <a:r>
              <a:rPr lang="de-DE" sz="3200" dirty="0" smtClean="0"/>
              <a:t>Vielen </a:t>
            </a:r>
            <a:r>
              <a:rPr lang="de-DE" sz="3200" dirty="0"/>
              <a:t>Dank für Ihre Aufmerksamkeit!</a:t>
            </a:r>
          </a:p>
          <a:p>
            <a:pPr marL="109728" indent="0">
              <a:buNone/>
            </a:pPr>
            <a:endParaRPr lang="de-AT" b="1" dirty="0" smtClean="0"/>
          </a:p>
          <a:p>
            <a:pPr marL="109728" indent="0">
              <a:buNone/>
            </a:pPr>
            <a:endParaRPr lang="de-AT" b="1" dirty="0" smtClean="0"/>
          </a:p>
          <a:p>
            <a:pPr marL="109728" indent="0">
              <a:buNone/>
            </a:pPr>
            <a:endParaRPr lang="de-AT" b="1" dirty="0"/>
          </a:p>
          <a:p>
            <a:pPr marL="109728" indent="0">
              <a:buNone/>
            </a:pPr>
            <a:endParaRPr lang="de-AT" sz="2000" b="1" dirty="0" smtClean="0"/>
          </a:p>
          <a:p>
            <a:pPr marL="109728" indent="0">
              <a:buNone/>
            </a:pPr>
            <a:r>
              <a:rPr lang="de-AT" sz="2000" b="1" dirty="0" smtClean="0"/>
              <a:t>Kontakt: 	</a:t>
            </a:r>
            <a:r>
              <a:rPr lang="de-AT" sz="2000" dirty="0" smtClean="0"/>
              <a:t>Mag. Karin Nosko </a:t>
            </a:r>
            <a:endParaRPr lang="de-AT" sz="2000" dirty="0"/>
          </a:p>
          <a:p>
            <a:pPr marL="109728" indent="0">
              <a:buNone/>
            </a:pPr>
            <a:r>
              <a:rPr lang="de-AT" sz="2000" dirty="0" smtClean="0"/>
              <a:t>		karin.nosko@gmail.com</a:t>
            </a:r>
            <a:endParaRPr lang="de-AT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388424" y="6407944"/>
            <a:ext cx="624608" cy="365125"/>
          </a:xfrm>
        </p:spPr>
        <p:txBody>
          <a:bodyPr/>
          <a:lstStyle/>
          <a:p>
            <a:fld id="{8F37CEE6-C68F-4E48-92D0-63A7926D4FDE}" type="slidenum">
              <a:rPr lang="de-AT" smtClean="0"/>
              <a:t>75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45252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778701"/>
            <a:ext cx="8568952" cy="5170579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de-AT" sz="3300" b="1" dirty="0" smtClean="0"/>
              <a:t>Bundesvergabegesetzt (</a:t>
            </a:r>
            <a:r>
              <a:rPr lang="de-AT" sz="3300" b="1" dirty="0" err="1" smtClean="0"/>
              <a:t>BVergG</a:t>
            </a:r>
            <a:r>
              <a:rPr lang="de-AT" sz="3300" b="1" dirty="0" smtClean="0"/>
              <a:t>)</a:t>
            </a:r>
          </a:p>
          <a:p>
            <a:pPr marL="109728" indent="0">
              <a:buNone/>
            </a:pPr>
            <a:endParaRPr lang="de-AT" dirty="0"/>
          </a:p>
          <a:p>
            <a:pPr marL="109728" indent="0">
              <a:buNone/>
            </a:pPr>
            <a:r>
              <a:rPr lang="de-AT" dirty="0"/>
              <a:t>u</a:t>
            </a:r>
            <a:r>
              <a:rPr lang="de-AT" dirty="0" smtClean="0"/>
              <a:t>mfassend geregelt </a:t>
            </a:r>
            <a:r>
              <a:rPr lang="de-AT" sz="2200" dirty="0" smtClean="0"/>
              <a:t>(&gt; 300 Paragraphen)</a:t>
            </a:r>
          </a:p>
          <a:p>
            <a:pPr marL="109728" indent="0">
              <a:buNone/>
            </a:pPr>
            <a:r>
              <a:rPr lang="de-AT" dirty="0" smtClean="0"/>
              <a:t>Zahlreiche Novellierungen </a:t>
            </a:r>
            <a:r>
              <a:rPr lang="de-AT" sz="2200" dirty="0" smtClean="0"/>
              <a:t>(2007, 2010, 2012, 2013, 2018, ….)</a:t>
            </a:r>
          </a:p>
          <a:p>
            <a:pPr marL="109728" indent="0">
              <a:buNone/>
            </a:pPr>
            <a:endParaRPr lang="de-AT" b="1" dirty="0" smtClean="0"/>
          </a:p>
          <a:p>
            <a:pPr marL="109728" indent="0">
              <a:buNone/>
            </a:pPr>
            <a:r>
              <a:rPr lang="de-AT" b="1" dirty="0" smtClean="0"/>
              <a:t>Grundsätze</a:t>
            </a:r>
            <a:r>
              <a:rPr lang="de-AT" dirty="0" smtClean="0"/>
              <a:t>: </a:t>
            </a:r>
          </a:p>
          <a:p>
            <a:r>
              <a:rPr lang="de-AT" dirty="0" smtClean="0"/>
              <a:t>Grundfreiheiten </a:t>
            </a:r>
            <a:r>
              <a:rPr lang="de-AT" sz="2200" dirty="0" smtClean="0"/>
              <a:t>(freier Waren und DL-Verkehr)</a:t>
            </a:r>
            <a:r>
              <a:rPr lang="de-AT" dirty="0" smtClean="0"/>
              <a:t>, </a:t>
            </a:r>
          </a:p>
          <a:p>
            <a:r>
              <a:rPr lang="de-AT" dirty="0" smtClean="0"/>
              <a:t>Diskriminierungsverbot, </a:t>
            </a:r>
          </a:p>
          <a:p>
            <a:r>
              <a:rPr lang="de-AT" dirty="0" smtClean="0"/>
              <a:t>Gleichbehandlung aller Bewerber/Bieter, </a:t>
            </a:r>
          </a:p>
          <a:p>
            <a:r>
              <a:rPr lang="de-AT" dirty="0" smtClean="0"/>
              <a:t>Verpflichtung zur Vergabe an befugte leistungsfähige und zuverlässige Unternehmen</a:t>
            </a:r>
          </a:p>
          <a:p>
            <a:pPr marL="109728" indent="0">
              <a:buNone/>
            </a:pPr>
            <a:endParaRPr lang="de-AT" dirty="0"/>
          </a:p>
          <a:p>
            <a:pPr marL="109728" indent="0">
              <a:buNone/>
            </a:pPr>
            <a:r>
              <a:rPr lang="de-AT" dirty="0" smtClean="0"/>
              <a:t>Kein Widerspruch zur Vergabe an regionale Unternehmen! 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567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620688"/>
            <a:ext cx="7941568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1800" dirty="0" smtClean="0"/>
              <a:t>Durch </a:t>
            </a:r>
          </a:p>
          <a:p>
            <a:pPr marL="0" indent="0">
              <a:buNone/>
            </a:pPr>
            <a:r>
              <a:rPr lang="de-AT" sz="1800" dirty="0"/>
              <a:t>	</a:t>
            </a:r>
            <a:r>
              <a:rPr lang="de-AT" sz="1800" dirty="0" smtClean="0"/>
              <a:t>- objektive</a:t>
            </a:r>
          </a:p>
          <a:p>
            <a:pPr marL="0" indent="0">
              <a:buNone/>
            </a:pPr>
            <a:r>
              <a:rPr lang="de-AT" sz="1800" dirty="0" smtClean="0"/>
              <a:t>	- transparente </a:t>
            </a:r>
          </a:p>
          <a:p>
            <a:pPr marL="0" indent="0">
              <a:buNone/>
            </a:pPr>
            <a:r>
              <a:rPr lang="de-AT" sz="1800" dirty="0"/>
              <a:t>	</a:t>
            </a:r>
            <a:r>
              <a:rPr lang="de-AT" sz="1800" dirty="0" smtClean="0"/>
              <a:t>- nachvollziehbare </a:t>
            </a:r>
            <a:r>
              <a:rPr lang="de-AT" sz="1800" dirty="0"/>
              <a:t>Kriterien </a:t>
            </a:r>
            <a:endParaRPr lang="de-AT" sz="1800" dirty="0" smtClean="0"/>
          </a:p>
          <a:p>
            <a:pPr marL="0" indent="0">
              <a:buNone/>
            </a:pPr>
            <a:endParaRPr lang="de-AT" sz="1800" dirty="0"/>
          </a:p>
          <a:p>
            <a:pPr marL="0" indent="0">
              <a:buNone/>
            </a:pPr>
            <a:r>
              <a:rPr lang="de-AT" sz="1800" dirty="0" smtClean="0"/>
              <a:t>soll eine </a:t>
            </a:r>
            <a:r>
              <a:rPr lang="de-AT" sz="1800" dirty="0"/>
              <a:t>effiziente, wirtschaftliche, sparsame und zweckmäßige Beschaffung gewährleistet sein. </a:t>
            </a:r>
          </a:p>
          <a:p>
            <a:pPr marL="0" indent="0">
              <a:buNone/>
            </a:pPr>
            <a:endParaRPr lang="de-AT" sz="1400" dirty="0"/>
          </a:p>
          <a:p>
            <a:pPr marL="0" indent="0">
              <a:buNone/>
            </a:pPr>
            <a:r>
              <a:rPr lang="de-AT" sz="1800" dirty="0"/>
              <a:t>Vermeidung der Ausnützung von marktbeherrschenden Stellungen.</a:t>
            </a:r>
          </a:p>
          <a:p>
            <a:pPr marL="0" indent="0">
              <a:buNone/>
            </a:pPr>
            <a:endParaRPr lang="de-AT" sz="1800" dirty="0"/>
          </a:p>
          <a:p>
            <a:pPr marL="0" indent="0">
              <a:buNone/>
            </a:pPr>
            <a:r>
              <a:rPr lang="de-AT" sz="1800" dirty="0"/>
              <a:t>Verhinderung von „</a:t>
            </a:r>
            <a:r>
              <a:rPr lang="de-AT" sz="1800" dirty="0" err="1"/>
              <a:t>Hoflieferantentum</a:t>
            </a:r>
            <a:r>
              <a:rPr lang="de-AT" sz="1800" dirty="0" smtClean="0"/>
              <a:t>“</a:t>
            </a:r>
          </a:p>
          <a:p>
            <a:pPr marL="0" indent="0">
              <a:buNone/>
            </a:pPr>
            <a:endParaRPr lang="de-AT" sz="1800" dirty="0"/>
          </a:p>
          <a:p>
            <a:pPr marL="0" indent="0">
              <a:buNone/>
            </a:pPr>
            <a:r>
              <a:rPr lang="de-AT" sz="1800" dirty="0"/>
              <a:t>effiziente Einsetzung von Finanzmitteln durch die öffentliche Hand Kosteneinsparung </a:t>
            </a:r>
            <a:endParaRPr lang="de-AT" sz="1800" dirty="0" smtClean="0"/>
          </a:p>
          <a:p>
            <a:pPr marL="0" indent="0">
              <a:buNone/>
            </a:pPr>
            <a:endParaRPr lang="de-AT" sz="1800" dirty="0"/>
          </a:p>
          <a:p>
            <a:pPr marL="0" indent="0">
              <a:buNone/>
            </a:pPr>
            <a:r>
              <a:rPr lang="de-AT" sz="1800" dirty="0"/>
              <a:t>Verhinderung von Korruption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Karin Nosko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EE6-C68F-4E48-92D0-63A7926D4FDE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396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Okeanos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3300</Words>
  <Application>Microsoft Office PowerPoint</Application>
  <PresentationFormat>Bildschirmpräsentation (4:3)</PresentationFormat>
  <Paragraphs>846</Paragraphs>
  <Slides>75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75</vt:i4>
      </vt:variant>
    </vt:vector>
  </HeadingPairs>
  <TitlesOfParts>
    <vt:vector size="76" baseType="lpstr">
      <vt:lpstr>Deimos</vt:lpstr>
      <vt:lpstr>  Die Vergabe in der Region ..… wie regionale Stärken in der Beschaffung berücksichtigt werden können</vt:lpstr>
      <vt:lpstr>Was erwartet Sie heute? </vt:lpstr>
      <vt:lpstr>Warum kann ich von der Praxis erzählen? </vt:lpstr>
      <vt:lpstr>Was erwartet Sie heute? </vt:lpstr>
      <vt:lpstr>PowerPoint-Präsentation</vt:lpstr>
      <vt:lpstr>Die Chance zur Regionalität</vt:lpstr>
      <vt:lpstr>PowerPoint-Präsentation</vt:lpstr>
      <vt:lpstr>PowerPoint-Präsentation</vt:lpstr>
      <vt:lpstr>PowerPoint-Präsentation</vt:lpstr>
      <vt:lpstr>Öffentliche Auftraggeber</vt:lpstr>
      <vt:lpstr>Zulässigkeit von Einkaufskooperationen</vt:lpstr>
      <vt:lpstr>Zulässigkeit von Einkaufskooperationen</vt:lpstr>
      <vt:lpstr>PowerPoint-Präsentation</vt:lpstr>
      <vt:lpstr>Inhouse – Vergabe §10 Abs. 1 Z 1 BVergG 2017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Eignungskriterien</vt:lpstr>
      <vt:lpstr>Zuschlagskriterien</vt:lpstr>
      <vt:lpstr> Wirtschaftliche Leistungsfähigkeit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Auftragswertberechnung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Losvergabe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Offenes Verfahren</vt:lpstr>
      <vt:lpstr>Nicht offenes Verfahren ohne Bekanntmachung </vt:lpstr>
      <vt:lpstr>Nicht offenes Verfahren mit Bekanntmachung </vt:lpstr>
      <vt:lpstr>Verhandlungsverfahren mit Bekanntmachung</vt:lpstr>
      <vt:lpstr>Durchführung eines Verhandlungsverfahren</vt:lpstr>
      <vt:lpstr>Verhandlungsverfahren ohne Bekanntmachung</vt:lpstr>
      <vt:lpstr>PowerPoint-Präsentation</vt:lpstr>
      <vt:lpstr>Geltungsbereich der Rahmenvereinbarung</vt:lpstr>
      <vt:lpstr>Geltungsbereich der Rahmenvereinbarung</vt:lpstr>
      <vt:lpstr>Geltungsbereich der Rahmenvereinbarung</vt:lpstr>
      <vt:lpstr>Rahmenvereinbarung in der Praxis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eVergabe</dc:title>
  <dc:creator>Nosko Karin</dc:creator>
  <cp:lastModifiedBy>Nosko Karin</cp:lastModifiedBy>
  <cp:revision>167</cp:revision>
  <cp:lastPrinted>2020-09-24T09:24:01Z</cp:lastPrinted>
  <dcterms:created xsi:type="dcterms:W3CDTF">2017-09-15T04:20:19Z</dcterms:created>
  <dcterms:modified xsi:type="dcterms:W3CDTF">2021-04-12T07:45:15Z</dcterms:modified>
</cp:coreProperties>
</file>