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7" r:id="rId5"/>
  </p:sldMasterIdLst>
  <p:notesMasterIdLst>
    <p:notesMasterId r:id="rId25"/>
  </p:notesMasterIdLst>
  <p:handoutMasterIdLst>
    <p:handoutMasterId r:id="rId26"/>
  </p:handoutMasterIdLst>
  <p:sldIdLst>
    <p:sldId id="256" r:id="rId6"/>
    <p:sldId id="1522" r:id="rId7"/>
    <p:sldId id="1514" r:id="rId8"/>
    <p:sldId id="1530" r:id="rId9"/>
    <p:sldId id="1529" r:id="rId10"/>
    <p:sldId id="1511" r:id="rId11"/>
    <p:sldId id="1524" r:id="rId12"/>
    <p:sldId id="1532" r:id="rId13"/>
    <p:sldId id="1533" r:id="rId14"/>
    <p:sldId id="259" r:id="rId15"/>
    <p:sldId id="1535" r:id="rId16"/>
    <p:sldId id="1534" r:id="rId17"/>
    <p:sldId id="1536" r:id="rId18"/>
    <p:sldId id="1525" r:id="rId19"/>
    <p:sldId id="283" r:id="rId20"/>
    <p:sldId id="1527" r:id="rId21"/>
    <p:sldId id="1538" r:id="rId22"/>
    <p:sldId id="1537" r:id="rId23"/>
    <p:sldId id="1510" r:id="rId24"/>
  </p:sldIdLst>
  <p:sldSz cx="20104100" cy="11309350"/>
  <p:notesSz cx="20104100" cy="113093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0AF27975-2929-9F47-9E0A-F16642968AEF}">
          <p14:sldIdLst>
            <p14:sldId id="256"/>
            <p14:sldId id="1522"/>
            <p14:sldId id="1514"/>
            <p14:sldId id="1530"/>
            <p14:sldId id="1529"/>
            <p14:sldId id="1511"/>
            <p14:sldId id="1524"/>
            <p14:sldId id="1532"/>
            <p14:sldId id="1533"/>
            <p14:sldId id="259"/>
            <p14:sldId id="1535"/>
            <p14:sldId id="1534"/>
            <p14:sldId id="1536"/>
            <p14:sldId id="1525"/>
            <p14:sldId id="283"/>
            <p14:sldId id="1527"/>
            <p14:sldId id="1538"/>
            <p14:sldId id="1537"/>
            <p14:sldId id="15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855" userDrawn="1">
          <p15:clr>
            <a:srgbClr val="A4A3A4"/>
          </p15:clr>
        </p15:guide>
        <p15:guide id="2" pos="510" userDrawn="1">
          <p15:clr>
            <a:srgbClr val="A4A3A4"/>
          </p15:clr>
        </p15:guide>
        <p15:guide id="3" orient="horz" pos="20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2C4572-8831-B547-D723-40E0E47F4187}" name="BISCHOF Matthias" initials="BM" userId="S::m.bischof@aws.at::a0770e3b-72c6-4f46-8023-a9ebfe7e4f96" providerId="AD"/>
  <p188:author id="{4D6F05D5-2520-1D0D-CE14-DA09ABBE02DB}" name="SCHÖNECKER Wolfgang" initials="SW" userId="S::w.schoenecker@aws.at::e64625ec-9dbe-4733-9639-27effeb7ba0a" providerId="AD"/>
  <p188:author id="{FA7C27D8-30FB-A6D6-A32B-66F84C4C7BA1}" name="Almasy Christoph" initials="AC" userId="S::christoph.almasy@fh-joanneum.at::7968f3c1-a8c5-4534-82d0-b98379d5324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u Kaan" initials="AK" lastIdx="8" clrIdx="0">
    <p:extLst>
      <p:ext uri="{19B8F6BF-5375-455C-9EA6-DF929625EA0E}">
        <p15:presenceInfo xmlns:p15="http://schemas.microsoft.com/office/powerpoint/2012/main" userId="S-1-5-21-1203159950-51644421-2948905077-153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90" y="78"/>
      </p:cViewPr>
      <p:guideLst>
        <p:guide orient="horz" pos="6855"/>
        <p:guide pos="510"/>
        <p:guide orient="horz" pos="20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2AD79E49-15D9-439C-8486-670CEB38FB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085677-6112-4522-8479-F13F758D64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A5257-6B1A-4038-9D19-AF6B0CB9DFF6}" type="datetimeFigureOut">
              <a:rPr lang="de-AT" smtClean="0"/>
              <a:t>14.11.2022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60E0BC3-CF93-4B62-886B-FFB69121DD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62BB9E0-655D-42E0-8A1B-336F6A261B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1F38F-47BB-4317-87BB-0E0C1FF5696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82521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A163A-0A4C-49FC-9B6B-C8E64B626870}" type="datetimeFigureOut">
              <a:rPr lang="de-DE" smtClean="0"/>
              <a:t>14.11.2022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26BF5-BB2F-45E0-8405-C6C6243058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49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3100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9949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486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259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189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6339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506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426BF5-BB2F-45E0-8405-C6C62430584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5320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426BF5-BB2F-45E0-8405-C6C624305840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458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426BF5-BB2F-45E0-8405-C6C624305840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24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0038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6708893" y="292275"/>
            <a:ext cx="2591188" cy="603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37670" y="3036554"/>
            <a:ext cx="6115050" cy="7837771"/>
          </a:xfrm>
          <a:custGeom>
            <a:avLst/>
            <a:gdLst/>
            <a:ahLst/>
            <a:cxnLst/>
            <a:rect l="l" t="t" r="r" b="b"/>
            <a:pathLst>
              <a:path w="6115050" h="7434580">
                <a:moveTo>
                  <a:pt x="0" y="7434328"/>
                </a:moveTo>
                <a:lnTo>
                  <a:pt x="6114515" y="7434328"/>
                </a:lnTo>
                <a:lnTo>
                  <a:pt x="6114515" y="0"/>
                </a:lnTo>
                <a:lnTo>
                  <a:pt x="0" y="0"/>
                </a:lnTo>
                <a:lnTo>
                  <a:pt x="0" y="7434328"/>
                </a:lnTo>
                <a:close/>
              </a:path>
            </a:pathLst>
          </a:custGeom>
          <a:solidFill>
            <a:srgbClr val="F0F2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623285" y="3036554"/>
            <a:ext cx="6115050" cy="7837771"/>
          </a:xfrm>
          <a:custGeom>
            <a:avLst/>
            <a:gdLst/>
            <a:ahLst/>
            <a:cxnLst/>
            <a:rect l="l" t="t" r="r" b="b"/>
            <a:pathLst>
              <a:path w="6115050" h="7434580">
                <a:moveTo>
                  <a:pt x="0" y="7434328"/>
                </a:moveTo>
                <a:lnTo>
                  <a:pt x="6114515" y="7434328"/>
                </a:lnTo>
                <a:lnTo>
                  <a:pt x="6114515" y="0"/>
                </a:lnTo>
                <a:lnTo>
                  <a:pt x="0" y="0"/>
                </a:lnTo>
                <a:lnTo>
                  <a:pt x="0" y="7434328"/>
                </a:lnTo>
                <a:close/>
              </a:path>
            </a:pathLst>
          </a:custGeom>
          <a:solidFill>
            <a:srgbClr val="F0F2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0038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37670" y="3305997"/>
            <a:ext cx="6115050" cy="6998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rgbClr val="0038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0038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3B40074A-1E01-694B-AD0E-31AEBC68A4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57450" y="625475"/>
            <a:ext cx="5334000" cy="533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235" y="5245"/>
            <a:ext cx="20093940" cy="11298555"/>
          </a:xfrm>
          <a:custGeom>
            <a:avLst/>
            <a:gdLst/>
            <a:ahLst/>
            <a:cxnLst/>
            <a:rect l="l" t="t" r="r" b="b"/>
            <a:pathLst>
              <a:path w="20093940" h="11298555">
                <a:moveTo>
                  <a:pt x="0" y="11298074"/>
                </a:moveTo>
                <a:lnTo>
                  <a:pt x="20093629" y="11298074"/>
                </a:lnTo>
                <a:lnTo>
                  <a:pt x="20093629" y="0"/>
                </a:lnTo>
                <a:lnTo>
                  <a:pt x="0" y="0"/>
                </a:lnTo>
                <a:lnTo>
                  <a:pt x="0" y="11298074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bg>
      <p:bgPr>
        <a:solidFill>
          <a:srgbClr val="0037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33776" y="-286459"/>
            <a:ext cx="12999568" cy="129985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79088" y="5673612"/>
            <a:ext cx="18145927" cy="3212124"/>
          </a:xfrm>
        </p:spPr>
        <p:txBody>
          <a:bodyPr lIns="0" tIns="46800" rIns="0" bIns="46800" anchor="t" anchorCtr="0">
            <a:noAutofit/>
          </a:bodyPr>
          <a:lstStyle>
            <a:lvl1pPr algn="l">
              <a:defRPr sz="9023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AT"/>
              <a:t>XX. </a:t>
            </a:r>
            <a:r>
              <a:rPr lang="de-AT" err="1"/>
              <a:t>Aufsichtsratsitzung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79088" y="3311791"/>
            <a:ext cx="18145927" cy="1887669"/>
          </a:xfrm>
        </p:spPr>
        <p:txBody>
          <a:bodyPr lIns="0" tIns="46800" rIns="0" bIns="46800" anchor="b" anchorCtr="0">
            <a:noAutofit/>
          </a:bodyPr>
          <a:lstStyle>
            <a:lvl1pPr marL="0" indent="0" algn="l">
              <a:buNone/>
              <a:defRPr sz="3384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53822" indent="0" algn="ctr">
              <a:buNone/>
              <a:defRPr sz="3298"/>
            </a:lvl2pPr>
            <a:lvl3pPr marL="1507646" indent="0" algn="ctr">
              <a:buNone/>
              <a:defRPr sz="2968"/>
            </a:lvl3pPr>
            <a:lvl4pPr marL="2261468" indent="0" algn="ctr">
              <a:buNone/>
              <a:defRPr sz="2638"/>
            </a:lvl4pPr>
            <a:lvl5pPr marL="3015294" indent="0" algn="ctr">
              <a:buNone/>
              <a:defRPr sz="2638"/>
            </a:lvl5pPr>
            <a:lvl6pPr marL="3769116" indent="0" algn="ctr">
              <a:buNone/>
              <a:defRPr sz="2638"/>
            </a:lvl6pPr>
            <a:lvl7pPr marL="4522938" indent="0" algn="ctr">
              <a:buNone/>
              <a:defRPr sz="2638"/>
            </a:lvl7pPr>
            <a:lvl8pPr marL="5276762" indent="0" algn="ctr">
              <a:buNone/>
              <a:defRPr sz="2638"/>
            </a:lvl8pPr>
            <a:lvl9pPr marL="6030584" indent="0" algn="ctr">
              <a:buNone/>
              <a:defRPr sz="2638"/>
            </a:lvl9pPr>
          </a:lstStyle>
          <a:p>
            <a:r>
              <a:rPr lang="de-AT"/>
              <a:t>Quartal</a:t>
            </a:r>
            <a:endParaRPr lang="en-US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79088" y="9193388"/>
            <a:ext cx="18145927" cy="1701142"/>
          </a:xfrm>
        </p:spPr>
        <p:txBody>
          <a:bodyPr lIns="0" tIns="46800" rIns="0" anchor="b" anchorCtr="0">
            <a:normAutofit/>
          </a:bodyPr>
          <a:lstStyle>
            <a:lvl1pPr marL="0" indent="0">
              <a:buNone/>
              <a:defRPr sz="3384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753824" indent="0">
              <a:buNone/>
              <a:defRPr b="0" i="0">
                <a:solidFill>
                  <a:schemeClr val="bg1"/>
                </a:solidFill>
                <a:latin typeface="HelveticaNeueLT Std" charset="0"/>
                <a:ea typeface="HelveticaNeueLT Std" charset="0"/>
                <a:cs typeface="HelveticaNeueLT Std" charset="0"/>
              </a:defRPr>
            </a:lvl2pPr>
            <a:lvl3pPr marL="1507646" indent="0">
              <a:buNone/>
              <a:defRPr b="0" i="0">
                <a:solidFill>
                  <a:schemeClr val="bg1"/>
                </a:solidFill>
                <a:latin typeface="HelveticaNeueLT Std" charset="0"/>
                <a:ea typeface="HelveticaNeueLT Std" charset="0"/>
                <a:cs typeface="HelveticaNeueLT Std" charset="0"/>
              </a:defRPr>
            </a:lvl3pPr>
            <a:lvl4pPr marL="2261468" indent="0">
              <a:buNone/>
              <a:defRPr b="0" i="0">
                <a:solidFill>
                  <a:schemeClr val="bg1"/>
                </a:solidFill>
                <a:latin typeface="HelveticaNeueLT Std" charset="0"/>
                <a:ea typeface="HelveticaNeueLT Std" charset="0"/>
                <a:cs typeface="HelveticaNeueLT Std" charset="0"/>
              </a:defRPr>
            </a:lvl4pPr>
            <a:lvl5pPr marL="3015294" indent="0">
              <a:buNone/>
              <a:defRPr b="0" i="0">
                <a:solidFill>
                  <a:schemeClr val="bg1"/>
                </a:solidFill>
                <a:latin typeface="HelveticaNeueLT Std" charset="0"/>
                <a:ea typeface="HelveticaNeueLT Std" charset="0"/>
                <a:cs typeface="HelveticaNeueLT Std" charset="0"/>
              </a:defRPr>
            </a:lvl5pPr>
          </a:lstStyle>
          <a:p>
            <a:pPr lvl="0"/>
            <a:r>
              <a:rPr lang="de-AT"/>
              <a:t>Datum</a:t>
            </a:r>
            <a:endParaRPr lang="en-US"/>
          </a:p>
        </p:txBody>
      </p:sp>
      <p:pic>
        <p:nvPicPr>
          <p:cNvPr id="11" name="Bild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83" y="792976"/>
            <a:ext cx="8276496" cy="192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063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7">
          <p15:clr>
            <a:srgbClr val="FBAE40"/>
          </p15:clr>
        </p15:guide>
        <p15:guide id="2" orient="horz" pos="26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gesordn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7328" y="242989"/>
            <a:ext cx="10138307" cy="544994"/>
          </a:xfrm>
        </p:spPr>
        <p:txBody>
          <a:bodyPr lIns="0" tIns="46800" rIns="0">
            <a:noAutofit/>
          </a:bodyPr>
          <a:lstStyle>
            <a:lvl1pPr>
              <a:defRPr sz="3196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AT"/>
              <a:t>Titel hinzufügen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71713D-8F75-474F-8322-1C3CC3CD7B7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77327" y="1446167"/>
            <a:ext cx="18147688" cy="9863181"/>
          </a:xfrm>
        </p:spPr>
        <p:txBody>
          <a:bodyPr lIns="0" rIns="0" numCol="1" spcCol="900000">
            <a:noAutofit/>
          </a:bodyPr>
          <a:lstStyle>
            <a:lvl1pPr marL="1519131" indent="-1519131">
              <a:lnSpc>
                <a:spcPts val="3008"/>
              </a:lnSpc>
              <a:spcAft>
                <a:spcPts val="3760"/>
              </a:spcAft>
              <a:buClr>
                <a:schemeClr val="tx1"/>
              </a:buClr>
              <a:buSzPct val="82000"/>
              <a:buFont typeface="+mj-lt"/>
              <a:buAutoNum type="arabicPeriod"/>
              <a:tabLst/>
              <a:defRPr sz="3008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33982" indent="-1916074">
              <a:lnSpc>
                <a:spcPct val="100000"/>
              </a:lnSpc>
              <a:spcAft>
                <a:spcPts val="3760"/>
              </a:spcAft>
              <a:buSzPct val="82000"/>
              <a:buFont typeface="+mj-lt"/>
              <a:buAutoNum type="arabicPeriod"/>
              <a:tabLst/>
              <a:defRPr sz="4136" b="0" i="0">
                <a:latin typeface="HelveticaNeueLT Std" charset="0"/>
                <a:ea typeface="HelveticaNeueLT Std" charset="0"/>
                <a:cs typeface="HelveticaNeueLT Std" charset="0"/>
              </a:defRPr>
            </a:lvl2pPr>
            <a:lvl3pPr marL="1933982" indent="-1916074">
              <a:lnSpc>
                <a:spcPct val="100000"/>
              </a:lnSpc>
              <a:spcAft>
                <a:spcPts val="3760"/>
              </a:spcAft>
              <a:buSzPct val="82000"/>
              <a:buFont typeface="+mj-lt"/>
              <a:buAutoNum type="arabicPeriod"/>
              <a:tabLst/>
              <a:defRPr sz="4136" b="0" i="0">
                <a:latin typeface="HelveticaNeueLT Std" charset="0"/>
                <a:ea typeface="HelveticaNeueLT Std" charset="0"/>
                <a:cs typeface="HelveticaNeueLT Std" charset="0"/>
              </a:defRPr>
            </a:lvl3pPr>
            <a:lvl4pPr marL="1933982" indent="-1916074">
              <a:lnSpc>
                <a:spcPct val="100000"/>
              </a:lnSpc>
              <a:spcAft>
                <a:spcPts val="3760"/>
              </a:spcAft>
              <a:buSzPct val="82000"/>
              <a:buFont typeface="+mj-lt"/>
              <a:buAutoNum type="arabicPeriod"/>
              <a:tabLst/>
              <a:defRPr sz="4136" b="0" i="0">
                <a:latin typeface="HelveticaNeueLT Std" charset="0"/>
                <a:ea typeface="HelveticaNeueLT Std" charset="0"/>
                <a:cs typeface="HelveticaNeueLT Std" charset="0"/>
              </a:defRPr>
            </a:lvl4pPr>
            <a:lvl5pPr marL="1933982" indent="-1916074">
              <a:lnSpc>
                <a:spcPct val="100000"/>
              </a:lnSpc>
              <a:spcAft>
                <a:spcPts val="3760"/>
              </a:spcAft>
              <a:buSzPct val="82000"/>
              <a:buFont typeface="+mj-lt"/>
              <a:buAutoNum type="arabicPeriod"/>
              <a:tabLst/>
              <a:defRPr sz="4136" b="0" i="0">
                <a:latin typeface="HelveticaNeueLT Std" charset="0"/>
                <a:ea typeface="HelveticaNeueLT Std" charset="0"/>
                <a:cs typeface="HelveticaNeueLT Std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20992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ischen-Titel und Inhalt (mit Seitenzah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762" y="1586988"/>
            <a:ext cx="16196903" cy="786369"/>
          </a:xfrm>
        </p:spPr>
        <p:txBody>
          <a:bodyPr anchor="t" anchorCtr="0">
            <a:spAutoFit/>
          </a:bodyPr>
          <a:lstStyle>
            <a:lvl1pPr>
              <a:lnSpc>
                <a:spcPct val="100000"/>
              </a:lnSpc>
              <a:defRPr sz="451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71713D-8F75-474F-8322-1C3CC3CD7B7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63855" y="236259"/>
            <a:ext cx="4958861" cy="544994"/>
          </a:xfrm>
        </p:spPr>
        <p:txBody>
          <a:bodyPr/>
          <a:lstStyle/>
          <a:p>
            <a:r>
              <a:rPr lang="de-DE"/>
              <a:t>112. PA-Sitzung Q3/2017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7172813" y="1586993"/>
            <a:ext cx="1952202" cy="786369"/>
          </a:xfrm>
        </p:spPr>
        <p:txBody>
          <a:bodyPr wrap="square" anchor="t" anchorCtr="0">
            <a:spAutoFit/>
          </a:bodyPr>
          <a:lstStyle>
            <a:lvl1pPr marL="14920" indent="0" algn="r">
              <a:lnSpc>
                <a:spcPct val="100000"/>
              </a:lnSpc>
              <a:buNone/>
              <a:defRPr sz="4510"/>
            </a:lvl1pPr>
            <a:lvl2pPr marL="753725" indent="0" algn="r">
              <a:buNone/>
              <a:defRPr/>
            </a:lvl2pPr>
            <a:lvl3pPr marL="1507447" indent="0" algn="r">
              <a:buNone/>
              <a:defRPr/>
            </a:lvl3pPr>
            <a:lvl4pPr marL="2261170" indent="0" algn="r">
              <a:buNone/>
              <a:defRPr/>
            </a:lvl4pPr>
            <a:lvl5pPr marL="3014895" indent="0" algn="r">
              <a:buNone/>
              <a:defRPr/>
            </a:lvl5pPr>
          </a:lstStyle>
          <a:p>
            <a:pPr lvl="0"/>
            <a:r>
              <a:rPr lang="en-US"/>
              <a:t>1/X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979090" y="2945987"/>
            <a:ext cx="18145927" cy="8363367"/>
          </a:xfrm>
        </p:spPr>
        <p:txBody>
          <a:bodyPr/>
          <a:lstStyle/>
          <a:p>
            <a:pPr lvl="0"/>
            <a:endParaRPr lang="en-US"/>
          </a:p>
        </p:txBody>
      </p:sp>
      <p:sp>
        <p:nvSpPr>
          <p:cNvPr id="9" name="Date Placeholder 7"/>
          <p:cNvSpPr>
            <a:spLocks noGrp="1"/>
          </p:cNvSpPr>
          <p:nvPr>
            <p:ph type="dt" sz="half" idx="15"/>
          </p:nvPr>
        </p:nvSpPr>
        <p:spPr>
          <a:xfrm>
            <a:off x="13054460" y="242992"/>
            <a:ext cx="4846120" cy="544994"/>
          </a:xfrm>
        </p:spPr>
        <p:txBody>
          <a:bodyPr/>
          <a:lstStyle/>
          <a:p>
            <a:r>
              <a:rPr lang="de-DE"/>
              <a:t>Wien, 20. Sept. 2017   STRENG VERTRAULICH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6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.bin"/><Relationship Id="rId5" Type="http://schemas.openxmlformats.org/officeDocument/2006/relationships/tags" Target="../tags/tag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4970" y="631321"/>
            <a:ext cx="18454158" cy="1734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600" b="1" i="0">
                <a:solidFill>
                  <a:srgbClr val="0038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4970" y="3191905"/>
            <a:ext cx="18454158" cy="35731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0D5FFCF-B387-C54F-8C6A-D09430FD54D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708892" y="292275"/>
            <a:ext cx="2601771" cy="61094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26DEA7D8-8132-45A7-9F30-C4E3654D8A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526701262"/>
              </p:ext>
            </p:extLst>
          </p:nvPr>
        </p:nvGraphicFramePr>
        <p:xfrm>
          <a:off x="2618" y="2619"/>
          <a:ext cx="2619" cy="2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6" imgW="344" imgH="345" progId="TCLayout.ActiveDocument.1">
                  <p:embed/>
                </p:oleObj>
              </mc:Choice>
              <mc:Fallback>
                <p:oleObj name="think-cell Folie" r:id="rId6" imgW="344" imgH="345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26DEA7D8-8132-45A7-9F30-C4E3654D8A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18" y="2619"/>
                        <a:ext cx="2619" cy="2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 userDrawn="1"/>
        </p:nvSpPr>
        <p:spPr>
          <a:xfrm>
            <a:off x="2" y="1"/>
            <a:ext cx="20104100" cy="961148"/>
          </a:xfrm>
          <a:prstGeom prst="rect">
            <a:avLst/>
          </a:prstGeom>
          <a:solidFill>
            <a:srgbClr val="0037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1912" tIns="85955" rIns="171912" bIns="8595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384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2159" y="602120"/>
            <a:ext cx="17339786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2159" y="3010591"/>
            <a:ext cx="17339786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227512" y="242990"/>
            <a:ext cx="782751" cy="544994"/>
          </a:xfrm>
          <a:prstGeom prst="rect">
            <a:avLst/>
          </a:prstGeom>
        </p:spPr>
        <p:txBody>
          <a:bodyPr vert="horz" lIns="0" tIns="46800" rIns="0" bIns="46800" rtlCol="0" anchor="ctr"/>
          <a:lstStyle>
            <a:lvl1pPr algn="ctr">
              <a:defRPr sz="1974" b="0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71713D-8F75-474F-8322-1C3CC3CD7B76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4714" y="179518"/>
            <a:ext cx="578662" cy="578617"/>
          </a:xfrm>
          <a:prstGeom prst="rect">
            <a:avLst/>
          </a:prstGeom>
        </p:spPr>
      </p:pic>
      <p:sp>
        <p:nvSpPr>
          <p:cNvPr id="11" name="Date Placeholder 17"/>
          <p:cNvSpPr txBox="1">
            <a:spLocks/>
          </p:cNvSpPr>
          <p:nvPr userDrawn="1"/>
        </p:nvSpPr>
        <p:spPr>
          <a:xfrm>
            <a:off x="14967591" y="242990"/>
            <a:ext cx="3178171" cy="544994"/>
          </a:xfrm>
          <a:prstGeom prst="rect">
            <a:avLst/>
          </a:prstGeom>
        </p:spPr>
        <p:txBody>
          <a:bodyPr vert="horz" lIns="0" tIns="87987" rIns="0" bIns="85955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b="0" i="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74">
                <a:latin typeface="Arial" panose="020B0604020202020204" pitchFamily="34" charset="0"/>
                <a:cs typeface="Arial" panose="020B0604020202020204" pitchFamily="34" charset="0"/>
              </a:rPr>
              <a:t>VERTRAULICH</a:t>
            </a:r>
          </a:p>
        </p:txBody>
      </p:sp>
      <p:sp>
        <p:nvSpPr>
          <p:cNvPr id="12" name="Date Placeholder 17"/>
          <p:cNvSpPr txBox="1">
            <a:spLocks/>
          </p:cNvSpPr>
          <p:nvPr userDrawn="1"/>
        </p:nvSpPr>
        <p:spPr>
          <a:xfrm>
            <a:off x="12112855" y="230241"/>
            <a:ext cx="3178171" cy="544994"/>
          </a:xfrm>
          <a:prstGeom prst="rect">
            <a:avLst/>
          </a:prstGeom>
        </p:spPr>
        <p:txBody>
          <a:bodyPr vert="horz" lIns="0" tIns="87987" rIns="0" bIns="85955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b="0" i="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74">
                <a:latin typeface="Arial" panose="020B0604020202020204" pitchFamily="34" charset="0"/>
                <a:cs typeface="Arial" panose="020B0604020202020204" pitchFamily="34" charset="0"/>
              </a:rPr>
              <a:t>Wien, 17. </a:t>
            </a:r>
            <a:r>
              <a:rPr lang="en-US" sz="1974" err="1">
                <a:latin typeface="Arial" panose="020B0604020202020204" pitchFamily="34" charset="0"/>
                <a:cs typeface="Arial" panose="020B0604020202020204" pitchFamily="34" charset="0"/>
              </a:rPr>
              <a:t>Februar</a:t>
            </a:r>
            <a:r>
              <a:rPr lang="en-US" sz="1974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</p:txBody>
      </p:sp>
      <p:sp>
        <p:nvSpPr>
          <p:cNvPr id="13" name="Date Placeholder 17"/>
          <p:cNvSpPr txBox="1">
            <a:spLocks/>
          </p:cNvSpPr>
          <p:nvPr userDrawn="1"/>
        </p:nvSpPr>
        <p:spPr>
          <a:xfrm>
            <a:off x="9193000" y="242420"/>
            <a:ext cx="3178171" cy="544994"/>
          </a:xfrm>
          <a:prstGeom prst="rect">
            <a:avLst/>
          </a:prstGeom>
        </p:spPr>
        <p:txBody>
          <a:bodyPr vert="horz" lIns="0" tIns="87987" rIns="0" bIns="85955" rtlCol="0" anchor="ctr"/>
          <a:lstStyle>
            <a:defPPr>
              <a:defRPr lang="en-US"/>
            </a:defPPr>
            <a:lvl1pPr marL="0" algn="r" defTabSz="914400" rtl="0" eaLnBrk="1" latinLnBrk="0" hangingPunct="1">
              <a:defRPr sz="1050" b="0" i="0" kern="12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974">
                <a:latin typeface="Arial" panose="020B0604020202020204" pitchFamily="34" charset="0"/>
                <a:cs typeface="Arial" panose="020B0604020202020204" pitchFamily="34" charset="0"/>
              </a:rPr>
              <a:t>153.</a:t>
            </a:r>
            <a:r>
              <a:rPr lang="en-US" sz="1974" baseline="0">
                <a:latin typeface="Arial" panose="020B0604020202020204" pitchFamily="34" charset="0"/>
                <a:cs typeface="Arial" panose="020B0604020202020204" pitchFamily="34" charset="0"/>
              </a:rPr>
              <a:t> PA-</a:t>
            </a:r>
            <a:r>
              <a:rPr lang="en-US" sz="1974" baseline="0" err="1">
                <a:latin typeface="Arial" panose="020B0604020202020204" pitchFamily="34" charset="0"/>
                <a:cs typeface="Arial" panose="020B0604020202020204" pitchFamily="34" charset="0"/>
              </a:rPr>
              <a:t>Sitzung</a:t>
            </a:r>
            <a:r>
              <a:rPr lang="en-US" sz="1974" baseline="0">
                <a:latin typeface="Arial" panose="020B0604020202020204" pitchFamily="34" charset="0"/>
                <a:cs typeface="Arial" panose="020B0604020202020204" pitchFamily="34" charset="0"/>
              </a:rPr>
              <a:t> 1/2022</a:t>
            </a:r>
            <a:endParaRPr lang="en-US" sz="1974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472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</p:sldLayoutIdLst>
  <p:hf hdr="0" ftr="0"/>
  <p:txStyles>
    <p:titleStyle>
      <a:lvl1pPr algn="l" defTabSz="1507646" rtl="0" eaLnBrk="1" latinLnBrk="0" hangingPunct="1">
        <a:lnSpc>
          <a:spcPct val="90000"/>
        </a:lnSpc>
        <a:spcBef>
          <a:spcPct val="0"/>
        </a:spcBef>
        <a:buNone/>
        <a:defRPr sz="564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76912" indent="-376912" algn="l" defTabSz="1507646" rtl="0" eaLnBrk="1" latinLnBrk="0" hangingPunct="1">
        <a:lnSpc>
          <a:spcPct val="90000"/>
        </a:lnSpc>
        <a:spcBef>
          <a:spcPts val="1649"/>
        </a:spcBef>
        <a:buClr>
          <a:srgbClr val="00B0F0"/>
        </a:buClr>
        <a:buFont typeface="Symbol" panose="05050102010706020507" pitchFamily="18" charset="2"/>
        <a:buChar char="-"/>
        <a:defRPr sz="461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130736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558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380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204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026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899850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3672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7495" indent="-376912" algn="l" defTabSz="1507646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822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646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468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294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116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2938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6762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0584" algn="l" defTabSz="15076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28">
          <p15:clr>
            <a:srgbClr val="F26B43"/>
          </p15:clr>
        </p15:guide>
        <p15:guide id="3" pos="640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foerdermanager.aws.at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iekostenzuschuss@aws.a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250" y="5170067"/>
            <a:ext cx="16916400" cy="512383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de-DE" sz="6250" spc="5" dirty="0">
                <a:solidFill>
                  <a:srgbClr val="FFFFFF"/>
                </a:solidFill>
              </a:rPr>
              <a:t>Energiekostenzuschuss</a:t>
            </a:r>
            <a:br>
              <a:rPr lang="de-DE" sz="6250" spc="5" dirty="0">
                <a:solidFill>
                  <a:srgbClr val="FFFFFF"/>
                </a:solidFill>
              </a:rPr>
            </a:br>
            <a:r>
              <a:rPr lang="de-DE" sz="6250" spc="5" dirty="0">
                <a:solidFill>
                  <a:srgbClr val="FFFFFF"/>
                </a:solidFill>
              </a:rPr>
              <a:t>für Unternehmen</a:t>
            </a:r>
            <a:br>
              <a:rPr lang="de-DE" sz="6250" spc="5" dirty="0">
                <a:solidFill>
                  <a:srgbClr val="FFFFFF"/>
                </a:solidFill>
              </a:rPr>
            </a:br>
            <a:r>
              <a:rPr lang="de-AT" sz="4400" b="0" spc="5" dirty="0">
                <a:solidFill>
                  <a:srgbClr val="FFFFFF"/>
                </a:solidFill>
                <a:latin typeface="HelveticaNeueLTStd-Roman"/>
                <a:cs typeface="HelveticaNeueLTStd-Roman"/>
              </a:rPr>
              <a:t>zur teilweisen Abfederung der Preissteigerungen bei Strom, Erdgas und Treibstoffen im Zeitraum Februar bis September 2022</a:t>
            </a:r>
            <a:br>
              <a:rPr lang="de-AT" sz="4400" b="0" spc="5" dirty="0">
                <a:solidFill>
                  <a:srgbClr val="FFFFFF"/>
                </a:solidFill>
                <a:latin typeface="HelveticaNeueLTStd-Roman"/>
                <a:cs typeface="HelveticaNeueLTStd-Roman"/>
              </a:rPr>
            </a:br>
            <a:br>
              <a:rPr lang="de-AT" sz="5500" b="0" spc="5" dirty="0">
                <a:solidFill>
                  <a:srgbClr val="FFFFFF"/>
                </a:solidFill>
                <a:latin typeface="HelveticaNeueLTStd-Roman"/>
                <a:cs typeface="HelveticaNeueLTStd-Roman"/>
              </a:rPr>
            </a:br>
            <a:r>
              <a:rPr lang="de-AT" sz="3200" b="0" spc="5" dirty="0" err="1">
                <a:solidFill>
                  <a:srgbClr val="FFFFFF"/>
                </a:solidFill>
                <a:latin typeface="HelveticaNeueLTStd-Roman"/>
                <a:cs typeface="HelveticaNeueLTStd-Roman"/>
              </a:rPr>
              <a:t>aws</a:t>
            </a:r>
            <a:r>
              <a:rPr lang="de-AT" sz="3200" b="0" spc="5" dirty="0">
                <a:solidFill>
                  <a:srgbClr val="FFFFFF"/>
                </a:solidFill>
                <a:latin typeface="HelveticaNeueLTStd-Roman"/>
                <a:cs typeface="HelveticaNeueLTStd-Roman"/>
              </a:rPr>
              <a:t>/ Wolfgang Schönecker</a:t>
            </a:r>
            <a:br>
              <a:rPr lang="de-AT" sz="3200" b="0" spc="5" dirty="0">
                <a:solidFill>
                  <a:srgbClr val="FFFFFF"/>
                </a:solidFill>
                <a:latin typeface="HelveticaNeueLTStd-Roman"/>
                <a:cs typeface="HelveticaNeueLTStd-Roman"/>
              </a:rPr>
            </a:br>
            <a:r>
              <a:rPr lang="de-AT" sz="3200" b="0" spc="5" dirty="0">
                <a:solidFill>
                  <a:srgbClr val="FFFFFF"/>
                </a:solidFill>
                <a:latin typeface="HelveticaNeueLTStd-Roman"/>
                <a:cs typeface="HelveticaNeueLTStd-Roman"/>
              </a:rPr>
              <a:t>vorläufiger Stand per 10.11.2022</a:t>
            </a:r>
            <a:endParaRPr sz="4000" dirty="0">
              <a:latin typeface="HelveticaNeueLTStd-Roman"/>
              <a:cs typeface="HelveticaNeueLTStd-Roman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53557E9-3288-4E06-8FD8-80844FE3AFAE}"/>
              </a:ext>
            </a:extLst>
          </p:cNvPr>
          <p:cNvSpPr txBox="1"/>
          <p:nvPr/>
        </p:nvSpPr>
        <p:spPr>
          <a:xfrm>
            <a:off x="809625" y="437840"/>
            <a:ext cx="887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4">
            <a:extLst>
              <a:ext uri="{FF2B5EF4-FFF2-40B4-BE49-F238E27FC236}">
                <a16:creationId xmlns:a16="http://schemas.microsoft.com/office/drawing/2014/main" id="{79A4F65E-CE6C-64FA-0EA4-5821F69C1674}"/>
              </a:ext>
            </a:extLst>
          </p:cNvPr>
          <p:cNvSpPr txBox="1">
            <a:spLocks/>
          </p:cNvSpPr>
          <p:nvPr/>
        </p:nvSpPr>
        <p:spPr>
          <a:xfrm>
            <a:off x="770082" y="1764052"/>
            <a:ext cx="18028311" cy="5829224"/>
          </a:xfrm>
          <a:prstGeom prst="rect">
            <a:avLst/>
          </a:prstGeom>
        </p:spPr>
        <p:txBody>
          <a:bodyPr vert="horz" wrap="square" lIns="0" tIns="330835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509395" marR="320040">
              <a:lnSpc>
                <a:spcPct val="100600"/>
              </a:lnSpc>
              <a:spcBef>
                <a:spcPts val="2605"/>
              </a:spcBef>
            </a:pPr>
            <a:r>
              <a:rPr lang="de-AT" sz="3600" b="1" spc="45" dirty="0">
                <a:solidFill>
                  <a:srgbClr val="0038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Feststellungen von Steuerberater, Wirtschaftsprüfer, Bilanzbuchhalter</a:t>
            </a:r>
            <a:endParaRPr lang="de-AT" sz="360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94890" marR="589915">
              <a:spcBef>
                <a:spcPts val="1950"/>
              </a:spcBef>
            </a:pPr>
            <a:b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</a:b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Energieintensität des </a:t>
            </a:r>
            <a:r>
              <a:rPr lang="de-AT" sz="2450" b="1" dirty="0">
                <a:solidFill>
                  <a:schemeClr val="tx2"/>
                </a:solidFill>
                <a:latin typeface="Arial"/>
                <a:cs typeface="Arial"/>
              </a:rPr>
              <a:t>Unternehmens (falls zutreffend)</a:t>
            </a:r>
          </a:p>
          <a:p>
            <a:pPr marL="2294890" marR="589915">
              <a:lnSpc>
                <a:spcPct val="200000"/>
              </a:lnSpc>
              <a:spcBef>
                <a:spcPts val="1950"/>
              </a:spcBef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angeschaffte und verbrauchte Energieeinheiten im Vergleichszeitraum</a:t>
            </a:r>
          </a:p>
          <a:p>
            <a:pPr marL="2294890" marR="589915">
              <a:lnSpc>
                <a:spcPct val="200000"/>
              </a:lnSpc>
              <a:spcBef>
                <a:spcPts val="1950"/>
              </a:spcBef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angeschaffte und verbrauchte Energieeinheiten im Förderungszeitraum + Preissteigerung</a:t>
            </a:r>
          </a:p>
          <a:p>
            <a:pPr marL="2294890" marR="589915">
              <a:lnSpc>
                <a:spcPct val="200000"/>
              </a:lnSpc>
              <a:spcBef>
                <a:spcPts val="1950"/>
              </a:spcBef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Hauptbranche des Unternehmens</a:t>
            </a:r>
          </a:p>
          <a:p>
            <a:pPr marL="2294890" marR="589915">
              <a:lnSpc>
                <a:spcPct val="200000"/>
              </a:lnSpc>
              <a:spcBef>
                <a:spcPts val="1950"/>
              </a:spcBef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Vorliegen eines Betriebsverlustes (ab Stufe 3)</a:t>
            </a:r>
          </a:p>
        </p:txBody>
      </p:sp>
      <p:sp>
        <p:nvSpPr>
          <p:cNvPr id="44" name="object 6">
            <a:extLst>
              <a:ext uri="{FF2B5EF4-FFF2-40B4-BE49-F238E27FC236}">
                <a16:creationId xmlns:a16="http://schemas.microsoft.com/office/drawing/2014/main" id="{7DE976CC-CE23-0F55-3D64-C8318197D803}"/>
              </a:ext>
            </a:extLst>
          </p:cNvPr>
          <p:cNvSpPr txBox="1">
            <a:spLocks/>
          </p:cNvSpPr>
          <p:nvPr/>
        </p:nvSpPr>
        <p:spPr>
          <a:xfrm>
            <a:off x="824970" y="779727"/>
            <a:ext cx="1817423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5600" b="1" i="0">
                <a:solidFill>
                  <a:srgbClr val="00387A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de-AT" kern="0" spc="-30" dirty="0"/>
              <a:t>Bedingungen</a:t>
            </a:r>
            <a:r>
              <a:rPr lang="de-AT" kern="0" spc="-240" dirty="0"/>
              <a:t> </a:t>
            </a:r>
            <a:r>
              <a:rPr lang="de-AT" kern="0" dirty="0"/>
              <a:t>für</a:t>
            </a:r>
            <a:r>
              <a:rPr lang="de-AT" kern="0" spc="-235" dirty="0"/>
              <a:t> </a:t>
            </a:r>
            <a:r>
              <a:rPr lang="de-AT" kern="0" dirty="0"/>
              <a:t>den</a:t>
            </a:r>
            <a:r>
              <a:rPr lang="de-AT" kern="0" spc="-235" dirty="0"/>
              <a:t> </a:t>
            </a:r>
            <a:r>
              <a:rPr lang="de-AT" kern="0" dirty="0" err="1"/>
              <a:t>aws</a:t>
            </a:r>
            <a:r>
              <a:rPr lang="de-AT" kern="0" spc="-235" dirty="0"/>
              <a:t> </a:t>
            </a:r>
            <a:r>
              <a:rPr lang="de-AT" kern="0" spc="-45" dirty="0"/>
              <a:t>Energiekostenzuschuss</a:t>
            </a:r>
          </a:p>
        </p:txBody>
      </p:sp>
      <p:grpSp>
        <p:nvGrpSpPr>
          <p:cNvPr id="45" name="object 7">
            <a:extLst>
              <a:ext uri="{FF2B5EF4-FFF2-40B4-BE49-F238E27FC236}">
                <a16:creationId xmlns:a16="http://schemas.microsoft.com/office/drawing/2014/main" id="{439995BC-CCCB-9CC5-4D59-EF23E2D1DEA2}"/>
              </a:ext>
            </a:extLst>
          </p:cNvPr>
          <p:cNvGrpSpPr/>
          <p:nvPr/>
        </p:nvGrpSpPr>
        <p:grpSpPr>
          <a:xfrm>
            <a:off x="824970" y="1951958"/>
            <a:ext cx="1017905" cy="1017905"/>
            <a:chOff x="1040987" y="3576259"/>
            <a:chExt cx="1017905" cy="1017905"/>
          </a:xfrm>
        </p:grpSpPr>
        <p:sp>
          <p:nvSpPr>
            <p:cNvPr id="46" name="object 8">
              <a:extLst>
                <a:ext uri="{FF2B5EF4-FFF2-40B4-BE49-F238E27FC236}">
                  <a16:creationId xmlns:a16="http://schemas.microsoft.com/office/drawing/2014/main" id="{D452AD81-2415-81F5-1DF6-47AE8173DEC7}"/>
                </a:ext>
              </a:extLst>
            </p:cNvPr>
            <p:cNvSpPr/>
            <p:nvPr/>
          </p:nvSpPr>
          <p:spPr>
            <a:xfrm>
              <a:off x="1040987" y="3576259"/>
              <a:ext cx="1017905" cy="1017905"/>
            </a:xfrm>
            <a:custGeom>
              <a:avLst/>
              <a:gdLst/>
              <a:ahLst/>
              <a:cxnLst/>
              <a:rect l="l" t="t" r="r" b="b"/>
              <a:pathLst>
                <a:path w="1017905" h="1017904">
                  <a:moveTo>
                    <a:pt x="508885" y="0"/>
                  </a:moveTo>
                  <a:lnTo>
                    <a:pt x="459876" y="2329"/>
                  </a:lnTo>
                  <a:lnTo>
                    <a:pt x="412185" y="9175"/>
                  </a:lnTo>
                  <a:lnTo>
                    <a:pt x="366025" y="20326"/>
                  </a:lnTo>
                  <a:lnTo>
                    <a:pt x="321610" y="35566"/>
                  </a:lnTo>
                  <a:lnTo>
                    <a:pt x="279153" y="54684"/>
                  </a:lnTo>
                  <a:lnTo>
                    <a:pt x="238866" y="77465"/>
                  </a:lnTo>
                  <a:lnTo>
                    <a:pt x="200964" y="103697"/>
                  </a:lnTo>
                  <a:lnTo>
                    <a:pt x="165660" y="133167"/>
                  </a:lnTo>
                  <a:lnTo>
                    <a:pt x="133167" y="165660"/>
                  </a:lnTo>
                  <a:lnTo>
                    <a:pt x="103697" y="200964"/>
                  </a:lnTo>
                  <a:lnTo>
                    <a:pt x="77465" y="238866"/>
                  </a:lnTo>
                  <a:lnTo>
                    <a:pt x="54684" y="279153"/>
                  </a:lnTo>
                  <a:lnTo>
                    <a:pt x="35566" y="321610"/>
                  </a:lnTo>
                  <a:lnTo>
                    <a:pt x="20326" y="366025"/>
                  </a:lnTo>
                  <a:lnTo>
                    <a:pt x="9175" y="412185"/>
                  </a:lnTo>
                  <a:lnTo>
                    <a:pt x="2329" y="459876"/>
                  </a:lnTo>
                  <a:lnTo>
                    <a:pt x="0" y="508885"/>
                  </a:lnTo>
                  <a:lnTo>
                    <a:pt x="2329" y="557893"/>
                  </a:lnTo>
                  <a:lnTo>
                    <a:pt x="9175" y="605584"/>
                  </a:lnTo>
                  <a:lnTo>
                    <a:pt x="20326" y="651744"/>
                  </a:lnTo>
                  <a:lnTo>
                    <a:pt x="35566" y="696159"/>
                  </a:lnTo>
                  <a:lnTo>
                    <a:pt x="54684" y="738616"/>
                  </a:lnTo>
                  <a:lnTo>
                    <a:pt x="77465" y="778903"/>
                  </a:lnTo>
                  <a:lnTo>
                    <a:pt x="103697" y="816805"/>
                  </a:lnTo>
                  <a:lnTo>
                    <a:pt x="133167" y="852109"/>
                  </a:lnTo>
                  <a:lnTo>
                    <a:pt x="165660" y="884603"/>
                  </a:lnTo>
                  <a:lnTo>
                    <a:pt x="200964" y="914072"/>
                  </a:lnTo>
                  <a:lnTo>
                    <a:pt x="238866" y="940304"/>
                  </a:lnTo>
                  <a:lnTo>
                    <a:pt x="279153" y="963085"/>
                  </a:lnTo>
                  <a:lnTo>
                    <a:pt x="321610" y="982203"/>
                  </a:lnTo>
                  <a:lnTo>
                    <a:pt x="366025" y="997444"/>
                  </a:lnTo>
                  <a:lnTo>
                    <a:pt x="412185" y="1008594"/>
                  </a:lnTo>
                  <a:lnTo>
                    <a:pt x="459876" y="1015440"/>
                  </a:lnTo>
                  <a:lnTo>
                    <a:pt x="508885" y="1017770"/>
                  </a:lnTo>
                  <a:lnTo>
                    <a:pt x="557893" y="1015440"/>
                  </a:lnTo>
                  <a:lnTo>
                    <a:pt x="605584" y="1008594"/>
                  </a:lnTo>
                  <a:lnTo>
                    <a:pt x="651744" y="997444"/>
                  </a:lnTo>
                  <a:lnTo>
                    <a:pt x="696159" y="982203"/>
                  </a:lnTo>
                  <a:lnTo>
                    <a:pt x="738616" y="963085"/>
                  </a:lnTo>
                  <a:lnTo>
                    <a:pt x="778903" y="940304"/>
                  </a:lnTo>
                  <a:lnTo>
                    <a:pt x="816805" y="914072"/>
                  </a:lnTo>
                  <a:lnTo>
                    <a:pt x="852109" y="884603"/>
                  </a:lnTo>
                  <a:lnTo>
                    <a:pt x="884603" y="852109"/>
                  </a:lnTo>
                  <a:lnTo>
                    <a:pt x="914072" y="816805"/>
                  </a:lnTo>
                  <a:lnTo>
                    <a:pt x="940304" y="778903"/>
                  </a:lnTo>
                  <a:lnTo>
                    <a:pt x="963085" y="738616"/>
                  </a:lnTo>
                  <a:lnTo>
                    <a:pt x="982203" y="696159"/>
                  </a:lnTo>
                  <a:lnTo>
                    <a:pt x="997444" y="651744"/>
                  </a:lnTo>
                  <a:lnTo>
                    <a:pt x="1008594" y="605584"/>
                  </a:lnTo>
                  <a:lnTo>
                    <a:pt x="1015440" y="557893"/>
                  </a:lnTo>
                  <a:lnTo>
                    <a:pt x="1017770" y="508885"/>
                  </a:lnTo>
                  <a:lnTo>
                    <a:pt x="1015440" y="459876"/>
                  </a:lnTo>
                  <a:lnTo>
                    <a:pt x="1008594" y="412185"/>
                  </a:lnTo>
                  <a:lnTo>
                    <a:pt x="997444" y="366025"/>
                  </a:lnTo>
                  <a:lnTo>
                    <a:pt x="982203" y="321610"/>
                  </a:lnTo>
                  <a:lnTo>
                    <a:pt x="963085" y="279153"/>
                  </a:lnTo>
                  <a:lnTo>
                    <a:pt x="940304" y="238866"/>
                  </a:lnTo>
                  <a:lnTo>
                    <a:pt x="914072" y="200964"/>
                  </a:lnTo>
                  <a:lnTo>
                    <a:pt x="884603" y="165660"/>
                  </a:lnTo>
                  <a:lnTo>
                    <a:pt x="852109" y="133167"/>
                  </a:lnTo>
                  <a:lnTo>
                    <a:pt x="816805" y="103697"/>
                  </a:lnTo>
                  <a:lnTo>
                    <a:pt x="778903" y="77465"/>
                  </a:lnTo>
                  <a:lnTo>
                    <a:pt x="738616" y="54684"/>
                  </a:lnTo>
                  <a:lnTo>
                    <a:pt x="696159" y="35566"/>
                  </a:lnTo>
                  <a:lnTo>
                    <a:pt x="651744" y="20326"/>
                  </a:lnTo>
                  <a:lnTo>
                    <a:pt x="605584" y="9175"/>
                  </a:lnTo>
                  <a:lnTo>
                    <a:pt x="557893" y="2329"/>
                  </a:lnTo>
                  <a:lnTo>
                    <a:pt x="508885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9">
              <a:extLst>
                <a:ext uri="{FF2B5EF4-FFF2-40B4-BE49-F238E27FC236}">
                  <a16:creationId xmlns:a16="http://schemas.microsoft.com/office/drawing/2014/main" id="{E4C5ABB6-8794-9CEE-C43E-9BA58C9CAAE9}"/>
                </a:ext>
              </a:extLst>
            </p:cNvPr>
            <p:cNvSpPr/>
            <p:nvPr/>
          </p:nvSpPr>
          <p:spPr>
            <a:xfrm>
              <a:off x="1238119" y="3758966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69" h="623570">
                  <a:moveTo>
                    <a:pt x="535721" y="0"/>
                  </a:moveTo>
                  <a:lnTo>
                    <a:pt x="103703" y="0"/>
                  </a:lnTo>
                  <a:lnTo>
                    <a:pt x="103525" y="104"/>
                  </a:lnTo>
                  <a:lnTo>
                    <a:pt x="103316" y="136"/>
                  </a:lnTo>
                  <a:lnTo>
                    <a:pt x="102352" y="178"/>
                  </a:lnTo>
                  <a:lnTo>
                    <a:pt x="101441" y="366"/>
                  </a:lnTo>
                  <a:lnTo>
                    <a:pt x="100227" y="785"/>
                  </a:lnTo>
                  <a:lnTo>
                    <a:pt x="99934" y="858"/>
                  </a:lnTo>
                  <a:lnTo>
                    <a:pt x="98510" y="1507"/>
                  </a:lnTo>
                  <a:lnTo>
                    <a:pt x="97442" y="2136"/>
                  </a:lnTo>
                  <a:lnTo>
                    <a:pt x="96562" y="3036"/>
                  </a:lnTo>
                  <a:lnTo>
                    <a:pt x="2157" y="97452"/>
                  </a:lnTo>
                  <a:lnTo>
                    <a:pt x="1507" y="98510"/>
                  </a:lnTo>
                  <a:lnTo>
                    <a:pt x="858" y="99913"/>
                  </a:lnTo>
                  <a:lnTo>
                    <a:pt x="774" y="100258"/>
                  </a:lnTo>
                  <a:lnTo>
                    <a:pt x="335" y="101473"/>
                  </a:lnTo>
                  <a:lnTo>
                    <a:pt x="178" y="102352"/>
                  </a:lnTo>
                  <a:lnTo>
                    <a:pt x="104" y="103504"/>
                  </a:lnTo>
                  <a:lnTo>
                    <a:pt x="0" y="618860"/>
                  </a:lnTo>
                  <a:lnTo>
                    <a:pt x="4649" y="623509"/>
                  </a:lnTo>
                  <a:lnTo>
                    <a:pt x="618860" y="623509"/>
                  </a:lnTo>
                  <a:lnTo>
                    <a:pt x="623509" y="618860"/>
                  </a:lnTo>
                  <a:lnTo>
                    <a:pt x="623509" y="602714"/>
                  </a:lnTo>
                  <a:lnTo>
                    <a:pt x="20774" y="602714"/>
                  </a:lnTo>
                  <a:lnTo>
                    <a:pt x="20774" y="114300"/>
                  </a:lnTo>
                  <a:lnTo>
                    <a:pt x="109651" y="114300"/>
                  </a:lnTo>
                  <a:lnTo>
                    <a:pt x="114300" y="109651"/>
                  </a:lnTo>
                  <a:lnTo>
                    <a:pt x="114300" y="93515"/>
                  </a:lnTo>
                  <a:lnTo>
                    <a:pt x="35485" y="93515"/>
                  </a:lnTo>
                  <a:lnTo>
                    <a:pt x="93525" y="35475"/>
                  </a:lnTo>
                  <a:lnTo>
                    <a:pt x="114300" y="35475"/>
                  </a:lnTo>
                  <a:lnTo>
                    <a:pt x="114300" y="20774"/>
                  </a:lnTo>
                  <a:lnTo>
                    <a:pt x="540370" y="20774"/>
                  </a:lnTo>
                  <a:lnTo>
                    <a:pt x="540370" y="4649"/>
                  </a:lnTo>
                  <a:lnTo>
                    <a:pt x="535721" y="0"/>
                  </a:lnTo>
                  <a:close/>
                </a:path>
                <a:path w="623569" h="623570">
                  <a:moveTo>
                    <a:pt x="540370" y="20774"/>
                  </a:moveTo>
                  <a:lnTo>
                    <a:pt x="519586" y="20774"/>
                  </a:lnTo>
                  <a:lnTo>
                    <a:pt x="519596" y="218223"/>
                  </a:lnTo>
                  <a:lnTo>
                    <a:pt x="66982" y="218234"/>
                  </a:lnTo>
                  <a:lnTo>
                    <a:pt x="62343" y="222872"/>
                  </a:lnTo>
                  <a:lnTo>
                    <a:pt x="62343" y="504550"/>
                  </a:lnTo>
                  <a:lnTo>
                    <a:pt x="66992" y="509199"/>
                  </a:lnTo>
                  <a:lnTo>
                    <a:pt x="301362" y="509199"/>
                  </a:lnTo>
                  <a:lnTo>
                    <a:pt x="301362" y="602714"/>
                  </a:lnTo>
                  <a:lnTo>
                    <a:pt x="322136" y="602714"/>
                  </a:lnTo>
                  <a:lnTo>
                    <a:pt x="322136" y="488414"/>
                  </a:lnTo>
                  <a:lnTo>
                    <a:pt x="83138" y="488414"/>
                  </a:lnTo>
                  <a:lnTo>
                    <a:pt x="83138" y="301362"/>
                  </a:lnTo>
                  <a:lnTo>
                    <a:pt x="322136" y="301362"/>
                  </a:lnTo>
                  <a:lnTo>
                    <a:pt x="322136" y="280577"/>
                  </a:lnTo>
                  <a:lnTo>
                    <a:pt x="83128" y="280577"/>
                  </a:lnTo>
                  <a:lnTo>
                    <a:pt x="83128" y="239008"/>
                  </a:lnTo>
                  <a:lnTo>
                    <a:pt x="322136" y="239008"/>
                  </a:lnTo>
                  <a:lnTo>
                    <a:pt x="623509" y="238997"/>
                  </a:lnTo>
                  <a:lnTo>
                    <a:pt x="623499" y="222872"/>
                  </a:lnTo>
                  <a:lnTo>
                    <a:pt x="618860" y="218234"/>
                  </a:lnTo>
                  <a:lnTo>
                    <a:pt x="540370" y="218234"/>
                  </a:lnTo>
                  <a:lnTo>
                    <a:pt x="540370" y="20774"/>
                  </a:lnTo>
                  <a:close/>
                </a:path>
                <a:path w="623569" h="623570">
                  <a:moveTo>
                    <a:pt x="623509" y="238997"/>
                  </a:moveTo>
                  <a:lnTo>
                    <a:pt x="602725" y="238997"/>
                  </a:lnTo>
                  <a:lnTo>
                    <a:pt x="602725" y="602714"/>
                  </a:lnTo>
                  <a:lnTo>
                    <a:pt x="623509" y="602714"/>
                  </a:lnTo>
                  <a:lnTo>
                    <a:pt x="623509" y="238997"/>
                  </a:lnTo>
                  <a:close/>
                </a:path>
                <a:path w="623569" h="623570">
                  <a:moveTo>
                    <a:pt x="145482" y="301362"/>
                  </a:moveTo>
                  <a:lnTo>
                    <a:pt x="124708" y="301362"/>
                  </a:lnTo>
                  <a:lnTo>
                    <a:pt x="124708" y="488414"/>
                  </a:lnTo>
                  <a:lnTo>
                    <a:pt x="145482" y="488414"/>
                  </a:lnTo>
                  <a:lnTo>
                    <a:pt x="145482" y="301362"/>
                  </a:lnTo>
                  <a:close/>
                </a:path>
                <a:path w="623569" h="623570">
                  <a:moveTo>
                    <a:pt x="322136" y="301362"/>
                  </a:moveTo>
                  <a:lnTo>
                    <a:pt x="301362" y="301362"/>
                  </a:lnTo>
                  <a:lnTo>
                    <a:pt x="301362" y="488414"/>
                  </a:lnTo>
                  <a:lnTo>
                    <a:pt x="322136" y="488414"/>
                  </a:lnTo>
                  <a:lnTo>
                    <a:pt x="322136" y="301362"/>
                  </a:lnTo>
                  <a:close/>
                </a:path>
                <a:path w="623569" h="623570">
                  <a:moveTo>
                    <a:pt x="145482" y="239008"/>
                  </a:moveTo>
                  <a:lnTo>
                    <a:pt x="124697" y="239008"/>
                  </a:lnTo>
                  <a:lnTo>
                    <a:pt x="124697" y="280577"/>
                  </a:lnTo>
                  <a:lnTo>
                    <a:pt x="145482" y="280577"/>
                  </a:lnTo>
                  <a:lnTo>
                    <a:pt x="145482" y="239008"/>
                  </a:lnTo>
                  <a:close/>
                </a:path>
                <a:path w="623569" h="623570">
                  <a:moveTo>
                    <a:pt x="322136" y="239008"/>
                  </a:moveTo>
                  <a:lnTo>
                    <a:pt x="301362" y="239008"/>
                  </a:lnTo>
                  <a:lnTo>
                    <a:pt x="301362" y="280577"/>
                  </a:lnTo>
                  <a:lnTo>
                    <a:pt x="322136" y="280577"/>
                  </a:lnTo>
                  <a:lnTo>
                    <a:pt x="322136" y="239008"/>
                  </a:lnTo>
                  <a:close/>
                </a:path>
                <a:path w="623569" h="623570">
                  <a:moveTo>
                    <a:pt x="114300" y="35475"/>
                  </a:moveTo>
                  <a:lnTo>
                    <a:pt x="93525" y="35475"/>
                  </a:lnTo>
                  <a:lnTo>
                    <a:pt x="93525" y="93515"/>
                  </a:lnTo>
                  <a:lnTo>
                    <a:pt x="114300" y="93515"/>
                  </a:lnTo>
                  <a:lnTo>
                    <a:pt x="114300" y="35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10">
              <a:extLst>
                <a:ext uri="{FF2B5EF4-FFF2-40B4-BE49-F238E27FC236}">
                  <a16:creationId xmlns:a16="http://schemas.microsoft.com/office/drawing/2014/main" id="{C8932E94-F37C-2BC8-B649-09EF0E58A0F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81050" y="4018765"/>
              <a:ext cx="239008" cy="103913"/>
            </a:xfrm>
            <a:prstGeom prst="rect">
              <a:avLst/>
            </a:prstGeom>
          </p:spPr>
        </p:pic>
        <p:pic>
          <p:nvPicPr>
            <p:cNvPr id="49" name="object 11">
              <a:extLst>
                <a:ext uri="{FF2B5EF4-FFF2-40B4-BE49-F238E27FC236}">
                  <a16:creationId xmlns:a16="http://schemas.microsoft.com/office/drawing/2014/main" id="{3F039ECC-A6B5-7655-EF0C-231E5A20C96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3012" y="4158112"/>
              <a:ext cx="135083" cy="168172"/>
            </a:xfrm>
            <a:prstGeom prst="rect">
              <a:avLst/>
            </a:prstGeom>
          </p:spPr>
        </p:pic>
        <p:sp>
          <p:nvSpPr>
            <p:cNvPr id="50" name="object 12">
              <a:extLst>
                <a:ext uri="{FF2B5EF4-FFF2-40B4-BE49-F238E27FC236}">
                  <a16:creationId xmlns:a16="http://schemas.microsoft.com/office/drawing/2014/main" id="{529FB6A3-BE71-C6E2-74B4-ABF03FAF688F}"/>
                </a:ext>
              </a:extLst>
            </p:cNvPr>
            <p:cNvSpPr/>
            <p:nvPr/>
          </p:nvSpPr>
          <p:spPr>
            <a:xfrm>
              <a:off x="1373212" y="3810932"/>
              <a:ext cx="322580" cy="73025"/>
            </a:xfrm>
            <a:custGeom>
              <a:avLst/>
              <a:gdLst/>
              <a:ahLst/>
              <a:cxnLst/>
              <a:rect l="l" t="t" r="r" b="b"/>
              <a:pathLst>
                <a:path w="322580" h="73025">
                  <a:moveTo>
                    <a:pt x="290957" y="0"/>
                  </a:moveTo>
                  <a:lnTo>
                    <a:pt x="31165" y="0"/>
                  </a:lnTo>
                  <a:lnTo>
                    <a:pt x="31165" y="20789"/>
                  </a:lnTo>
                  <a:lnTo>
                    <a:pt x="290957" y="20789"/>
                  </a:lnTo>
                  <a:lnTo>
                    <a:pt x="290957" y="0"/>
                  </a:lnTo>
                  <a:close/>
                </a:path>
                <a:path w="322580" h="73025">
                  <a:moveTo>
                    <a:pt x="322148" y="51955"/>
                  </a:moveTo>
                  <a:lnTo>
                    <a:pt x="0" y="51955"/>
                  </a:lnTo>
                  <a:lnTo>
                    <a:pt x="0" y="72745"/>
                  </a:lnTo>
                  <a:lnTo>
                    <a:pt x="322148" y="72745"/>
                  </a:lnTo>
                  <a:lnTo>
                    <a:pt x="322148" y="519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1" name="object 13">
            <a:extLst>
              <a:ext uri="{FF2B5EF4-FFF2-40B4-BE49-F238E27FC236}">
                <a16:creationId xmlns:a16="http://schemas.microsoft.com/office/drawing/2014/main" id="{CC980616-D7BB-41E7-309A-CBDD0B56FE91}"/>
              </a:ext>
            </a:extLst>
          </p:cNvPr>
          <p:cNvGrpSpPr/>
          <p:nvPr/>
        </p:nvGrpSpPr>
        <p:grpSpPr>
          <a:xfrm>
            <a:off x="2282741" y="3225438"/>
            <a:ext cx="560070" cy="560070"/>
            <a:chOff x="2347625" y="5339215"/>
            <a:chExt cx="560070" cy="560070"/>
          </a:xfrm>
        </p:grpSpPr>
        <p:sp>
          <p:nvSpPr>
            <p:cNvPr id="52" name="object 14">
              <a:extLst>
                <a:ext uri="{FF2B5EF4-FFF2-40B4-BE49-F238E27FC236}">
                  <a16:creationId xmlns:a16="http://schemas.microsoft.com/office/drawing/2014/main" id="{A7643471-65D4-BFBF-1757-048EC7EA2728}"/>
                </a:ext>
              </a:extLst>
            </p:cNvPr>
            <p:cNvSpPr/>
            <p:nvPr/>
          </p:nvSpPr>
          <p:spPr>
            <a:xfrm>
              <a:off x="2347625" y="5339215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15">
              <a:extLst>
                <a:ext uri="{FF2B5EF4-FFF2-40B4-BE49-F238E27FC236}">
                  <a16:creationId xmlns:a16="http://schemas.microsoft.com/office/drawing/2014/main" id="{ED9C8F10-EDA5-3029-33D9-A73AC202EEC3}"/>
                </a:ext>
              </a:extLst>
            </p:cNvPr>
            <p:cNvSpPr/>
            <p:nvPr/>
          </p:nvSpPr>
          <p:spPr>
            <a:xfrm>
              <a:off x="2489360" y="5520468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09" y="18552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4" name="object 16">
            <a:extLst>
              <a:ext uri="{FF2B5EF4-FFF2-40B4-BE49-F238E27FC236}">
                <a16:creationId xmlns:a16="http://schemas.microsoft.com/office/drawing/2014/main" id="{16782B6A-3C04-E0D9-F42D-DCCC94FC0C06}"/>
              </a:ext>
            </a:extLst>
          </p:cNvPr>
          <p:cNvGrpSpPr/>
          <p:nvPr/>
        </p:nvGrpSpPr>
        <p:grpSpPr>
          <a:xfrm>
            <a:off x="2282553" y="4137825"/>
            <a:ext cx="560070" cy="560070"/>
            <a:chOff x="2347625" y="6414769"/>
            <a:chExt cx="560070" cy="560070"/>
          </a:xfrm>
        </p:grpSpPr>
        <p:sp>
          <p:nvSpPr>
            <p:cNvPr id="55" name="object 17">
              <a:extLst>
                <a:ext uri="{FF2B5EF4-FFF2-40B4-BE49-F238E27FC236}">
                  <a16:creationId xmlns:a16="http://schemas.microsoft.com/office/drawing/2014/main" id="{CC9C98ED-6DE1-98C0-B533-792023E22510}"/>
                </a:ext>
              </a:extLst>
            </p:cNvPr>
            <p:cNvSpPr/>
            <p:nvPr/>
          </p:nvSpPr>
          <p:spPr>
            <a:xfrm>
              <a:off x="2347625" y="6414769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8">
              <a:extLst>
                <a:ext uri="{FF2B5EF4-FFF2-40B4-BE49-F238E27FC236}">
                  <a16:creationId xmlns:a16="http://schemas.microsoft.com/office/drawing/2014/main" id="{982EEB4A-A146-A882-E0EC-27F5DD7006B8}"/>
                </a:ext>
              </a:extLst>
            </p:cNvPr>
            <p:cNvSpPr/>
            <p:nvPr/>
          </p:nvSpPr>
          <p:spPr>
            <a:xfrm>
              <a:off x="2489360" y="6596024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09" y="18552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7" name="object 19">
            <a:extLst>
              <a:ext uri="{FF2B5EF4-FFF2-40B4-BE49-F238E27FC236}">
                <a16:creationId xmlns:a16="http://schemas.microsoft.com/office/drawing/2014/main" id="{8B3660F7-836F-0800-5FD4-21B44325C4B9}"/>
              </a:ext>
            </a:extLst>
          </p:cNvPr>
          <p:cNvGrpSpPr/>
          <p:nvPr/>
        </p:nvGrpSpPr>
        <p:grpSpPr>
          <a:xfrm>
            <a:off x="2333325" y="5117850"/>
            <a:ext cx="560070" cy="560070"/>
            <a:chOff x="2347625" y="7490325"/>
            <a:chExt cx="560070" cy="560070"/>
          </a:xfrm>
        </p:grpSpPr>
        <p:sp>
          <p:nvSpPr>
            <p:cNvPr id="58" name="object 20">
              <a:extLst>
                <a:ext uri="{FF2B5EF4-FFF2-40B4-BE49-F238E27FC236}">
                  <a16:creationId xmlns:a16="http://schemas.microsoft.com/office/drawing/2014/main" id="{4773361F-5394-674C-ABD7-55CA2A5FAD27}"/>
                </a:ext>
              </a:extLst>
            </p:cNvPr>
            <p:cNvSpPr/>
            <p:nvPr/>
          </p:nvSpPr>
          <p:spPr>
            <a:xfrm>
              <a:off x="2347625" y="7490325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21">
              <a:extLst>
                <a:ext uri="{FF2B5EF4-FFF2-40B4-BE49-F238E27FC236}">
                  <a16:creationId xmlns:a16="http://schemas.microsoft.com/office/drawing/2014/main" id="{360F640E-ABB3-21DD-7300-571B854EFBE5}"/>
                </a:ext>
              </a:extLst>
            </p:cNvPr>
            <p:cNvSpPr/>
            <p:nvPr/>
          </p:nvSpPr>
          <p:spPr>
            <a:xfrm>
              <a:off x="2489360" y="7671580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09" y="18552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0" name="object 22">
            <a:extLst>
              <a:ext uri="{FF2B5EF4-FFF2-40B4-BE49-F238E27FC236}">
                <a16:creationId xmlns:a16="http://schemas.microsoft.com/office/drawing/2014/main" id="{3C1F3579-4A04-4F5F-500C-BF634B19BD76}"/>
              </a:ext>
            </a:extLst>
          </p:cNvPr>
          <p:cNvGrpSpPr/>
          <p:nvPr/>
        </p:nvGrpSpPr>
        <p:grpSpPr>
          <a:xfrm>
            <a:off x="2307709" y="6091721"/>
            <a:ext cx="560070" cy="560070"/>
            <a:chOff x="2347625" y="8565879"/>
            <a:chExt cx="560070" cy="560070"/>
          </a:xfrm>
        </p:grpSpPr>
        <p:sp>
          <p:nvSpPr>
            <p:cNvPr id="61" name="object 23">
              <a:extLst>
                <a:ext uri="{FF2B5EF4-FFF2-40B4-BE49-F238E27FC236}">
                  <a16:creationId xmlns:a16="http://schemas.microsoft.com/office/drawing/2014/main" id="{DAA9A622-3CF5-A653-0C72-7B4A5C69CE03}"/>
                </a:ext>
              </a:extLst>
            </p:cNvPr>
            <p:cNvSpPr/>
            <p:nvPr/>
          </p:nvSpPr>
          <p:spPr>
            <a:xfrm>
              <a:off x="2347625" y="8565879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24">
              <a:extLst>
                <a:ext uri="{FF2B5EF4-FFF2-40B4-BE49-F238E27FC236}">
                  <a16:creationId xmlns:a16="http://schemas.microsoft.com/office/drawing/2014/main" id="{7C11FE7B-314D-7A9E-5A2E-0C9E2E2D1F6D}"/>
                </a:ext>
              </a:extLst>
            </p:cNvPr>
            <p:cNvSpPr/>
            <p:nvPr/>
          </p:nvSpPr>
          <p:spPr>
            <a:xfrm>
              <a:off x="2489360" y="8747136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09" y="18552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Textfeld 73">
            <a:extLst>
              <a:ext uri="{FF2B5EF4-FFF2-40B4-BE49-F238E27FC236}">
                <a16:creationId xmlns:a16="http://schemas.microsoft.com/office/drawing/2014/main" id="{BFEB41D8-DE7F-6AE2-6816-2C93DCFBFDA9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D8B00E5D-8F98-4DA6-95BE-E06E1586C5DB}"/>
              </a:ext>
            </a:extLst>
          </p:cNvPr>
          <p:cNvSpPr txBox="1">
            <a:spLocks/>
          </p:cNvSpPr>
          <p:nvPr/>
        </p:nvSpPr>
        <p:spPr>
          <a:xfrm>
            <a:off x="770082" y="7612300"/>
            <a:ext cx="19044181" cy="3319498"/>
          </a:xfrm>
          <a:prstGeom prst="rect">
            <a:avLst/>
          </a:prstGeom>
        </p:spPr>
        <p:txBody>
          <a:bodyPr vert="horz" wrap="square" lIns="0" tIns="330835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509395" marR="320040">
              <a:spcBef>
                <a:spcPts val="1200"/>
              </a:spcBef>
            </a:pPr>
            <a:r>
              <a:rPr lang="de-A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Unternehmen werden zu </a:t>
            </a:r>
            <a:r>
              <a:rPr lang="de-AT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Energieeinsparung</a:t>
            </a:r>
            <a:r>
              <a:rPr lang="de-AT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bis 31. März 2023 verpflichtet </a:t>
            </a:r>
            <a:r>
              <a:rPr lang="de-AT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(betrifft Beleuchtung, Heizung im Außenbereich sowie automatische Türen)</a:t>
            </a:r>
          </a:p>
          <a:p>
            <a:pPr marL="1509395" marR="320040">
              <a:spcBef>
                <a:spcPts val="1200"/>
              </a:spcBef>
            </a:pPr>
            <a:r>
              <a:rPr lang="de-AT" sz="28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Verpflichtendes </a:t>
            </a:r>
            <a:r>
              <a:rPr lang="de-AT" sz="2800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Energieaudit oder zertifiziertes Energie- und Umweltmanagementsystem</a:t>
            </a:r>
            <a:r>
              <a:rPr lang="de-AT" sz="2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Verdana" panose="020B0604030504040204" pitchFamily="34" charset="0"/>
              </a:rPr>
              <a:t> </a:t>
            </a:r>
            <a:r>
              <a:rPr lang="de-AT" sz="28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Stufe 3</a:t>
            </a:r>
          </a:p>
          <a:p>
            <a:pPr marL="1509395" marR="320040">
              <a:spcBef>
                <a:spcPts val="1200"/>
              </a:spcBef>
            </a:pPr>
            <a:r>
              <a:rPr lang="de-AT" sz="2800" b="1" kern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Beschränkung von Bonuszahlungen </a:t>
            </a:r>
            <a:r>
              <a:rPr lang="de-AT" sz="28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Vorstände und Geschäftsführer*innen in 2022 auf max. 50 % des Wirtschaftsjahres 2021</a:t>
            </a:r>
          </a:p>
          <a:p>
            <a:pPr marL="1509395" marR="320040">
              <a:spcBef>
                <a:spcPts val="1200"/>
              </a:spcBef>
            </a:pPr>
            <a:r>
              <a:rPr lang="de-AT" sz="28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Verpflichtung zum steuerlichen Wohlverhalten (</a:t>
            </a:r>
            <a:r>
              <a:rPr lang="de-DE" sz="2800" b="1" dirty="0">
                <a:solidFill>
                  <a:srgbClr val="00387A"/>
                </a:solidFill>
                <a:latin typeface="Arial"/>
                <a:cs typeface="Arial"/>
              </a:rPr>
              <a:t>kein Missbrauch </a:t>
            </a:r>
            <a:r>
              <a:rPr lang="de-DE" sz="2800" b="1" dirty="0" err="1">
                <a:solidFill>
                  <a:srgbClr val="00387A"/>
                </a:solidFill>
                <a:latin typeface="Arial"/>
                <a:cs typeface="Arial"/>
              </a:rPr>
              <a:t>iSd</a:t>
            </a:r>
            <a:r>
              <a:rPr lang="de-DE" sz="2800" b="1" dirty="0">
                <a:solidFill>
                  <a:srgbClr val="00387A"/>
                </a:solidFill>
                <a:latin typeface="Arial"/>
                <a:cs typeface="Arial"/>
              </a:rPr>
              <a:t> BAO, keine Finanzstrafen etc.)</a:t>
            </a:r>
            <a:endParaRPr lang="de-AT" sz="2450" b="1" dirty="0">
              <a:solidFill>
                <a:srgbClr val="00387A"/>
              </a:solidFill>
              <a:latin typeface="Arial"/>
              <a:cs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B3F6B53-88A2-4ECA-810D-FEA9A96712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609" y="7702361"/>
            <a:ext cx="1254478" cy="1310986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EBDD41D6-F1D8-4520-BABC-FB235D0DB2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521" y="9569234"/>
            <a:ext cx="1206566" cy="1097820"/>
          </a:xfrm>
          <a:prstGeom prst="rect">
            <a:avLst/>
          </a:prstGeom>
        </p:spPr>
      </p:pic>
      <p:grpSp>
        <p:nvGrpSpPr>
          <p:cNvPr id="26" name="object 22">
            <a:extLst>
              <a:ext uri="{FF2B5EF4-FFF2-40B4-BE49-F238E27FC236}">
                <a16:creationId xmlns:a16="http://schemas.microsoft.com/office/drawing/2014/main" id="{1EA826F3-7C63-4F2A-9804-6B798FDB1FD8}"/>
              </a:ext>
            </a:extLst>
          </p:cNvPr>
          <p:cNvGrpSpPr/>
          <p:nvPr/>
        </p:nvGrpSpPr>
        <p:grpSpPr>
          <a:xfrm>
            <a:off x="2280073" y="7073862"/>
            <a:ext cx="560070" cy="560070"/>
            <a:chOff x="2347625" y="8565879"/>
            <a:chExt cx="560070" cy="560070"/>
          </a:xfrm>
        </p:grpSpPr>
        <p:sp>
          <p:nvSpPr>
            <p:cNvPr id="27" name="object 23">
              <a:extLst>
                <a:ext uri="{FF2B5EF4-FFF2-40B4-BE49-F238E27FC236}">
                  <a16:creationId xmlns:a16="http://schemas.microsoft.com/office/drawing/2014/main" id="{753BBE53-CCFE-4899-9F9C-E4C610F70754}"/>
                </a:ext>
              </a:extLst>
            </p:cNvPr>
            <p:cNvSpPr/>
            <p:nvPr/>
          </p:nvSpPr>
          <p:spPr>
            <a:xfrm>
              <a:off x="2347625" y="8565879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4">
              <a:extLst>
                <a:ext uri="{FF2B5EF4-FFF2-40B4-BE49-F238E27FC236}">
                  <a16:creationId xmlns:a16="http://schemas.microsoft.com/office/drawing/2014/main" id="{FA91648E-E52C-4463-A2D8-E001BC2F75CA}"/>
                </a:ext>
              </a:extLst>
            </p:cNvPr>
            <p:cNvSpPr/>
            <p:nvPr/>
          </p:nvSpPr>
          <p:spPr>
            <a:xfrm>
              <a:off x="2489360" y="8747136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09" y="18552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0F402976-E8BA-4F1D-AB11-0244A4A5490C}"/>
              </a:ext>
            </a:extLst>
          </p:cNvPr>
          <p:cNvSpPr txBox="1"/>
          <p:nvPr/>
        </p:nvSpPr>
        <p:spPr>
          <a:xfrm>
            <a:off x="4018590" y="3145772"/>
            <a:ext cx="6898005" cy="23126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b="1" spc="-10" dirty="0">
                <a:latin typeface="Arial"/>
                <a:cs typeface="Arial"/>
              </a:rPr>
              <a:t>Sachverhalt</a:t>
            </a:r>
            <a:endParaRPr sz="2600" dirty="0">
              <a:latin typeface="Arial"/>
              <a:cs typeface="Arial"/>
            </a:endParaRPr>
          </a:p>
          <a:p>
            <a:pPr marL="200660" indent="-188595">
              <a:lnSpc>
                <a:spcPct val="100000"/>
              </a:lnSpc>
              <a:spcBef>
                <a:spcPts val="1920"/>
              </a:spcBef>
              <a:buChar char="•"/>
              <a:tabLst>
                <a:tab pos="201295" algn="l"/>
              </a:tabLst>
            </a:pPr>
            <a:r>
              <a:rPr sz="1800" dirty="0">
                <a:latin typeface="Arial"/>
                <a:cs typeface="Arial"/>
              </a:rPr>
              <a:t>Im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Jahr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2021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hat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Unternehmen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für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Erdgas </a:t>
            </a:r>
            <a:r>
              <a:rPr sz="1800" b="1" dirty="0">
                <a:latin typeface="Arial"/>
                <a:cs typeface="Arial"/>
              </a:rPr>
              <a:t>2,9</a:t>
            </a:r>
            <a:r>
              <a:rPr sz="1800" b="1" spc="-10" dirty="0">
                <a:latin typeface="Arial"/>
                <a:cs typeface="Arial"/>
              </a:rPr>
              <a:t> Cent/kWh</a:t>
            </a:r>
            <a:endParaRPr sz="1800" dirty="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  <a:spcBef>
                <a:spcPts val="15"/>
              </a:spcBef>
            </a:pPr>
            <a:r>
              <a:rPr sz="1800" dirty="0">
                <a:latin typeface="Arial"/>
                <a:cs typeface="Arial"/>
              </a:rPr>
              <a:t>(Arbeitspreis)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und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insgesamt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17.600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Euro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gezahlt.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 dirty="0">
              <a:latin typeface="Arial"/>
              <a:cs typeface="Arial"/>
            </a:endParaRPr>
          </a:p>
          <a:p>
            <a:pPr marL="200660" marR="5080" indent="-188595">
              <a:lnSpc>
                <a:spcPct val="100800"/>
              </a:lnSpc>
              <a:buChar char="•"/>
              <a:tabLst>
                <a:tab pos="201295" algn="l"/>
              </a:tabLst>
            </a:pPr>
            <a:r>
              <a:rPr sz="1800" dirty="0">
                <a:latin typeface="Arial"/>
                <a:cs typeface="Arial"/>
              </a:rPr>
              <a:t>Im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Jahr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2022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hat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Unternehmen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für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den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Zeitraum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Februar </a:t>
            </a:r>
            <a:r>
              <a:rPr sz="1800" dirty="0">
                <a:latin typeface="Arial"/>
                <a:cs typeface="Arial"/>
              </a:rPr>
              <a:t>bis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September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510.000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kWh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verbraucht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–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das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aber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zu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einem </a:t>
            </a:r>
            <a:r>
              <a:rPr sz="1800" dirty="0">
                <a:latin typeface="Arial"/>
                <a:cs typeface="Arial"/>
              </a:rPr>
              <a:t>gesteigerten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Preis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von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durchschnittlich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31,9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Cent/kWh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4991741D-255D-4277-8381-83367D346E29}"/>
              </a:ext>
            </a:extLst>
          </p:cNvPr>
          <p:cNvSpPr txBox="1"/>
          <p:nvPr/>
        </p:nvSpPr>
        <p:spPr>
          <a:xfrm>
            <a:off x="4018590" y="5694218"/>
            <a:ext cx="6180455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00660" indent="-188595">
              <a:lnSpc>
                <a:spcPct val="100000"/>
              </a:lnSpc>
              <a:spcBef>
                <a:spcPts val="110"/>
              </a:spcBef>
              <a:buChar char="•"/>
              <a:tabLst>
                <a:tab pos="201295" algn="l"/>
              </a:tabLst>
            </a:pPr>
            <a:r>
              <a:rPr sz="1800" dirty="0">
                <a:latin typeface="Arial"/>
                <a:cs typeface="Arial"/>
              </a:rPr>
              <a:t>Daraus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ergibt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sich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eine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Preissteigerung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von </a:t>
            </a:r>
            <a:r>
              <a:rPr sz="1800" b="1" dirty="0">
                <a:latin typeface="Arial"/>
                <a:cs typeface="Arial"/>
              </a:rPr>
              <a:t>29</a:t>
            </a:r>
            <a:r>
              <a:rPr sz="1800" b="1" spc="-10" dirty="0">
                <a:latin typeface="Arial"/>
                <a:cs typeface="Arial"/>
              </a:rPr>
              <a:t> Cent/kWh</a:t>
            </a:r>
            <a:r>
              <a:rPr sz="1800" spc="-10" dirty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054DF74F-5C13-4132-914A-B930C37BB6F6}"/>
              </a:ext>
            </a:extLst>
          </p:cNvPr>
          <p:cNvSpPr txBox="1"/>
          <p:nvPr/>
        </p:nvSpPr>
        <p:spPr>
          <a:xfrm>
            <a:off x="4018590" y="6232338"/>
            <a:ext cx="5553710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00660" indent="-188595">
              <a:lnSpc>
                <a:spcPct val="100000"/>
              </a:lnSpc>
              <a:spcBef>
                <a:spcPts val="110"/>
              </a:spcBef>
              <a:buChar char="•"/>
              <a:tabLst>
                <a:tab pos="201295" algn="l"/>
              </a:tabLst>
            </a:pPr>
            <a:r>
              <a:rPr lang="de-DE" sz="1800" dirty="0">
                <a:latin typeface="Arial"/>
                <a:cs typeface="Arial"/>
              </a:rPr>
              <a:t>Die</a:t>
            </a:r>
            <a:r>
              <a:rPr lang="de-DE" sz="1800" spc="-15" dirty="0">
                <a:latin typeface="Arial"/>
                <a:cs typeface="Arial"/>
              </a:rPr>
              <a:t> </a:t>
            </a:r>
            <a:r>
              <a:rPr lang="de-DE" sz="1800" dirty="0">
                <a:latin typeface="Arial"/>
                <a:cs typeface="Arial"/>
              </a:rPr>
              <a:t>Zuschusshöhe</a:t>
            </a:r>
            <a:r>
              <a:rPr lang="de-DE" sz="1800" spc="-10" dirty="0">
                <a:latin typeface="Arial"/>
                <a:cs typeface="Arial"/>
              </a:rPr>
              <a:t> </a:t>
            </a:r>
            <a:r>
              <a:rPr lang="de-DE" sz="1800" dirty="0">
                <a:latin typeface="Arial"/>
                <a:cs typeface="Arial"/>
              </a:rPr>
              <a:t>beträgt</a:t>
            </a:r>
            <a:r>
              <a:rPr lang="de-DE" sz="1800" spc="-15" dirty="0">
                <a:latin typeface="Arial"/>
                <a:cs typeface="Arial"/>
              </a:rPr>
              <a:t> </a:t>
            </a:r>
            <a:r>
              <a:rPr lang="de-DE" sz="1800" b="1" dirty="0">
                <a:latin typeface="Arial"/>
                <a:cs typeface="Arial"/>
              </a:rPr>
              <a:t>30%</a:t>
            </a:r>
            <a:r>
              <a:rPr lang="de-DE" sz="1800" b="1" spc="-10" dirty="0">
                <a:latin typeface="Arial"/>
                <a:cs typeface="Arial"/>
              </a:rPr>
              <a:t> </a:t>
            </a:r>
            <a:r>
              <a:rPr lang="de-DE" sz="1800" dirty="0">
                <a:latin typeface="Arial"/>
                <a:cs typeface="Arial"/>
              </a:rPr>
              <a:t>der</a:t>
            </a:r>
            <a:r>
              <a:rPr lang="de-DE" sz="1800" spc="-10" dirty="0">
                <a:latin typeface="Arial"/>
                <a:cs typeface="Arial"/>
              </a:rPr>
              <a:t> Preissteigerung. </a:t>
            </a:r>
            <a:endParaRPr lang="de-DE" sz="1800" dirty="0">
              <a:latin typeface="Arial"/>
              <a:cs typeface="Arial"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D86FEB07-15E9-464D-884C-C5ACC7667561}"/>
              </a:ext>
            </a:extLst>
          </p:cNvPr>
          <p:cNvSpPr txBox="1"/>
          <p:nvPr/>
        </p:nvSpPr>
        <p:spPr>
          <a:xfrm>
            <a:off x="4018590" y="6770458"/>
            <a:ext cx="7115175" cy="854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0660" marR="5080" indent="-188595" algn="just">
              <a:lnSpc>
                <a:spcPct val="100800"/>
              </a:lnSpc>
              <a:spcBef>
                <a:spcPts val="95"/>
              </a:spcBef>
              <a:buChar char="•"/>
              <a:tabLst>
                <a:tab pos="201295" algn="l"/>
              </a:tabLst>
            </a:pPr>
            <a:r>
              <a:rPr sz="1800" dirty="0">
                <a:latin typeface="Arial"/>
                <a:cs typeface="Arial"/>
              </a:rPr>
              <a:t>Das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Unternehmen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bekommt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also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einen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Zuschuss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von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durchschnitt­ </a:t>
            </a:r>
            <a:r>
              <a:rPr sz="1800" dirty="0">
                <a:latin typeface="Arial"/>
                <a:cs typeface="Arial"/>
              </a:rPr>
              <a:t>lich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8,7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Cent/kWh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für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von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Februar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bis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September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dieses</a:t>
            </a:r>
            <a:r>
              <a:rPr sz="1800" spc="-10" dirty="0">
                <a:latin typeface="Arial"/>
                <a:cs typeface="Arial"/>
              </a:rPr>
              <a:t> Jahres </a:t>
            </a:r>
            <a:r>
              <a:rPr sz="1800" dirty="0">
                <a:latin typeface="Arial"/>
                <a:cs typeface="Arial"/>
              </a:rPr>
              <a:t>angeschafften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und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verbrauchten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kWh.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745A25C2-5C08-46F0-91EA-63574D9AB966}"/>
              </a:ext>
            </a:extLst>
          </p:cNvPr>
          <p:cNvSpPr txBox="1"/>
          <p:nvPr/>
        </p:nvSpPr>
        <p:spPr>
          <a:xfrm>
            <a:off x="4018590" y="7861440"/>
            <a:ext cx="6826250" cy="5784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00660" indent="-188595">
              <a:lnSpc>
                <a:spcPct val="100000"/>
              </a:lnSpc>
              <a:spcBef>
                <a:spcPts val="110"/>
              </a:spcBef>
              <a:buChar char="•"/>
              <a:tabLst>
                <a:tab pos="201295" algn="l"/>
              </a:tabLst>
            </a:pPr>
            <a:r>
              <a:rPr sz="1800" dirty="0">
                <a:latin typeface="Arial"/>
                <a:cs typeface="Arial"/>
              </a:rPr>
              <a:t>Daraus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berechnet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sich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der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Zuschuss: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510.000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kWh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x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8,7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Cent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0" dirty="0">
                <a:latin typeface="Arial"/>
                <a:cs typeface="Arial"/>
              </a:rPr>
              <a:t>=</a:t>
            </a:r>
            <a:endParaRPr sz="1800" dirty="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  <a:spcBef>
                <a:spcPts val="20"/>
              </a:spcBef>
            </a:pPr>
            <a:r>
              <a:rPr sz="1800" b="1" dirty="0">
                <a:latin typeface="Arial"/>
                <a:cs typeface="Arial"/>
              </a:rPr>
              <a:t>44.370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Euro</a:t>
            </a:r>
            <a:r>
              <a:rPr sz="1800" dirty="0">
                <a:latin typeface="Arial"/>
                <a:cs typeface="Arial"/>
              </a:rPr>
              <a:t>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als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Förderung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Mehrkosten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für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Erdgas.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7">
            <a:extLst>
              <a:ext uri="{FF2B5EF4-FFF2-40B4-BE49-F238E27FC236}">
                <a16:creationId xmlns:a16="http://schemas.microsoft.com/office/drawing/2014/main" id="{41816BD7-D940-4D93-A15E-996C7862BF73}"/>
              </a:ext>
            </a:extLst>
          </p:cNvPr>
          <p:cNvSpPr txBox="1"/>
          <p:nvPr/>
        </p:nvSpPr>
        <p:spPr>
          <a:xfrm>
            <a:off x="12973180" y="3498334"/>
            <a:ext cx="2984500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800" u="sng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Berechnung Zuschuss </a:t>
            </a:r>
            <a:r>
              <a:rPr sz="1800" u="sng" spc="-1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Strom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0" name="object 27">
            <a:extLst>
              <a:ext uri="{FF2B5EF4-FFF2-40B4-BE49-F238E27FC236}">
                <a16:creationId xmlns:a16="http://schemas.microsoft.com/office/drawing/2014/main" id="{4FFD1E5C-3462-4B15-8FB3-2A50276B90E3}"/>
              </a:ext>
            </a:extLst>
          </p:cNvPr>
          <p:cNvGrpSpPr/>
          <p:nvPr/>
        </p:nvGrpSpPr>
        <p:grpSpPr>
          <a:xfrm>
            <a:off x="13837293" y="4908761"/>
            <a:ext cx="4994275" cy="3834129"/>
            <a:chOff x="13837293" y="4908761"/>
            <a:chExt cx="4994275" cy="3834129"/>
          </a:xfrm>
        </p:grpSpPr>
        <p:sp>
          <p:nvSpPr>
            <p:cNvPr id="11" name="object 28">
              <a:extLst>
                <a:ext uri="{FF2B5EF4-FFF2-40B4-BE49-F238E27FC236}">
                  <a16:creationId xmlns:a16="http://schemas.microsoft.com/office/drawing/2014/main" id="{232A4BDE-4A06-4968-B7DB-D778FA6CC074}"/>
                </a:ext>
              </a:extLst>
            </p:cNvPr>
            <p:cNvSpPr/>
            <p:nvPr/>
          </p:nvSpPr>
          <p:spPr>
            <a:xfrm>
              <a:off x="14370441" y="4937964"/>
              <a:ext cx="1727835" cy="3785235"/>
            </a:xfrm>
            <a:custGeom>
              <a:avLst/>
              <a:gdLst/>
              <a:ahLst/>
              <a:cxnLst/>
              <a:rect l="l" t="t" r="r" b="b"/>
              <a:pathLst>
                <a:path w="1727834" h="3785234">
                  <a:moveTo>
                    <a:pt x="1727696" y="0"/>
                  </a:moveTo>
                  <a:lnTo>
                    <a:pt x="0" y="0"/>
                  </a:lnTo>
                  <a:lnTo>
                    <a:pt x="0" y="3785141"/>
                  </a:lnTo>
                  <a:lnTo>
                    <a:pt x="1727696" y="3785141"/>
                  </a:lnTo>
                  <a:lnTo>
                    <a:pt x="1727696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29">
              <a:extLst>
                <a:ext uri="{FF2B5EF4-FFF2-40B4-BE49-F238E27FC236}">
                  <a16:creationId xmlns:a16="http://schemas.microsoft.com/office/drawing/2014/main" id="{07640430-F2EC-455D-9371-B0C81615B4F8}"/>
                </a:ext>
              </a:extLst>
            </p:cNvPr>
            <p:cNvSpPr/>
            <p:nvPr/>
          </p:nvSpPr>
          <p:spPr>
            <a:xfrm>
              <a:off x="17088672" y="4937964"/>
              <a:ext cx="1727835" cy="1134745"/>
            </a:xfrm>
            <a:custGeom>
              <a:avLst/>
              <a:gdLst/>
              <a:ahLst/>
              <a:cxnLst/>
              <a:rect l="l" t="t" r="r" b="b"/>
              <a:pathLst>
                <a:path w="1727834" h="1134745">
                  <a:moveTo>
                    <a:pt x="1727696" y="0"/>
                  </a:moveTo>
                  <a:lnTo>
                    <a:pt x="0" y="0"/>
                  </a:lnTo>
                  <a:lnTo>
                    <a:pt x="0" y="1134468"/>
                  </a:lnTo>
                  <a:lnTo>
                    <a:pt x="1727696" y="1134468"/>
                  </a:lnTo>
                  <a:lnTo>
                    <a:pt x="1727696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30">
              <a:extLst>
                <a:ext uri="{FF2B5EF4-FFF2-40B4-BE49-F238E27FC236}">
                  <a16:creationId xmlns:a16="http://schemas.microsoft.com/office/drawing/2014/main" id="{A4AF9ACA-F119-4F29-9C43-41A26DDE5C5E}"/>
                </a:ext>
              </a:extLst>
            </p:cNvPr>
            <p:cNvSpPr/>
            <p:nvPr/>
          </p:nvSpPr>
          <p:spPr>
            <a:xfrm>
              <a:off x="13883393" y="8720051"/>
              <a:ext cx="2454275" cy="19685"/>
            </a:xfrm>
            <a:custGeom>
              <a:avLst/>
              <a:gdLst/>
              <a:ahLst/>
              <a:cxnLst/>
              <a:rect l="l" t="t" r="r" b="b"/>
              <a:pathLst>
                <a:path w="2454275" h="19684">
                  <a:moveTo>
                    <a:pt x="0" y="0"/>
                  </a:moveTo>
                  <a:lnTo>
                    <a:pt x="2454134" y="0"/>
                  </a:lnTo>
                </a:path>
                <a:path w="2454275" h="19684">
                  <a:moveTo>
                    <a:pt x="0" y="19083"/>
                  </a:moveTo>
                  <a:lnTo>
                    <a:pt x="2454134" y="19083"/>
                  </a:lnTo>
                </a:path>
              </a:pathLst>
            </a:custGeom>
            <a:ln w="61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31">
              <a:extLst>
                <a:ext uri="{FF2B5EF4-FFF2-40B4-BE49-F238E27FC236}">
                  <a16:creationId xmlns:a16="http://schemas.microsoft.com/office/drawing/2014/main" id="{95D8CCD9-AB03-4189-ACA7-F0EB7A459DC2}"/>
                </a:ext>
              </a:extLst>
            </p:cNvPr>
            <p:cNvSpPr/>
            <p:nvPr/>
          </p:nvSpPr>
          <p:spPr>
            <a:xfrm>
              <a:off x="13883393" y="4923366"/>
              <a:ext cx="4933315" cy="0"/>
            </a:xfrm>
            <a:custGeom>
              <a:avLst/>
              <a:gdLst/>
              <a:ahLst/>
              <a:cxnLst/>
              <a:rect l="l" t="t" r="r" b="b"/>
              <a:pathLst>
                <a:path w="4933315">
                  <a:moveTo>
                    <a:pt x="0" y="0"/>
                  </a:moveTo>
                  <a:lnTo>
                    <a:pt x="4932980" y="0"/>
                  </a:lnTo>
                </a:path>
              </a:pathLst>
            </a:custGeom>
            <a:ln w="2862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32">
              <a:extLst>
                <a:ext uri="{FF2B5EF4-FFF2-40B4-BE49-F238E27FC236}">
                  <a16:creationId xmlns:a16="http://schemas.microsoft.com/office/drawing/2014/main" id="{9CE811F8-20C3-4BAD-8844-8A2EE6AF1026}"/>
                </a:ext>
              </a:extLst>
            </p:cNvPr>
            <p:cNvSpPr/>
            <p:nvPr/>
          </p:nvSpPr>
          <p:spPr>
            <a:xfrm>
              <a:off x="16114884" y="6094208"/>
              <a:ext cx="2701925" cy="0"/>
            </a:xfrm>
            <a:custGeom>
              <a:avLst/>
              <a:gdLst/>
              <a:ahLst/>
              <a:cxnLst/>
              <a:rect l="l" t="t" r="r" b="b"/>
              <a:pathLst>
                <a:path w="2701925">
                  <a:moveTo>
                    <a:pt x="0" y="0"/>
                  </a:moveTo>
                  <a:lnTo>
                    <a:pt x="2701488" y="0"/>
                  </a:lnTo>
                </a:path>
              </a:pathLst>
            </a:custGeom>
            <a:ln w="2862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33">
              <a:extLst>
                <a:ext uri="{FF2B5EF4-FFF2-40B4-BE49-F238E27FC236}">
                  <a16:creationId xmlns:a16="http://schemas.microsoft.com/office/drawing/2014/main" id="{1E68F682-D4A0-4021-8E0C-E746CCAA9BCE}"/>
                </a:ext>
              </a:extLst>
            </p:cNvPr>
            <p:cNvSpPr/>
            <p:nvPr/>
          </p:nvSpPr>
          <p:spPr>
            <a:xfrm>
              <a:off x="16271947" y="4969378"/>
              <a:ext cx="0" cy="1071880"/>
            </a:xfrm>
            <a:custGeom>
              <a:avLst/>
              <a:gdLst/>
              <a:ahLst/>
              <a:cxnLst/>
              <a:rect l="l" t="t" r="r" b="b"/>
              <a:pathLst>
                <a:path h="1071879">
                  <a:moveTo>
                    <a:pt x="0" y="0"/>
                  </a:moveTo>
                  <a:lnTo>
                    <a:pt x="0" y="1071642"/>
                  </a:lnTo>
                </a:path>
              </a:pathLst>
            </a:custGeom>
            <a:ln w="62825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34">
              <a:extLst>
                <a:ext uri="{FF2B5EF4-FFF2-40B4-BE49-F238E27FC236}">
                  <a16:creationId xmlns:a16="http://schemas.microsoft.com/office/drawing/2014/main" id="{334DAC71-CE1D-4BD7-B4B4-F5BA3BF0659C}"/>
                </a:ext>
              </a:extLst>
            </p:cNvPr>
            <p:cNvSpPr/>
            <p:nvPr/>
          </p:nvSpPr>
          <p:spPr>
            <a:xfrm>
              <a:off x="16130590" y="4969378"/>
              <a:ext cx="283210" cy="0"/>
            </a:xfrm>
            <a:custGeom>
              <a:avLst/>
              <a:gdLst/>
              <a:ahLst/>
              <a:cxnLst/>
              <a:rect l="l" t="t" r="r" b="b"/>
              <a:pathLst>
                <a:path w="283209">
                  <a:moveTo>
                    <a:pt x="0" y="0"/>
                  </a:moveTo>
                  <a:lnTo>
                    <a:pt x="282713" y="0"/>
                  </a:lnTo>
                </a:path>
              </a:pathLst>
            </a:custGeom>
            <a:ln w="62825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35">
              <a:extLst>
                <a:ext uri="{FF2B5EF4-FFF2-40B4-BE49-F238E27FC236}">
                  <a16:creationId xmlns:a16="http://schemas.microsoft.com/office/drawing/2014/main" id="{E0F05FCA-7088-42D7-970D-DAFB04691224}"/>
                </a:ext>
              </a:extLst>
            </p:cNvPr>
            <p:cNvSpPr/>
            <p:nvPr/>
          </p:nvSpPr>
          <p:spPr>
            <a:xfrm>
              <a:off x="16130590" y="6041021"/>
              <a:ext cx="283210" cy="0"/>
            </a:xfrm>
            <a:custGeom>
              <a:avLst/>
              <a:gdLst/>
              <a:ahLst/>
              <a:cxnLst/>
              <a:rect l="l" t="t" r="r" b="b"/>
              <a:pathLst>
                <a:path w="283209">
                  <a:moveTo>
                    <a:pt x="0" y="0"/>
                  </a:moveTo>
                  <a:lnTo>
                    <a:pt x="282713" y="0"/>
                  </a:lnTo>
                </a:path>
              </a:pathLst>
            </a:custGeom>
            <a:ln w="62825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36">
              <a:extLst>
                <a:ext uri="{FF2B5EF4-FFF2-40B4-BE49-F238E27FC236}">
                  <a16:creationId xmlns:a16="http://schemas.microsoft.com/office/drawing/2014/main" id="{887918A2-D5E8-422A-8384-F99433E585D9}"/>
                </a:ext>
              </a:extLst>
            </p:cNvPr>
            <p:cNvSpPr/>
            <p:nvPr/>
          </p:nvSpPr>
          <p:spPr>
            <a:xfrm>
              <a:off x="14096636" y="5038578"/>
              <a:ext cx="0" cy="3637915"/>
            </a:xfrm>
            <a:custGeom>
              <a:avLst/>
              <a:gdLst/>
              <a:ahLst/>
              <a:cxnLst/>
              <a:rect l="l" t="t" r="r" b="b"/>
              <a:pathLst>
                <a:path h="3637915">
                  <a:moveTo>
                    <a:pt x="0" y="0"/>
                  </a:moveTo>
                  <a:lnTo>
                    <a:pt x="0" y="3637407"/>
                  </a:lnTo>
                </a:path>
              </a:pathLst>
            </a:custGeom>
            <a:ln w="94237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37">
              <a:extLst>
                <a:ext uri="{FF2B5EF4-FFF2-40B4-BE49-F238E27FC236}">
                  <a16:creationId xmlns:a16="http://schemas.microsoft.com/office/drawing/2014/main" id="{F2E2590E-F9EE-4853-BC19-3D44F559B687}"/>
                </a:ext>
              </a:extLst>
            </p:cNvPr>
            <p:cNvSpPr/>
            <p:nvPr/>
          </p:nvSpPr>
          <p:spPr>
            <a:xfrm>
              <a:off x="13942567" y="4937964"/>
              <a:ext cx="308610" cy="165735"/>
            </a:xfrm>
            <a:custGeom>
              <a:avLst/>
              <a:gdLst/>
              <a:ahLst/>
              <a:cxnLst/>
              <a:rect l="l" t="t" r="r" b="b"/>
              <a:pathLst>
                <a:path w="308609" h="165735">
                  <a:moveTo>
                    <a:pt x="154068" y="0"/>
                  </a:moveTo>
                  <a:lnTo>
                    <a:pt x="0" y="165712"/>
                  </a:lnTo>
                  <a:lnTo>
                    <a:pt x="308137" y="165712"/>
                  </a:lnTo>
                  <a:lnTo>
                    <a:pt x="154068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38">
              <a:extLst>
                <a:ext uri="{FF2B5EF4-FFF2-40B4-BE49-F238E27FC236}">
                  <a16:creationId xmlns:a16="http://schemas.microsoft.com/office/drawing/2014/main" id="{94993A6D-A54A-4647-8130-518136AB978B}"/>
                </a:ext>
              </a:extLst>
            </p:cNvPr>
            <p:cNvSpPr/>
            <p:nvPr/>
          </p:nvSpPr>
          <p:spPr>
            <a:xfrm>
              <a:off x="13884600" y="8675985"/>
              <a:ext cx="424180" cy="0"/>
            </a:xfrm>
            <a:custGeom>
              <a:avLst/>
              <a:gdLst/>
              <a:ahLst/>
              <a:cxnLst/>
              <a:rect l="l" t="t" r="r" b="b"/>
              <a:pathLst>
                <a:path w="424180">
                  <a:moveTo>
                    <a:pt x="0" y="0"/>
                  </a:moveTo>
                  <a:lnTo>
                    <a:pt x="424070" y="0"/>
                  </a:lnTo>
                </a:path>
              </a:pathLst>
            </a:custGeom>
            <a:ln w="94237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39">
            <a:extLst>
              <a:ext uri="{FF2B5EF4-FFF2-40B4-BE49-F238E27FC236}">
                <a16:creationId xmlns:a16="http://schemas.microsoft.com/office/drawing/2014/main" id="{E52B0049-1F24-4B61-BE6D-5E7649E68891}"/>
              </a:ext>
            </a:extLst>
          </p:cNvPr>
          <p:cNvSpPr txBox="1"/>
          <p:nvPr/>
        </p:nvSpPr>
        <p:spPr>
          <a:xfrm>
            <a:off x="14473549" y="4388618"/>
            <a:ext cx="140081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2450" b="1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2450" b="1" spc="-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b="1" spc="-10" dirty="0">
                <a:solidFill>
                  <a:srgbClr val="00387A"/>
                </a:solidFill>
                <a:latin typeface="Arial"/>
                <a:cs typeface="Arial"/>
              </a:rPr>
              <a:t>147.900</a:t>
            </a:r>
            <a:endParaRPr sz="2450">
              <a:latin typeface="Arial"/>
              <a:cs typeface="Arial"/>
            </a:endParaRPr>
          </a:p>
        </p:txBody>
      </p:sp>
      <p:sp>
        <p:nvSpPr>
          <p:cNvPr id="23" name="object 40">
            <a:extLst>
              <a:ext uri="{FF2B5EF4-FFF2-40B4-BE49-F238E27FC236}">
                <a16:creationId xmlns:a16="http://schemas.microsoft.com/office/drawing/2014/main" id="{7450FD81-5230-4041-896F-A65243FEAD5E}"/>
              </a:ext>
            </a:extLst>
          </p:cNvPr>
          <p:cNvSpPr txBox="1"/>
          <p:nvPr/>
        </p:nvSpPr>
        <p:spPr>
          <a:xfrm>
            <a:off x="16476129" y="5352653"/>
            <a:ext cx="452755" cy="289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0"/>
              </a:spcBef>
            </a:pPr>
            <a:r>
              <a:rPr sz="1700" spc="-25" dirty="0">
                <a:latin typeface="Arial"/>
                <a:cs typeface="Arial"/>
              </a:rPr>
              <a:t>30%</a:t>
            </a:r>
            <a:endParaRPr sz="1700">
              <a:latin typeface="Arial"/>
              <a:cs typeface="Arial"/>
            </a:endParaRPr>
          </a:p>
        </p:txBody>
      </p:sp>
      <p:sp>
        <p:nvSpPr>
          <p:cNvPr id="24" name="object 41">
            <a:extLst>
              <a:ext uri="{FF2B5EF4-FFF2-40B4-BE49-F238E27FC236}">
                <a16:creationId xmlns:a16="http://schemas.microsoft.com/office/drawing/2014/main" id="{E23F5A69-41AE-4A3C-B8FA-716924BB34AB}"/>
              </a:ext>
            </a:extLst>
          </p:cNvPr>
          <p:cNvSpPr txBox="1"/>
          <p:nvPr/>
        </p:nvSpPr>
        <p:spPr>
          <a:xfrm>
            <a:off x="12955983" y="6293308"/>
            <a:ext cx="982980" cy="1062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278130" algn="r">
              <a:lnSpc>
                <a:spcPct val="100800"/>
              </a:lnSpc>
              <a:spcBef>
                <a:spcPts val="95"/>
              </a:spcBef>
            </a:pPr>
            <a:r>
              <a:rPr sz="1350" b="1" spc="-10" dirty="0">
                <a:latin typeface="Arial"/>
                <a:cs typeface="Arial"/>
              </a:rPr>
              <a:t>Energie- Mehrkosten </a:t>
            </a:r>
            <a:r>
              <a:rPr sz="1350" b="1" dirty="0">
                <a:latin typeface="Arial"/>
                <a:cs typeface="Arial"/>
              </a:rPr>
              <a:t>im </a:t>
            </a:r>
            <a:r>
              <a:rPr sz="1350" b="1" spc="-10" dirty="0">
                <a:latin typeface="Arial"/>
                <a:cs typeface="Arial"/>
              </a:rPr>
              <a:t>förder- fähigen Zeitraum</a:t>
            </a:r>
            <a:endParaRPr sz="1350">
              <a:latin typeface="Arial"/>
              <a:cs typeface="Arial"/>
            </a:endParaRPr>
          </a:p>
        </p:txBody>
      </p:sp>
      <p:sp>
        <p:nvSpPr>
          <p:cNvPr id="25" name="object 42">
            <a:extLst>
              <a:ext uri="{FF2B5EF4-FFF2-40B4-BE49-F238E27FC236}">
                <a16:creationId xmlns:a16="http://schemas.microsoft.com/office/drawing/2014/main" id="{339AC863-19E0-4A8F-84C1-26F99A288371}"/>
              </a:ext>
            </a:extLst>
          </p:cNvPr>
          <p:cNvSpPr txBox="1"/>
          <p:nvPr/>
        </p:nvSpPr>
        <p:spPr>
          <a:xfrm>
            <a:off x="14591438" y="6302056"/>
            <a:ext cx="1362075" cy="993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5470" marR="310515" indent="-344170">
              <a:lnSpc>
                <a:spcPct val="1175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29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Cent 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510.000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kWh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43">
            <a:extLst>
              <a:ext uri="{FF2B5EF4-FFF2-40B4-BE49-F238E27FC236}">
                <a16:creationId xmlns:a16="http://schemas.microsoft.com/office/drawing/2014/main" id="{8457868A-80D1-4F3E-A3B3-EE84B815DC5F}"/>
              </a:ext>
            </a:extLst>
          </p:cNvPr>
          <p:cNvSpPr txBox="1"/>
          <p:nvPr/>
        </p:nvSpPr>
        <p:spPr>
          <a:xfrm>
            <a:off x="17309647" y="4388618"/>
            <a:ext cx="1362075" cy="15811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120"/>
              </a:spcBef>
            </a:pPr>
            <a:r>
              <a:rPr sz="2450" b="1" dirty="0">
                <a:solidFill>
                  <a:srgbClr val="00A5E8"/>
                </a:solidFill>
                <a:latin typeface="Arial"/>
                <a:cs typeface="Arial"/>
              </a:rPr>
              <a:t>€</a:t>
            </a:r>
            <a:r>
              <a:rPr sz="2450" b="1" spc="-5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2450" b="1" spc="-10" dirty="0">
                <a:solidFill>
                  <a:srgbClr val="00A5E8"/>
                </a:solidFill>
                <a:latin typeface="Arial"/>
                <a:cs typeface="Arial"/>
              </a:rPr>
              <a:t>44.370</a:t>
            </a:r>
            <a:endParaRPr sz="2450">
              <a:latin typeface="Arial"/>
              <a:cs typeface="Arial"/>
            </a:endParaRPr>
          </a:p>
          <a:p>
            <a:pPr marL="585470" marR="278765" indent="-375920">
              <a:lnSpc>
                <a:spcPct val="117500"/>
              </a:lnSpc>
              <a:spcBef>
                <a:spcPts val="167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8,7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Cent 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510.000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kWh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27" name="object 57">
            <a:extLst>
              <a:ext uri="{FF2B5EF4-FFF2-40B4-BE49-F238E27FC236}">
                <a16:creationId xmlns:a16="http://schemas.microsoft.com/office/drawing/2014/main" id="{D8CD6533-A3BE-432F-8A96-2688C822018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910" y="2909095"/>
            <a:ext cx="2273082" cy="2755653"/>
          </a:xfrm>
          <a:prstGeom prst="rect">
            <a:avLst/>
          </a:prstGeom>
        </p:spPr>
      </p:pic>
      <p:sp>
        <p:nvSpPr>
          <p:cNvPr id="28" name="object 58">
            <a:extLst>
              <a:ext uri="{FF2B5EF4-FFF2-40B4-BE49-F238E27FC236}">
                <a16:creationId xmlns:a16="http://schemas.microsoft.com/office/drawing/2014/main" id="{FB7C4CA5-5DB5-41BB-9857-706CCFA6A129}"/>
              </a:ext>
            </a:extLst>
          </p:cNvPr>
          <p:cNvSpPr/>
          <p:nvPr/>
        </p:nvSpPr>
        <p:spPr>
          <a:xfrm>
            <a:off x="18561127" y="3425276"/>
            <a:ext cx="485140" cy="866140"/>
          </a:xfrm>
          <a:custGeom>
            <a:avLst/>
            <a:gdLst/>
            <a:ahLst/>
            <a:cxnLst/>
            <a:rect l="l" t="t" r="r" b="b"/>
            <a:pathLst>
              <a:path w="485140" h="866139">
                <a:moveTo>
                  <a:pt x="280159" y="0"/>
                </a:moveTo>
                <a:lnTo>
                  <a:pt x="0" y="530151"/>
                </a:lnTo>
                <a:lnTo>
                  <a:pt x="202653" y="530151"/>
                </a:lnTo>
                <a:lnTo>
                  <a:pt x="202653" y="865963"/>
                </a:lnTo>
                <a:lnTo>
                  <a:pt x="265615" y="768060"/>
                </a:lnTo>
                <a:lnTo>
                  <a:pt x="231731" y="768060"/>
                </a:lnTo>
                <a:lnTo>
                  <a:pt x="231731" y="503031"/>
                </a:lnTo>
                <a:lnTo>
                  <a:pt x="46742" y="503031"/>
                </a:lnTo>
                <a:lnTo>
                  <a:pt x="251102" y="116362"/>
                </a:lnTo>
                <a:lnTo>
                  <a:pt x="280159" y="116362"/>
                </a:lnTo>
                <a:lnTo>
                  <a:pt x="280159" y="0"/>
                </a:lnTo>
                <a:close/>
              </a:path>
              <a:path w="485140" h="866139">
                <a:moveTo>
                  <a:pt x="280159" y="116362"/>
                </a:moveTo>
                <a:lnTo>
                  <a:pt x="251102" y="116362"/>
                </a:lnTo>
                <a:lnTo>
                  <a:pt x="251102" y="453891"/>
                </a:lnTo>
                <a:lnTo>
                  <a:pt x="433787" y="453891"/>
                </a:lnTo>
                <a:lnTo>
                  <a:pt x="231731" y="768060"/>
                </a:lnTo>
                <a:lnTo>
                  <a:pt x="265615" y="768060"/>
                </a:lnTo>
                <a:lnTo>
                  <a:pt x="485105" y="426761"/>
                </a:lnTo>
                <a:lnTo>
                  <a:pt x="280159" y="426761"/>
                </a:lnTo>
                <a:lnTo>
                  <a:pt x="280159" y="116362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59">
            <a:extLst>
              <a:ext uri="{FF2B5EF4-FFF2-40B4-BE49-F238E27FC236}">
                <a16:creationId xmlns:a16="http://schemas.microsoft.com/office/drawing/2014/main" id="{01EFF1C3-B17A-4105-B164-B8B1227E163D}"/>
              </a:ext>
            </a:extLst>
          </p:cNvPr>
          <p:cNvSpPr txBox="1"/>
          <p:nvPr/>
        </p:nvSpPr>
        <p:spPr>
          <a:xfrm>
            <a:off x="13025680" y="8817258"/>
            <a:ext cx="6026150" cy="1289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55370">
              <a:lnSpc>
                <a:spcPct val="100000"/>
              </a:lnSpc>
              <a:spcBef>
                <a:spcPts val="90"/>
              </a:spcBef>
            </a:pPr>
            <a:r>
              <a:rPr sz="2150" b="1" dirty="0">
                <a:latin typeface="Arial"/>
                <a:cs typeface="Arial"/>
              </a:rPr>
              <a:t>Feb.–Sept.</a:t>
            </a:r>
            <a:r>
              <a:rPr sz="2150" b="1" spc="-114" dirty="0">
                <a:latin typeface="Arial"/>
                <a:cs typeface="Arial"/>
              </a:rPr>
              <a:t> </a:t>
            </a:r>
            <a:r>
              <a:rPr sz="2150" b="1" spc="-20" dirty="0">
                <a:latin typeface="Arial"/>
                <a:cs typeface="Arial"/>
              </a:rPr>
              <a:t>2022</a:t>
            </a:r>
            <a:endParaRPr sz="2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2950" b="1" dirty="0">
                <a:latin typeface="Arial"/>
                <a:cs typeface="Arial"/>
              </a:rPr>
              <a:t>Energiekostenzuschuss:</a:t>
            </a:r>
            <a:r>
              <a:rPr sz="2950" b="1" spc="5" dirty="0">
                <a:latin typeface="Arial"/>
                <a:cs typeface="Arial"/>
              </a:rPr>
              <a:t> </a:t>
            </a:r>
            <a:r>
              <a:rPr sz="2950" b="1" dirty="0">
                <a:latin typeface="Arial"/>
                <a:cs typeface="Arial"/>
              </a:rPr>
              <a:t>€ </a:t>
            </a:r>
            <a:r>
              <a:rPr sz="2950" b="1" spc="-10" dirty="0">
                <a:latin typeface="Arial"/>
                <a:cs typeface="Arial"/>
              </a:rPr>
              <a:t>44.370</a:t>
            </a:r>
            <a:endParaRPr sz="2950">
              <a:latin typeface="Arial"/>
              <a:cs typeface="Arial"/>
            </a:endParaRPr>
          </a:p>
        </p:txBody>
      </p:sp>
      <p:grpSp>
        <p:nvGrpSpPr>
          <p:cNvPr id="30" name="object 60">
            <a:extLst>
              <a:ext uri="{FF2B5EF4-FFF2-40B4-BE49-F238E27FC236}">
                <a16:creationId xmlns:a16="http://schemas.microsoft.com/office/drawing/2014/main" id="{A357A8E0-4DB9-492A-966B-09712F888438}"/>
              </a:ext>
            </a:extLst>
          </p:cNvPr>
          <p:cNvGrpSpPr/>
          <p:nvPr/>
        </p:nvGrpSpPr>
        <p:grpSpPr>
          <a:xfrm>
            <a:off x="17591087" y="8634394"/>
            <a:ext cx="1463675" cy="1562735"/>
            <a:chOff x="17591087" y="8634394"/>
            <a:chExt cx="1463675" cy="1562735"/>
          </a:xfrm>
        </p:grpSpPr>
        <p:sp>
          <p:nvSpPr>
            <p:cNvPr id="31" name="object 61">
              <a:extLst>
                <a:ext uri="{FF2B5EF4-FFF2-40B4-BE49-F238E27FC236}">
                  <a16:creationId xmlns:a16="http://schemas.microsoft.com/office/drawing/2014/main" id="{B83A5039-0B16-4867-8A69-040AE5B84F5A}"/>
                </a:ext>
              </a:extLst>
            </p:cNvPr>
            <p:cNvSpPr/>
            <p:nvPr/>
          </p:nvSpPr>
          <p:spPr>
            <a:xfrm>
              <a:off x="17591087" y="10175634"/>
              <a:ext cx="1447800" cy="0"/>
            </a:xfrm>
            <a:custGeom>
              <a:avLst/>
              <a:gdLst/>
              <a:ahLst/>
              <a:cxnLst/>
              <a:rect l="l" t="t" r="r" b="b"/>
              <a:pathLst>
                <a:path w="1447800">
                  <a:moveTo>
                    <a:pt x="0" y="0"/>
                  </a:moveTo>
                  <a:lnTo>
                    <a:pt x="144772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62">
              <a:extLst>
                <a:ext uri="{FF2B5EF4-FFF2-40B4-BE49-F238E27FC236}">
                  <a16:creationId xmlns:a16="http://schemas.microsoft.com/office/drawing/2014/main" id="{EAF3B94B-8535-4D57-95A4-189037B86239}"/>
                </a:ext>
              </a:extLst>
            </p:cNvPr>
            <p:cNvSpPr/>
            <p:nvPr/>
          </p:nvSpPr>
          <p:spPr>
            <a:xfrm>
              <a:off x="17612030" y="8634405"/>
              <a:ext cx="1442720" cy="866140"/>
            </a:xfrm>
            <a:custGeom>
              <a:avLst/>
              <a:gdLst/>
              <a:ahLst/>
              <a:cxnLst/>
              <a:rect l="l" t="t" r="r" b="b"/>
              <a:pathLst>
                <a:path w="1442719" h="866140">
                  <a:moveTo>
                    <a:pt x="1007922" y="351510"/>
                  </a:moveTo>
                  <a:lnTo>
                    <a:pt x="1007872" y="336105"/>
                  </a:lnTo>
                  <a:lnTo>
                    <a:pt x="1004760" y="328752"/>
                  </a:lnTo>
                  <a:lnTo>
                    <a:pt x="999337" y="323367"/>
                  </a:lnTo>
                  <a:lnTo>
                    <a:pt x="973670" y="300723"/>
                  </a:lnTo>
                  <a:lnTo>
                    <a:pt x="963117" y="291401"/>
                  </a:lnTo>
                  <a:lnTo>
                    <a:pt x="922185" y="265849"/>
                  </a:lnTo>
                  <a:lnTo>
                    <a:pt x="875080" y="248894"/>
                  </a:lnTo>
                  <a:lnTo>
                    <a:pt x="820331" y="242760"/>
                  </a:lnTo>
                  <a:lnTo>
                    <a:pt x="774255" y="247116"/>
                  </a:lnTo>
                  <a:lnTo>
                    <a:pt x="731050" y="259664"/>
                  </a:lnTo>
                  <a:lnTo>
                    <a:pt x="691515" y="279577"/>
                  </a:lnTo>
                  <a:lnTo>
                    <a:pt x="656424" y="306057"/>
                  </a:lnTo>
                  <a:lnTo>
                    <a:pt x="626567" y="338277"/>
                  </a:lnTo>
                  <a:lnTo>
                    <a:pt x="602729" y="375412"/>
                  </a:lnTo>
                  <a:lnTo>
                    <a:pt x="585724" y="416661"/>
                  </a:lnTo>
                  <a:lnTo>
                    <a:pt x="545490" y="416661"/>
                  </a:lnTo>
                  <a:lnTo>
                    <a:pt x="534225" y="418947"/>
                  </a:lnTo>
                  <a:lnTo>
                    <a:pt x="525030" y="425157"/>
                  </a:lnTo>
                  <a:lnTo>
                    <a:pt x="518833" y="434365"/>
                  </a:lnTo>
                  <a:lnTo>
                    <a:pt x="516559" y="445655"/>
                  </a:lnTo>
                  <a:lnTo>
                    <a:pt x="518833" y="456946"/>
                  </a:lnTo>
                  <a:lnTo>
                    <a:pt x="525030" y="466166"/>
                  </a:lnTo>
                  <a:lnTo>
                    <a:pt x="534225" y="472363"/>
                  </a:lnTo>
                  <a:lnTo>
                    <a:pt x="545490" y="474649"/>
                  </a:lnTo>
                  <a:lnTo>
                    <a:pt x="575322" y="474649"/>
                  </a:lnTo>
                  <a:lnTo>
                    <a:pt x="575043" y="479513"/>
                  </a:lnTo>
                  <a:lnTo>
                    <a:pt x="574433" y="484149"/>
                  </a:lnTo>
                  <a:lnTo>
                    <a:pt x="574548" y="496493"/>
                  </a:lnTo>
                  <a:lnTo>
                    <a:pt x="574903" y="503770"/>
                  </a:lnTo>
                  <a:lnTo>
                    <a:pt x="575475" y="510984"/>
                  </a:lnTo>
                  <a:lnTo>
                    <a:pt x="576224" y="518121"/>
                  </a:lnTo>
                  <a:lnTo>
                    <a:pt x="545490" y="518121"/>
                  </a:lnTo>
                  <a:lnTo>
                    <a:pt x="534225" y="520395"/>
                  </a:lnTo>
                  <a:lnTo>
                    <a:pt x="525030" y="526605"/>
                  </a:lnTo>
                  <a:lnTo>
                    <a:pt x="518833" y="535825"/>
                  </a:lnTo>
                  <a:lnTo>
                    <a:pt x="516559" y="547116"/>
                  </a:lnTo>
                  <a:lnTo>
                    <a:pt x="518833" y="558406"/>
                  </a:lnTo>
                  <a:lnTo>
                    <a:pt x="525030" y="567613"/>
                  </a:lnTo>
                  <a:lnTo>
                    <a:pt x="534225" y="573824"/>
                  </a:lnTo>
                  <a:lnTo>
                    <a:pt x="545490" y="576097"/>
                  </a:lnTo>
                  <a:lnTo>
                    <a:pt x="590689" y="576097"/>
                  </a:lnTo>
                  <a:lnTo>
                    <a:pt x="612648" y="620217"/>
                  </a:lnTo>
                  <a:lnTo>
                    <a:pt x="642569" y="658787"/>
                  </a:lnTo>
                  <a:lnTo>
                    <a:pt x="679361" y="690702"/>
                  </a:lnTo>
                  <a:lnTo>
                    <a:pt x="721969" y="714870"/>
                  </a:lnTo>
                  <a:lnTo>
                    <a:pt x="769315" y="730173"/>
                  </a:lnTo>
                  <a:lnTo>
                    <a:pt x="820331" y="735520"/>
                  </a:lnTo>
                  <a:lnTo>
                    <a:pt x="875080" y="729310"/>
                  </a:lnTo>
                  <a:lnTo>
                    <a:pt x="922185" y="712203"/>
                  </a:lnTo>
                  <a:lnTo>
                    <a:pt x="963104" y="686485"/>
                  </a:lnTo>
                  <a:lnTo>
                    <a:pt x="999337" y="654456"/>
                  </a:lnTo>
                  <a:lnTo>
                    <a:pt x="1007922" y="626249"/>
                  </a:lnTo>
                  <a:lnTo>
                    <a:pt x="1004925" y="618896"/>
                  </a:lnTo>
                  <a:lnTo>
                    <a:pt x="999553" y="613410"/>
                  </a:lnTo>
                  <a:lnTo>
                    <a:pt x="994130" y="607974"/>
                  </a:lnTo>
                  <a:lnTo>
                    <a:pt x="986790" y="604850"/>
                  </a:lnTo>
                  <a:lnTo>
                    <a:pt x="979157" y="604850"/>
                  </a:lnTo>
                  <a:lnTo>
                    <a:pt x="971473" y="604799"/>
                  </a:lnTo>
                  <a:lnTo>
                    <a:pt x="964069" y="607796"/>
                  </a:lnTo>
                  <a:lnTo>
                    <a:pt x="958646" y="613232"/>
                  </a:lnTo>
                  <a:lnTo>
                    <a:pt x="928636" y="640588"/>
                  </a:lnTo>
                  <a:lnTo>
                    <a:pt x="897775" y="660781"/>
                  </a:lnTo>
                  <a:lnTo>
                    <a:pt x="862774" y="673265"/>
                  </a:lnTo>
                  <a:lnTo>
                    <a:pt x="820331" y="677545"/>
                  </a:lnTo>
                  <a:lnTo>
                    <a:pt x="767892" y="670179"/>
                  </a:lnTo>
                  <a:lnTo>
                    <a:pt x="721309" y="649465"/>
                  </a:lnTo>
                  <a:lnTo>
                    <a:pt x="682536" y="617435"/>
                  </a:lnTo>
                  <a:lnTo>
                    <a:pt x="653529" y="576097"/>
                  </a:lnTo>
                  <a:lnTo>
                    <a:pt x="834339" y="576097"/>
                  </a:lnTo>
                  <a:lnTo>
                    <a:pt x="845604" y="573824"/>
                  </a:lnTo>
                  <a:lnTo>
                    <a:pt x="854798" y="567613"/>
                  </a:lnTo>
                  <a:lnTo>
                    <a:pt x="860996" y="558393"/>
                  </a:lnTo>
                  <a:lnTo>
                    <a:pt x="863269" y="547103"/>
                  </a:lnTo>
                  <a:lnTo>
                    <a:pt x="860996" y="535813"/>
                  </a:lnTo>
                  <a:lnTo>
                    <a:pt x="854798" y="526605"/>
                  </a:lnTo>
                  <a:lnTo>
                    <a:pt x="845604" y="520395"/>
                  </a:lnTo>
                  <a:lnTo>
                    <a:pt x="834339" y="518121"/>
                  </a:lnTo>
                  <a:lnTo>
                    <a:pt x="634555" y="518121"/>
                  </a:lnTo>
                  <a:lnTo>
                    <a:pt x="633577" y="510971"/>
                  </a:lnTo>
                  <a:lnTo>
                    <a:pt x="632866" y="503732"/>
                  </a:lnTo>
                  <a:lnTo>
                    <a:pt x="632434" y="496443"/>
                  </a:lnTo>
                  <a:lnTo>
                    <a:pt x="632294" y="489140"/>
                  </a:lnTo>
                  <a:lnTo>
                    <a:pt x="632294" y="484149"/>
                  </a:lnTo>
                  <a:lnTo>
                    <a:pt x="632790" y="479513"/>
                  </a:lnTo>
                  <a:lnTo>
                    <a:pt x="633196" y="474649"/>
                  </a:lnTo>
                  <a:lnTo>
                    <a:pt x="834351" y="474649"/>
                  </a:lnTo>
                  <a:lnTo>
                    <a:pt x="845616" y="472363"/>
                  </a:lnTo>
                  <a:lnTo>
                    <a:pt x="854811" y="466166"/>
                  </a:lnTo>
                  <a:lnTo>
                    <a:pt x="861009" y="456946"/>
                  </a:lnTo>
                  <a:lnTo>
                    <a:pt x="863282" y="445655"/>
                  </a:lnTo>
                  <a:lnTo>
                    <a:pt x="861009" y="434365"/>
                  </a:lnTo>
                  <a:lnTo>
                    <a:pt x="854811" y="425157"/>
                  </a:lnTo>
                  <a:lnTo>
                    <a:pt x="845616" y="418947"/>
                  </a:lnTo>
                  <a:lnTo>
                    <a:pt x="834351" y="416661"/>
                  </a:lnTo>
                  <a:lnTo>
                    <a:pt x="646747" y="416661"/>
                  </a:lnTo>
                  <a:lnTo>
                    <a:pt x="668134" y="378434"/>
                  </a:lnTo>
                  <a:lnTo>
                    <a:pt x="697458" y="346417"/>
                  </a:lnTo>
                  <a:lnTo>
                    <a:pt x="733450" y="321906"/>
                  </a:lnTo>
                  <a:lnTo>
                    <a:pt x="774839" y="306235"/>
                  </a:lnTo>
                  <a:lnTo>
                    <a:pt x="820331" y="300723"/>
                  </a:lnTo>
                  <a:lnTo>
                    <a:pt x="862774" y="304927"/>
                  </a:lnTo>
                  <a:lnTo>
                    <a:pt x="897775" y="317258"/>
                  </a:lnTo>
                  <a:lnTo>
                    <a:pt x="928636" y="337286"/>
                  </a:lnTo>
                  <a:lnTo>
                    <a:pt x="958646" y="364578"/>
                  </a:lnTo>
                  <a:lnTo>
                    <a:pt x="964069" y="369963"/>
                  </a:lnTo>
                  <a:lnTo>
                    <a:pt x="971473" y="373024"/>
                  </a:lnTo>
                  <a:lnTo>
                    <a:pt x="986790" y="372910"/>
                  </a:lnTo>
                  <a:lnTo>
                    <a:pt x="994130" y="369849"/>
                  </a:lnTo>
                  <a:lnTo>
                    <a:pt x="1004925" y="358914"/>
                  </a:lnTo>
                  <a:lnTo>
                    <a:pt x="1007922" y="351510"/>
                  </a:lnTo>
                  <a:close/>
                </a:path>
                <a:path w="1442719" h="866140">
                  <a:moveTo>
                    <a:pt x="1300175" y="28981"/>
                  </a:moveTo>
                  <a:lnTo>
                    <a:pt x="1297724" y="17945"/>
                  </a:lnTo>
                  <a:lnTo>
                    <a:pt x="1291209" y="8648"/>
                  </a:lnTo>
                  <a:lnTo>
                    <a:pt x="1281823" y="2273"/>
                  </a:lnTo>
                  <a:lnTo>
                    <a:pt x="1270800" y="0"/>
                  </a:lnTo>
                  <a:lnTo>
                    <a:pt x="28930" y="0"/>
                  </a:lnTo>
                  <a:lnTo>
                    <a:pt x="17208" y="2578"/>
                  </a:lnTo>
                  <a:lnTo>
                    <a:pt x="8064" y="9283"/>
                  </a:lnTo>
                  <a:lnTo>
                    <a:pt x="2120" y="18605"/>
                  </a:lnTo>
                  <a:lnTo>
                    <a:pt x="0" y="28981"/>
                  </a:lnTo>
                  <a:lnTo>
                    <a:pt x="0" y="695655"/>
                  </a:lnTo>
                  <a:lnTo>
                    <a:pt x="2260" y="706704"/>
                  </a:lnTo>
                  <a:lnTo>
                    <a:pt x="8636" y="716102"/>
                  </a:lnTo>
                  <a:lnTo>
                    <a:pt x="17919" y="722642"/>
                  </a:lnTo>
                  <a:lnTo>
                    <a:pt x="28930" y="725093"/>
                  </a:lnTo>
                  <a:lnTo>
                    <a:pt x="39941" y="722655"/>
                  </a:lnTo>
                  <a:lnTo>
                    <a:pt x="49212" y="716127"/>
                  </a:lnTo>
                  <a:lnTo>
                    <a:pt x="55587" y="706729"/>
                  </a:lnTo>
                  <a:lnTo>
                    <a:pt x="57861" y="695655"/>
                  </a:lnTo>
                  <a:lnTo>
                    <a:pt x="57861" y="57962"/>
                  </a:lnTo>
                  <a:lnTo>
                    <a:pt x="1270800" y="57962"/>
                  </a:lnTo>
                  <a:lnTo>
                    <a:pt x="1281823" y="55689"/>
                  </a:lnTo>
                  <a:lnTo>
                    <a:pt x="1291209" y="49314"/>
                  </a:lnTo>
                  <a:lnTo>
                    <a:pt x="1297724" y="40005"/>
                  </a:lnTo>
                  <a:lnTo>
                    <a:pt x="1300175" y="28981"/>
                  </a:lnTo>
                  <a:close/>
                </a:path>
                <a:path w="1442719" h="866140">
                  <a:moveTo>
                    <a:pt x="1442326" y="141300"/>
                  </a:moveTo>
                  <a:lnTo>
                    <a:pt x="1439938" y="130378"/>
                  </a:lnTo>
                  <a:lnTo>
                    <a:pt x="1433550" y="121119"/>
                  </a:lnTo>
                  <a:lnTo>
                    <a:pt x="1424317" y="114719"/>
                  </a:lnTo>
                  <a:lnTo>
                    <a:pt x="1413395" y="112318"/>
                  </a:lnTo>
                  <a:lnTo>
                    <a:pt x="1384477" y="112318"/>
                  </a:lnTo>
                  <a:lnTo>
                    <a:pt x="1384477" y="170281"/>
                  </a:lnTo>
                  <a:lnTo>
                    <a:pt x="1384477" y="807986"/>
                  </a:lnTo>
                  <a:lnTo>
                    <a:pt x="1011555" y="807986"/>
                  </a:lnTo>
                  <a:lnTo>
                    <a:pt x="1046657" y="773442"/>
                  </a:lnTo>
                  <a:lnTo>
                    <a:pt x="1077480" y="734466"/>
                  </a:lnTo>
                  <a:lnTo>
                    <a:pt x="1103591" y="691502"/>
                  </a:lnTo>
                  <a:lnTo>
                    <a:pt x="1124623" y="645045"/>
                  </a:lnTo>
                  <a:lnTo>
                    <a:pt x="1140129" y="595515"/>
                  </a:lnTo>
                  <a:lnTo>
                    <a:pt x="1149743" y="543394"/>
                  </a:lnTo>
                  <a:lnTo>
                    <a:pt x="1153033" y="489140"/>
                  </a:lnTo>
                  <a:lnTo>
                    <a:pt x="1149756" y="434962"/>
                  </a:lnTo>
                  <a:lnTo>
                    <a:pt x="1140180" y="382879"/>
                  </a:lnTo>
                  <a:lnTo>
                    <a:pt x="1124712" y="333362"/>
                  </a:lnTo>
                  <a:lnTo>
                    <a:pt x="1103757" y="286880"/>
                  </a:lnTo>
                  <a:lnTo>
                    <a:pt x="1095171" y="272719"/>
                  </a:lnTo>
                  <a:lnTo>
                    <a:pt x="1095171" y="489140"/>
                  </a:lnTo>
                  <a:lnTo>
                    <a:pt x="1091615" y="541540"/>
                  </a:lnTo>
                  <a:lnTo>
                    <a:pt x="1081328" y="591413"/>
                  </a:lnTo>
                  <a:lnTo>
                    <a:pt x="1064844" y="638238"/>
                  </a:lnTo>
                  <a:lnTo>
                    <a:pt x="1042720" y="681494"/>
                  </a:lnTo>
                  <a:lnTo>
                    <a:pt x="1015466" y="720623"/>
                  </a:lnTo>
                  <a:lnTo>
                    <a:pt x="983653" y="755103"/>
                  </a:lnTo>
                  <a:lnTo>
                    <a:pt x="947813" y="784402"/>
                  </a:lnTo>
                  <a:lnTo>
                    <a:pt x="908481" y="807986"/>
                  </a:lnTo>
                  <a:lnTo>
                    <a:pt x="645388" y="807986"/>
                  </a:lnTo>
                  <a:lnTo>
                    <a:pt x="606056" y="784402"/>
                  </a:lnTo>
                  <a:lnTo>
                    <a:pt x="570217" y="755103"/>
                  </a:lnTo>
                  <a:lnTo>
                    <a:pt x="542328" y="724877"/>
                  </a:lnTo>
                  <a:lnTo>
                    <a:pt x="542328" y="807986"/>
                  </a:lnTo>
                  <a:lnTo>
                    <a:pt x="169392" y="807986"/>
                  </a:lnTo>
                  <a:lnTo>
                    <a:pt x="169392" y="170281"/>
                  </a:lnTo>
                  <a:lnTo>
                    <a:pt x="541870" y="170281"/>
                  </a:lnTo>
                  <a:lnTo>
                    <a:pt x="506882" y="204876"/>
                  </a:lnTo>
                  <a:lnTo>
                    <a:pt x="476161" y="243903"/>
                  </a:lnTo>
                  <a:lnTo>
                    <a:pt x="450113" y="286880"/>
                  </a:lnTo>
                  <a:lnTo>
                    <a:pt x="429158" y="333362"/>
                  </a:lnTo>
                  <a:lnTo>
                    <a:pt x="413689" y="382879"/>
                  </a:lnTo>
                  <a:lnTo>
                    <a:pt x="404114" y="434962"/>
                  </a:lnTo>
                  <a:lnTo>
                    <a:pt x="400837" y="489140"/>
                  </a:lnTo>
                  <a:lnTo>
                    <a:pt x="404126" y="543394"/>
                  </a:lnTo>
                  <a:lnTo>
                    <a:pt x="413727" y="595515"/>
                  </a:lnTo>
                  <a:lnTo>
                    <a:pt x="429247" y="645045"/>
                  </a:lnTo>
                  <a:lnTo>
                    <a:pt x="450265" y="691502"/>
                  </a:lnTo>
                  <a:lnTo>
                    <a:pt x="476389" y="734466"/>
                  </a:lnTo>
                  <a:lnTo>
                    <a:pt x="507212" y="773442"/>
                  </a:lnTo>
                  <a:lnTo>
                    <a:pt x="542328" y="807986"/>
                  </a:lnTo>
                  <a:lnTo>
                    <a:pt x="542328" y="724877"/>
                  </a:lnTo>
                  <a:lnTo>
                    <a:pt x="538391" y="720610"/>
                  </a:lnTo>
                  <a:lnTo>
                    <a:pt x="511149" y="681482"/>
                  </a:lnTo>
                  <a:lnTo>
                    <a:pt x="489013" y="638238"/>
                  </a:lnTo>
                  <a:lnTo>
                    <a:pt x="472528" y="591413"/>
                  </a:lnTo>
                  <a:lnTo>
                    <a:pt x="462241" y="541528"/>
                  </a:lnTo>
                  <a:lnTo>
                    <a:pt x="458698" y="489140"/>
                  </a:lnTo>
                  <a:lnTo>
                    <a:pt x="462229" y="436867"/>
                  </a:lnTo>
                  <a:lnTo>
                    <a:pt x="472465" y="387057"/>
                  </a:lnTo>
                  <a:lnTo>
                    <a:pt x="488861" y="340258"/>
                  </a:lnTo>
                  <a:lnTo>
                    <a:pt x="510882" y="297014"/>
                  </a:lnTo>
                  <a:lnTo>
                    <a:pt x="537997" y="257860"/>
                  </a:lnTo>
                  <a:lnTo>
                    <a:pt x="569671" y="223329"/>
                  </a:lnTo>
                  <a:lnTo>
                    <a:pt x="605345" y="193954"/>
                  </a:lnTo>
                  <a:lnTo>
                    <a:pt x="644486" y="170281"/>
                  </a:lnTo>
                  <a:lnTo>
                    <a:pt x="909370" y="170281"/>
                  </a:lnTo>
                  <a:lnTo>
                    <a:pt x="948524" y="193954"/>
                  </a:lnTo>
                  <a:lnTo>
                    <a:pt x="984199" y="223329"/>
                  </a:lnTo>
                  <a:lnTo>
                    <a:pt x="1015860" y="257860"/>
                  </a:lnTo>
                  <a:lnTo>
                    <a:pt x="1042974" y="297027"/>
                  </a:lnTo>
                  <a:lnTo>
                    <a:pt x="1065009" y="340271"/>
                  </a:lnTo>
                  <a:lnTo>
                    <a:pt x="1081405" y="387057"/>
                  </a:lnTo>
                  <a:lnTo>
                    <a:pt x="1091641" y="436867"/>
                  </a:lnTo>
                  <a:lnTo>
                    <a:pt x="1095171" y="489140"/>
                  </a:lnTo>
                  <a:lnTo>
                    <a:pt x="1095171" y="272719"/>
                  </a:lnTo>
                  <a:lnTo>
                    <a:pt x="1077722" y="243903"/>
                  </a:lnTo>
                  <a:lnTo>
                    <a:pt x="1047000" y="204876"/>
                  </a:lnTo>
                  <a:lnTo>
                    <a:pt x="1011999" y="170281"/>
                  </a:lnTo>
                  <a:lnTo>
                    <a:pt x="1384477" y="170281"/>
                  </a:lnTo>
                  <a:lnTo>
                    <a:pt x="1384477" y="112318"/>
                  </a:lnTo>
                  <a:lnTo>
                    <a:pt x="140462" y="112318"/>
                  </a:lnTo>
                  <a:lnTo>
                    <a:pt x="129222" y="115074"/>
                  </a:lnTo>
                  <a:lnTo>
                    <a:pt x="120103" y="121970"/>
                  </a:lnTo>
                  <a:lnTo>
                    <a:pt x="113944" y="131279"/>
                  </a:lnTo>
                  <a:lnTo>
                    <a:pt x="111531" y="141300"/>
                  </a:lnTo>
                  <a:lnTo>
                    <a:pt x="111531" y="836968"/>
                  </a:lnTo>
                  <a:lnTo>
                    <a:pt x="113931" y="847902"/>
                  </a:lnTo>
                  <a:lnTo>
                    <a:pt x="120319" y="857148"/>
                  </a:lnTo>
                  <a:lnTo>
                    <a:pt x="129552" y="863561"/>
                  </a:lnTo>
                  <a:lnTo>
                    <a:pt x="140462" y="865949"/>
                  </a:lnTo>
                  <a:lnTo>
                    <a:pt x="1413395" y="865949"/>
                  </a:lnTo>
                  <a:lnTo>
                    <a:pt x="1424317" y="863561"/>
                  </a:lnTo>
                  <a:lnTo>
                    <a:pt x="1433550" y="857148"/>
                  </a:lnTo>
                  <a:lnTo>
                    <a:pt x="1439938" y="847902"/>
                  </a:lnTo>
                  <a:lnTo>
                    <a:pt x="1442326" y="836968"/>
                  </a:lnTo>
                  <a:lnTo>
                    <a:pt x="1442326" y="807986"/>
                  </a:lnTo>
                  <a:lnTo>
                    <a:pt x="1442326" y="170281"/>
                  </a:lnTo>
                  <a:lnTo>
                    <a:pt x="1442326" y="14130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63">
            <a:extLst>
              <a:ext uri="{FF2B5EF4-FFF2-40B4-BE49-F238E27FC236}">
                <a16:creationId xmlns:a16="http://schemas.microsoft.com/office/drawing/2014/main" id="{D6DDADCD-DF31-4363-956F-C98021EF84F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24970" y="779727"/>
            <a:ext cx="18248630" cy="1734820"/>
          </a:xfrm>
          <a:prstGeom prst="rect">
            <a:avLst/>
          </a:prstGeom>
        </p:spPr>
        <p:txBody>
          <a:bodyPr vert="horz" wrap="square" lIns="0" tIns="57501" rIns="0" bIns="0" rtlCol="0">
            <a:spAutoFit/>
          </a:bodyPr>
          <a:lstStyle/>
          <a:p>
            <a:pPr marL="12700">
              <a:lnSpc>
                <a:spcPts val="6534"/>
              </a:lnSpc>
              <a:spcBef>
                <a:spcPts val="90"/>
              </a:spcBef>
            </a:pPr>
            <a:r>
              <a:rPr spc="-25" dirty="0"/>
              <a:t>Beispiel:</a:t>
            </a:r>
            <a:r>
              <a:rPr spc="-280" dirty="0"/>
              <a:t> </a:t>
            </a:r>
            <a:r>
              <a:rPr spc="-65" dirty="0" err="1"/>
              <a:t>Bäcke</a:t>
            </a:r>
            <a:r>
              <a:rPr lang="de-DE" spc="-65" dirty="0" err="1"/>
              <a:t>rei</a:t>
            </a:r>
            <a:endParaRPr spc="-10" dirty="0"/>
          </a:p>
          <a:p>
            <a:pPr marL="12700">
              <a:lnSpc>
                <a:spcPts val="6534"/>
              </a:lnSpc>
            </a:pPr>
            <a:r>
              <a:rPr b="0" spc="-30" dirty="0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b="0" spc="-280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spc="-10" dirty="0">
                <a:solidFill>
                  <a:srgbClr val="00A5E8"/>
                </a:solidFill>
                <a:latin typeface="Arial"/>
                <a:cs typeface="Arial"/>
              </a:rPr>
              <a:t>Erdgas</a:t>
            </a:r>
            <a:r>
              <a:rPr b="0" spc="-27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A5E8"/>
                </a:solidFill>
                <a:latin typeface="Arial"/>
                <a:cs typeface="Arial"/>
              </a:rPr>
              <a:t>mit</a:t>
            </a:r>
            <a:r>
              <a:rPr b="0" spc="-27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spc="-40" dirty="0">
                <a:solidFill>
                  <a:srgbClr val="00A5E8"/>
                </a:solidFill>
                <a:latin typeface="Arial"/>
                <a:cs typeface="Arial"/>
              </a:rPr>
              <a:t>Lastprofilzähler</a:t>
            </a:r>
            <a:r>
              <a:rPr b="0" spc="-27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spc="-30" dirty="0">
                <a:solidFill>
                  <a:srgbClr val="00A5E8"/>
                </a:solidFill>
                <a:latin typeface="Arial"/>
                <a:cs typeface="Arial"/>
              </a:rPr>
              <a:t>(Basisstufe</a:t>
            </a:r>
            <a:r>
              <a:rPr b="0" spc="-27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spc="-25" dirty="0">
                <a:solidFill>
                  <a:srgbClr val="00A5E8"/>
                </a:solidFill>
                <a:latin typeface="Arial"/>
                <a:cs typeface="Arial"/>
              </a:rPr>
              <a:t>1)</a:t>
            </a:r>
          </a:p>
        </p:txBody>
      </p:sp>
      <p:sp>
        <p:nvSpPr>
          <p:cNvPr id="34" name="object 11">
            <a:extLst>
              <a:ext uri="{FF2B5EF4-FFF2-40B4-BE49-F238E27FC236}">
                <a16:creationId xmlns:a16="http://schemas.microsoft.com/office/drawing/2014/main" id="{068AAF3A-E3BF-4152-91E5-B10165256FFC}"/>
              </a:ext>
            </a:extLst>
          </p:cNvPr>
          <p:cNvSpPr txBox="1"/>
          <p:nvPr/>
        </p:nvSpPr>
        <p:spPr>
          <a:xfrm>
            <a:off x="1400647" y="6525088"/>
            <a:ext cx="1478280" cy="1169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sz="1050" b="1" dirty="0">
                <a:solidFill>
                  <a:srgbClr val="00A5E8"/>
                </a:solidFill>
                <a:latin typeface="Arial"/>
                <a:cs typeface="Arial"/>
              </a:rPr>
              <a:t>Ja</a:t>
            </a:r>
            <a:r>
              <a:rPr sz="1050" b="1" dirty="0">
                <a:latin typeface="Arial"/>
                <a:cs typeface="Arial"/>
              </a:rPr>
              <a:t>,</a:t>
            </a:r>
            <a:r>
              <a:rPr sz="1050" b="1" spc="35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es</a:t>
            </a:r>
            <a:r>
              <a:rPr sz="1050" b="1" spc="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handelt</a:t>
            </a:r>
            <a:r>
              <a:rPr sz="1050" b="1" spc="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sich</a:t>
            </a:r>
            <a:r>
              <a:rPr sz="1050" b="1" spc="40" dirty="0">
                <a:latin typeface="Arial"/>
                <a:cs typeface="Arial"/>
              </a:rPr>
              <a:t> </a:t>
            </a:r>
            <a:r>
              <a:rPr sz="1050" b="1" spc="-25" dirty="0">
                <a:latin typeface="Arial"/>
                <a:cs typeface="Arial"/>
              </a:rPr>
              <a:t>um </a:t>
            </a:r>
            <a:r>
              <a:rPr sz="1050" b="1" dirty="0">
                <a:latin typeface="Arial"/>
                <a:cs typeface="Arial"/>
              </a:rPr>
              <a:t>ein</a:t>
            </a:r>
            <a:r>
              <a:rPr sz="1050" b="1" spc="25" dirty="0">
                <a:latin typeface="Arial"/>
                <a:cs typeface="Arial"/>
              </a:rPr>
              <a:t> </a:t>
            </a:r>
            <a:r>
              <a:rPr sz="1050" b="1" spc="-10" dirty="0">
                <a:latin typeface="Arial"/>
                <a:cs typeface="Arial"/>
              </a:rPr>
              <a:t>energieintensives Unternehmen,</a:t>
            </a:r>
            <a:endParaRPr sz="1050">
              <a:latin typeface="Arial"/>
              <a:cs typeface="Arial"/>
            </a:endParaRPr>
          </a:p>
          <a:p>
            <a:pPr marL="12700" marR="118110">
              <a:lnSpc>
                <a:spcPct val="102099"/>
              </a:lnSpc>
            </a:pPr>
            <a:r>
              <a:rPr sz="1050" dirty="0">
                <a:latin typeface="Arial"/>
                <a:cs typeface="Arial"/>
              </a:rPr>
              <a:t>aufgrund</a:t>
            </a:r>
            <a:r>
              <a:rPr sz="1050" spc="5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Energie Strombeschaffungs­ </a:t>
            </a:r>
            <a:r>
              <a:rPr sz="1050" dirty="0">
                <a:latin typeface="Arial"/>
                <a:cs typeface="Arial"/>
              </a:rPr>
              <a:t>kosten</a:t>
            </a:r>
            <a:r>
              <a:rPr sz="1050" spc="5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von</a:t>
            </a:r>
            <a:r>
              <a:rPr sz="1050" spc="5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min.</a:t>
            </a:r>
            <a:r>
              <a:rPr sz="1050" spc="50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3% </a:t>
            </a:r>
            <a:r>
              <a:rPr sz="1050" dirty="0">
                <a:latin typeface="Arial"/>
                <a:cs typeface="Arial"/>
              </a:rPr>
              <a:t>des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Produktionswerts.</a:t>
            </a:r>
            <a:endParaRPr sz="1050">
              <a:latin typeface="Arial"/>
              <a:cs typeface="Arial"/>
            </a:endParaRPr>
          </a:p>
        </p:txBody>
      </p:sp>
      <p:sp>
        <p:nvSpPr>
          <p:cNvPr id="35" name="object 12">
            <a:extLst>
              <a:ext uri="{FF2B5EF4-FFF2-40B4-BE49-F238E27FC236}">
                <a16:creationId xmlns:a16="http://schemas.microsoft.com/office/drawing/2014/main" id="{7A709F27-A9DC-44C6-B90E-8333EA96EE28}"/>
              </a:ext>
            </a:extLst>
          </p:cNvPr>
          <p:cNvSpPr txBox="1"/>
          <p:nvPr/>
        </p:nvSpPr>
        <p:spPr>
          <a:xfrm>
            <a:off x="1400647" y="7945652"/>
            <a:ext cx="1896110" cy="5022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02310">
              <a:lnSpc>
                <a:spcPct val="102099"/>
              </a:lnSpc>
              <a:spcBef>
                <a:spcPts val="95"/>
              </a:spcBef>
            </a:pPr>
            <a:r>
              <a:rPr sz="1050" b="1" dirty="0">
                <a:latin typeface="Arial"/>
                <a:cs typeface="Arial"/>
              </a:rPr>
              <a:t>Festgestellt</a:t>
            </a:r>
            <a:r>
              <a:rPr sz="1050" b="1" spc="120" dirty="0">
                <a:latin typeface="Arial"/>
                <a:cs typeface="Arial"/>
              </a:rPr>
              <a:t> </a:t>
            </a:r>
            <a:r>
              <a:rPr sz="1050" b="1" spc="-10" dirty="0">
                <a:latin typeface="Arial"/>
                <a:cs typeface="Arial"/>
              </a:rPr>
              <a:t>durch </a:t>
            </a:r>
            <a:r>
              <a:rPr sz="1050" b="1" spc="-10" dirty="0">
                <a:solidFill>
                  <a:srgbClr val="00A5E8"/>
                </a:solidFill>
                <a:latin typeface="Arial"/>
                <a:cs typeface="Arial"/>
              </a:rPr>
              <a:t>SteuerberaterIn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sz="750" spc="-10" dirty="0">
                <a:latin typeface="Arial"/>
                <a:cs typeface="Arial"/>
              </a:rPr>
              <a:t>(bzw.</a:t>
            </a:r>
            <a:r>
              <a:rPr sz="750" spc="-40" dirty="0">
                <a:latin typeface="Arial"/>
                <a:cs typeface="Arial"/>
              </a:rPr>
              <a:t> </a:t>
            </a:r>
            <a:r>
              <a:rPr sz="750" spc="-10" dirty="0">
                <a:latin typeface="Arial"/>
                <a:cs typeface="Arial"/>
              </a:rPr>
              <a:t>WirtschaftsprüferIn/BilanzbuchhalterIn)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36" name="object 13">
            <a:extLst>
              <a:ext uri="{FF2B5EF4-FFF2-40B4-BE49-F238E27FC236}">
                <a16:creationId xmlns:a16="http://schemas.microsoft.com/office/drawing/2014/main" id="{99F29696-B611-4B42-A554-7C630F2CA808}"/>
              </a:ext>
            </a:extLst>
          </p:cNvPr>
          <p:cNvGrpSpPr/>
          <p:nvPr/>
        </p:nvGrpSpPr>
        <p:grpSpPr>
          <a:xfrm>
            <a:off x="837670" y="5622865"/>
            <a:ext cx="2136140" cy="3953510"/>
            <a:chOff x="837670" y="5622865"/>
            <a:chExt cx="2136140" cy="3953510"/>
          </a:xfrm>
        </p:grpSpPr>
        <p:sp>
          <p:nvSpPr>
            <p:cNvPr id="37" name="object 14">
              <a:extLst>
                <a:ext uri="{FF2B5EF4-FFF2-40B4-BE49-F238E27FC236}">
                  <a16:creationId xmlns:a16="http://schemas.microsoft.com/office/drawing/2014/main" id="{22BA8B6C-AF06-43BF-A9B9-2F1BD5D80DDE}"/>
                </a:ext>
              </a:extLst>
            </p:cNvPr>
            <p:cNvSpPr/>
            <p:nvPr/>
          </p:nvSpPr>
          <p:spPr>
            <a:xfrm>
              <a:off x="1081628" y="5972939"/>
              <a:ext cx="154305" cy="3587115"/>
            </a:xfrm>
            <a:custGeom>
              <a:avLst/>
              <a:gdLst/>
              <a:ahLst/>
              <a:cxnLst/>
              <a:rect l="l" t="t" r="r" b="b"/>
              <a:pathLst>
                <a:path w="154305" h="3587115">
                  <a:moveTo>
                    <a:pt x="0" y="0"/>
                  </a:moveTo>
                  <a:lnTo>
                    <a:pt x="0" y="3586979"/>
                  </a:lnTo>
                  <a:lnTo>
                    <a:pt x="153932" y="3586979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15">
              <a:extLst>
                <a:ext uri="{FF2B5EF4-FFF2-40B4-BE49-F238E27FC236}">
                  <a16:creationId xmlns:a16="http://schemas.microsoft.com/office/drawing/2014/main" id="{120831FE-464F-4E1B-92CA-27312C8B7443}"/>
                </a:ext>
              </a:extLst>
            </p:cNvPr>
            <p:cNvSpPr/>
            <p:nvPr/>
          </p:nvSpPr>
          <p:spPr>
            <a:xfrm>
              <a:off x="837672" y="6510438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16">
              <a:extLst>
                <a:ext uri="{FF2B5EF4-FFF2-40B4-BE49-F238E27FC236}">
                  <a16:creationId xmlns:a16="http://schemas.microsoft.com/office/drawing/2014/main" id="{8CC59FB5-1154-43C6-8EF4-609177152EC5}"/>
                </a:ext>
              </a:extLst>
            </p:cNvPr>
            <p:cNvSpPr/>
            <p:nvPr/>
          </p:nvSpPr>
          <p:spPr>
            <a:xfrm>
              <a:off x="952482" y="6657266"/>
              <a:ext cx="224154" cy="150495"/>
            </a:xfrm>
            <a:custGeom>
              <a:avLst/>
              <a:gdLst/>
              <a:ahLst/>
              <a:cxnLst/>
              <a:rect l="l" t="t" r="r" b="b"/>
              <a:pathLst>
                <a:path w="224155" h="150495">
                  <a:moveTo>
                    <a:pt x="0" y="78416"/>
                  </a:moveTo>
                  <a:lnTo>
                    <a:pt x="71851" y="150278"/>
                  </a:lnTo>
                  <a:lnTo>
                    <a:pt x="223595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17">
              <a:extLst>
                <a:ext uri="{FF2B5EF4-FFF2-40B4-BE49-F238E27FC236}">
                  <a16:creationId xmlns:a16="http://schemas.microsoft.com/office/drawing/2014/main" id="{C9CF8E2D-CA2A-45F7-AC35-052A147775B6}"/>
                </a:ext>
              </a:extLst>
            </p:cNvPr>
            <p:cNvSpPr/>
            <p:nvPr/>
          </p:nvSpPr>
          <p:spPr>
            <a:xfrm>
              <a:off x="837672" y="7913678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18">
              <a:extLst>
                <a:ext uri="{FF2B5EF4-FFF2-40B4-BE49-F238E27FC236}">
                  <a16:creationId xmlns:a16="http://schemas.microsoft.com/office/drawing/2014/main" id="{86E7B8AF-91E0-43C7-9C0F-12B64B89AC61}"/>
                </a:ext>
              </a:extLst>
            </p:cNvPr>
            <p:cNvSpPr/>
            <p:nvPr/>
          </p:nvSpPr>
          <p:spPr>
            <a:xfrm>
              <a:off x="952482" y="8060508"/>
              <a:ext cx="224154" cy="150495"/>
            </a:xfrm>
            <a:custGeom>
              <a:avLst/>
              <a:gdLst/>
              <a:ahLst/>
              <a:cxnLst/>
              <a:rect l="l" t="t" r="r" b="b"/>
              <a:pathLst>
                <a:path w="224155" h="150495">
                  <a:moveTo>
                    <a:pt x="0" y="78416"/>
                  </a:moveTo>
                  <a:lnTo>
                    <a:pt x="71851" y="150278"/>
                  </a:lnTo>
                  <a:lnTo>
                    <a:pt x="223595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19">
              <a:extLst>
                <a:ext uri="{FF2B5EF4-FFF2-40B4-BE49-F238E27FC236}">
                  <a16:creationId xmlns:a16="http://schemas.microsoft.com/office/drawing/2014/main" id="{C81C425A-E565-44E3-B1DE-454B3B20B8D8}"/>
                </a:ext>
              </a:extLst>
            </p:cNvPr>
            <p:cNvSpPr/>
            <p:nvPr/>
          </p:nvSpPr>
          <p:spPr>
            <a:xfrm>
              <a:off x="1835532" y="5664748"/>
              <a:ext cx="0" cy="321945"/>
            </a:xfrm>
            <a:custGeom>
              <a:avLst/>
              <a:gdLst/>
              <a:ahLst/>
              <a:cxnLst/>
              <a:rect l="l" t="t" r="r" b="b"/>
              <a:pathLst>
                <a:path h="321945">
                  <a:moveTo>
                    <a:pt x="0" y="0"/>
                  </a:moveTo>
                  <a:lnTo>
                    <a:pt x="0" y="321801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20">
              <a:extLst>
                <a:ext uri="{FF2B5EF4-FFF2-40B4-BE49-F238E27FC236}">
                  <a16:creationId xmlns:a16="http://schemas.microsoft.com/office/drawing/2014/main" id="{49A129F5-E959-4F56-AD68-7ED7C9DA8C62}"/>
                </a:ext>
              </a:extLst>
            </p:cNvPr>
            <p:cNvSpPr/>
            <p:nvPr/>
          </p:nvSpPr>
          <p:spPr>
            <a:xfrm>
              <a:off x="837670" y="5622865"/>
              <a:ext cx="2136140" cy="581025"/>
            </a:xfrm>
            <a:custGeom>
              <a:avLst/>
              <a:gdLst/>
              <a:ahLst/>
              <a:cxnLst/>
              <a:rect l="l" t="t" r="r" b="b"/>
              <a:pathLst>
                <a:path w="2136140" h="581025">
                  <a:moveTo>
                    <a:pt x="2088941" y="0"/>
                  </a:moveTo>
                  <a:lnTo>
                    <a:pt x="47118" y="0"/>
                  </a:lnTo>
                  <a:lnTo>
                    <a:pt x="28779" y="3703"/>
                  </a:lnTo>
                  <a:lnTo>
                    <a:pt x="13801" y="13801"/>
                  </a:lnTo>
                  <a:lnTo>
                    <a:pt x="3703" y="28779"/>
                  </a:lnTo>
                  <a:lnTo>
                    <a:pt x="0" y="47118"/>
                  </a:lnTo>
                  <a:lnTo>
                    <a:pt x="0" y="533732"/>
                  </a:lnTo>
                  <a:lnTo>
                    <a:pt x="3703" y="552072"/>
                  </a:lnTo>
                  <a:lnTo>
                    <a:pt x="13801" y="567049"/>
                  </a:lnTo>
                  <a:lnTo>
                    <a:pt x="28779" y="577148"/>
                  </a:lnTo>
                  <a:lnTo>
                    <a:pt x="47118" y="580851"/>
                  </a:lnTo>
                  <a:lnTo>
                    <a:pt x="2088941" y="580851"/>
                  </a:lnTo>
                  <a:lnTo>
                    <a:pt x="2107281" y="577148"/>
                  </a:lnTo>
                  <a:lnTo>
                    <a:pt x="2122258" y="567049"/>
                  </a:lnTo>
                  <a:lnTo>
                    <a:pt x="2132357" y="552072"/>
                  </a:lnTo>
                  <a:lnTo>
                    <a:pt x="2136060" y="533732"/>
                  </a:lnTo>
                  <a:lnTo>
                    <a:pt x="2136060" y="47118"/>
                  </a:lnTo>
                  <a:lnTo>
                    <a:pt x="2132357" y="28779"/>
                  </a:lnTo>
                  <a:lnTo>
                    <a:pt x="2122258" y="13801"/>
                  </a:lnTo>
                  <a:lnTo>
                    <a:pt x="2107281" y="3703"/>
                  </a:lnTo>
                  <a:lnTo>
                    <a:pt x="208894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21">
            <a:extLst>
              <a:ext uri="{FF2B5EF4-FFF2-40B4-BE49-F238E27FC236}">
                <a16:creationId xmlns:a16="http://schemas.microsoft.com/office/drawing/2014/main" id="{8096175F-1F44-4736-9D76-9740E1D7DB15}"/>
              </a:ext>
            </a:extLst>
          </p:cNvPr>
          <p:cNvSpPr txBox="1"/>
          <p:nvPr/>
        </p:nvSpPr>
        <p:spPr>
          <a:xfrm>
            <a:off x="1080122" y="5753322"/>
            <a:ext cx="1651635" cy="289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Energieintensiv?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45" name="object 22">
            <a:extLst>
              <a:ext uri="{FF2B5EF4-FFF2-40B4-BE49-F238E27FC236}">
                <a16:creationId xmlns:a16="http://schemas.microsoft.com/office/drawing/2014/main" id="{A8626DF8-B442-415D-A4D2-58FA55A3E663}"/>
              </a:ext>
            </a:extLst>
          </p:cNvPr>
          <p:cNvGrpSpPr/>
          <p:nvPr/>
        </p:nvGrpSpPr>
        <p:grpSpPr>
          <a:xfrm>
            <a:off x="1211964" y="8714959"/>
            <a:ext cx="2029460" cy="1655445"/>
            <a:chOff x="1211964" y="8714959"/>
            <a:chExt cx="2029460" cy="1655445"/>
          </a:xfrm>
        </p:grpSpPr>
        <p:sp>
          <p:nvSpPr>
            <p:cNvPr id="46" name="object 23">
              <a:extLst>
                <a:ext uri="{FF2B5EF4-FFF2-40B4-BE49-F238E27FC236}">
                  <a16:creationId xmlns:a16="http://schemas.microsoft.com/office/drawing/2014/main" id="{70556714-DC5C-49A7-9BEE-FCA8FBBEE917}"/>
                </a:ext>
              </a:extLst>
            </p:cNvPr>
            <p:cNvSpPr/>
            <p:nvPr/>
          </p:nvSpPr>
          <p:spPr>
            <a:xfrm>
              <a:off x="1227839" y="8832191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24">
              <a:extLst>
                <a:ext uri="{FF2B5EF4-FFF2-40B4-BE49-F238E27FC236}">
                  <a16:creationId xmlns:a16="http://schemas.microsoft.com/office/drawing/2014/main" id="{460F6889-B75A-4B44-8BF8-F1F18620B036}"/>
                </a:ext>
              </a:extLst>
            </p:cNvPr>
            <p:cNvSpPr/>
            <p:nvPr/>
          </p:nvSpPr>
          <p:spPr>
            <a:xfrm>
              <a:off x="1227839" y="9334279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25">
              <a:extLst>
                <a:ext uri="{FF2B5EF4-FFF2-40B4-BE49-F238E27FC236}">
                  <a16:creationId xmlns:a16="http://schemas.microsoft.com/office/drawing/2014/main" id="{A31D5486-DD15-4212-9838-392269ADE7D6}"/>
                </a:ext>
              </a:extLst>
            </p:cNvPr>
            <p:cNvSpPr/>
            <p:nvPr/>
          </p:nvSpPr>
          <p:spPr>
            <a:xfrm>
              <a:off x="1227839" y="9836367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26">
              <a:extLst>
                <a:ext uri="{FF2B5EF4-FFF2-40B4-BE49-F238E27FC236}">
                  <a16:creationId xmlns:a16="http://schemas.microsoft.com/office/drawing/2014/main" id="{959C99F7-1B06-4E48-9A18-E3BD5EA95FBB}"/>
                </a:ext>
              </a:extLst>
            </p:cNvPr>
            <p:cNvSpPr/>
            <p:nvPr/>
          </p:nvSpPr>
          <p:spPr>
            <a:xfrm>
              <a:off x="1227839" y="10338457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27">
              <a:extLst>
                <a:ext uri="{FF2B5EF4-FFF2-40B4-BE49-F238E27FC236}">
                  <a16:creationId xmlns:a16="http://schemas.microsoft.com/office/drawing/2014/main" id="{11753757-D502-487B-BCFB-741B7FEEA251}"/>
                </a:ext>
              </a:extLst>
            </p:cNvPr>
            <p:cNvSpPr/>
            <p:nvPr/>
          </p:nvSpPr>
          <p:spPr>
            <a:xfrm>
              <a:off x="1243545" y="8825709"/>
              <a:ext cx="0" cy="1529080"/>
            </a:xfrm>
            <a:custGeom>
              <a:avLst/>
              <a:gdLst/>
              <a:ahLst/>
              <a:cxnLst/>
              <a:rect l="l" t="t" r="r" b="b"/>
              <a:pathLst>
                <a:path h="1529079">
                  <a:moveTo>
                    <a:pt x="0" y="0"/>
                  </a:moveTo>
                  <a:lnTo>
                    <a:pt x="0" y="1528456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28">
              <a:extLst>
                <a:ext uri="{FF2B5EF4-FFF2-40B4-BE49-F238E27FC236}">
                  <a16:creationId xmlns:a16="http://schemas.microsoft.com/office/drawing/2014/main" id="{29A1A4D5-FC39-4941-86D7-9E9B952856B0}"/>
                </a:ext>
              </a:extLst>
            </p:cNvPr>
            <p:cNvSpPr/>
            <p:nvPr/>
          </p:nvSpPr>
          <p:spPr>
            <a:xfrm>
              <a:off x="1737392" y="8714959"/>
              <a:ext cx="1504315" cy="250825"/>
            </a:xfrm>
            <a:custGeom>
              <a:avLst/>
              <a:gdLst/>
              <a:ahLst/>
              <a:cxnLst/>
              <a:rect l="l" t="t" r="r" b="b"/>
              <a:pathLst>
                <a:path w="1504314" h="250825">
                  <a:moveTo>
                    <a:pt x="1504006" y="0"/>
                  </a:moveTo>
                  <a:lnTo>
                    <a:pt x="0" y="0"/>
                  </a:lnTo>
                  <a:lnTo>
                    <a:pt x="0" y="250327"/>
                  </a:lnTo>
                  <a:lnTo>
                    <a:pt x="1504006" y="250327"/>
                  </a:lnTo>
                  <a:lnTo>
                    <a:pt x="1504006" y="0"/>
                  </a:lnTo>
                  <a:close/>
                </a:path>
              </a:pathLst>
            </a:custGeom>
            <a:solidFill>
              <a:srgbClr val="D5ED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67">
            <a:extLst>
              <a:ext uri="{FF2B5EF4-FFF2-40B4-BE49-F238E27FC236}">
                <a16:creationId xmlns:a16="http://schemas.microsoft.com/office/drawing/2014/main" id="{891A01AE-2906-4B76-8970-F1FC027420A4}"/>
              </a:ext>
            </a:extLst>
          </p:cNvPr>
          <p:cNvSpPr txBox="1"/>
          <p:nvPr/>
        </p:nvSpPr>
        <p:spPr>
          <a:xfrm>
            <a:off x="1891551" y="8721933"/>
            <a:ext cx="12668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-10" dirty="0">
                <a:solidFill>
                  <a:srgbClr val="00387A"/>
                </a:solidFill>
                <a:latin typeface="Arial"/>
                <a:cs typeface="Arial"/>
              </a:rPr>
              <a:t>BASIS-</a:t>
            </a: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</a:t>
            </a:r>
            <a:r>
              <a:rPr sz="1300" b="1" spc="-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68">
            <a:extLst>
              <a:ext uri="{FF2B5EF4-FFF2-40B4-BE49-F238E27FC236}">
                <a16:creationId xmlns:a16="http://schemas.microsoft.com/office/drawing/2014/main" id="{8273C9BB-8E97-4088-9BC5-CC6B6071994E}"/>
              </a:ext>
            </a:extLst>
          </p:cNvPr>
          <p:cNvSpPr/>
          <p:nvPr/>
        </p:nvSpPr>
        <p:spPr>
          <a:xfrm>
            <a:off x="1737392" y="9211761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69">
            <a:extLst>
              <a:ext uri="{FF2B5EF4-FFF2-40B4-BE49-F238E27FC236}">
                <a16:creationId xmlns:a16="http://schemas.microsoft.com/office/drawing/2014/main" id="{3D076A1B-D0ED-4EEE-815C-3A9518A7BDDA}"/>
              </a:ext>
            </a:extLst>
          </p:cNvPr>
          <p:cNvSpPr txBox="1"/>
          <p:nvPr/>
        </p:nvSpPr>
        <p:spPr>
          <a:xfrm>
            <a:off x="1891552" y="9218738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55" name="object 70">
            <a:extLst>
              <a:ext uri="{FF2B5EF4-FFF2-40B4-BE49-F238E27FC236}">
                <a16:creationId xmlns:a16="http://schemas.microsoft.com/office/drawing/2014/main" id="{D50C3A78-5220-4D82-A85A-1511669C0B74}"/>
              </a:ext>
            </a:extLst>
          </p:cNvPr>
          <p:cNvSpPr/>
          <p:nvPr/>
        </p:nvSpPr>
        <p:spPr>
          <a:xfrm>
            <a:off x="1737392" y="9708563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71">
            <a:extLst>
              <a:ext uri="{FF2B5EF4-FFF2-40B4-BE49-F238E27FC236}">
                <a16:creationId xmlns:a16="http://schemas.microsoft.com/office/drawing/2014/main" id="{3764E3C0-2596-4747-81FD-875D6919BA0D}"/>
              </a:ext>
            </a:extLst>
          </p:cNvPr>
          <p:cNvSpPr txBox="1"/>
          <p:nvPr/>
        </p:nvSpPr>
        <p:spPr>
          <a:xfrm>
            <a:off x="1891552" y="9715543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7" name="object 72">
            <a:extLst>
              <a:ext uri="{FF2B5EF4-FFF2-40B4-BE49-F238E27FC236}">
                <a16:creationId xmlns:a16="http://schemas.microsoft.com/office/drawing/2014/main" id="{FFBB01D1-6C5B-43FC-B4F3-E4284DDC3851}"/>
              </a:ext>
            </a:extLst>
          </p:cNvPr>
          <p:cNvSpPr/>
          <p:nvPr/>
        </p:nvSpPr>
        <p:spPr>
          <a:xfrm>
            <a:off x="1737392" y="10205364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73">
            <a:extLst>
              <a:ext uri="{FF2B5EF4-FFF2-40B4-BE49-F238E27FC236}">
                <a16:creationId xmlns:a16="http://schemas.microsoft.com/office/drawing/2014/main" id="{1A9C258B-76E8-4B79-9D06-942B1230F5EA}"/>
              </a:ext>
            </a:extLst>
          </p:cNvPr>
          <p:cNvSpPr txBox="1"/>
          <p:nvPr/>
        </p:nvSpPr>
        <p:spPr>
          <a:xfrm>
            <a:off x="1891552" y="10212347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sp>
        <p:nvSpPr>
          <p:cNvPr id="59" name="object 75">
            <a:extLst>
              <a:ext uri="{FF2B5EF4-FFF2-40B4-BE49-F238E27FC236}">
                <a16:creationId xmlns:a16="http://schemas.microsoft.com/office/drawing/2014/main" id="{4F541E9E-14EC-4F5B-828D-2D108F8101D4}"/>
              </a:ext>
            </a:extLst>
          </p:cNvPr>
          <p:cNvSpPr/>
          <p:nvPr/>
        </p:nvSpPr>
        <p:spPr>
          <a:xfrm>
            <a:off x="1403109" y="8636169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76">
            <a:extLst>
              <a:ext uri="{FF2B5EF4-FFF2-40B4-BE49-F238E27FC236}">
                <a16:creationId xmlns:a16="http://schemas.microsoft.com/office/drawing/2014/main" id="{9DF410B5-9B53-49A7-BD0F-FA59300FD03D}"/>
              </a:ext>
            </a:extLst>
          </p:cNvPr>
          <p:cNvSpPr/>
          <p:nvPr/>
        </p:nvSpPr>
        <p:spPr>
          <a:xfrm>
            <a:off x="1506442" y="8768305"/>
            <a:ext cx="201295" cy="135255"/>
          </a:xfrm>
          <a:custGeom>
            <a:avLst/>
            <a:gdLst/>
            <a:ahLst/>
            <a:cxnLst/>
            <a:rect l="l" t="t" r="r" b="b"/>
            <a:pathLst>
              <a:path w="201294" h="135254">
                <a:moveTo>
                  <a:pt x="0" y="70573"/>
                </a:moveTo>
                <a:lnTo>
                  <a:pt x="64668" y="135241"/>
                </a:lnTo>
                <a:lnTo>
                  <a:pt x="201229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77">
            <a:extLst>
              <a:ext uri="{FF2B5EF4-FFF2-40B4-BE49-F238E27FC236}">
                <a16:creationId xmlns:a16="http://schemas.microsoft.com/office/drawing/2014/main" id="{0ECD76CB-C919-443F-BB5A-7208E72DF51C}"/>
              </a:ext>
            </a:extLst>
          </p:cNvPr>
          <p:cNvSpPr/>
          <p:nvPr/>
        </p:nvSpPr>
        <p:spPr>
          <a:xfrm>
            <a:off x="1403109" y="10126581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E205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78">
            <a:extLst>
              <a:ext uri="{FF2B5EF4-FFF2-40B4-BE49-F238E27FC236}">
                <a16:creationId xmlns:a16="http://schemas.microsoft.com/office/drawing/2014/main" id="{ED935220-BE09-4312-A252-912106EA6720}"/>
              </a:ext>
            </a:extLst>
          </p:cNvPr>
          <p:cNvSpPr/>
          <p:nvPr/>
        </p:nvSpPr>
        <p:spPr>
          <a:xfrm>
            <a:off x="1538780" y="10262915"/>
            <a:ext cx="137160" cy="135255"/>
          </a:xfrm>
          <a:custGeom>
            <a:avLst/>
            <a:gdLst/>
            <a:ahLst/>
            <a:cxnLst/>
            <a:rect l="l" t="t" r="r" b="b"/>
            <a:pathLst>
              <a:path w="137160" h="135254">
                <a:moveTo>
                  <a:pt x="0" y="135241"/>
                </a:moveTo>
                <a:lnTo>
                  <a:pt x="136561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79">
            <a:extLst>
              <a:ext uri="{FF2B5EF4-FFF2-40B4-BE49-F238E27FC236}">
                <a16:creationId xmlns:a16="http://schemas.microsoft.com/office/drawing/2014/main" id="{7CA4F564-0C6C-487A-B218-3ED9449D51DD}"/>
              </a:ext>
            </a:extLst>
          </p:cNvPr>
          <p:cNvSpPr/>
          <p:nvPr/>
        </p:nvSpPr>
        <p:spPr>
          <a:xfrm>
            <a:off x="1539434" y="10262244"/>
            <a:ext cx="135255" cy="137160"/>
          </a:xfrm>
          <a:custGeom>
            <a:avLst/>
            <a:gdLst/>
            <a:ahLst/>
            <a:cxnLst/>
            <a:rect l="l" t="t" r="r" b="b"/>
            <a:pathLst>
              <a:path w="135255" h="137159">
                <a:moveTo>
                  <a:pt x="0" y="0"/>
                </a:moveTo>
                <a:lnTo>
                  <a:pt x="135252" y="136561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80">
            <a:extLst>
              <a:ext uri="{FF2B5EF4-FFF2-40B4-BE49-F238E27FC236}">
                <a16:creationId xmlns:a16="http://schemas.microsoft.com/office/drawing/2014/main" id="{84A6CDD9-696E-47DC-8DC1-1D948A6401B0}"/>
              </a:ext>
            </a:extLst>
          </p:cNvPr>
          <p:cNvSpPr/>
          <p:nvPr/>
        </p:nvSpPr>
        <p:spPr>
          <a:xfrm>
            <a:off x="1403109" y="9629779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E205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81">
            <a:extLst>
              <a:ext uri="{FF2B5EF4-FFF2-40B4-BE49-F238E27FC236}">
                <a16:creationId xmlns:a16="http://schemas.microsoft.com/office/drawing/2014/main" id="{8CC53365-4973-4555-95B1-47B851EA2AED}"/>
              </a:ext>
            </a:extLst>
          </p:cNvPr>
          <p:cNvSpPr/>
          <p:nvPr/>
        </p:nvSpPr>
        <p:spPr>
          <a:xfrm>
            <a:off x="1538780" y="9766109"/>
            <a:ext cx="137160" cy="135255"/>
          </a:xfrm>
          <a:custGeom>
            <a:avLst/>
            <a:gdLst/>
            <a:ahLst/>
            <a:cxnLst/>
            <a:rect l="l" t="t" r="r" b="b"/>
            <a:pathLst>
              <a:path w="137160" h="135254">
                <a:moveTo>
                  <a:pt x="0" y="135241"/>
                </a:moveTo>
                <a:lnTo>
                  <a:pt x="136561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82">
            <a:extLst>
              <a:ext uri="{FF2B5EF4-FFF2-40B4-BE49-F238E27FC236}">
                <a16:creationId xmlns:a16="http://schemas.microsoft.com/office/drawing/2014/main" id="{CC674E00-6629-491A-BE17-DB6DC7F24039}"/>
              </a:ext>
            </a:extLst>
          </p:cNvPr>
          <p:cNvSpPr/>
          <p:nvPr/>
        </p:nvSpPr>
        <p:spPr>
          <a:xfrm>
            <a:off x="1539434" y="9765439"/>
            <a:ext cx="135255" cy="137160"/>
          </a:xfrm>
          <a:custGeom>
            <a:avLst/>
            <a:gdLst/>
            <a:ahLst/>
            <a:cxnLst/>
            <a:rect l="l" t="t" r="r" b="b"/>
            <a:pathLst>
              <a:path w="135255" h="137159">
                <a:moveTo>
                  <a:pt x="0" y="0"/>
                </a:moveTo>
                <a:lnTo>
                  <a:pt x="135252" y="136561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83">
            <a:extLst>
              <a:ext uri="{FF2B5EF4-FFF2-40B4-BE49-F238E27FC236}">
                <a16:creationId xmlns:a16="http://schemas.microsoft.com/office/drawing/2014/main" id="{99FD9923-6874-489C-A7CB-6697B3856AF1}"/>
              </a:ext>
            </a:extLst>
          </p:cNvPr>
          <p:cNvSpPr/>
          <p:nvPr/>
        </p:nvSpPr>
        <p:spPr>
          <a:xfrm>
            <a:off x="1403109" y="9131747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E205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84">
            <a:extLst>
              <a:ext uri="{FF2B5EF4-FFF2-40B4-BE49-F238E27FC236}">
                <a16:creationId xmlns:a16="http://schemas.microsoft.com/office/drawing/2014/main" id="{FF85DFBE-8532-4180-B6AD-240E5CC0B707}"/>
              </a:ext>
            </a:extLst>
          </p:cNvPr>
          <p:cNvSpPr/>
          <p:nvPr/>
        </p:nvSpPr>
        <p:spPr>
          <a:xfrm>
            <a:off x="1538780" y="9268078"/>
            <a:ext cx="137160" cy="135255"/>
          </a:xfrm>
          <a:custGeom>
            <a:avLst/>
            <a:gdLst/>
            <a:ahLst/>
            <a:cxnLst/>
            <a:rect l="l" t="t" r="r" b="b"/>
            <a:pathLst>
              <a:path w="137160" h="135254">
                <a:moveTo>
                  <a:pt x="0" y="135241"/>
                </a:moveTo>
                <a:lnTo>
                  <a:pt x="136561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85">
            <a:extLst>
              <a:ext uri="{FF2B5EF4-FFF2-40B4-BE49-F238E27FC236}">
                <a16:creationId xmlns:a16="http://schemas.microsoft.com/office/drawing/2014/main" id="{9ED4DC17-7783-413D-BE5A-DA8EAE12003D}"/>
              </a:ext>
            </a:extLst>
          </p:cNvPr>
          <p:cNvSpPr/>
          <p:nvPr/>
        </p:nvSpPr>
        <p:spPr>
          <a:xfrm>
            <a:off x="1539434" y="9267408"/>
            <a:ext cx="135255" cy="137160"/>
          </a:xfrm>
          <a:custGeom>
            <a:avLst/>
            <a:gdLst/>
            <a:ahLst/>
            <a:cxnLst/>
            <a:rect l="l" t="t" r="r" b="b"/>
            <a:pathLst>
              <a:path w="135255" h="137159">
                <a:moveTo>
                  <a:pt x="0" y="0"/>
                </a:moveTo>
                <a:lnTo>
                  <a:pt x="135252" y="136561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89FD6E7B-90A4-4687-A0BD-92C1E57280C5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32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g object 17">
            <a:extLst>
              <a:ext uri="{FF2B5EF4-FFF2-40B4-BE49-F238E27FC236}">
                <a16:creationId xmlns:a16="http://schemas.microsoft.com/office/drawing/2014/main" id="{911731C6-0C34-4DDF-9199-FA7F1278E540}"/>
              </a:ext>
            </a:extLst>
          </p:cNvPr>
          <p:cNvSpPr/>
          <p:nvPr/>
        </p:nvSpPr>
        <p:spPr>
          <a:xfrm>
            <a:off x="12682964" y="9607874"/>
            <a:ext cx="6583680" cy="1071245"/>
          </a:xfrm>
          <a:custGeom>
            <a:avLst/>
            <a:gdLst/>
            <a:ahLst/>
            <a:cxnLst/>
            <a:rect l="l" t="t" r="r" b="b"/>
            <a:pathLst>
              <a:path w="6583680" h="1071245">
                <a:moveTo>
                  <a:pt x="6583464" y="0"/>
                </a:moveTo>
                <a:lnTo>
                  <a:pt x="0" y="0"/>
                </a:lnTo>
                <a:lnTo>
                  <a:pt x="0" y="1070752"/>
                </a:lnTo>
                <a:lnTo>
                  <a:pt x="6583464" y="1070752"/>
                </a:lnTo>
                <a:lnTo>
                  <a:pt x="6583464" y="0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bg object 18">
            <a:extLst>
              <a:ext uri="{FF2B5EF4-FFF2-40B4-BE49-F238E27FC236}">
                <a16:creationId xmlns:a16="http://schemas.microsoft.com/office/drawing/2014/main" id="{BB9BC817-5A72-4C2E-B424-28B06A918667}"/>
              </a:ext>
            </a:extLst>
          </p:cNvPr>
          <p:cNvSpPr/>
          <p:nvPr/>
        </p:nvSpPr>
        <p:spPr>
          <a:xfrm>
            <a:off x="12669771" y="2910906"/>
            <a:ext cx="6583680" cy="2863850"/>
          </a:xfrm>
          <a:custGeom>
            <a:avLst/>
            <a:gdLst/>
            <a:ahLst/>
            <a:cxnLst/>
            <a:rect l="l" t="t" r="r" b="b"/>
            <a:pathLst>
              <a:path w="6583680" h="2863850">
                <a:moveTo>
                  <a:pt x="6583464" y="0"/>
                </a:moveTo>
                <a:lnTo>
                  <a:pt x="0" y="0"/>
                </a:lnTo>
                <a:lnTo>
                  <a:pt x="0" y="2863305"/>
                </a:lnTo>
                <a:lnTo>
                  <a:pt x="6583464" y="2863305"/>
                </a:lnTo>
                <a:lnTo>
                  <a:pt x="6583464" y="0"/>
                </a:lnTo>
                <a:close/>
              </a:path>
            </a:pathLst>
          </a:custGeom>
          <a:solidFill>
            <a:srgbClr val="F4F5F8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bg object 19">
            <a:extLst>
              <a:ext uri="{FF2B5EF4-FFF2-40B4-BE49-F238E27FC236}">
                <a16:creationId xmlns:a16="http://schemas.microsoft.com/office/drawing/2014/main" id="{1429B63E-4C72-4E43-AFDD-6A6DAAA1C101}"/>
              </a:ext>
            </a:extLst>
          </p:cNvPr>
          <p:cNvSpPr/>
          <p:nvPr/>
        </p:nvSpPr>
        <p:spPr>
          <a:xfrm>
            <a:off x="12682964" y="6307902"/>
            <a:ext cx="6583680" cy="2804160"/>
          </a:xfrm>
          <a:custGeom>
            <a:avLst/>
            <a:gdLst/>
            <a:ahLst/>
            <a:cxnLst/>
            <a:rect l="l" t="t" r="r" b="b"/>
            <a:pathLst>
              <a:path w="6583680" h="2804159">
                <a:moveTo>
                  <a:pt x="6583464" y="0"/>
                </a:moveTo>
                <a:lnTo>
                  <a:pt x="0" y="0"/>
                </a:lnTo>
                <a:lnTo>
                  <a:pt x="0" y="2804071"/>
                </a:lnTo>
                <a:lnTo>
                  <a:pt x="6583464" y="2804071"/>
                </a:lnTo>
                <a:lnTo>
                  <a:pt x="6583464" y="0"/>
                </a:lnTo>
                <a:close/>
              </a:path>
            </a:pathLst>
          </a:custGeom>
          <a:solidFill>
            <a:srgbClr val="F4F5F8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50D289F4-BEFF-428F-9405-9714B38436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24970" y="779727"/>
            <a:ext cx="16360140" cy="1734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Beispiel:</a:t>
            </a:r>
            <a:r>
              <a:rPr spc="-300" dirty="0"/>
              <a:t> </a:t>
            </a:r>
            <a:r>
              <a:rPr spc="-10" dirty="0"/>
              <a:t>Beherbergungsbetrieb</a:t>
            </a: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dirty="0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b="0" spc="-23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A5E8"/>
                </a:solidFill>
                <a:latin typeface="Arial"/>
                <a:cs typeface="Arial"/>
              </a:rPr>
              <a:t>Strom</a:t>
            </a:r>
            <a:r>
              <a:rPr b="0" spc="-23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A5E8"/>
                </a:solidFill>
                <a:latin typeface="Arial"/>
                <a:cs typeface="Arial"/>
              </a:rPr>
              <a:t>und</a:t>
            </a:r>
            <a:r>
              <a:rPr b="0" spc="-23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A5E8"/>
                </a:solidFill>
                <a:latin typeface="Arial"/>
                <a:cs typeface="Arial"/>
              </a:rPr>
              <a:t>Erdgas</a:t>
            </a:r>
            <a:r>
              <a:rPr b="0" spc="-23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A5E8"/>
                </a:solidFill>
                <a:latin typeface="Arial"/>
                <a:cs typeface="Arial"/>
              </a:rPr>
              <a:t>(Basisstufe</a:t>
            </a:r>
            <a:r>
              <a:rPr b="0" spc="-23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spc="-25" dirty="0">
                <a:solidFill>
                  <a:srgbClr val="00A5E8"/>
                </a:solidFill>
                <a:latin typeface="Arial"/>
                <a:cs typeface="Arial"/>
              </a:rPr>
              <a:t>1)</a:t>
            </a: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0681C1CD-E51B-43BA-9417-B4FFC25E4F82}"/>
              </a:ext>
            </a:extLst>
          </p:cNvPr>
          <p:cNvSpPr txBox="1"/>
          <p:nvPr/>
        </p:nvSpPr>
        <p:spPr>
          <a:xfrm>
            <a:off x="3634795" y="2864907"/>
            <a:ext cx="824230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Strom</a:t>
            </a:r>
            <a:endParaRPr kumimoji="0" sz="21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55FEA0D0-9DBC-4CDB-8F22-4D13627600D0}"/>
              </a:ext>
            </a:extLst>
          </p:cNvPr>
          <p:cNvSpPr txBox="1"/>
          <p:nvPr/>
        </p:nvSpPr>
        <p:spPr>
          <a:xfrm>
            <a:off x="3634795" y="3336097"/>
            <a:ext cx="8370570" cy="2496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00660" marR="0" lvl="0" indent="-188595" defTabSz="914400" eaLnBrk="1" fontAlgn="auto" latinLnBrk="0" hangingPunct="1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Im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Jahr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2021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hat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Unternehmen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rund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3.600.000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Strom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verbraucht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und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dafür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0" defTabSz="91440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6,5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</a:t>
            </a:r>
            <a:r>
              <a:rPr kumimoji="0" sz="1450" b="1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bezahlt.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-188595" defTabSz="91440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Im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Jahr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2022*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hat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Unternehmen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für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Zeitraum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Februar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bis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September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2.400.000</a:t>
            </a:r>
            <a:r>
              <a:rPr kumimoji="0" sz="1450" b="1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0" defTabSz="91440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verbraucht</a:t>
            </a:r>
            <a:r>
              <a:rPr kumimoji="0" sz="1450" b="0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–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aber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einem</a:t>
            </a:r>
            <a:r>
              <a:rPr kumimoji="0" sz="1450" b="0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gesteigerten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Preis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durchschnittlich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25,0</a:t>
            </a:r>
            <a:r>
              <a:rPr kumimoji="0" sz="1450" b="1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1295" marR="115570" lvl="0" indent="-189230" defTabSz="914400" eaLnBrk="1" fontAlgn="auto" latinLnBrk="0" hangingPunct="1">
              <a:lnSpc>
                <a:spcPct val="102299"/>
              </a:lnSpc>
              <a:spcBef>
                <a:spcPts val="409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Daraus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ergibt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sich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eine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Preissteigerung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18,5</a:t>
            </a:r>
            <a:r>
              <a:rPr kumimoji="0" sz="1450" b="1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Die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Zuschusshöhe</a:t>
            </a:r>
            <a:r>
              <a:rPr kumimoji="0" sz="1450" b="0" i="0" u="none" strike="noStrike" kern="0" cap="none" spc="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beträgt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30%</a:t>
            </a:r>
            <a:r>
              <a:rPr kumimoji="0" sz="1450" b="1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der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Preissteigerung.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1295" marR="53340" lvl="0" indent="-188595" defTabSz="914400" eaLnBrk="1" fontAlgn="auto" latinLnBrk="0" hangingPunct="1">
              <a:lnSpc>
                <a:spcPct val="102299"/>
              </a:lnSpc>
              <a:spcBef>
                <a:spcPts val="41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930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Unternehmen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bekommt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also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einen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durchschnittlich</a:t>
            </a:r>
            <a:r>
              <a:rPr kumimoji="0" sz="1450" b="0" i="0" u="none" strike="noStrike" kern="0" cap="none" spc="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5,55</a:t>
            </a:r>
            <a:r>
              <a:rPr kumimoji="0" sz="1450" b="1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</a:t>
            </a:r>
            <a:r>
              <a:rPr kumimoji="0" sz="1450" b="1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für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die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Februar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bis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September</a:t>
            </a:r>
            <a:r>
              <a:rPr kumimoji="0" sz="1450" b="0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dieses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Jahres</a:t>
            </a:r>
            <a:r>
              <a:rPr kumimoji="0" sz="1450" b="0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angeschafften</a:t>
            </a:r>
            <a:r>
              <a:rPr kumimoji="0" sz="145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und</a:t>
            </a:r>
            <a:r>
              <a:rPr kumimoji="0" sz="1450" b="0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verbrauchten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1295" marR="5080" lvl="0" indent="-188595" defTabSz="914400" eaLnBrk="1" fontAlgn="auto" latinLnBrk="0" hangingPunct="1">
              <a:lnSpc>
                <a:spcPct val="102299"/>
              </a:lnSpc>
              <a:spcBef>
                <a:spcPts val="414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930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Daraus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berechnet</a:t>
            </a:r>
            <a:r>
              <a:rPr kumimoji="0" sz="1450" b="0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sich</a:t>
            </a:r>
            <a:r>
              <a:rPr kumimoji="0" sz="1450" b="0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der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Zuschuss: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2.400.000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x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5,55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=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133.200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Euro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,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als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Förderung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der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Mehrkosten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für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Strom.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D99F0241-E119-493C-969D-0A1B2D902C11}"/>
              </a:ext>
            </a:extLst>
          </p:cNvPr>
          <p:cNvSpPr txBox="1"/>
          <p:nvPr/>
        </p:nvSpPr>
        <p:spPr>
          <a:xfrm>
            <a:off x="3620697" y="6194649"/>
            <a:ext cx="962660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Erdgas</a:t>
            </a:r>
            <a:endParaRPr kumimoji="0" sz="21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2" name="object 6">
            <a:extLst>
              <a:ext uri="{FF2B5EF4-FFF2-40B4-BE49-F238E27FC236}">
                <a16:creationId xmlns:a16="http://schemas.microsoft.com/office/drawing/2014/main" id="{11536274-CA08-4673-A311-5CDF86E2EFA1}"/>
              </a:ext>
            </a:extLst>
          </p:cNvPr>
          <p:cNvSpPr txBox="1"/>
          <p:nvPr/>
        </p:nvSpPr>
        <p:spPr>
          <a:xfrm>
            <a:off x="3620697" y="6665838"/>
            <a:ext cx="8322309" cy="2496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00660" marR="0" lvl="0" indent="-188595" defTabSz="914400" eaLnBrk="1" fontAlgn="auto" latinLnBrk="0" hangingPunct="1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Im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Jahr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2021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hat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Unternehmen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rund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1.200.000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Erdgas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verbraucht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und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dafür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0" defTabSz="91440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2,8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</a:t>
            </a:r>
            <a:r>
              <a:rPr kumimoji="0" sz="1450" b="1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bezahlt.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-188595" defTabSz="91440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Im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Jahr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2022*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hat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Unternehmen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für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Zeitraum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Februar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bis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September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800.000</a:t>
            </a:r>
            <a:r>
              <a:rPr kumimoji="0" sz="1450" b="1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0" defTabSz="91440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verbraucht</a:t>
            </a:r>
            <a:r>
              <a:rPr kumimoji="0" sz="1450" b="0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–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aber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einem</a:t>
            </a:r>
            <a:r>
              <a:rPr kumimoji="0" sz="1450" b="0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gesteigerten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Preis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durchschnittlich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15,9</a:t>
            </a:r>
            <a:r>
              <a:rPr kumimoji="0" sz="1450" b="1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1295" marR="67310" lvl="0" indent="-189230" defTabSz="914400" eaLnBrk="1" fontAlgn="auto" latinLnBrk="0" hangingPunct="1">
              <a:lnSpc>
                <a:spcPct val="102299"/>
              </a:lnSpc>
              <a:spcBef>
                <a:spcPts val="409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Daraus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ergibt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sich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eine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Preissteigerung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13,1</a:t>
            </a:r>
            <a:r>
              <a:rPr kumimoji="0" sz="1450" b="1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Die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Zuschusshöhe</a:t>
            </a:r>
            <a:r>
              <a:rPr kumimoji="0" sz="1450" b="0" i="0" u="none" strike="noStrike" kern="0" cap="none" spc="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beträgt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30%</a:t>
            </a:r>
            <a:r>
              <a:rPr kumimoji="0" sz="1450" b="1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der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Preissteigerung.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1295" marR="5080" lvl="0" indent="-188595" defTabSz="914400" eaLnBrk="1" fontAlgn="auto" latinLnBrk="0" hangingPunct="1">
              <a:lnSpc>
                <a:spcPct val="102299"/>
              </a:lnSpc>
              <a:spcBef>
                <a:spcPts val="41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930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Das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Unternehmen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bekommt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also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einen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durchschnittlich</a:t>
            </a:r>
            <a:r>
              <a:rPr kumimoji="0" sz="1450" b="0" i="0" u="none" strike="noStrike" kern="0" cap="none" spc="9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3,93</a:t>
            </a:r>
            <a:r>
              <a:rPr kumimoji="0" sz="1450" b="1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Cent/kWh</a:t>
            </a:r>
            <a:r>
              <a:rPr kumimoji="0" sz="1450" b="1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für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die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Februar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bis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September</a:t>
            </a:r>
            <a:r>
              <a:rPr kumimoji="0" sz="1450" b="0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dieses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Jahres</a:t>
            </a:r>
            <a:r>
              <a:rPr kumimoji="0" sz="1450" b="0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angeschafften</a:t>
            </a:r>
            <a:r>
              <a:rPr kumimoji="0" sz="1450" b="0" i="0" u="none" strike="noStrike" kern="0" cap="none" spc="10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und</a:t>
            </a:r>
            <a:r>
              <a:rPr kumimoji="0" sz="1450" b="0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verbrauchten</a:t>
            </a:r>
            <a:r>
              <a:rPr kumimoji="0" sz="1450" b="0" i="0" u="none" strike="noStrike" kern="0" cap="none" spc="1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1295" marR="219075" lvl="0" indent="-188595" defTabSz="914400" eaLnBrk="1" fontAlgn="auto" latinLnBrk="0" hangingPunct="1">
              <a:lnSpc>
                <a:spcPct val="102299"/>
              </a:lnSpc>
              <a:spcBef>
                <a:spcPts val="414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930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Daraus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berechnet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sich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der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Zuschuss: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800.000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x</a:t>
            </a:r>
            <a:r>
              <a:rPr kumimoji="0" sz="1450" b="1" i="0" u="none" strike="noStrike" kern="0" cap="none" spc="6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3,93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Cent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=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31.440</a:t>
            </a:r>
            <a:r>
              <a:rPr kumimoji="0" sz="1450" b="1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Euro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,</a:t>
            </a:r>
            <a:r>
              <a:rPr kumimoji="0" sz="1450" b="0" i="0" u="none" strike="noStrike" kern="0" cap="none" spc="7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als</a:t>
            </a:r>
            <a:r>
              <a:rPr kumimoji="0" sz="145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Förderung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der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Mehrkosten</a:t>
            </a:r>
            <a:r>
              <a:rPr kumimoji="0" sz="1450" b="0" i="0" u="none" strike="noStrike" kern="0" cap="none" spc="7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für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Erdgas.</a:t>
            </a:r>
            <a:endParaRPr kumimoji="0" sz="145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7ED0672A-49E5-45BF-B5BC-4B2B43FEE47B}"/>
              </a:ext>
            </a:extLst>
          </p:cNvPr>
          <p:cNvSpPr txBox="1"/>
          <p:nvPr/>
        </p:nvSpPr>
        <p:spPr>
          <a:xfrm>
            <a:off x="3634795" y="9519994"/>
            <a:ext cx="7591425" cy="100139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50" b="1" i="0" u="none" strike="noStrike" kern="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Energiekostenzuschuss</a:t>
            </a:r>
            <a:endParaRPr kumimoji="0" sz="21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-188595" defTabSz="914400" eaLnBrk="1" fontAlgn="auto" latinLnBrk="0" hangingPunct="1">
              <a:lnSpc>
                <a:spcPct val="100000"/>
              </a:lnSpc>
              <a:spcBef>
                <a:spcPts val="114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Gesamtrechnung</a:t>
            </a:r>
            <a:r>
              <a:rPr kumimoji="0" sz="1450" b="0" i="0" u="none" strike="noStrike" kern="0" cap="none" spc="13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Energiekostenzuschuss</a:t>
            </a:r>
            <a:r>
              <a:rPr kumimoji="0" sz="1450" b="0" i="0" u="none" strike="noStrike" kern="0" cap="none" spc="13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für</a:t>
            </a:r>
            <a:r>
              <a:rPr kumimoji="0" sz="1450" b="0" i="0" u="none" strike="noStrike" kern="0" cap="none" spc="1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den</a:t>
            </a:r>
            <a:r>
              <a:rPr kumimoji="0" sz="1450" b="0" i="0" u="none" strike="noStrike" kern="0" cap="none" spc="12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Zeitraum</a:t>
            </a:r>
            <a:r>
              <a:rPr kumimoji="0" sz="1450" b="0" i="0" u="none" strike="noStrike" kern="0" cap="none" spc="1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Februar</a:t>
            </a:r>
            <a:r>
              <a:rPr kumimoji="0" sz="1450" b="0" i="0" u="none" strike="noStrike" kern="0" cap="none" spc="1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bis</a:t>
            </a:r>
            <a:r>
              <a:rPr kumimoji="0" sz="1450" b="0" i="0" u="none" strike="noStrike" kern="0" cap="none" spc="12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September</a:t>
            </a:r>
            <a:r>
              <a:rPr kumimoji="0" sz="1450" b="0" i="0" u="none" strike="noStrike" kern="0" cap="none" spc="13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2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2022</a:t>
            </a:r>
            <a:endParaRPr kumimoji="0" sz="14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00660" marR="0" lvl="0" indent="-188595" defTabSz="91440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201295" algn="l"/>
              </a:tabLst>
              <a:defRPr/>
            </a:pP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Zuschuss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Strom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+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Zuschuss</a:t>
            </a:r>
            <a:r>
              <a:rPr kumimoji="0" sz="1450" b="0" i="0" u="none" strike="noStrike" kern="0" cap="none" spc="8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Erdgas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=</a:t>
            </a:r>
            <a:r>
              <a:rPr kumimoji="0" sz="1450" b="0" i="0" u="none" strike="noStrike" kern="0" cap="none" spc="8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50" b="0" i="0" u="none" strike="noStrike" kern="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Energiekostenzuschuss</a:t>
            </a:r>
            <a:endParaRPr kumimoji="0" sz="14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4" name="object 8">
            <a:extLst>
              <a:ext uri="{FF2B5EF4-FFF2-40B4-BE49-F238E27FC236}">
                <a16:creationId xmlns:a16="http://schemas.microsoft.com/office/drawing/2014/main" id="{DF368D1B-8189-4D35-8A23-58D0FF079D57}"/>
              </a:ext>
            </a:extLst>
          </p:cNvPr>
          <p:cNvSpPr txBox="1"/>
          <p:nvPr/>
        </p:nvSpPr>
        <p:spPr>
          <a:xfrm>
            <a:off x="1400647" y="6525088"/>
            <a:ext cx="1478280" cy="1169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2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50" b="1" i="0" u="none" strike="noStrike" kern="0" cap="none" spc="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Ja</a:t>
            </a:r>
            <a:r>
              <a:rPr kumimoji="0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,</a:t>
            </a:r>
            <a:r>
              <a:rPr kumimoji="0" sz="1050" b="1" i="0" u="none" strike="noStrike" kern="0" cap="none" spc="3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es</a:t>
            </a:r>
            <a:r>
              <a:rPr kumimoji="0" sz="1050" b="1" i="0" u="none" strike="noStrike" kern="0" cap="none" spc="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handelt</a:t>
            </a:r>
            <a:r>
              <a:rPr kumimoji="0" sz="1050" b="1" i="0" u="none" strike="noStrike" kern="0" cap="none" spc="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sich</a:t>
            </a:r>
            <a:r>
              <a:rPr kumimoji="0" sz="1050" b="1" i="0" u="none" strike="noStrike" kern="0" cap="none" spc="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1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um </a:t>
            </a:r>
            <a:r>
              <a:rPr kumimoji="0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ein</a:t>
            </a:r>
            <a:r>
              <a:rPr kumimoji="0" sz="1050" b="1" i="0" u="none" strike="noStrike" kern="0" cap="none" spc="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energieintensives Unternehmen,</a:t>
            </a:r>
            <a:endParaRPr kumimoji="0" sz="10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2700" marR="118110" lvl="0" indent="0" defTabSz="914400" eaLnBrk="1" fontAlgn="auto" latinLnBrk="0" hangingPunct="1">
              <a:lnSpc>
                <a:spcPct val="1020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aufgrund</a:t>
            </a:r>
            <a:r>
              <a:rPr kumimoji="0" sz="105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Energie Strombeschaffungs­ </a:t>
            </a:r>
            <a:r>
              <a:rPr kumimoji="0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kosten</a:t>
            </a:r>
            <a:r>
              <a:rPr kumimoji="0" sz="105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von</a:t>
            </a:r>
            <a:r>
              <a:rPr kumimoji="0" sz="105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min.</a:t>
            </a:r>
            <a:r>
              <a:rPr kumimoji="0" sz="1050" b="0" i="0" u="none" strike="noStrike" kern="0" cap="none" spc="5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0" i="0" u="none" strike="noStrike" kern="0" cap="none" spc="-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3% </a:t>
            </a:r>
            <a:r>
              <a:rPr kumimoji="0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des</a:t>
            </a:r>
            <a:r>
              <a:rPr kumimoji="0" sz="1050" b="0" i="0" u="none" strike="noStrike" kern="0" cap="none" spc="2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Produktionswerts.</a:t>
            </a:r>
            <a:endParaRPr kumimoji="0" sz="10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object 9">
            <a:extLst>
              <a:ext uri="{FF2B5EF4-FFF2-40B4-BE49-F238E27FC236}">
                <a16:creationId xmlns:a16="http://schemas.microsoft.com/office/drawing/2014/main" id="{E02AF512-54E1-4292-A45C-A113C83F8E11}"/>
              </a:ext>
            </a:extLst>
          </p:cNvPr>
          <p:cNvSpPr txBox="1"/>
          <p:nvPr/>
        </p:nvSpPr>
        <p:spPr>
          <a:xfrm>
            <a:off x="1400647" y="7945652"/>
            <a:ext cx="1896110" cy="5022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02310" lvl="0" indent="0" defTabSz="914400" eaLnBrk="1" fontAlgn="auto" latinLnBrk="0" hangingPunct="1">
              <a:lnSpc>
                <a:spcPct val="1020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Festgestellt</a:t>
            </a:r>
            <a:r>
              <a:rPr kumimoji="0" sz="1050" b="1" i="0" u="none" strike="noStrike" kern="0" cap="none" spc="1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0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durch </a:t>
            </a:r>
            <a:r>
              <a:rPr kumimoji="0" sz="1050" b="1" i="0" u="none" strike="noStrike" kern="0" cap="none" spc="-1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SteuerberaterIn</a:t>
            </a:r>
            <a:endParaRPr kumimoji="0" sz="10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8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7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(bzw.</a:t>
            </a:r>
            <a:r>
              <a:rPr kumimoji="0" sz="75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75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WirtschaftsprüferIn/BilanzbuchhalterIn)</a:t>
            </a:r>
            <a:endParaRPr kumimoji="0" sz="7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16" name="object 10">
            <a:extLst>
              <a:ext uri="{FF2B5EF4-FFF2-40B4-BE49-F238E27FC236}">
                <a16:creationId xmlns:a16="http://schemas.microsoft.com/office/drawing/2014/main" id="{C809D70A-7580-47A7-BD6A-97A3100BB880}"/>
              </a:ext>
            </a:extLst>
          </p:cNvPr>
          <p:cNvGrpSpPr/>
          <p:nvPr/>
        </p:nvGrpSpPr>
        <p:grpSpPr>
          <a:xfrm>
            <a:off x="837670" y="5622865"/>
            <a:ext cx="2136140" cy="3953510"/>
            <a:chOff x="837670" y="5622865"/>
            <a:chExt cx="2136140" cy="3953510"/>
          </a:xfrm>
        </p:grpSpPr>
        <p:sp>
          <p:nvSpPr>
            <p:cNvPr id="17" name="object 11">
              <a:extLst>
                <a:ext uri="{FF2B5EF4-FFF2-40B4-BE49-F238E27FC236}">
                  <a16:creationId xmlns:a16="http://schemas.microsoft.com/office/drawing/2014/main" id="{79AD5648-BD26-461B-ADE8-F801351345BF}"/>
                </a:ext>
              </a:extLst>
            </p:cNvPr>
            <p:cNvSpPr/>
            <p:nvPr/>
          </p:nvSpPr>
          <p:spPr>
            <a:xfrm>
              <a:off x="1081628" y="5972939"/>
              <a:ext cx="154305" cy="3587115"/>
            </a:xfrm>
            <a:custGeom>
              <a:avLst/>
              <a:gdLst/>
              <a:ahLst/>
              <a:cxnLst/>
              <a:rect l="l" t="t" r="r" b="b"/>
              <a:pathLst>
                <a:path w="154305" h="3587115">
                  <a:moveTo>
                    <a:pt x="0" y="0"/>
                  </a:moveTo>
                  <a:lnTo>
                    <a:pt x="0" y="3586979"/>
                  </a:lnTo>
                  <a:lnTo>
                    <a:pt x="153932" y="3586979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object 12">
              <a:extLst>
                <a:ext uri="{FF2B5EF4-FFF2-40B4-BE49-F238E27FC236}">
                  <a16:creationId xmlns:a16="http://schemas.microsoft.com/office/drawing/2014/main" id="{2E7DC5D7-D299-476F-B7E8-076FD311A598}"/>
                </a:ext>
              </a:extLst>
            </p:cNvPr>
            <p:cNvSpPr/>
            <p:nvPr/>
          </p:nvSpPr>
          <p:spPr>
            <a:xfrm>
              <a:off x="837672" y="6510438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object 13">
              <a:extLst>
                <a:ext uri="{FF2B5EF4-FFF2-40B4-BE49-F238E27FC236}">
                  <a16:creationId xmlns:a16="http://schemas.microsoft.com/office/drawing/2014/main" id="{3A452EC8-FF82-4447-8414-728D61E8B8A3}"/>
                </a:ext>
              </a:extLst>
            </p:cNvPr>
            <p:cNvSpPr/>
            <p:nvPr/>
          </p:nvSpPr>
          <p:spPr>
            <a:xfrm>
              <a:off x="952482" y="6657266"/>
              <a:ext cx="224154" cy="150495"/>
            </a:xfrm>
            <a:custGeom>
              <a:avLst/>
              <a:gdLst/>
              <a:ahLst/>
              <a:cxnLst/>
              <a:rect l="l" t="t" r="r" b="b"/>
              <a:pathLst>
                <a:path w="224155" h="150495">
                  <a:moveTo>
                    <a:pt x="0" y="78416"/>
                  </a:moveTo>
                  <a:lnTo>
                    <a:pt x="71851" y="150278"/>
                  </a:lnTo>
                  <a:lnTo>
                    <a:pt x="223595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object 14">
              <a:extLst>
                <a:ext uri="{FF2B5EF4-FFF2-40B4-BE49-F238E27FC236}">
                  <a16:creationId xmlns:a16="http://schemas.microsoft.com/office/drawing/2014/main" id="{4922A567-52CE-4FDB-A049-6AF7DF95516A}"/>
                </a:ext>
              </a:extLst>
            </p:cNvPr>
            <p:cNvSpPr/>
            <p:nvPr/>
          </p:nvSpPr>
          <p:spPr>
            <a:xfrm>
              <a:off x="837672" y="7913678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object 15">
              <a:extLst>
                <a:ext uri="{FF2B5EF4-FFF2-40B4-BE49-F238E27FC236}">
                  <a16:creationId xmlns:a16="http://schemas.microsoft.com/office/drawing/2014/main" id="{B1E71FC5-AE1E-45BB-9F79-43133F9A813D}"/>
                </a:ext>
              </a:extLst>
            </p:cNvPr>
            <p:cNvSpPr/>
            <p:nvPr/>
          </p:nvSpPr>
          <p:spPr>
            <a:xfrm>
              <a:off x="952482" y="8060508"/>
              <a:ext cx="224154" cy="150495"/>
            </a:xfrm>
            <a:custGeom>
              <a:avLst/>
              <a:gdLst/>
              <a:ahLst/>
              <a:cxnLst/>
              <a:rect l="l" t="t" r="r" b="b"/>
              <a:pathLst>
                <a:path w="224155" h="150495">
                  <a:moveTo>
                    <a:pt x="0" y="78416"/>
                  </a:moveTo>
                  <a:lnTo>
                    <a:pt x="71851" y="150278"/>
                  </a:lnTo>
                  <a:lnTo>
                    <a:pt x="223595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object 16">
              <a:extLst>
                <a:ext uri="{FF2B5EF4-FFF2-40B4-BE49-F238E27FC236}">
                  <a16:creationId xmlns:a16="http://schemas.microsoft.com/office/drawing/2014/main" id="{A2C0A720-375A-4CD4-A051-E3C66C399BBA}"/>
                </a:ext>
              </a:extLst>
            </p:cNvPr>
            <p:cNvSpPr/>
            <p:nvPr/>
          </p:nvSpPr>
          <p:spPr>
            <a:xfrm>
              <a:off x="1835532" y="5664748"/>
              <a:ext cx="0" cy="321945"/>
            </a:xfrm>
            <a:custGeom>
              <a:avLst/>
              <a:gdLst/>
              <a:ahLst/>
              <a:cxnLst/>
              <a:rect l="l" t="t" r="r" b="b"/>
              <a:pathLst>
                <a:path h="321945">
                  <a:moveTo>
                    <a:pt x="0" y="0"/>
                  </a:moveTo>
                  <a:lnTo>
                    <a:pt x="0" y="321801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object 17">
              <a:extLst>
                <a:ext uri="{FF2B5EF4-FFF2-40B4-BE49-F238E27FC236}">
                  <a16:creationId xmlns:a16="http://schemas.microsoft.com/office/drawing/2014/main" id="{182637A8-1A62-4D0F-9D4E-3C220A58F656}"/>
                </a:ext>
              </a:extLst>
            </p:cNvPr>
            <p:cNvSpPr/>
            <p:nvPr/>
          </p:nvSpPr>
          <p:spPr>
            <a:xfrm>
              <a:off x="837670" y="5622865"/>
              <a:ext cx="2136140" cy="581025"/>
            </a:xfrm>
            <a:custGeom>
              <a:avLst/>
              <a:gdLst/>
              <a:ahLst/>
              <a:cxnLst/>
              <a:rect l="l" t="t" r="r" b="b"/>
              <a:pathLst>
                <a:path w="2136140" h="581025">
                  <a:moveTo>
                    <a:pt x="2088941" y="0"/>
                  </a:moveTo>
                  <a:lnTo>
                    <a:pt x="47118" y="0"/>
                  </a:lnTo>
                  <a:lnTo>
                    <a:pt x="28779" y="3703"/>
                  </a:lnTo>
                  <a:lnTo>
                    <a:pt x="13801" y="13801"/>
                  </a:lnTo>
                  <a:lnTo>
                    <a:pt x="3703" y="28779"/>
                  </a:lnTo>
                  <a:lnTo>
                    <a:pt x="0" y="47118"/>
                  </a:lnTo>
                  <a:lnTo>
                    <a:pt x="0" y="533732"/>
                  </a:lnTo>
                  <a:lnTo>
                    <a:pt x="3703" y="552072"/>
                  </a:lnTo>
                  <a:lnTo>
                    <a:pt x="13801" y="567049"/>
                  </a:lnTo>
                  <a:lnTo>
                    <a:pt x="28779" y="577148"/>
                  </a:lnTo>
                  <a:lnTo>
                    <a:pt x="47118" y="580851"/>
                  </a:lnTo>
                  <a:lnTo>
                    <a:pt x="2088941" y="580851"/>
                  </a:lnTo>
                  <a:lnTo>
                    <a:pt x="2107281" y="577148"/>
                  </a:lnTo>
                  <a:lnTo>
                    <a:pt x="2122258" y="567049"/>
                  </a:lnTo>
                  <a:lnTo>
                    <a:pt x="2132357" y="552072"/>
                  </a:lnTo>
                  <a:lnTo>
                    <a:pt x="2136060" y="533732"/>
                  </a:lnTo>
                  <a:lnTo>
                    <a:pt x="2136060" y="47118"/>
                  </a:lnTo>
                  <a:lnTo>
                    <a:pt x="2132357" y="28779"/>
                  </a:lnTo>
                  <a:lnTo>
                    <a:pt x="2122258" y="13801"/>
                  </a:lnTo>
                  <a:lnTo>
                    <a:pt x="2107281" y="3703"/>
                  </a:lnTo>
                  <a:lnTo>
                    <a:pt x="208894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4" name="object 18">
            <a:extLst>
              <a:ext uri="{FF2B5EF4-FFF2-40B4-BE49-F238E27FC236}">
                <a16:creationId xmlns:a16="http://schemas.microsoft.com/office/drawing/2014/main" id="{45AF31AA-210D-48F5-808B-06FE78CE2F39}"/>
              </a:ext>
            </a:extLst>
          </p:cNvPr>
          <p:cNvSpPr txBox="1"/>
          <p:nvPr/>
        </p:nvSpPr>
        <p:spPr>
          <a:xfrm>
            <a:off x="1080122" y="5753322"/>
            <a:ext cx="1651635" cy="289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7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Energieintensiv?</a:t>
            </a:r>
            <a:endParaRPr kumimoji="0" sz="17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5" name="object 20">
            <a:extLst>
              <a:ext uri="{FF2B5EF4-FFF2-40B4-BE49-F238E27FC236}">
                <a16:creationId xmlns:a16="http://schemas.microsoft.com/office/drawing/2014/main" id="{A7F43A05-5C2F-4D57-9D57-4617090C6332}"/>
              </a:ext>
            </a:extLst>
          </p:cNvPr>
          <p:cNvSpPr/>
          <p:nvPr/>
        </p:nvSpPr>
        <p:spPr>
          <a:xfrm>
            <a:off x="1227839" y="8832191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0" y="0"/>
                </a:moveTo>
                <a:lnTo>
                  <a:pt x="271332" y="0"/>
                </a:lnTo>
              </a:path>
            </a:pathLst>
          </a:custGeom>
          <a:ln w="31412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" name="object 21">
            <a:extLst>
              <a:ext uri="{FF2B5EF4-FFF2-40B4-BE49-F238E27FC236}">
                <a16:creationId xmlns:a16="http://schemas.microsoft.com/office/drawing/2014/main" id="{C4E3D997-FE2A-4993-8F53-AD7650291730}"/>
              </a:ext>
            </a:extLst>
          </p:cNvPr>
          <p:cNvSpPr/>
          <p:nvPr/>
        </p:nvSpPr>
        <p:spPr>
          <a:xfrm>
            <a:off x="1227839" y="9334279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0" y="0"/>
                </a:moveTo>
                <a:lnTo>
                  <a:pt x="271332" y="0"/>
                </a:lnTo>
              </a:path>
            </a:pathLst>
          </a:custGeom>
          <a:ln w="31412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7" name="object 22">
            <a:extLst>
              <a:ext uri="{FF2B5EF4-FFF2-40B4-BE49-F238E27FC236}">
                <a16:creationId xmlns:a16="http://schemas.microsoft.com/office/drawing/2014/main" id="{8D376F95-9EF9-419A-9BA9-83FF4CEF4B0D}"/>
              </a:ext>
            </a:extLst>
          </p:cNvPr>
          <p:cNvSpPr/>
          <p:nvPr/>
        </p:nvSpPr>
        <p:spPr>
          <a:xfrm>
            <a:off x="1227839" y="9836367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0" y="0"/>
                </a:moveTo>
                <a:lnTo>
                  <a:pt x="271332" y="0"/>
                </a:lnTo>
              </a:path>
            </a:pathLst>
          </a:custGeom>
          <a:ln w="31412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A0CB3848-AC8A-4C76-AD63-BBE23674ECF2}"/>
              </a:ext>
            </a:extLst>
          </p:cNvPr>
          <p:cNvSpPr/>
          <p:nvPr/>
        </p:nvSpPr>
        <p:spPr>
          <a:xfrm>
            <a:off x="1227839" y="10338457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0" y="0"/>
                </a:moveTo>
                <a:lnTo>
                  <a:pt x="271332" y="0"/>
                </a:lnTo>
              </a:path>
            </a:pathLst>
          </a:custGeom>
          <a:ln w="31412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" name="object 24">
            <a:extLst>
              <a:ext uri="{FF2B5EF4-FFF2-40B4-BE49-F238E27FC236}">
                <a16:creationId xmlns:a16="http://schemas.microsoft.com/office/drawing/2014/main" id="{8B1E7FF4-8939-4E75-B51F-C2A9A176716F}"/>
              </a:ext>
            </a:extLst>
          </p:cNvPr>
          <p:cNvSpPr/>
          <p:nvPr/>
        </p:nvSpPr>
        <p:spPr>
          <a:xfrm>
            <a:off x="1243545" y="8825709"/>
            <a:ext cx="0" cy="1529080"/>
          </a:xfrm>
          <a:custGeom>
            <a:avLst/>
            <a:gdLst/>
            <a:ahLst/>
            <a:cxnLst/>
            <a:rect l="l" t="t" r="r" b="b"/>
            <a:pathLst>
              <a:path h="1529079">
                <a:moveTo>
                  <a:pt x="0" y="0"/>
                </a:moveTo>
                <a:lnTo>
                  <a:pt x="0" y="1528456"/>
                </a:lnTo>
              </a:path>
            </a:pathLst>
          </a:custGeom>
          <a:ln w="31412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" name="object 25">
            <a:extLst>
              <a:ext uri="{FF2B5EF4-FFF2-40B4-BE49-F238E27FC236}">
                <a16:creationId xmlns:a16="http://schemas.microsoft.com/office/drawing/2014/main" id="{5C5D5D9C-7ACD-4A7E-A0D2-1192E21D4F0B}"/>
              </a:ext>
            </a:extLst>
          </p:cNvPr>
          <p:cNvSpPr/>
          <p:nvPr/>
        </p:nvSpPr>
        <p:spPr>
          <a:xfrm>
            <a:off x="1737392" y="8714959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D5ED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object 26">
            <a:extLst>
              <a:ext uri="{FF2B5EF4-FFF2-40B4-BE49-F238E27FC236}">
                <a16:creationId xmlns:a16="http://schemas.microsoft.com/office/drawing/2014/main" id="{E5308A66-B338-4EAF-93A9-641F6EBFE3C1}"/>
              </a:ext>
            </a:extLst>
          </p:cNvPr>
          <p:cNvSpPr txBox="1"/>
          <p:nvPr/>
        </p:nvSpPr>
        <p:spPr>
          <a:xfrm>
            <a:off x="13465254" y="5280966"/>
            <a:ext cx="15963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Feb.–Sept.</a:t>
            </a:r>
            <a:r>
              <a:rPr kumimoji="0" sz="1650" b="1" i="0" u="none" strike="noStrike" kern="0" cap="none" spc="-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5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2022</a:t>
            </a:r>
            <a:endParaRPr kumimoji="0" sz="16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object 27">
            <a:extLst>
              <a:ext uri="{FF2B5EF4-FFF2-40B4-BE49-F238E27FC236}">
                <a16:creationId xmlns:a16="http://schemas.microsoft.com/office/drawing/2014/main" id="{A0941235-BC4C-4193-8796-A7B56E3BC087}"/>
              </a:ext>
            </a:extLst>
          </p:cNvPr>
          <p:cNvSpPr txBox="1"/>
          <p:nvPr/>
        </p:nvSpPr>
        <p:spPr>
          <a:xfrm>
            <a:off x="13465254" y="8667250"/>
            <a:ext cx="15963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Feb.–Sept.</a:t>
            </a:r>
            <a:r>
              <a:rPr kumimoji="0" sz="1650" b="1" i="0" u="none" strike="noStrike" kern="0" cap="none" spc="-8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50" b="1" i="0" u="none" strike="noStrike" kern="0" cap="none" spc="-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2022</a:t>
            </a:r>
            <a:endParaRPr kumimoji="0" sz="16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grpSp>
        <p:nvGrpSpPr>
          <p:cNvPr id="33" name="object 28">
            <a:extLst>
              <a:ext uri="{FF2B5EF4-FFF2-40B4-BE49-F238E27FC236}">
                <a16:creationId xmlns:a16="http://schemas.microsoft.com/office/drawing/2014/main" id="{76DABFC3-C897-4A51-ACE9-56677FAC8464}"/>
              </a:ext>
            </a:extLst>
          </p:cNvPr>
          <p:cNvGrpSpPr/>
          <p:nvPr/>
        </p:nvGrpSpPr>
        <p:grpSpPr>
          <a:xfrm>
            <a:off x="13438709" y="3778153"/>
            <a:ext cx="3289156" cy="1467767"/>
            <a:chOff x="13438709" y="3778153"/>
            <a:chExt cx="3289156" cy="1467767"/>
          </a:xfrm>
        </p:grpSpPr>
        <p:sp>
          <p:nvSpPr>
            <p:cNvPr id="34" name="object 29">
              <a:extLst>
                <a:ext uri="{FF2B5EF4-FFF2-40B4-BE49-F238E27FC236}">
                  <a16:creationId xmlns:a16="http://schemas.microsoft.com/office/drawing/2014/main" id="{26F7095E-7D16-4484-8587-B631023ABA0A}"/>
                </a:ext>
              </a:extLst>
            </p:cNvPr>
            <p:cNvSpPr/>
            <p:nvPr/>
          </p:nvSpPr>
          <p:spPr>
            <a:xfrm>
              <a:off x="13763402" y="3783570"/>
              <a:ext cx="1151890" cy="1450975"/>
            </a:xfrm>
            <a:custGeom>
              <a:avLst/>
              <a:gdLst/>
              <a:ahLst/>
              <a:cxnLst/>
              <a:rect l="l" t="t" r="r" b="b"/>
              <a:pathLst>
                <a:path w="1151890" h="1450975">
                  <a:moveTo>
                    <a:pt x="1151797" y="0"/>
                  </a:moveTo>
                  <a:lnTo>
                    <a:pt x="0" y="0"/>
                  </a:lnTo>
                  <a:lnTo>
                    <a:pt x="0" y="1450657"/>
                  </a:lnTo>
                  <a:lnTo>
                    <a:pt x="1151797" y="1450657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object 31">
              <a:extLst>
                <a:ext uri="{FF2B5EF4-FFF2-40B4-BE49-F238E27FC236}">
                  <a16:creationId xmlns:a16="http://schemas.microsoft.com/office/drawing/2014/main" id="{7656212A-66F4-4AE1-ACAF-6DE8DF846258}"/>
                </a:ext>
              </a:extLst>
            </p:cNvPr>
            <p:cNvSpPr/>
            <p:nvPr/>
          </p:nvSpPr>
          <p:spPr>
            <a:xfrm>
              <a:off x="15575567" y="3783570"/>
              <a:ext cx="1151890" cy="434975"/>
            </a:xfrm>
            <a:custGeom>
              <a:avLst/>
              <a:gdLst/>
              <a:ahLst/>
              <a:cxnLst/>
              <a:rect l="l" t="t" r="r" b="b"/>
              <a:pathLst>
                <a:path w="1151890" h="434975">
                  <a:moveTo>
                    <a:pt x="1151797" y="0"/>
                  </a:moveTo>
                  <a:lnTo>
                    <a:pt x="0" y="0"/>
                  </a:lnTo>
                  <a:lnTo>
                    <a:pt x="0" y="434782"/>
                  </a:lnTo>
                  <a:lnTo>
                    <a:pt x="1151797" y="434782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object 32">
              <a:extLst>
                <a:ext uri="{FF2B5EF4-FFF2-40B4-BE49-F238E27FC236}">
                  <a16:creationId xmlns:a16="http://schemas.microsoft.com/office/drawing/2014/main" id="{CAE3F2B6-60F8-405C-8B4E-7C333CDF0FB6}"/>
                </a:ext>
              </a:extLst>
            </p:cNvPr>
            <p:cNvSpPr/>
            <p:nvPr/>
          </p:nvSpPr>
          <p:spPr>
            <a:xfrm>
              <a:off x="13438710" y="3778153"/>
              <a:ext cx="3288665" cy="0"/>
            </a:xfrm>
            <a:custGeom>
              <a:avLst/>
              <a:gdLst/>
              <a:ahLst/>
              <a:cxnLst/>
              <a:rect l="l" t="t" r="r" b="b"/>
              <a:pathLst>
                <a:path w="3288665">
                  <a:moveTo>
                    <a:pt x="0" y="0"/>
                  </a:moveTo>
                  <a:lnTo>
                    <a:pt x="3288653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object 33">
              <a:extLst>
                <a:ext uri="{FF2B5EF4-FFF2-40B4-BE49-F238E27FC236}">
                  <a16:creationId xmlns:a16="http://schemas.microsoft.com/office/drawing/2014/main" id="{15F5AF6B-5C49-4B7B-985A-B036E3DF50F2}"/>
                </a:ext>
              </a:extLst>
            </p:cNvPr>
            <p:cNvSpPr/>
            <p:nvPr/>
          </p:nvSpPr>
          <p:spPr>
            <a:xfrm>
              <a:off x="14926370" y="4227862"/>
              <a:ext cx="1801495" cy="0"/>
            </a:xfrm>
            <a:custGeom>
              <a:avLst/>
              <a:gdLst/>
              <a:ahLst/>
              <a:cxnLst/>
              <a:rect l="l" t="t" r="r" b="b"/>
              <a:pathLst>
                <a:path w="1801494">
                  <a:moveTo>
                    <a:pt x="0" y="0"/>
                  </a:moveTo>
                  <a:lnTo>
                    <a:pt x="1800992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object 34">
              <a:extLst>
                <a:ext uri="{FF2B5EF4-FFF2-40B4-BE49-F238E27FC236}">
                  <a16:creationId xmlns:a16="http://schemas.microsoft.com/office/drawing/2014/main" id="{813F7771-A8C5-4593-BB85-8C32FF0340AC}"/>
                </a:ext>
              </a:extLst>
            </p:cNvPr>
            <p:cNvSpPr/>
            <p:nvPr/>
          </p:nvSpPr>
          <p:spPr>
            <a:xfrm>
              <a:off x="15031079" y="3804515"/>
              <a:ext cx="0" cy="393065"/>
            </a:xfrm>
            <a:custGeom>
              <a:avLst/>
              <a:gdLst/>
              <a:ahLst/>
              <a:cxnLst/>
              <a:rect l="l" t="t" r="r" b="b"/>
              <a:pathLst>
                <a:path h="393064">
                  <a:moveTo>
                    <a:pt x="0" y="0"/>
                  </a:moveTo>
                  <a:lnTo>
                    <a:pt x="0" y="392899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object 35">
              <a:extLst>
                <a:ext uri="{FF2B5EF4-FFF2-40B4-BE49-F238E27FC236}">
                  <a16:creationId xmlns:a16="http://schemas.microsoft.com/office/drawing/2014/main" id="{3B350873-8B2F-4DB9-BCB4-CB9CC6AD4FB4}"/>
                </a:ext>
              </a:extLst>
            </p:cNvPr>
            <p:cNvSpPr/>
            <p:nvPr/>
          </p:nvSpPr>
          <p:spPr>
            <a:xfrm>
              <a:off x="14936841" y="3804515"/>
              <a:ext cx="188595" cy="0"/>
            </a:xfrm>
            <a:custGeom>
              <a:avLst/>
              <a:gdLst/>
              <a:ahLst/>
              <a:cxnLst/>
              <a:rect l="l" t="t" r="r" b="b"/>
              <a:pathLst>
                <a:path w="188594">
                  <a:moveTo>
                    <a:pt x="0" y="0"/>
                  </a:moveTo>
                  <a:lnTo>
                    <a:pt x="18847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object 36">
              <a:extLst>
                <a:ext uri="{FF2B5EF4-FFF2-40B4-BE49-F238E27FC236}">
                  <a16:creationId xmlns:a16="http://schemas.microsoft.com/office/drawing/2014/main" id="{8C59AA8A-E31D-4C2E-AB61-D50CBE8AC241}"/>
                </a:ext>
              </a:extLst>
            </p:cNvPr>
            <p:cNvSpPr/>
            <p:nvPr/>
          </p:nvSpPr>
          <p:spPr>
            <a:xfrm>
              <a:off x="14936841" y="4197416"/>
              <a:ext cx="188595" cy="0"/>
            </a:xfrm>
            <a:custGeom>
              <a:avLst/>
              <a:gdLst/>
              <a:ahLst/>
              <a:cxnLst/>
              <a:rect l="l" t="t" r="r" b="b"/>
              <a:pathLst>
                <a:path w="188594">
                  <a:moveTo>
                    <a:pt x="0" y="0"/>
                  </a:moveTo>
                  <a:lnTo>
                    <a:pt x="18847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object 37">
              <a:extLst>
                <a:ext uri="{FF2B5EF4-FFF2-40B4-BE49-F238E27FC236}">
                  <a16:creationId xmlns:a16="http://schemas.microsoft.com/office/drawing/2014/main" id="{1D5FC05F-D187-4592-A43C-C6274FD59B23}"/>
                </a:ext>
              </a:extLst>
            </p:cNvPr>
            <p:cNvSpPr/>
            <p:nvPr/>
          </p:nvSpPr>
          <p:spPr>
            <a:xfrm>
              <a:off x="13580871" y="3861119"/>
              <a:ext cx="0" cy="1341755"/>
            </a:xfrm>
            <a:custGeom>
              <a:avLst/>
              <a:gdLst/>
              <a:ahLst/>
              <a:cxnLst/>
              <a:rect l="l" t="t" r="r" b="b"/>
              <a:pathLst>
                <a:path h="1341754">
                  <a:moveTo>
                    <a:pt x="0" y="0"/>
                  </a:moveTo>
                  <a:lnTo>
                    <a:pt x="0" y="1341697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object 38">
              <a:extLst>
                <a:ext uri="{FF2B5EF4-FFF2-40B4-BE49-F238E27FC236}">
                  <a16:creationId xmlns:a16="http://schemas.microsoft.com/office/drawing/2014/main" id="{CE8E6AE5-4868-4B0D-99EE-BBCA922C035C}"/>
                </a:ext>
              </a:extLst>
            </p:cNvPr>
            <p:cNvSpPr/>
            <p:nvPr/>
          </p:nvSpPr>
          <p:spPr>
            <a:xfrm>
              <a:off x="13462141" y="3783573"/>
              <a:ext cx="237490" cy="128270"/>
            </a:xfrm>
            <a:custGeom>
              <a:avLst/>
              <a:gdLst/>
              <a:ahLst/>
              <a:cxnLst/>
              <a:rect l="l" t="t" r="r" b="b"/>
              <a:pathLst>
                <a:path w="237490" h="128270">
                  <a:moveTo>
                    <a:pt x="118729" y="0"/>
                  </a:moveTo>
                  <a:lnTo>
                    <a:pt x="0" y="127702"/>
                  </a:lnTo>
                  <a:lnTo>
                    <a:pt x="237458" y="127702"/>
                  </a:lnTo>
                  <a:lnTo>
                    <a:pt x="118729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object 39">
              <a:extLst>
                <a:ext uri="{FF2B5EF4-FFF2-40B4-BE49-F238E27FC236}">
                  <a16:creationId xmlns:a16="http://schemas.microsoft.com/office/drawing/2014/main" id="{FAC001D7-1E26-447C-984E-99629B4221A4}"/>
                </a:ext>
              </a:extLst>
            </p:cNvPr>
            <p:cNvSpPr/>
            <p:nvPr/>
          </p:nvSpPr>
          <p:spPr>
            <a:xfrm>
              <a:off x="13439514" y="5196608"/>
              <a:ext cx="283210" cy="0"/>
            </a:xfrm>
            <a:custGeom>
              <a:avLst/>
              <a:gdLst/>
              <a:ahLst/>
              <a:cxnLst/>
              <a:rect l="l" t="t" r="r" b="b"/>
              <a:pathLst>
                <a:path w="283209">
                  <a:moveTo>
                    <a:pt x="0" y="0"/>
                  </a:moveTo>
                  <a:lnTo>
                    <a:pt x="282713" y="0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object 30">
              <a:extLst>
                <a:ext uri="{FF2B5EF4-FFF2-40B4-BE49-F238E27FC236}">
                  <a16:creationId xmlns:a16="http://schemas.microsoft.com/office/drawing/2014/main" id="{D50CCE65-0390-47E4-8E5B-F5EA8248781E}"/>
                </a:ext>
              </a:extLst>
            </p:cNvPr>
            <p:cNvSpPr/>
            <p:nvPr/>
          </p:nvSpPr>
          <p:spPr>
            <a:xfrm>
              <a:off x="13438709" y="5232585"/>
              <a:ext cx="1636395" cy="13335"/>
            </a:xfrm>
            <a:custGeom>
              <a:avLst/>
              <a:gdLst/>
              <a:ahLst/>
              <a:cxnLst/>
              <a:rect l="l" t="t" r="r" b="b"/>
              <a:pathLst>
                <a:path w="1636394" h="13335">
                  <a:moveTo>
                    <a:pt x="0" y="0"/>
                  </a:moveTo>
                  <a:lnTo>
                    <a:pt x="1636096" y="0"/>
                  </a:lnTo>
                </a:path>
                <a:path w="1636394" h="13335">
                  <a:moveTo>
                    <a:pt x="0" y="12722"/>
                  </a:moveTo>
                  <a:lnTo>
                    <a:pt x="1636096" y="1272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5" name="object 40">
            <a:extLst>
              <a:ext uri="{FF2B5EF4-FFF2-40B4-BE49-F238E27FC236}">
                <a16:creationId xmlns:a16="http://schemas.microsoft.com/office/drawing/2014/main" id="{3557E7AD-2867-4EA0-BA01-B4ED2E1C6032}"/>
              </a:ext>
            </a:extLst>
          </p:cNvPr>
          <p:cNvGrpSpPr/>
          <p:nvPr/>
        </p:nvGrpSpPr>
        <p:grpSpPr>
          <a:xfrm>
            <a:off x="13438710" y="7167129"/>
            <a:ext cx="3289156" cy="1474881"/>
            <a:chOff x="13438710" y="7167129"/>
            <a:chExt cx="3289156" cy="1474881"/>
          </a:xfrm>
        </p:grpSpPr>
        <p:sp>
          <p:nvSpPr>
            <p:cNvPr id="46" name="object 41">
              <a:extLst>
                <a:ext uri="{FF2B5EF4-FFF2-40B4-BE49-F238E27FC236}">
                  <a16:creationId xmlns:a16="http://schemas.microsoft.com/office/drawing/2014/main" id="{7D9CC298-7F30-4DC6-8C30-61A1F5C44E1C}"/>
                </a:ext>
              </a:extLst>
            </p:cNvPr>
            <p:cNvSpPr/>
            <p:nvPr/>
          </p:nvSpPr>
          <p:spPr>
            <a:xfrm>
              <a:off x="13763403" y="7172546"/>
              <a:ext cx="1151890" cy="1450975"/>
            </a:xfrm>
            <a:custGeom>
              <a:avLst/>
              <a:gdLst/>
              <a:ahLst/>
              <a:cxnLst/>
              <a:rect l="l" t="t" r="r" b="b"/>
              <a:pathLst>
                <a:path w="1151890" h="1450975">
                  <a:moveTo>
                    <a:pt x="1151797" y="0"/>
                  </a:moveTo>
                  <a:lnTo>
                    <a:pt x="0" y="0"/>
                  </a:lnTo>
                  <a:lnTo>
                    <a:pt x="0" y="1450657"/>
                  </a:lnTo>
                  <a:lnTo>
                    <a:pt x="1151797" y="1450657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object 42">
              <a:extLst>
                <a:ext uri="{FF2B5EF4-FFF2-40B4-BE49-F238E27FC236}">
                  <a16:creationId xmlns:a16="http://schemas.microsoft.com/office/drawing/2014/main" id="{80E80B3D-E83C-41F9-B349-8B76861A179C}"/>
                </a:ext>
              </a:extLst>
            </p:cNvPr>
            <p:cNvSpPr/>
            <p:nvPr/>
          </p:nvSpPr>
          <p:spPr>
            <a:xfrm>
              <a:off x="15575568" y="7172546"/>
              <a:ext cx="1151890" cy="434975"/>
            </a:xfrm>
            <a:custGeom>
              <a:avLst/>
              <a:gdLst/>
              <a:ahLst/>
              <a:cxnLst/>
              <a:rect l="l" t="t" r="r" b="b"/>
              <a:pathLst>
                <a:path w="1151890" h="434975">
                  <a:moveTo>
                    <a:pt x="1151797" y="0"/>
                  </a:moveTo>
                  <a:lnTo>
                    <a:pt x="0" y="0"/>
                  </a:lnTo>
                  <a:lnTo>
                    <a:pt x="0" y="434782"/>
                  </a:lnTo>
                  <a:lnTo>
                    <a:pt x="1151797" y="434782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object 44">
              <a:extLst>
                <a:ext uri="{FF2B5EF4-FFF2-40B4-BE49-F238E27FC236}">
                  <a16:creationId xmlns:a16="http://schemas.microsoft.com/office/drawing/2014/main" id="{44A183D2-8367-4A3C-8FC0-AAE5B62DA845}"/>
                </a:ext>
              </a:extLst>
            </p:cNvPr>
            <p:cNvSpPr/>
            <p:nvPr/>
          </p:nvSpPr>
          <p:spPr>
            <a:xfrm>
              <a:off x="13438711" y="7167129"/>
              <a:ext cx="3288665" cy="0"/>
            </a:xfrm>
            <a:custGeom>
              <a:avLst/>
              <a:gdLst/>
              <a:ahLst/>
              <a:cxnLst/>
              <a:rect l="l" t="t" r="r" b="b"/>
              <a:pathLst>
                <a:path w="3288665">
                  <a:moveTo>
                    <a:pt x="0" y="0"/>
                  </a:moveTo>
                  <a:lnTo>
                    <a:pt x="3288653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object 45">
              <a:extLst>
                <a:ext uri="{FF2B5EF4-FFF2-40B4-BE49-F238E27FC236}">
                  <a16:creationId xmlns:a16="http://schemas.microsoft.com/office/drawing/2014/main" id="{9FF7AE6B-EFD9-43D2-8C80-173326403F82}"/>
                </a:ext>
              </a:extLst>
            </p:cNvPr>
            <p:cNvSpPr/>
            <p:nvPr/>
          </p:nvSpPr>
          <p:spPr>
            <a:xfrm>
              <a:off x="14926371" y="7616835"/>
              <a:ext cx="1801495" cy="0"/>
            </a:xfrm>
            <a:custGeom>
              <a:avLst/>
              <a:gdLst/>
              <a:ahLst/>
              <a:cxnLst/>
              <a:rect l="l" t="t" r="r" b="b"/>
              <a:pathLst>
                <a:path w="1801494">
                  <a:moveTo>
                    <a:pt x="0" y="0"/>
                  </a:moveTo>
                  <a:lnTo>
                    <a:pt x="1800992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object 46">
              <a:extLst>
                <a:ext uri="{FF2B5EF4-FFF2-40B4-BE49-F238E27FC236}">
                  <a16:creationId xmlns:a16="http://schemas.microsoft.com/office/drawing/2014/main" id="{EAEAC9F1-6C6D-47DF-8866-F6005CE94458}"/>
                </a:ext>
              </a:extLst>
            </p:cNvPr>
            <p:cNvSpPr/>
            <p:nvPr/>
          </p:nvSpPr>
          <p:spPr>
            <a:xfrm>
              <a:off x="15031080" y="7193490"/>
              <a:ext cx="0" cy="393065"/>
            </a:xfrm>
            <a:custGeom>
              <a:avLst/>
              <a:gdLst/>
              <a:ahLst/>
              <a:cxnLst/>
              <a:rect l="l" t="t" r="r" b="b"/>
              <a:pathLst>
                <a:path h="393065">
                  <a:moveTo>
                    <a:pt x="0" y="0"/>
                  </a:moveTo>
                  <a:lnTo>
                    <a:pt x="0" y="392899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object 47">
              <a:extLst>
                <a:ext uri="{FF2B5EF4-FFF2-40B4-BE49-F238E27FC236}">
                  <a16:creationId xmlns:a16="http://schemas.microsoft.com/office/drawing/2014/main" id="{41904376-CA23-4541-8682-6F8E1D2F823B}"/>
                </a:ext>
              </a:extLst>
            </p:cNvPr>
            <p:cNvSpPr/>
            <p:nvPr/>
          </p:nvSpPr>
          <p:spPr>
            <a:xfrm>
              <a:off x="14936842" y="7193490"/>
              <a:ext cx="188595" cy="0"/>
            </a:xfrm>
            <a:custGeom>
              <a:avLst/>
              <a:gdLst/>
              <a:ahLst/>
              <a:cxnLst/>
              <a:rect l="l" t="t" r="r" b="b"/>
              <a:pathLst>
                <a:path w="188594">
                  <a:moveTo>
                    <a:pt x="0" y="0"/>
                  </a:moveTo>
                  <a:lnTo>
                    <a:pt x="18847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object 48">
              <a:extLst>
                <a:ext uri="{FF2B5EF4-FFF2-40B4-BE49-F238E27FC236}">
                  <a16:creationId xmlns:a16="http://schemas.microsoft.com/office/drawing/2014/main" id="{6FA51DDE-0E6C-473E-BD64-ECCE438C2D49}"/>
                </a:ext>
              </a:extLst>
            </p:cNvPr>
            <p:cNvSpPr/>
            <p:nvPr/>
          </p:nvSpPr>
          <p:spPr>
            <a:xfrm>
              <a:off x="14936842" y="7586392"/>
              <a:ext cx="188595" cy="0"/>
            </a:xfrm>
            <a:custGeom>
              <a:avLst/>
              <a:gdLst/>
              <a:ahLst/>
              <a:cxnLst/>
              <a:rect l="l" t="t" r="r" b="b"/>
              <a:pathLst>
                <a:path w="188594">
                  <a:moveTo>
                    <a:pt x="0" y="0"/>
                  </a:moveTo>
                  <a:lnTo>
                    <a:pt x="18847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object 49">
              <a:extLst>
                <a:ext uri="{FF2B5EF4-FFF2-40B4-BE49-F238E27FC236}">
                  <a16:creationId xmlns:a16="http://schemas.microsoft.com/office/drawing/2014/main" id="{74953D64-B95F-4800-8E97-194228773D81}"/>
                </a:ext>
              </a:extLst>
            </p:cNvPr>
            <p:cNvSpPr/>
            <p:nvPr/>
          </p:nvSpPr>
          <p:spPr>
            <a:xfrm>
              <a:off x="13580871" y="7250095"/>
              <a:ext cx="0" cy="1341755"/>
            </a:xfrm>
            <a:custGeom>
              <a:avLst/>
              <a:gdLst/>
              <a:ahLst/>
              <a:cxnLst/>
              <a:rect l="l" t="t" r="r" b="b"/>
              <a:pathLst>
                <a:path h="1341754">
                  <a:moveTo>
                    <a:pt x="0" y="0"/>
                  </a:moveTo>
                  <a:lnTo>
                    <a:pt x="0" y="1341697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object 50">
              <a:extLst>
                <a:ext uri="{FF2B5EF4-FFF2-40B4-BE49-F238E27FC236}">
                  <a16:creationId xmlns:a16="http://schemas.microsoft.com/office/drawing/2014/main" id="{35905FD1-8112-4533-96C5-7848A99035A2}"/>
                </a:ext>
              </a:extLst>
            </p:cNvPr>
            <p:cNvSpPr/>
            <p:nvPr/>
          </p:nvSpPr>
          <p:spPr>
            <a:xfrm>
              <a:off x="13462142" y="7172549"/>
              <a:ext cx="237490" cy="128270"/>
            </a:xfrm>
            <a:custGeom>
              <a:avLst/>
              <a:gdLst/>
              <a:ahLst/>
              <a:cxnLst/>
              <a:rect l="l" t="t" r="r" b="b"/>
              <a:pathLst>
                <a:path w="237490" h="128270">
                  <a:moveTo>
                    <a:pt x="118729" y="0"/>
                  </a:moveTo>
                  <a:lnTo>
                    <a:pt x="0" y="127702"/>
                  </a:lnTo>
                  <a:lnTo>
                    <a:pt x="237458" y="127702"/>
                  </a:lnTo>
                  <a:lnTo>
                    <a:pt x="118729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object 51">
              <a:extLst>
                <a:ext uri="{FF2B5EF4-FFF2-40B4-BE49-F238E27FC236}">
                  <a16:creationId xmlns:a16="http://schemas.microsoft.com/office/drawing/2014/main" id="{6689F96A-9A2D-4568-8B06-44883792D4A2}"/>
                </a:ext>
              </a:extLst>
            </p:cNvPr>
            <p:cNvSpPr/>
            <p:nvPr/>
          </p:nvSpPr>
          <p:spPr>
            <a:xfrm>
              <a:off x="13439514" y="8591850"/>
              <a:ext cx="283210" cy="0"/>
            </a:xfrm>
            <a:custGeom>
              <a:avLst/>
              <a:gdLst/>
              <a:ahLst/>
              <a:cxnLst/>
              <a:rect l="l" t="t" r="r" b="b"/>
              <a:pathLst>
                <a:path w="283209">
                  <a:moveTo>
                    <a:pt x="0" y="0"/>
                  </a:moveTo>
                  <a:lnTo>
                    <a:pt x="282713" y="0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object 43">
              <a:extLst>
                <a:ext uri="{FF2B5EF4-FFF2-40B4-BE49-F238E27FC236}">
                  <a16:creationId xmlns:a16="http://schemas.microsoft.com/office/drawing/2014/main" id="{3D7BECF8-0154-4E11-A928-4DE81458D984}"/>
                </a:ext>
              </a:extLst>
            </p:cNvPr>
            <p:cNvSpPr/>
            <p:nvPr/>
          </p:nvSpPr>
          <p:spPr>
            <a:xfrm>
              <a:off x="13438710" y="8628675"/>
              <a:ext cx="1636395" cy="13335"/>
            </a:xfrm>
            <a:custGeom>
              <a:avLst/>
              <a:gdLst/>
              <a:ahLst/>
              <a:cxnLst/>
              <a:rect l="l" t="t" r="r" b="b"/>
              <a:pathLst>
                <a:path w="1636394" h="13334">
                  <a:moveTo>
                    <a:pt x="0" y="0"/>
                  </a:moveTo>
                  <a:lnTo>
                    <a:pt x="1636096" y="0"/>
                  </a:lnTo>
                </a:path>
                <a:path w="1636394" h="13334">
                  <a:moveTo>
                    <a:pt x="0" y="12722"/>
                  </a:moveTo>
                  <a:lnTo>
                    <a:pt x="1636096" y="12722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7" name="object 52">
            <a:extLst>
              <a:ext uri="{FF2B5EF4-FFF2-40B4-BE49-F238E27FC236}">
                <a16:creationId xmlns:a16="http://schemas.microsoft.com/office/drawing/2014/main" id="{477A5DC6-7FBA-4F5F-887B-7F4659739282}"/>
              </a:ext>
            </a:extLst>
          </p:cNvPr>
          <p:cNvSpPr txBox="1"/>
          <p:nvPr/>
        </p:nvSpPr>
        <p:spPr>
          <a:xfrm>
            <a:off x="15684899" y="3447737"/>
            <a:ext cx="93726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1" i="0" u="none" strike="noStrike" kern="0" cap="none" spc="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€</a:t>
            </a:r>
            <a:r>
              <a:rPr kumimoji="0" sz="1650" b="1" i="0" u="none" strike="noStrike" kern="0" cap="none" spc="-7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50" b="1" i="0" u="none" strike="noStrike" kern="0" cap="none" spc="-1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133.200</a:t>
            </a:r>
            <a:endParaRPr kumimoji="0" sz="16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8" name="object 53">
            <a:extLst>
              <a:ext uri="{FF2B5EF4-FFF2-40B4-BE49-F238E27FC236}">
                <a16:creationId xmlns:a16="http://schemas.microsoft.com/office/drawing/2014/main" id="{D34505FE-D923-40D5-899F-E38004BD5803}"/>
              </a:ext>
            </a:extLst>
          </p:cNvPr>
          <p:cNvSpPr txBox="1"/>
          <p:nvPr/>
        </p:nvSpPr>
        <p:spPr>
          <a:xfrm>
            <a:off x="12824775" y="3030640"/>
            <a:ext cx="2444115" cy="6940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0" i="0" u="sng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Berechnung</a:t>
            </a:r>
            <a:r>
              <a:rPr kumimoji="0" sz="1450" b="0" i="0" u="sng" strike="noStrike" kern="0" cap="none" spc="14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kumimoji="0" sz="1450" b="0" i="0" u="sng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</a:t>
            </a:r>
            <a:r>
              <a:rPr kumimoji="0" sz="1450" b="0" i="0" u="sng" strike="noStrike" kern="0" cap="none" spc="15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kumimoji="0" sz="1450" b="0" i="0" u="sng" strike="noStrike" kern="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Strom</a:t>
            </a:r>
            <a:endParaRPr kumimoji="0" sz="14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00520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1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€</a:t>
            </a:r>
            <a:r>
              <a:rPr kumimoji="0" sz="1650" b="1" i="0" u="none" strike="noStrike" kern="0" cap="none" spc="-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50" b="1" i="0" u="none" strike="noStrike" kern="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444.000</a:t>
            </a:r>
            <a:endParaRPr kumimoji="0" sz="16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9" name="object 54">
            <a:extLst>
              <a:ext uri="{FF2B5EF4-FFF2-40B4-BE49-F238E27FC236}">
                <a16:creationId xmlns:a16="http://schemas.microsoft.com/office/drawing/2014/main" id="{73E4D337-6BB9-4D49-B9D1-2978B7E9D1AF}"/>
              </a:ext>
            </a:extLst>
          </p:cNvPr>
          <p:cNvSpPr txBox="1"/>
          <p:nvPr/>
        </p:nvSpPr>
        <p:spPr>
          <a:xfrm>
            <a:off x="15741023" y="6836743"/>
            <a:ext cx="82486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1" i="0" u="none" strike="noStrike" kern="0" cap="none" spc="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€</a:t>
            </a:r>
            <a:r>
              <a:rPr kumimoji="0" sz="1650" b="1" i="0" u="none" strike="noStrike" kern="0" cap="none" spc="-4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50" b="1" i="0" u="none" strike="noStrike" kern="0" cap="none" spc="-1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cs typeface="Arial"/>
              </a:rPr>
              <a:t>31.440</a:t>
            </a:r>
            <a:endParaRPr kumimoji="0" sz="16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0" name="object 55">
            <a:extLst>
              <a:ext uri="{FF2B5EF4-FFF2-40B4-BE49-F238E27FC236}">
                <a16:creationId xmlns:a16="http://schemas.microsoft.com/office/drawing/2014/main" id="{9579D169-7FCC-4B09-97CE-1D1A7A27F6AB}"/>
              </a:ext>
            </a:extLst>
          </p:cNvPr>
          <p:cNvSpPr txBox="1"/>
          <p:nvPr/>
        </p:nvSpPr>
        <p:spPr>
          <a:xfrm>
            <a:off x="12824775" y="6419613"/>
            <a:ext cx="2535555" cy="6940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0" i="0" u="sng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Berechnung</a:t>
            </a:r>
            <a:r>
              <a:rPr kumimoji="0" sz="1450" b="0" i="0" u="sng" strike="noStrike" kern="0" cap="none" spc="1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kumimoji="0" sz="1450" b="0" i="0" u="sng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</a:t>
            </a:r>
            <a:r>
              <a:rPr kumimoji="0" sz="1450" b="0" i="0" u="sng" strike="noStrike" kern="0" cap="none" spc="1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kumimoji="0" sz="1450" b="0" i="0" u="sng" strike="noStrike" kern="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Erdgas</a:t>
            </a:r>
            <a:endParaRPr kumimoji="0" sz="14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00520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1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€</a:t>
            </a:r>
            <a:r>
              <a:rPr kumimoji="0" sz="1650" b="1" i="0" u="none" strike="noStrike" kern="0" cap="none" spc="-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650" b="1" i="0" u="none" strike="noStrike" kern="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104.800</a:t>
            </a:r>
            <a:endParaRPr kumimoji="0" sz="16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1" name="object 56">
            <a:extLst>
              <a:ext uri="{FF2B5EF4-FFF2-40B4-BE49-F238E27FC236}">
                <a16:creationId xmlns:a16="http://schemas.microsoft.com/office/drawing/2014/main" id="{844DBA27-B0C1-46D9-883A-A012CE033711}"/>
              </a:ext>
            </a:extLst>
          </p:cNvPr>
          <p:cNvSpPr txBox="1"/>
          <p:nvPr/>
        </p:nvSpPr>
        <p:spPr>
          <a:xfrm>
            <a:off x="13367041" y="9993463"/>
            <a:ext cx="19304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+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2" name="object 57">
            <a:extLst>
              <a:ext uri="{FF2B5EF4-FFF2-40B4-BE49-F238E27FC236}">
                <a16:creationId xmlns:a16="http://schemas.microsoft.com/office/drawing/2014/main" id="{D74FB272-EF3A-4446-9D4C-C20F882F51DE}"/>
              </a:ext>
            </a:extLst>
          </p:cNvPr>
          <p:cNvSpPr txBox="1"/>
          <p:nvPr/>
        </p:nvSpPr>
        <p:spPr>
          <a:xfrm>
            <a:off x="14559013" y="9993463"/>
            <a:ext cx="19304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0" cap="none" spc="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=</a:t>
            </a:r>
            <a:endParaRPr kumimoji="0" sz="2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3" name="object 58">
            <a:extLst>
              <a:ext uri="{FF2B5EF4-FFF2-40B4-BE49-F238E27FC236}">
                <a16:creationId xmlns:a16="http://schemas.microsoft.com/office/drawing/2014/main" id="{9ABFA9D9-5070-43C4-B0E6-8119F5A54C1F}"/>
              </a:ext>
            </a:extLst>
          </p:cNvPr>
          <p:cNvSpPr txBox="1"/>
          <p:nvPr/>
        </p:nvSpPr>
        <p:spPr>
          <a:xfrm>
            <a:off x="12869906" y="4146517"/>
            <a:ext cx="659765" cy="716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5080" lvl="0" indent="185420" algn="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Energie- Mehrkosten </a:t>
            </a:r>
            <a:r>
              <a:rPr kumimoji="0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im </a:t>
            </a:r>
            <a:r>
              <a:rPr kumimoji="0" sz="9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förder- fähigen Zeitraum</a:t>
            </a:r>
            <a:endParaRPr kumimoji="0" sz="9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4" name="object 59">
            <a:extLst>
              <a:ext uri="{FF2B5EF4-FFF2-40B4-BE49-F238E27FC236}">
                <a16:creationId xmlns:a16="http://schemas.microsoft.com/office/drawing/2014/main" id="{2B7382B6-8E6E-4B38-B597-75550888E0E5}"/>
              </a:ext>
            </a:extLst>
          </p:cNvPr>
          <p:cNvSpPr txBox="1"/>
          <p:nvPr/>
        </p:nvSpPr>
        <p:spPr>
          <a:xfrm>
            <a:off x="12869906" y="7535451"/>
            <a:ext cx="659765" cy="716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5080" lvl="0" indent="185420" algn="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Energie- Mehrkosten </a:t>
            </a:r>
            <a:r>
              <a:rPr kumimoji="0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im </a:t>
            </a:r>
            <a:r>
              <a:rPr kumimoji="0" sz="9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förder- fähigen Zeitraum</a:t>
            </a:r>
            <a:endParaRPr kumimoji="0" sz="9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5" name="object 60">
            <a:extLst>
              <a:ext uri="{FF2B5EF4-FFF2-40B4-BE49-F238E27FC236}">
                <a16:creationId xmlns:a16="http://schemas.microsoft.com/office/drawing/2014/main" id="{E8640144-9041-41AD-9F1E-8A2D19903B1D}"/>
              </a:ext>
            </a:extLst>
          </p:cNvPr>
          <p:cNvSpPr txBox="1"/>
          <p:nvPr/>
        </p:nvSpPr>
        <p:spPr>
          <a:xfrm>
            <a:off x="13847117" y="4152348"/>
            <a:ext cx="1039494" cy="67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025" marR="309880" lvl="0" indent="-191135" defTabSz="914400" eaLnBrk="1" fontAlgn="auto" latinLnBrk="0" hangingPunct="1">
              <a:lnSpc>
                <a:spcPct val="1175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18,5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ct 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x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2.400.000</a:t>
            </a:r>
            <a:r>
              <a:rPr kumimoji="0" sz="12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6" name="object 61">
            <a:extLst>
              <a:ext uri="{FF2B5EF4-FFF2-40B4-BE49-F238E27FC236}">
                <a16:creationId xmlns:a16="http://schemas.microsoft.com/office/drawing/2014/main" id="{0F39FC08-67C0-461A-99ED-1704C06A79F9}"/>
              </a:ext>
            </a:extLst>
          </p:cNvPr>
          <p:cNvSpPr txBox="1"/>
          <p:nvPr/>
        </p:nvSpPr>
        <p:spPr>
          <a:xfrm>
            <a:off x="15141799" y="3748854"/>
            <a:ext cx="1567180" cy="4559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727075" marR="0" lvl="0" indent="0" defTabSz="914400" eaLnBrk="1" fontAlgn="auto" latinLnBrk="0" hangingPunct="1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5,55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ct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x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5400" marR="0" lvl="0" indent="0" defTabSz="91440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Tx/>
              <a:buNone/>
              <a:tabLst>
                <a:tab pos="502284" algn="l"/>
              </a:tabLst>
              <a:defRPr/>
            </a:pPr>
            <a:r>
              <a:rPr kumimoji="0" sz="1725" b="0" i="0" u="none" strike="noStrike" kern="0" cap="none" spc="-37" normalizeH="0" baseline="38647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30%</a:t>
            </a:r>
            <a:r>
              <a:rPr kumimoji="0" sz="1725" b="0" i="0" u="none" strike="noStrike" kern="0" cap="none" spc="0" normalizeH="0" baseline="38647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	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2.400.000</a:t>
            </a:r>
            <a:r>
              <a:rPr kumimoji="0" sz="1200" b="0" i="0" u="none" strike="noStrike" kern="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7" name="object 62">
            <a:extLst>
              <a:ext uri="{FF2B5EF4-FFF2-40B4-BE49-F238E27FC236}">
                <a16:creationId xmlns:a16="http://schemas.microsoft.com/office/drawing/2014/main" id="{DABB28F1-B3B3-4AEA-9961-3EF897B72804}"/>
              </a:ext>
            </a:extLst>
          </p:cNvPr>
          <p:cNvSpPr txBox="1"/>
          <p:nvPr/>
        </p:nvSpPr>
        <p:spPr>
          <a:xfrm>
            <a:off x="13910778" y="7541218"/>
            <a:ext cx="912494" cy="67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9890" marR="246379" lvl="0" indent="-191135" defTabSz="914400" eaLnBrk="1" fontAlgn="auto" latinLnBrk="0" hangingPunct="1">
              <a:lnSpc>
                <a:spcPct val="1175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13,1</a:t>
            </a:r>
            <a:r>
              <a:rPr kumimoji="0" sz="1200" b="0" i="0" u="none" strike="noStrike" kern="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ct 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x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800.000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8" name="object 63">
            <a:extLst>
              <a:ext uri="{FF2B5EF4-FFF2-40B4-BE49-F238E27FC236}">
                <a16:creationId xmlns:a16="http://schemas.microsoft.com/office/drawing/2014/main" id="{DE6BC25D-1F49-4A88-A0A6-7DB7CC0DEC2D}"/>
              </a:ext>
            </a:extLst>
          </p:cNvPr>
          <p:cNvSpPr txBox="1"/>
          <p:nvPr/>
        </p:nvSpPr>
        <p:spPr>
          <a:xfrm>
            <a:off x="15141799" y="7136655"/>
            <a:ext cx="1503680" cy="4559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727075" marR="0" lvl="0" indent="0" defTabSz="914400" eaLnBrk="1" fontAlgn="auto" latinLnBrk="0" hangingPunct="1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3,93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ct</a:t>
            </a:r>
            <a:r>
              <a:rPr kumimoji="0" sz="1200" b="0" i="0" u="none" strike="noStrike" kern="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x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5400" marR="0" lvl="0" indent="0" defTabSz="914400" eaLnBrk="1" fontAlgn="auto" latinLnBrk="0" hangingPunct="1">
              <a:lnSpc>
                <a:spcPct val="100000"/>
              </a:lnSpc>
              <a:spcBef>
                <a:spcPts val="254"/>
              </a:spcBef>
              <a:spcAft>
                <a:spcPts val="0"/>
              </a:spcAft>
              <a:buClrTx/>
              <a:buSzTx/>
              <a:buFontTx/>
              <a:buNone/>
              <a:tabLst>
                <a:tab pos="565785" algn="l"/>
              </a:tabLst>
              <a:defRPr/>
            </a:pPr>
            <a:r>
              <a:rPr kumimoji="0" sz="1725" b="0" i="0" u="none" strike="noStrike" kern="0" cap="none" spc="-37" normalizeH="0" baseline="38647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30%</a:t>
            </a:r>
            <a:r>
              <a:rPr kumimoji="0" sz="1725" b="0" i="0" u="none" strike="noStrike" kern="0" cap="none" spc="0" normalizeH="0" baseline="38647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	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800.000</a:t>
            </a:r>
            <a:r>
              <a:rPr kumimoji="0" sz="1200" b="0" i="0" u="none" strike="noStrike" kern="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200" b="0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kWh</a:t>
            </a:r>
            <a:endParaRPr kumimoji="0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9" name="object 64">
            <a:extLst>
              <a:ext uri="{FF2B5EF4-FFF2-40B4-BE49-F238E27FC236}">
                <a16:creationId xmlns:a16="http://schemas.microsoft.com/office/drawing/2014/main" id="{3B009A30-AA1C-460E-BA8A-6A1DAC21B48B}"/>
              </a:ext>
            </a:extLst>
          </p:cNvPr>
          <p:cNvSpPr txBox="1"/>
          <p:nvPr/>
        </p:nvSpPr>
        <p:spPr>
          <a:xfrm>
            <a:off x="1891551" y="8721933"/>
            <a:ext cx="12668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300" b="1" i="0" u="none" strike="noStrike" kern="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BASIS-</a:t>
            </a:r>
            <a:r>
              <a:rPr kumimoji="0" sz="1300" b="1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STUFE</a:t>
            </a:r>
            <a:r>
              <a:rPr kumimoji="0" sz="1300" b="1" i="0" u="none" strike="noStrike" kern="0" cap="none" spc="-2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300" b="1" i="0" u="none" strike="noStrike" kern="0" cap="none" spc="-5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1</a:t>
            </a:r>
            <a:endParaRPr kumimoji="0" sz="13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0" name="object 65">
            <a:extLst>
              <a:ext uri="{FF2B5EF4-FFF2-40B4-BE49-F238E27FC236}">
                <a16:creationId xmlns:a16="http://schemas.microsoft.com/office/drawing/2014/main" id="{1BEED5BD-6EB2-4A7D-959F-778F9BBDB7B4}"/>
              </a:ext>
            </a:extLst>
          </p:cNvPr>
          <p:cNvSpPr/>
          <p:nvPr/>
        </p:nvSpPr>
        <p:spPr>
          <a:xfrm>
            <a:off x="1737392" y="9211761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1" name="object 66">
            <a:extLst>
              <a:ext uri="{FF2B5EF4-FFF2-40B4-BE49-F238E27FC236}">
                <a16:creationId xmlns:a16="http://schemas.microsoft.com/office/drawing/2014/main" id="{7CC9D0FA-EC21-4C4C-BF50-85B576DF6B3D}"/>
              </a:ext>
            </a:extLst>
          </p:cNvPr>
          <p:cNvSpPr txBox="1"/>
          <p:nvPr/>
        </p:nvSpPr>
        <p:spPr>
          <a:xfrm>
            <a:off x="1891552" y="9218738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300" b="1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STUFE </a:t>
            </a:r>
            <a:r>
              <a:rPr kumimoji="0" sz="1300" b="1" i="0" u="none" strike="noStrike" kern="0" cap="none" spc="-5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2</a:t>
            </a:r>
            <a:endParaRPr kumimoji="0" sz="13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2" name="object 67">
            <a:extLst>
              <a:ext uri="{FF2B5EF4-FFF2-40B4-BE49-F238E27FC236}">
                <a16:creationId xmlns:a16="http://schemas.microsoft.com/office/drawing/2014/main" id="{D3764B5A-594E-4E2D-BE9F-1FBFB13CDD3B}"/>
              </a:ext>
            </a:extLst>
          </p:cNvPr>
          <p:cNvSpPr/>
          <p:nvPr/>
        </p:nvSpPr>
        <p:spPr>
          <a:xfrm>
            <a:off x="1737392" y="9708563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3" name="object 68">
            <a:extLst>
              <a:ext uri="{FF2B5EF4-FFF2-40B4-BE49-F238E27FC236}">
                <a16:creationId xmlns:a16="http://schemas.microsoft.com/office/drawing/2014/main" id="{8ED7F7A6-D449-426A-954A-E30EF85D06A0}"/>
              </a:ext>
            </a:extLst>
          </p:cNvPr>
          <p:cNvSpPr txBox="1"/>
          <p:nvPr/>
        </p:nvSpPr>
        <p:spPr>
          <a:xfrm>
            <a:off x="1891552" y="9715543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300" b="1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STUFE </a:t>
            </a:r>
            <a:r>
              <a:rPr kumimoji="0" sz="1300" b="1" i="0" u="none" strike="noStrike" kern="0" cap="none" spc="-5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3</a:t>
            </a:r>
            <a:endParaRPr kumimoji="0" sz="13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4" name="object 69">
            <a:extLst>
              <a:ext uri="{FF2B5EF4-FFF2-40B4-BE49-F238E27FC236}">
                <a16:creationId xmlns:a16="http://schemas.microsoft.com/office/drawing/2014/main" id="{55CB279D-4A08-4FD7-BA39-0029B583102F}"/>
              </a:ext>
            </a:extLst>
          </p:cNvPr>
          <p:cNvSpPr/>
          <p:nvPr/>
        </p:nvSpPr>
        <p:spPr>
          <a:xfrm>
            <a:off x="1737392" y="10205364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5" name="object 70">
            <a:extLst>
              <a:ext uri="{FF2B5EF4-FFF2-40B4-BE49-F238E27FC236}">
                <a16:creationId xmlns:a16="http://schemas.microsoft.com/office/drawing/2014/main" id="{39B078BD-58B8-4555-B111-B296B3F69BC5}"/>
              </a:ext>
            </a:extLst>
          </p:cNvPr>
          <p:cNvSpPr txBox="1"/>
          <p:nvPr/>
        </p:nvSpPr>
        <p:spPr>
          <a:xfrm>
            <a:off x="1891552" y="10212347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300" b="1" i="0" u="none" strike="noStrike" kern="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STUFE </a:t>
            </a:r>
            <a:r>
              <a:rPr kumimoji="0" sz="1300" b="1" i="0" u="none" strike="noStrike" kern="0" cap="none" spc="-5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cs typeface="Arial"/>
              </a:rPr>
              <a:t>4</a:t>
            </a:r>
            <a:endParaRPr kumimoji="0" sz="13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6" name="object 72">
            <a:extLst>
              <a:ext uri="{FF2B5EF4-FFF2-40B4-BE49-F238E27FC236}">
                <a16:creationId xmlns:a16="http://schemas.microsoft.com/office/drawing/2014/main" id="{FB74A7B9-7300-4833-9464-5CC77D15AE8E}"/>
              </a:ext>
            </a:extLst>
          </p:cNvPr>
          <p:cNvSpPr/>
          <p:nvPr/>
        </p:nvSpPr>
        <p:spPr>
          <a:xfrm>
            <a:off x="1403109" y="8636169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7" name="object 73">
            <a:extLst>
              <a:ext uri="{FF2B5EF4-FFF2-40B4-BE49-F238E27FC236}">
                <a16:creationId xmlns:a16="http://schemas.microsoft.com/office/drawing/2014/main" id="{BEE3D86C-21A8-44F2-8AE8-1D75858A5CC8}"/>
              </a:ext>
            </a:extLst>
          </p:cNvPr>
          <p:cNvSpPr/>
          <p:nvPr/>
        </p:nvSpPr>
        <p:spPr>
          <a:xfrm>
            <a:off x="1506442" y="8768305"/>
            <a:ext cx="201295" cy="135255"/>
          </a:xfrm>
          <a:custGeom>
            <a:avLst/>
            <a:gdLst/>
            <a:ahLst/>
            <a:cxnLst/>
            <a:rect l="l" t="t" r="r" b="b"/>
            <a:pathLst>
              <a:path w="201294" h="135254">
                <a:moveTo>
                  <a:pt x="0" y="70573"/>
                </a:moveTo>
                <a:lnTo>
                  <a:pt x="64668" y="135241"/>
                </a:lnTo>
                <a:lnTo>
                  <a:pt x="201229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8" name="object 74">
            <a:extLst>
              <a:ext uri="{FF2B5EF4-FFF2-40B4-BE49-F238E27FC236}">
                <a16:creationId xmlns:a16="http://schemas.microsoft.com/office/drawing/2014/main" id="{196355E2-FA33-4FD3-ABAF-5C21E67A60F2}"/>
              </a:ext>
            </a:extLst>
          </p:cNvPr>
          <p:cNvSpPr/>
          <p:nvPr/>
        </p:nvSpPr>
        <p:spPr>
          <a:xfrm>
            <a:off x="1403109" y="10126581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E20511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9" name="object 75">
            <a:extLst>
              <a:ext uri="{FF2B5EF4-FFF2-40B4-BE49-F238E27FC236}">
                <a16:creationId xmlns:a16="http://schemas.microsoft.com/office/drawing/2014/main" id="{45F7161B-B67B-4333-B6ED-61B1CD8146C2}"/>
              </a:ext>
            </a:extLst>
          </p:cNvPr>
          <p:cNvSpPr/>
          <p:nvPr/>
        </p:nvSpPr>
        <p:spPr>
          <a:xfrm>
            <a:off x="1538780" y="10262915"/>
            <a:ext cx="137160" cy="135255"/>
          </a:xfrm>
          <a:custGeom>
            <a:avLst/>
            <a:gdLst/>
            <a:ahLst/>
            <a:cxnLst/>
            <a:rect l="l" t="t" r="r" b="b"/>
            <a:pathLst>
              <a:path w="137160" h="135254">
                <a:moveTo>
                  <a:pt x="0" y="135241"/>
                </a:moveTo>
                <a:lnTo>
                  <a:pt x="136561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0" name="object 76">
            <a:extLst>
              <a:ext uri="{FF2B5EF4-FFF2-40B4-BE49-F238E27FC236}">
                <a16:creationId xmlns:a16="http://schemas.microsoft.com/office/drawing/2014/main" id="{7EB65963-0E7E-4698-9D6C-DDF0F566F965}"/>
              </a:ext>
            </a:extLst>
          </p:cNvPr>
          <p:cNvSpPr/>
          <p:nvPr/>
        </p:nvSpPr>
        <p:spPr>
          <a:xfrm>
            <a:off x="1539434" y="10262244"/>
            <a:ext cx="135255" cy="137160"/>
          </a:xfrm>
          <a:custGeom>
            <a:avLst/>
            <a:gdLst/>
            <a:ahLst/>
            <a:cxnLst/>
            <a:rect l="l" t="t" r="r" b="b"/>
            <a:pathLst>
              <a:path w="135255" h="137159">
                <a:moveTo>
                  <a:pt x="0" y="0"/>
                </a:moveTo>
                <a:lnTo>
                  <a:pt x="135252" y="136561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1" name="object 77">
            <a:extLst>
              <a:ext uri="{FF2B5EF4-FFF2-40B4-BE49-F238E27FC236}">
                <a16:creationId xmlns:a16="http://schemas.microsoft.com/office/drawing/2014/main" id="{6399347C-2BBE-45FF-88B6-9FD98DC301AA}"/>
              </a:ext>
            </a:extLst>
          </p:cNvPr>
          <p:cNvSpPr/>
          <p:nvPr/>
        </p:nvSpPr>
        <p:spPr>
          <a:xfrm>
            <a:off x="1403109" y="9629779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E20511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2" name="object 78">
            <a:extLst>
              <a:ext uri="{FF2B5EF4-FFF2-40B4-BE49-F238E27FC236}">
                <a16:creationId xmlns:a16="http://schemas.microsoft.com/office/drawing/2014/main" id="{81EA0716-F6D5-493A-8C12-2ECA44B0E2E3}"/>
              </a:ext>
            </a:extLst>
          </p:cNvPr>
          <p:cNvSpPr/>
          <p:nvPr/>
        </p:nvSpPr>
        <p:spPr>
          <a:xfrm>
            <a:off x="1538780" y="9766109"/>
            <a:ext cx="137160" cy="135255"/>
          </a:xfrm>
          <a:custGeom>
            <a:avLst/>
            <a:gdLst/>
            <a:ahLst/>
            <a:cxnLst/>
            <a:rect l="l" t="t" r="r" b="b"/>
            <a:pathLst>
              <a:path w="137160" h="135254">
                <a:moveTo>
                  <a:pt x="0" y="135241"/>
                </a:moveTo>
                <a:lnTo>
                  <a:pt x="136561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3" name="object 79">
            <a:extLst>
              <a:ext uri="{FF2B5EF4-FFF2-40B4-BE49-F238E27FC236}">
                <a16:creationId xmlns:a16="http://schemas.microsoft.com/office/drawing/2014/main" id="{8015F319-E746-44FB-88B4-C1A8399F8CD6}"/>
              </a:ext>
            </a:extLst>
          </p:cNvPr>
          <p:cNvSpPr/>
          <p:nvPr/>
        </p:nvSpPr>
        <p:spPr>
          <a:xfrm>
            <a:off x="1539434" y="9765439"/>
            <a:ext cx="135255" cy="137160"/>
          </a:xfrm>
          <a:custGeom>
            <a:avLst/>
            <a:gdLst/>
            <a:ahLst/>
            <a:cxnLst/>
            <a:rect l="l" t="t" r="r" b="b"/>
            <a:pathLst>
              <a:path w="135255" h="137159">
                <a:moveTo>
                  <a:pt x="0" y="0"/>
                </a:moveTo>
                <a:lnTo>
                  <a:pt x="135252" y="136561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4" name="object 80">
            <a:extLst>
              <a:ext uri="{FF2B5EF4-FFF2-40B4-BE49-F238E27FC236}">
                <a16:creationId xmlns:a16="http://schemas.microsoft.com/office/drawing/2014/main" id="{CC7E1EA0-0993-44CE-B0AB-5227AF2DE420}"/>
              </a:ext>
            </a:extLst>
          </p:cNvPr>
          <p:cNvSpPr/>
          <p:nvPr/>
        </p:nvSpPr>
        <p:spPr>
          <a:xfrm>
            <a:off x="1403109" y="9131747"/>
            <a:ext cx="408305" cy="408305"/>
          </a:xfrm>
          <a:custGeom>
            <a:avLst/>
            <a:gdLst/>
            <a:ahLst/>
            <a:cxnLst/>
            <a:rect l="l" t="t" r="r" b="b"/>
            <a:pathLst>
              <a:path w="408305" h="408304">
                <a:moveTo>
                  <a:pt x="203951" y="0"/>
                </a:moveTo>
                <a:lnTo>
                  <a:pt x="157188" y="5387"/>
                </a:lnTo>
                <a:lnTo>
                  <a:pt x="114260" y="20732"/>
                </a:lnTo>
                <a:lnTo>
                  <a:pt x="76392" y="44811"/>
                </a:lnTo>
                <a:lnTo>
                  <a:pt x="44807" y="76398"/>
                </a:lnTo>
                <a:lnTo>
                  <a:pt x="20730" y="114269"/>
                </a:lnTo>
                <a:lnTo>
                  <a:pt x="5386" y="157198"/>
                </a:lnTo>
                <a:lnTo>
                  <a:pt x="0" y="203962"/>
                </a:lnTo>
                <a:lnTo>
                  <a:pt x="5386" y="250721"/>
                </a:lnTo>
                <a:lnTo>
                  <a:pt x="20730" y="293646"/>
                </a:lnTo>
                <a:lnTo>
                  <a:pt x="44807" y="331513"/>
                </a:lnTo>
                <a:lnTo>
                  <a:pt x="76392" y="363097"/>
                </a:lnTo>
                <a:lnTo>
                  <a:pt x="114260" y="387173"/>
                </a:lnTo>
                <a:lnTo>
                  <a:pt x="157188" y="402517"/>
                </a:lnTo>
                <a:lnTo>
                  <a:pt x="203951" y="407903"/>
                </a:lnTo>
                <a:lnTo>
                  <a:pt x="250711" y="402517"/>
                </a:lnTo>
                <a:lnTo>
                  <a:pt x="293638" y="387173"/>
                </a:lnTo>
                <a:lnTo>
                  <a:pt x="331507" y="363097"/>
                </a:lnTo>
                <a:lnTo>
                  <a:pt x="363093" y="331513"/>
                </a:lnTo>
                <a:lnTo>
                  <a:pt x="387171" y="293646"/>
                </a:lnTo>
                <a:lnTo>
                  <a:pt x="402516" y="250721"/>
                </a:lnTo>
                <a:lnTo>
                  <a:pt x="407903" y="203962"/>
                </a:lnTo>
                <a:lnTo>
                  <a:pt x="402516" y="157198"/>
                </a:lnTo>
                <a:lnTo>
                  <a:pt x="387171" y="114269"/>
                </a:lnTo>
                <a:lnTo>
                  <a:pt x="363093" y="76398"/>
                </a:lnTo>
                <a:lnTo>
                  <a:pt x="331507" y="44811"/>
                </a:lnTo>
                <a:lnTo>
                  <a:pt x="293638" y="20732"/>
                </a:lnTo>
                <a:lnTo>
                  <a:pt x="250711" y="5387"/>
                </a:lnTo>
                <a:lnTo>
                  <a:pt x="203951" y="0"/>
                </a:lnTo>
                <a:close/>
              </a:path>
            </a:pathLst>
          </a:custGeom>
          <a:solidFill>
            <a:srgbClr val="E20511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5" name="object 81">
            <a:extLst>
              <a:ext uri="{FF2B5EF4-FFF2-40B4-BE49-F238E27FC236}">
                <a16:creationId xmlns:a16="http://schemas.microsoft.com/office/drawing/2014/main" id="{212DE7B5-E9E8-4AD5-8AA6-33E985FE0565}"/>
              </a:ext>
            </a:extLst>
          </p:cNvPr>
          <p:cNvSpPr/>
          <p:nvPr/>
        </p:nvSpPr>
        <p:spPr>
          <a:xfrm>
            <a:off x="1538780" y="9268078"/>
            <a:ext cx="137160" cy="135255"/>
          </a:xfrm>
          <a:custGeom>
            <a:avLst/>
            <a:gdLst/>
            <a:ahLst/>
            <a:cxnLst/>
            <a:rect l="l" t="t" r="r" b="b"/>
            <a:pathLst>
              <a:path w="137160" h="135254">
                <a:moveTo>
                  <a:pt x="0" y="135241"/>
                </a:moveTo>
                <a:lnTo>
                  <a:pt x="136561" y="0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6" name="object 82">
            <a:extLst>
              <a:ext uri="{FF2B5EF4-FFF2-40B4-BE49-F238E27FC236}">
                <a16:creationId xmlns:a16="http://schemas.microsoft.com/office/drawing/2014/main" id="{12A74CBA-D738-4BF8-B204-C471E7C3D93C}"/>
              </a:ext>
            </a:extLst>
          </p:cNvPr>
          <p:cNvSpPr/>
          <p:nvPr/>
        </p:nvSpPr>
        <p:spPr>
          <a:xfrm>
            <a:off x="1539434" y="9267408"/>
            <a:ext cx="135255" cy="137160"/>
          </a:xfrm>
          <a:custGeom>
            <a:avLst/>
            <a:gdLst/>
            <a:ahLst/>
            <a:cxnLst/>
            <a:rect l="l" t="t" r="r" b="b"/>
            <a:pathLst>
              <a:path w="135255" h="137159">
                <a:moveTo>
                  <a:pt x="0" y="0"/>
                </a:moveTo>
                <a:lnTo>
                  <a:pt x="135252" y="136561"/>
                </a:lnTo>
              </a:path>
            </a:pathLst>
          </a:custGeom>
          <a:ln w="407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87" name="object 83">
            <a:extLst>
              <a:ext uri="{FF2B5EF4-FFF2-40B4-BE49-F238E27FC236}">
                <a16:creationId xmlns:a16="http://schemas.microsoft.com/office/drawing/2014/main" id="{879462D3-6486-4531-A346-EA68F1AFA86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910" y="2909095"/>
            <a:ext cx="2273082" cy="2755653"/>
          </a:xfrm>
          <a:prstGeom prst="rect">
            <a:avLst/>
          </a:prstGeom>
        </p:spPr>
      </p:pic>
      <p:sp>
        <p:nvSpPr>
          <p:cNvPr id="88" name="object 84">
            <a:extLst>
              <a:ext uri="{FF2B5EF4-FFF2-40B4-BE49-F238E27FC236}">
                <a16:creationId xmlns:a16="http://schemas.microsoft.com/office/drawing/2014/main" id="{B65FAA15-75B6-47F5-93CC-FF0D871B3D50}"/>
              </a:ext>
            </a:extLst>
          </p:cNvPr>
          <p:cNvSpPr txBox="1"/>
          <p:nvPr/>
        </p:nvSpPr>
        <p:spPr>
          <a:xfrm>
            <a:off x="16986189" y="4684539"/>
            <a:ext cx="2066289" cy="746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</a:t>
            </a:r>
            <a:r>
              <a:rPr kumimoji="0" sz="1950" b="1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9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Strom:</a:t>
            </a:r>
            <a:endParaRPr kumimoji="0" sz="19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561975" marR="0" lvl="0" indent="0" defTabSz="91440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€</a:t>
            </a:r>
            <a:r>
              <a:rPr kumimoji="0" sz="2600" b="1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26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133.200</a:t>
            </a:r>
            <a:endParaRPr kumimoji="0" sz="2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89" name="object 85">
            <a:extLst>
              <a:ext uri="{FF2B5EF4-FFF2-40B4-BE49-F238E27FC236}">
                <a16:creationId xmlns:a16="http://schemas.microsoft.com/office/drawing/2014/main" id="{3128DFE4-4C1B-4CFC-8168-F10AC70C182C}"/>
              </a:ext>
            </a:extLst>
          </p:cNvPr>
          <p:cNvSpPr txBox="1"/>
          <p:nvPr/>
        </p:nvSpPr>
        <p:spPr>
          <a:xfrm>
            <a:off x="16860293" y="8083118"/>
            <a:ext cx="2192020" cy="746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Zuschuss</a:t>
            </a:r>
            <a:r>
              <a:rPr kumimoji="0" sz="1950" b="1" i="0" u="none" strike="noStrike" kern="0" cap="none" spc="9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95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Erdgas:</a:t>
            </a:r>
            <a:endParaRPr kumimoji="0" sz="19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873760" marR="0" lvl="0" indent="0" defTabSz="91440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€</a:t>
            </a:r>
            <a:r>
              <a:rPr kumimoji="0" sz="2600" b="1" i="0" u="none" strike="noStrike" kern="0" cap="none" spc="2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2600" b="1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31.440</a:t>
            </a:r>
            <a:endParaRPr kumimoji="0" sz="2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0" name="object 86">
            <a:extLst>
              <a:ext uri="{FF2B5EF4-FFF2-40B4-BE49-F238E27FC236}">
                <a16:creationId xmlns:a16="http://schemas.microsoft.com/office/drawing/2014/main" id="{CA75FAF1-C3A4-4B2A-A26B-4C54B1DFCF8B}"/>
              </a:ext>
            </a:extLst>
          </p:cNvPr>
          <p:cNvSpPr/>
          <p:nvPr/>
        </p:nvSpPr>
        <p:spPr>
          <a:xfrm>
            <a:off x="17520299" y="5482142"/>
            <a:ext cx="1518920" cy="0"/>
          </a:xfrm>
          <a:custGeom>
            <a:avLst/>
            <a:gdLst/>
            <a:ahLst/>
            <a:cxnLst/>
            <a:rect l="l" t="t" r="r" b="b"/>
            <a:pathLst>
              <a:path w="1518919">
                <a:moveTo>
                  <a:pt x="0" y="0"/>
                </a:moveTo>
                <a:lnTo>
                  <a:pt x="1518508" y="0"/>
                </a:lnTo>
              </a:path>
            </a:pathLst>
          </a:custGeom>
          <a:ln w="41883">
            <a:solidFill>
              <a:srgbClr val="00A5E8"/>
            </a:solidFill>
          </a:ln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91" name="object 87">
            <a:extLst>
              <a:ext uri="{FF2B5EF4-FFF2-40B4-BE49-F238E27FC236}">
                <a16:creationId xmlns:a16="http://schemas.microsoft.com/office/drawing/2014/main" id="{FD863941-CD3D-479C-8D88-86292950F9F1}"/>
              </a:ext>
            </a:extLst>
          </p:cNvPr>
          <p:cNvGrpSpPr/>
          <p:nvPr/>
        </p:nvGrpSpPr>
        <p:grpSpPr>
          <a:xfrm>
            <a:off x="17737680" y="6505840"/>
            <a:ext cx="1301750" cy="2383790"/>
            <a:chOff x="17737680" y="6505840"/>
            <a:chExt cx="1301750" cy="2383790"/>
          </a:xfrm>
        </p:grpSpPr>
        <p:sp>
          <p:nvSpPr>
            <p:cNvPr id="92" name="object 88">
              <a:extLst>
                <a:ext uri="{FF2B5EF4-FFF2-40B4-BE49-F238E27FC236}">
                  <a16:creationId xmlns:a16="http://schemas.microsoft.com/office/drawing/2014/main" id="{E657452A-5719-4C38-B574-A0437ECF10D3}"/>
                </a:ext>
              </a:extLst>
            </p:cNvPr>
            <p:cNvSpPr/>
            <p:nvPr/>
          </p:nvSpPr>
          <p:spPr>
            <a:xfrm>
              <a:off x="17737680" y="8868441"/>
              <a:ext cx="1301750" cy="0"/>
            </a:xfrm>
            <a:custGeom>
              <a:avLst/>
              <a:gdLst/>
              <a:ahLst/>
              <a:cxnLst/>
              <a:rect l="l" t="t" r="r" b="b"/>
              <a:pathLst>
                <a:path w="1301750">
                  <a:moveTo>
                    <a:pt x="0" y="0"/>
                  </a:moveTo>
                  <a:lnTo>
                    <a:pt x="1301133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object 89">
              <a:extLst>
                <a:ext uri="{FF2B5EF4-FFF2-40B4-BE49-F238E27FC236}">
                  <a16:creationId xmlns:a16="http://schemas.microsoft.com/office/drawing/2014/main" id="{22AC74A3-9536-48F0-B1E6-D239AAF569E6}"/>
                </a:ext>
              </a:extLst>
            </p:cNvPr>
            <p:cNvSpPr/>
            <p:nvPr/>
          </p:nvSpPr>
          <p:spPr>
            <a:xfrm>
              <a:off x="18213215" y="6520871"/>
              <a:ext cx="722630" cy="615315"/>
            </a:xfrm>
            <a:custGeom>
              <a:avLst/>
              <a:gdLst/>
              <a:ahLst/>
              <a:cxnLst/>
              <a:rect l="l" t="t" r="r" b="b"/>
              <a:pathLst>
                <a:path w="722630" h="615315">
                  <a:moveTo>
                    <a:pt x="700910" y="595814"/>
                  </a:moveTo>
                  <a:lnTo>
                    <a:pt x="666880" y="595814"/>
                  </a:lnTo>
                  <a:lnTo>
                    <a:pt x="658524" y="594127"/>
                  </a:lnTo>
                  <a:lnTo>
                    <a:pt x="651697" y="589525"/>
                  </a:lnTo>
                  <a:lnTo>
                    <a:pt x="647093" y="582699"/>
                  </a:lnTo>
                  <a:lnTo>
                    <a:pt x="645404" y="574338"/>
                  </a:lnTo>
                  <a:lnTo>
                    <a:pt x="645404" y="317362"/>
                  </a:lnTo>
                  <a:lnTo>
                    <a:pt x="647093" y="309001"/>
                  </a:lnTo>
                  <a:lnTo>
                    <a:pt x="651697" y="302175"/>
                  </a:lnTo>
                  <a:lnTo>
                    <a:pt x="658524" y="297573"/>
                  </a:lnTo>
                  <a:lnTo>
                    <a:pt x="666880" y="295886"/>
                  </a:lnTo>
                  <a:lnTo>
                    <a:pt x="700910" y="295886"/>
                  </a:lnTo>
                  <a:lnTo>
                    <a:pt x="709271" y="297573"/>
                  </a:lnTo>
                  <a:lnTo>
                    <a:pt x="716097" y="302175"/>
                  </a:lnTo>
                  <a:lnTo>
                    <a:pt x="720699" y="309001"/>
                  </a:lnTo>
                  <a:lnTo>
                    <a:pt x="722386" y="317362"/>
                  </a:lnTo>
                  <a:lnTo>
                    <a:pt x="722386" y="574338"/>
                  </a:lnTo>
                  <a:lnTo>
                    <a:pt x="720699" y="582699"/>
                  </a:lnTo>
                  <a:lnTo>
                    <a:pt x="716097" y="589525"/>
                  </a:lnTo>
                  <a:lnTo>
                    <a:pt x="709271" y="594127"/>
                  </a:lnTo>
                  <a:lnTo>
                    <a:pt x="700910" y="595814"/>
                  </a:lnTo>
                  <a:close/>
                </a:path>
                <a:path w="722630" h="615315">
                  <a:moveTo>
                    <a:pt x="645404" y="338146"/>
                  </a:moveTo>
                  <a:lnTo>
                    <a:pt x="453190" y="338146"/>
                  </a:lnTo>
                  <a:lnTo>
                    <a:pt x="447601" y="331726"/>
                  </a:lnTo>
                  <a:lnTo>
                    <a:pt x="441698" y="325600"/>
                  </a:lnTo>
                  <a:lnTo>
                    <a:pt x="435497" y="319776"/>
                  </a:lnTo>
                  <a:lnTo>
                    <a:pt x="429013" y="314262"/>
                  </a:lnTo>
                  <a:lnTo>
                    <a:pt x="429013" y="287886"/>
                  </a:lnTo>
                  <a:lnTo>
                    <a:pt x="426517" y="275519"/>
                  </a:lnTo>
                  <a:lnTo>
                    <a:pt x="419711" y="265421"/>
                  </a:lnTo>
                  <a:lnTo>
                    <a:pt x="409616" y="258613"/>
                  </a:lnTo>
                  <a:lnTo>
                    <a:pt x="397254" y="256117"/>
                  </a:lnTo>
                  <a:lnTo>
                    <a:pt x="248159" y="256117"/>
                  </a:lnTo>
                  <a:lnTo>
                    <a:pt x="235798" y="258613"/>
                  </a:lnTo>
                  <a:lnTo>
                    <a:pt x="225703" y="265421"/>
                  </a:lnTo>
                  <a:lnTo>
                    <a:pt x="218897" y="275519"/>
                  </a:lnTo>
                  <a:lnTo>
                    <a:pt x="216401" y="287886"/>
                  </a:lnTo>
                  <a:lnTo>
                    <a:pt x="216401" y="314262"/>
                  </a:lnTo>
                  <a:lnTo>
                    <a:pt x="209911" y="319776"/>
                  </a:lnTo>
                  <a:lnTo>
                    <a:pt x="203707" y="325600"/>
                  </a:lnTo>
                  <a:lnTo>
                    <a:pt x="197803" y="331726"/>
                  </a:lnTo>
                  <a:lnTo>
                    <a:pt x="192214" y="338146"/>
                  </a:lnTo>
                  <a:lnTo>
                    <a:pt x="0" y="338146"/>
                  </a:lnTo>
                  <a:lnTo>
                    <a:pt x="0" y="553867"/>
                  </a:lnTo>
                  <a:lnTo>
                    <a:pt x="192496" y="553867"/>
                  </a:lnTo>
                  <a:lnTo>
                    <a:pt x="218566" y="579191"/>
                  </a:lnTo>
                  <a:lnTo>
                    <a:pt x="249597" y="598467"/>
                  </a:lnTo>
                  <a:lnTo>
                    <a:pt x="284629" y="610736"/>
                  </a:lnTo>
                  <a:lnTo>
                    <a:pt x="322702" y="615038"/>
                  </a:lnTo>
                  <a:lnTo>
                    <a:pt x="360779" y="610736"/>
                  </a:lnTo>
                  <a:lnTo>
                    <a:pt x="395812" y="598467"/>
                  </a:lnTo>
                  <a:lnTo>
                    <a:pt x="426844" y="579191"/>
                  </a:lnTo>
                  <a:lnTo>
                    <a:pt x="452918" y="553867"/>
                  </a:lnTo>
                  <a:lnTo>
                    <a:pt x="645404" y="553867"/>
                  </a:lnTo>
                  <a:lnTo>
                    <a:pt x="645404" y="338146"/>
                  </a:lnTo>
                  <a:close/>
                </a:path>
                <a:path w="722630" h="615315">
                  <a:moveTo>
                    <a:pt x="397003" y="256117"/>
                  </a:moveTo>
                  <a:lnTo>
                    <a:pt x="248400" y="256117"/>
                  </a:lnTo>
                  <a:lnTo>
                    <a:pt x="248400" y="125095"/>
                  </a:lnTo>
                  <a:lnTo>
                    <a:pt x="397003" y="125095"/>
                  </a:lnTo>
                  <a:lnTo>
                    <a:pt x="397003" y="256117"/>
                  </a:lnTo>
                  <a:close/>
                </a:path>
                <a:path w="722630" h="615315">
                  <a:moveTo>
                    <a:pt x="433871" y="61945"/>
                  </a:moveTo>
                  <a:lnTo>
                    <a:pt x="211543" y="61945"/>
                  </a:lnTo>
                  <a:lnTo>
                    <a:pt x="199485" y="59512"/>
                  </a:lnTo>
                  <a:lnTo>
                    <a:pt x="189640" y="52875"/>
                  </a:lnTo>
                  <a:lnTo>
                    <a:pt x="183003" y="43030"/>
                  </a:lnTo>
                  <a:lnTo>
                    <a:pt x="180570" y="30972"/>
                  </a:lnTo>
                  <a:lnTo>
                    <a:pt x="183003" y="18915"/>
                  </a:lnTo>
                  <a:lnTo>
                    <a:pt x="189640" y="9070"/>
                  </a:lnTo>
                  <a:lnTo>
                    <a:pt x="199485" y="2433"/>
                  </a:lnTo>
                  <a:lnTo>
                    <a:pt x="211543" y="0"/>
                  </a:lnTo>
                  <a:lnTo>
                    <a:pt x="433871" y="0"/>
                  </a:lnTo>
                  <a:lnTo>
                    <a:pt x="445929" y="2433"/>
                  </a:lnTo>
                  <a:lnTo>
                    <a:pt x="455774" y="9070"/>
                  </a:lnTo>
                  <a:lnTo>
                    <a:pt x="462410" y="18915"/>
                  </a:lnTo>
                  <a:lnTo>
                    <a:pt x="464844" y="30972"/>
                  </a:lnTo>
                  <a:lnTo>
                    <a:pt x="462410" y="43030"/>
                  </a:lnTo>
                  <a:lnTo>
                    <a:pt x="455774" y="52875"/>
                  </a:lnTo>
                  <a:lnTo>
                    <a:pt x="445929" y="59512"/>
                  </a:lnTo>
                  <a:lnTo>
                    <a:pt x="433871" y="61945"/>
                  </a:lnTo>
                  <a:close/>
                </a:path>
              </a:pathLst>
            </a:custGeom>
            <a:ln w="30061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94" name="object 90">
              <a:extLst>
                <a:ext uri="{FF2B5EF4-FFF2-40B4-BE49-F238E27FC236}">
                  <a16:creationId xmlns:a16="http://schemas.microsoft.com/office/drawing/2014/main" id="{EA7B94D5-59D4-4B7A-92C6-6F8B0C5F9EC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414586" y="6567786"/>
              <a:ext cx="242673" cy="93211"/>
            </a:xfrm>
            <a:prstGeom prst="rect">
              <a:avLst/>
            </a:prstGeom>
          </p:spPr>
        </p:pic>
        <p:sp>
          <p:nvSpPr>
            <p:cNvPr id="95" name="object 91">
              <a:extLst>
                <a:ext uri="{FF2B5EF4-FFF2-40B4-BE49-F238E27FC236}">
                  <a16:creationId xmlns:a16="http://schemas.microsoft.com/office/drawing/2014/main" id="{0F611425-C864-4110-AD26-9DA88C7ED594}"/>
                </a:ext>
              </a:extLst>
            </p:cNvPr>
            <p:cNvSpPr/>
            <p:nvPr/>
          </p:nvSpPr>
          <p:spPr>
            <a:xfrm>
              <a:off x="18048058" y="6816758"/>
              <a:ext cx="975994" cy="300355"/>
            </a:xfrm>
            <a:custGeom>
              <a:avLst/>
              <a:gdLst/>
              <a:ahLst/>
              <a:cxnLst/>
              <a:rect l="l" t="t" r="r" b="b"/>
              <a:pathLst>
                <a:path w="975994" h="300354">
                  <a:moveTo>
                    <a:pt x="143681" y="299928"/>
                  </a:moveTo>
                  <a:lnTo>
                    <a:pt x="109651" y="299928"/>
                  </a:lnTo>
                  <a:lnTo>
                    <a:pt x="101296" y="298240"/>
                  </a:lnTo>
                  <a:lnTo>
                    <a:pt x="94473" y="293638"/>
                  </a:lnTo>
                  <a:lnTo>
                    <a:pt x="89872" y="286812"/>
                  </a:lnTo>
                  <a:lnTo>
                    <a:pt x="88185" y="278452"/>
                  </a:lnTo>
                  <a:lnTo>
                    <a:pt x="88185" y="21475"/>
                  </a:lnTo>
                  <a:lnTo>
                    <a:pt x="89872" y="13115"/>
                  </a:lnTo>
                  <a:lnTo>
                    <a:pt x="94473" y="6289"/>
                  </a:lnTo>
                  <a:lnTo>
                    <a:pt x="101296" y="1687"/>
                  </a:lnTo>
                  <a:lnTo>
                    <a:pt x="109651" y="0"/>
                  </a:lnTo>
                  <a:lnTo>
                    <a:pt x="143681" y="0"/>
                  </a:lnTo>
                  <a:lnTo>
                    <a:pt x="152042" y="1687"/>
                  </a:lnTo>
                  <a:lnTo>
                    <a:pt x="158868" y="6289"/>
                  </a:lnTo>
                  <a:lnTo>
                    <a:pt x="163469" y="13115"/>
                  </a:lnTo>
                  <a:lnTo>
                    <a:pt x="165157" y="21475"/>
                  </a:lnTo>
                  <a:lnTo>
                    <a:pt x="165157" y="278452"/>
                  </a:lnTo>
                  <a:lnTo>
                    <a:pt x="163469" y="286812"/>
                  </a:lnTo>
                  <a:lnTo>
                    <a:pt x="158868" y="293638"/>
                  </a:lnTo>
                  <a:lnTo>
                    <a:pt x="152042" y="298240"/>
                  </a:lnTo>
                  <a:lnTo>
                    <a:pt x="143681" y="299928"/>
                  </a:lnTo>
                  <a:close/>
                </a:path>
                <a:path w="975994" h="300354">
                  <a:moveTo>
                    <a:pt x="887543" y="42260"/>
                  </a:moveTo>
                  <a:lnTo>
                    <a:pt x="975718" y="42260"/>
                  </a:lnTo>
                  <a:lnTo>
                    <a:pt x="975718" y="257981"/>
                  </a:lnTo>
                  <a:lnTo>
                    <a:pt x="887543" y="257981"/>
                  </a:lnTo>
                </a:path>
                <a:path w="975994" h="300354">
                  <a:moveTo>
                    <a:pt x="88185" y="42260"/>
                  </a:moveTo>
                  <a:lnTo>
                    <a:pt x="0" y="42260"/>
                  </a:lnTo>
                  <a:lnTo>
                    <a:pt x="0" y="257981"/>
                  </a:lnTo>
                  <a:lnTo>
                    <a:pt x="88185" y="257981"/>
                  </a:lnTo>
                </a:path>
              </a:pathLst>
            </a:custGeom>
            <a:ln w="30061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96" name="object 92">
            <a:extLst>
              <a:ext uri="{FF2B5EF4-FFF2-40B4-BE49-F238E27FC236}">
                <a16:creationId xmlns:a16="http://schemas.microsoft.com/office/drawing/2014/main" id="{68AC98C7-73D8-4F81-9BDD-2B14D2C1BB7C}"/>
              </a:ext>
            </a:extLst>
          </p:cNvPr>
          <p:cNvSpPr/>
          <p:nvPr/>
        </p:nvSpPr>
        <p:spPr>
          <a:xfrm>
            <a:off x="18485277" y="3076989"/>
            <a:ext cx="553720" cy="1033780"/>
          </a:xfrm>
          <a:custGeom>
            <a:avLst/>
            <a:gdLst/>
            <a:ahLst/>
            <a:cxnLst/>
            <a:rect l="l" t="t" r="r" b="b"/>
            <a:pathLst>
              <a:path w="553719" h="1033779">
                <a:moveTo>
                  <a:pt x="319676" y="0"/>
                </a:moveTo>
                <a:lnTo>
                  <a:pt x="0" y="632567"/>
                </a:lnTo>
                <a:lnTo>
                  <a:pt x="231239" y="632567"/>
                </a:lnTo>
                <a:lnTo>
                  <a:pt x="231239" y="1033266"/>
                </a:lnTo>
                <a:lnTo>
                  <a:pt x="303085" y="916443"/>
                </a:lnTo>
                <a:lnTo>
                  <a:pt x="264410" y="916443"/>
                </a:lnTo>
                <a:lnTo>
                  <a:pt x="264410" y="600222"/>
                </a:lnTo>
                <a:lnTo>
                  <a:pt x="53338" y="600222"/>
                </a:lnTo>
                <a:lnTo>
                  <a:pt x="286525" y="138843"/>
                </a:lnTo>
                <a:lnTo>
                  <a:pt x="319676" y="138843"/>
                </a:lnTo>
                <a:lnTo>
                  <a:pt x="319676" y="0"/>
                </a:lnTo>
                <a:close/>
              </a:path>
              <a:path w="553719" h="1033779">
                <a:moveTo>
                  <a:pt x="319676" y="138843"/>
                </a:moveTo>
                <a:lnTo>
                  <a:pt x="286525" y="138843"/>
                </a:lnTo>
                <a:lnTo>
                  <a:pt x="286525" y="541585"/>
                </a:lnTo>
                <a:lnTo>
                  <a:pt x="494979" y="541585"/>
                </a:lnTo>
                <a:lnTo>
                  <a:pt x="264410" y="916443"/>
                </a:lnTo>
                <a:lnTo>
                  <a:pt x="303085" y="916443"/>
                </a:lnTo>
                <a:lnTo>
                  <a:pt x="553532" y="509209"/>
                </a:lnTo>
                <a:lnTo>
                  <a:pt x="319676" y="509209"/>
                </a:lnTo>
                <a:lnTo>
                  <a:pt x="319676" y="138843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97" name="object 93">
            <a:extLst>
              <a:ext uri="{FF2B5EF4-FFF2-40B4-BE49-F238E27FC236}">
                <a16:creationId xmlns:a16="http://schemas.microsoft.com/office/drawing/2014/main" id="{0262CB06-5BD4-4847-94C6-82AE8A7C2BBE}"/>
              </a:ext>
            </a:extLst>
          </p:cNvPr>
          <p:cNvGrpSpPr/>
          <p:nvPr/>
        </p:nvGrpSpPr>
        <p:grpSpPr>
          <a:xfrm>
            <a:off x="12849354" y="9789466"/>
            <a:ext cx="386715" cy="711200"/>
            <a:chOff x="12849354" y="9789466"/>
            <a:chExt cx="386715" cy="711200"/>
          </a:xfrm>
        </p:grpSpPr>
        <p:sp>
          <p:nvSpPr>
            <p:cNvPr id="98" name="object 94">
              <a:extLst>
                <a:ext uri="{FF2B5EF4-FFF2-40B4-BE49-F238E27FC236}">
                  <a16:creationId xmlns:a16="http://schemas.microsoft.com/office/drawing/2014/main" id="{95C835EB-F535-4999-9556-D7CC1BC7E840}"/>
                </a:ext>
              </a:extLst>
            </p:cNvPr>
            <p:cNvSpPr/>
            <p:nvPr/>
          </p:nvSpPr>
          <p:spPr>
            <a:xfrm>
              <a:off x="12854589" y="9794701"/>
              <a:ext cx="375920" cy="701040"/>
            </a:xfrm>
            <a:custGeom>
              <a:avLst/>
              <a:gdLst/>
              <a:ahLst/>
              <a:cxnLst/>
              <a:rect l="l" t="t" r="r" b="b"/>
              <a:pathLst>
                <a:path w="375919" h="701040">
                  <a:moveTo>
                    <a:pt x="216946" y="0"/>
                  </a:moveTo>
                  <a:lnTo>
                    <a:pt x="0" y="428876"/>
                  </a:lnTo>
                  <a:lnTo>
                    <a:pt x="156927" y="428876"/>
                  </a:lnTo>
                  <a:lnTo>
                    <a:pt x="156927" y="700554"/>
                  </a:lnTo>
                  <a:lnTo>
                    <a:pt x="205681" y="621352"/>
                  </a:lnTo>
                  <a:lnTo>
                    <a:pt x="179439" y="621352"/>
                  </a:lnTo>
                  <a:lnTo>
                    <a:pt x="179439" y="406950"/>
                  </a:lnTo>
                  <a:lnTo>
                    <a:pt x="36197" y="406950"/>
                  </a:lnTo>
                  <a:lnTo>
                    <a:pt x="194444" y="94133"/>
                  </a:lnTo>
                  <a:lnTo>
                    <a:pt x="216946" y="94133"/>
                  </a:lnTo>
                  <a:lnTo>
                    <a:pt x="216946" y="0"/>
                  </a:lnTo>
                  <a:close/>
                </a:path>
                <a:path w="375919" h="701040">
                  <a:moveTo>
                    <a:pt x="216946" y="94133"/>
                  </a:moveTo>
                  <a:lnTo>
                    <a:pt x="194444" y="94133"/>
                  </a:lnTo>
                  <a:lnTo>
                    <a:pt x="194444" y="367193"/>
                  </a:lnTo>
                  <a:lnTo>
                    <a:pt x="335916" y="367193"/>
                  </a:lnTo>
                  <a:lnTo>
                    <a:pt x="179439" y="621352"/>
                  </a:lnTo>
                  <a:lnTo>
                    <a:pt x="205681" y="621352"/>
                  </a:lnTo>
                  <a:lnTo>
                    <a:pt x="375643" y="345246"/>
                  </a:lnTo>
                  <a:lnTo>
                    <a:pt x="216946" y="345246"/>
                  </a:lnTo>
                  <a:lnTo>
                    <a:pt x="216946" y="9413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object 95">
              <a:extLst>
                <a:ext uri="{FF2B5EF4-FFF2-40B4-BE49-F238E27FC236}">
                  <a16:creationId xmlns:a16="http://schemas.microsoft.com/office/drawing/2014/main" id="{209C6CE7-F5FF-48FF-AB73-721475C32702}"/>
                </a:ext>
              </a:extLst>
            </p:cNvPr>
            <p:cNvSpPr/>
            <p:nvPr/>
          </p:nvSpPr>
          <p:spPr>
            <a:xfrm>
              <a:off x="12854589" y="9794701"/>
              <a:ext cx="375920" cy="701040"/>
            </a:xfrm>
            <a:custGeom>
              <a:avLst/>
              <a:gdLst/>
              <a:ahLst/>
              <a:cxnLst/>
              <a:rect l="l" t="t" r="r" b="b"/>
              <a:pathLst>
                <a:path w="375919" h="701040">
                  <a:moveTo>
                    <a:pt x="156927" y="700554"/>
                  </a:moveTo>
                  <a:lnTo>
                    <a:pt x="156927" y="428876"/>
                  </a:lnTo>
                  <a:lnTo>
                    <a:pt x="0" y="428876"/>
                  </a:lnTo>
                  <a:lnTo>
                    <a:pt x="216946" y="0"/>
                  </a:lnTo>
                  <a:lnTo>
                    <a:pt x="216946" y="345246"/>
                  </a:lnTo>
                  <a:lnTo>
                    <a:pt x="375643" y="345246"/>
                  </a:lnTo>
                  <a:lnTo>
                    <a:pt x="156927" y="700554"/>
                  </a:lnTo>
                  <a:close/>
                </a:path>
                <a:path w="375919" h="701040">
                  <a:moveTo>
                    <a:pt x="36197" y="406950"/>
                  </a:moveTo>
                  <a:lnTo>
                    <a:pt x="179439" y="406950"/>
                  </a:lnTo>
                  <a:lnTo>
                    <a:pt x="179439" y="621352"/>
                  </a:lnTo>
                  <a:lnTo>
                    <a:pt x="335916" y="367193"/>
                  </a:lnTo>
                  <a:lnTo>
                    <a:pt x="194444" y="367193"/>
                  </a:lnTo>
                  <a:lnTo>
                    <a:pt x="194444" y="94133"/>
                  </a:lnTo>
                  <a:lnTo>
                    <a:pt x="36197" y="406950"/>
                  </a:lnTo>
                  <a:close/>
                </a:path>
              </a:pathLst>
            </a:custGeom>
            <a:ln w="1047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00" name="object 96">
            <a:extLst>
              <a:ext uri="{FF2B5EF4-FFF2-40B4-BE49-F238E27FC236}">
                <a16:creationId xmlns:a16="http://schemas.microsoft.com/office/drawing/2014/main" id="{21FEFB91-DB6C-49EF-B41A-62FE951D1D1A}"/>
              </a:ext>
            </a:extLst>
          </p:cNvPr>
          <p:cNvSpPr txBox="1"/>
          <p:nvPr/>
        </p:nvSpPr>
        <p:spPr>
          <a:xfrm>
            <a:off x="16156361" y="9769683"/>
            <a:ext cx="2889885" cy="746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5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Energiekostenzuschuss</a:t>
            </a:r>
            <a:endParaRPr kumimoji="0" sz="195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386205" marR="0" lvl="0" indent="0" defTabSz="91440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€</a:t>
            </a:r>
            <a:r>
              <a:rPr kumimoji="0" sz="2600" b="1" i="0" u="none" strike="noStrike" kern="0" cap="none" spc="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2600" b="1" i="0" u="none" strike="noStrike" kern="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164.640</a:t>
            </a:r>
            <a:endParaRPr kumimoji="0" sz="2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1" name="object 97">
            <a:extLst>
              <a:ext uri="{FF2B5EF4-FFF2-40B4-BE49-F238E27FC236}">
                <a16:creationId xmlns:a16="http://schemas.microsoft.com/office/drawing/2014/main" id="{D703485F-52C2-4AB0-9701-C2EBBD85EE15}"/>
              </a:ext>
            </a:extLst>
          </p:cNvPr>
          <p:cNvSpPr/>
          <p:nvPr/>
        </p:nvSpPr>
        <p:spPr>
          <a:xfrm>
            <a:off x="14933448" y="9850735"/>
            <a:ext cx="1019175" cy="605155"/>
          </a:xfrm>
          <a:custGeom>
            <a:avLst/>
            <a:gdLst/>
            <a:ahLst/>
            <a:cxnLst/>
            <a:rect l="l" t="t" r="r" b="b"/>
            <a:pathLst>
              <a:path w="1019175" h="605154">
                <a:moveTo>
                  <a:pt x="712076" y="245567"/>
                </a:moveTo>
                <a:lnTo>
                  <a:pt x="712050" y="234810"/>
                </a:lnTo>
                <a:lnTo>
                  <a:pt x="709853" y="229679"/>
                </a:lnTo>
                <a:lnTo>
                  <a:pt x="706018" y="225920"/>
                </a:lnTo>
                <a:lnTo>
                  <a:pt x="687882" y="210096"/>
                </a:lnTo>
                <a:lnTo>
                  <a:pt x="680427" y="203581"/>
                </a:lnTo>
                <a:lnTo>
                  <a:pt x="651510" y="185724"/>
                </a:lnTo>
                <a:lnTo>
                  <a:pt x="618236" y="173888"/>
                </a:lnTo>
                <a:lnTo>
                  <a:pt x="579551" y="169595"/>
                </a:lnTo>
                <a:lnTo>
                  <a:pt x="534517" y="175501"/>
                </a:lnTo>
                <a:lnTo>
                  <a:pt x="493903" y="192163"/>
                </a:lnTo>
                <a:lnTo>
                  <a:pt x="459219" y="218020"/>
                </a:lnTo>
                <a:lnTo>
                  <a:pt x="432015" y="251523"/>
                </a:lnTo>
                <a:lnTo>
                  <a:pt x="413804" y="291096"/>
                </a:lnTo>
                <a:lnTo>
                  <a:pt x="385381" y="291096"/>
                </a:lnTo>
                <a:lnTo>
                  <a:pt x="377418" y="292684"/>
                </a:lnTo>
                <a:lnTo>
                  <a:pt x="370916" y="297027"/>
                </a:lnTo>
                <a:lnTo>
                  <a:pt x="366547" y="303466"/>
                </a:lnTo>
                <a:lnTo>
                  <a:pt x="364934" y="311353"/>
                </a:lnTo>
                <a:lnTo>
                  <a:pt x="366547" y="319239"/>
                </a:lnTo>
                <a:lnTo>
                  <a:pt x="370916" y="325666"/>
                </a:lnTo>
                <a:lnTo>
                  <a:pt x="377418" y="330009"/>
                </a:lnTo>
                <a:lnTo>
                  <a:pt x="385381" y="331597"/>
                </a:lnTo>
                <a:lnTo>
                  <a:pt x="406450" y="331597"/>
                </a:lnTo>
                <a:lnTo>
                  <a:pt x="406260" y="335000"/>
                </a:lnTo>
                <a:lnTo>
                  <a:pt x="405815" y="338239"/>
                </a:lnTo>
                <a:lnTo>
                  <a:pt x="405828" y="348602"/>
                </a:lnTo>
                <a:lnTo>
                  <a:pt x="406298" y="355371"/>
                </a:lnTo>
                <a:lnTo>
                  <a:pt x="407098" y="361975"/>
                </a:lnTo>
                <a:lnTo>
                  <a:pt x="385381" y="361975"/>
                </a:lnTo>
                <a:lnTo>
                  <a:pt x="377418" y="363562"/>
                </a:lnTo>
                <a:lnTo>
                  <a:pt x="370916" y="367906"/>
                </a:lnTo>
                <a:lnTo>
                  <a:pt x="366547" y="374332"/>
                </a:lnTo>
                <a:lnTo>
                  <a:pt x="364934" y="382219"/>
                </a:lnTo>
                <a:lnTo>
                  <a:pt x="366547" y="390105"/>
                </a:lnTo>
                <a:lnTo>
                  <a:pt x="370916" y="396544"/>
                </a:lnTo>
                <a:lnTo>
                  <a:pt x="377418" y="400875"/>
                </a:lnTo>
                <a:lnTo>
                  <a:pt x="385381" y="402463"/>
                </a:lnTo>
                <a:lnTo>
                  <a:pt x="417309" y="402463"/>
                </a:lnTo>
                <a:lnTo>
                  <a:pt x="442734" y="447294"/>
                </a:lnTo>
                <a:lnTo>
                  <a:pt x="479958" y="482536"/>
                </a:lnTo>
                <a:lnTo>
                  <a:pt x="526415" y="505587"/>
                </a:lnTo>
                <a:lnTo>
                  <a:pt x="579551" y="513842"/>
                </a:lnTo>
                <a:lnTo>
                  <a:pt x="618236" y="509498"/>
                </a:lnTo>
                <a:lnTo>
                  <a:pt x="651510" y="497547"/>
                </a:lnTo>
                <a:lnTo>
                  <a:pt x="680427" y="479590"/>
                </a:lnTo>
                <a:lnTo>
                  <a:pt x="687565" y="473341"/>
                </a:lnTo>
                <a:lnTo>
                  <a:pt x="706018" y="457212"/>
                </a:lnTo>
                <a:lnTo>
                  <a:pt x="709853" y="453402"/>
                </a:lnTo>
                <a:lnTo>
                  <a:pt x="712038" y="448259"/>
                </a:lnTo>
                <a:lnTo>
                  <a:pt x="712076" y="437515"/>
                </a:lnTo>
                <a:lnTo>
                  <a:pt x="709968" y="432371"/>
                </a:lnTo>
                <a:lnTo>
                  <a:pt x="706056" y="428409"/>
                </a:lnTo>
                <a:lnTo>
                  <a:pt x="702335" y="424738"/>
                </a:lnTo>
                <a:lnTo>
                  <a:pt x="697153" y="422554"/>
                </a:lnTo>
                <a:lnTo>
                  <a:pt x="691769" y="422554"/>
                </a:lnTo>
                <a:lnTo>
                  <a:pt x="686333" y="422516"/>
                </a:lnTo>
                <a:lnTo>
                  <a:pt x="681101" y="424624"/>
                </a:lnTo>
                <a:lnTo>
                  <a:pt x="677278" y="428409"/>
                </a:lnTo>
                <a:lnTo>
                  <a:pt x="656069" y="447535"/>
                </a:lnTo>
                <a:lnTo>
                  <a:pt x="634263" y="461632"/>
                </a:lnTo>
                <a:lnTo>
                  <a:pt x="609536" y="470357"/>
                </a:lnTo>
                <a:lnTo>
                  <a:pt x="579551" y="473341"/>
                </a:lnTo>
                <a:lnTo>
                  <a:pt x="542505" y="468198"/>
                </a:lnTo>
                <a:lnTo>
                  <a:pt x="509600" y="453732"/>
                </a:lnTo>
                <a:lnTo>
                  <a:pt x="482206" y="431342"/>
                </a:lnTo>
                <a:lnTo>
                  <a:pt x="461708" y="402463"/>
                </a:lnTo>
                <a:lnTo>
                  <a:pt x="589457" y="402463"/>
                </a:lnTo>
                <a:lnTo>
                  <a:pt x="597408" y="400875"/>
                </a:lnTo>
                <a:lnTo>
                  <a:pt x="603897" y="396532"/>
                </a:lnTo>
                <a:lnTo>
                  <a:pt x="608279" y="390105"/>
                </a:lnTo>
                <a:lnTo>
                  <a:pt x="609879" y="382219"/>
                </a:lnTo>
                <a:lnTo>
                  <a:pt x="608279" y="374332"/>
                </a:lnTo>
                <a:lnTo>
                  <a:pt x="603897" y="367893"/>
                </a:lnTo>
                <a:lnTo>
                  <a:pt x="597408" y="363562"/>
                </a:lnTo>
                <a:lnTo>
                  <a:pt x="589457" y="361975"/>
                </a:lnTo>
                <a:lnTo>
                  <a:pt x="448297" y="361975"/>
                </a:lnTo>
                <a:lnTo>
                  <a:pt x="447255" y="355371"/>
                </a:lnTo>
                <a:lnTo>
                  <a:pt x="446709" y="348602"/>
                </a:lnTo>
                <a:lnTo>
                  <a:pt x="446709" y="338239"/>
                </a:lnTo>
                <a:lnTo>
                  <a:pt x="447065" y="335000"/>
                </a:lnTo>
                <a:lnTo>
                  <a:pt x="447344" y="331597"/>
                </a:lnTo>
                <a:lnTo>
                  <a:pt x="589457" y="331597"/>
                </a:lnTo>
                <a:lnTo>
                  <a:pt x="597420" y="330009"/>
                </a:lnTo>
                <a:lnTo>
                  <a:pt x="603910" y="325666"/>
                </a:lnTo>
                <a:lnTo>
                  <a:pt x="608291" y="319239"/>
                </a:lnTo>
                <a:lnTo>
                  <a:pt x="609892" y="311353"/>
                </a:lnTo>
                <a:lnTo>
                  <a:pt x="608291" y="303466"/>
                </a:lnTo>
                <a:lnTo>
                  <a:pt x="603910" y="297027"/>
                </a:lnTo>
                <a:lnTo>
                  <a:pt x="597420" y="292684"/>
                </a:lnTo>
                <a:lnTo>
                  <a:pt x="589457" y="291096"/>
                </a:lnTo>
                <a:lnTo>
                  <a:pt x="456920" y="291096"/>
                </a:lnTo>
                <a:lnTo>
                  <a:pt x="476707" y="258343"/>
                </a:lnTo>
                <a:lnTo>
                  <a:pt x="504926" y="232740"/>
                </a:lnTo>
                <a:lnTo>
                  <a:pt x="539788" y="216052"/>
                </a:lnTo>
                <a:lnTo>
                  <a:pt x="579551" y="210096"/>
                </a:lnTo>
                <a:lnTo>
                  <a:pt x="609536" y="213029"/>
                </a:lnTo>
                <a:lnTo>
                  <a:pt x="634263" y="221653"/>
                </a:lnTo>
                <a:lnTo>
                  <a:pt x="656069" y="235635"/>
                </a:lnTo>
                <a:lnTo>
                  <a:pt x="677278" y="254711"/>
                </a:lnTo>
                <a:lnTo>
                  <a:pt x="681101" y="258470"/>
                </a:lnTo>
                <a:lnTo>
                  <a:pt x="686333" y="260604"/>
                </a:lnTo>
                <a:lnTo>
                  <a:pt x="697153" y="260527"/>
                </a:lnTo>
                <a:lnTo>
                  <a:pt x="702335" y="258381"/>
                </a:lnTo>
                <a:lnTo>
                  <a:pt x="709968" y="250748"/>
                </a:lnTo>
                <a:lnTo>
                  <a:pt x="712076" y="245567"/>
                </a:lnTo>
                <a:close/>
              </a:path>
              <a:path w="1019175" h="605154">
                <a:moveTo>
                  <a:pt x="918552" y="20256"/>
                </a:moveTo>
                <a:lnTo>
                  <a:pt x="916825" y="12547"/>
                </a:lnTo>
                <a:lnTo>
                  <a:pt x="912215" y="6045"/>
                </a:lnTo>
                <a:lnTo>
                  <a:pt x="905586" y="1600"/>
                </a:lnTo>
                <a:lnTo>
                  <a:pt x="897801" y="0"/>
                </a:lnTo>
                <a:lnTo>
                  <a:pt x="20447" y="0"/>
                </a:lnTo>
                <a:lnTo>
                  <a:pt x="12166" y="1803"/>
                </a:lnTo>
                <a:lnTo>
                  <a:pt x="5702" y="6502"/>
                </a:lnTo>
                <a:lnTo>
                  <a:pt x="1498" y="13004"/>
                </a:lnTo>
                <a:lnTo>
                  <a:pt x="0" y="20256"/>
                </a:lnTo>
                <a:lnTo>
                  <a:pt x="0" y="486003"/>
                </a:lnTo>
                <a:lnTo>
                  <a:pt x="1612" y="493712"/>
                </a:lnTo>
                <a:lnTo>
                  <a:pt x="6108" y="500278"/>
                </a:lnTo>
                <a:lnTo>
                  <a:pt x="12661" y="504850"/>
                </a:lnTo>
                <a:lnTo>
                  <a:pt x="20447" y="506564"/>
                </a:lnTo>
                <a:lnTo>
                  <a:pt x="28219" y="504863"/>
                </a:lnTo>
                <a:lnTo>
                  <a:pt x="34772" y="500303"/>
                </a:lnTo>
                <a:lnTo>
                  <a:pt x="39268" y="493737"/>
                </a:lnTo>
                <a:lnTo>
                  <a:pt x="40881" y="486003"/>
                </a:lnTo>
                <a:lnTo>
                  <a:pt x="40881" y="40500"/>
                </a:lnTo>
                <a:lnTo>
                  <a:pt x="897801" y="40500"/>
                </a:lnTo>
                <a:lnTo>
                  <a:pt x="905586" y="38912"/>
                </a:lnTo>
                <a:lnTo>
                  <a:pt x="912215" y="34455"/>
                </a:lnTo>
                <a:lnTo>
                  <a:pt x="916825" y="27965"/>
                </a:lnTo>
                <a:lnTo>
                  <a:pt x="918552" y="20256"/>
                </a:lnTo>
                <a:close/>
              </a:path>
              <a:path w="1019175" h="605154">
                <a:moveTo>
                  <a:pt x="1018984" y="98729"/>
                </a:moveTo>
                <a:lnTo>
                  <a:pt x="1017295" y="91097"/>
                </a:lnTo>
                <a:lnTo>
                  <a:pt x="1012774" y="84632"/>
                </a:lnTo>
                <a:lnTo>
                  <a:pt x="1006246" y="80149"/>
                </a:lnTo>
                <a:lnTo>
                  <a:pt x="998537" y="78473"/>
                </a:lnTo>
                <a:lnTo>
                  <a:pt x="978103" y="78473"/>
                </a:lnTo>
                <a:lnTo>
                  <a:pt x="978103" y="118973"/>
                </a:lnTo>
                <a:lnTo>
                  <a:pt x="978103" y="564476"/>
                </a:lnTo>
                <a:lnTo>
                  <a:pt x="714641" y="564476"/>
                </a:lnTo>
                <a:lnTo>
                  <a:pt x="748538" y="529793"/>
                </a:lnTo>
                <a:lnTo>
                  <a:pt x="776262" y="489305"/>
                </a:lnTo>
                <a:lnTo>
                  <a:pt x="797039" y="443877"/>
                </a:lnTo>
                <a:lnTo>
                  <a:pt x="810082" y="394385"/>
                </a:lnTo>
                <a:lnTo>
                  <a:pt x="814603" y="341718"/>
                </a:lnTo>
                <a:lnTo>
                  <a:pt x="810094" y="289128"/>
                </a:lnTo>
                <a:lnTo>
                  <a:pt x="797090" y="239661"/>
                </a:lnTo>
                <a:lnTo>
                  <a:pt x="776376" y="194221"/>
                </a:lnTo>
                <a:lnTo>
                  <a:pt x="773722" y="190334"/>
                </a:lnTo>
                <a:lnTo>
                  <a:pt x="773722" y="341718"/>
                </a:lnTo>
                <a:lnTo>
                  <a:pt x="769302" y="390156"/>
                </a:lnTo>
                <a:lnTo>
                  <a:pt x="756640" y="435241"/>
                </a:lnTo>
                <a:lnTo>
                  <a:pt x="736663" y="476097"/>
                </a:lnTo>
                <a:lnTo>
                  <a:pt x="710260" y="511848"/>
                </a:lnTo>
                <a:lnTo>
                  <a:pt x="678345" y="541591"/>
                </a:lnTo>
                <a:lnTo>
                  <a:pt x="641832" y="564476"/>
                </a:lnTo>
                <a:lnTo>
                  <a:pt x="455955" y="564476"/>
                </a:lnTo>
                <a:lnTo>
                  <a:pt x="419442" y="541591"/>
                </a:lnTo>
                <a:lnTo>
                  <a:pt x="387527" y="511848"/>
                </a:lnTo>
                <a:lnTo>
                  <a:pt x="383146" y="505917"/>
                </a:lnTo>
                <a:lnTo>
                  <a:pt x="383146" y="564476"/>
                </a:lnTo>
                <a:lnTo>
                  <a:pt x="119684" y="564476"/>
                </a:lnTo>
                <a:lnTo>
                  <a:pt x="119684" y="118973"/>
                </a:lnTo>
                <a:lnTo>
                  <a:pt x="382816" y="118973"/>
                </a:lnTo>
                <a:lnTo>
                  <a:pt x="349034" y="153695"/>
                </a:lnTo>
                <a:lnTo>
                  <a:pt x="321398" y="194221"/>
                </a:lnTo>
                <a:lnTo>
                  <a:pt x="300697" y="239661"/>
                </a:lnTo>
                <a:lnTo>
                  <a:pt x="287693" y="289128"/>
                </a:lnTo>
                <a:lnTo>
                  <a:pt x="283197" y="341718"/>
                </a:lnTo>
                <a:lnTo>
                  <a:pt x="287718" y="394385"/>
                </a:lnTo>
                <a:lnTo>
                  <a:pt x="300748" y="443877"/>
                </a:lnTo>
                <a:lnTo>
                  <a:pt x="321525" y="489305"/>
                </a:lnTo>
                <a:lnTo>
                  <a:pt x="349250" y="529793"/>
                </a:lnTo>
                <a:lnTo>
                  <a:pt x="383146" y="564476"/>
                </a:lnTo>
                <a:lnTo>
                  <a:pt x="383146" y="505917"/>
                </a:lnTo>
                <a:lnTo>
                  <a:pt x="361124" y="476097"/>
                </a:lnTo>
                <a:lnTo>
                  <a:pt x="341147" y="435241"/>
                </a:lnTo>
                <a:lnTo>
                  <a:pt x="328485" y="390105"/>
                </a:lnTo>
                <a:lnTo>
                  <a:pt x="324065" y="341718"/>
                </a:lnTo>
                <a:lnTo>
                  <a:pt x="328472" y="293395"/>
                </a:lnTo>
                <a:lnTo>
                  <a:pt x="341058" y="248361"/>
                </a:lnTo>
                <a:lnTo>
                  <a:pt x="360934" y="207505"/>
                </a:lnTo>
                <a:lnTo>
                  <a:pt x="387210" y="171729"/>
                </a:lnTo>
                <a:lnTo>
                  <a:pt x="418973" y="141922"/>
                </a:lnTo>
                <a:lnTo>
                  <a:pt x="455320" y="118973"/>
                </a:lnTo>
                <a:lnTo>
                  <a:pt x="642454" y="118973"/>
                </a:lnTo>
                <a:lnTo>
                  <a:pt x="678815" y="141922"/>
                </a:lnTo>
                <a:lnTo>
                  <a:pt x="710577" y="171729"/>
                </a:lnTo>
                <a:lnTo>
                  <a:pt x="736854" y="207505"/>
                </a:lnTo>
                <a:lnTo>
                  <a:pt x="756729" y="248361"/>
                </a:lnTo>
                <a:lnTo>
                  <a:pt x="769327" y="293395"/>
                </a:lnTo>
                <a:lnTo>
                  <a:pt x="773722" y="341718"/>
                </a:lnTo>
                <a:lnTo>
                  <a:pt x="773722" y="190334"/>
                </a:lnTo>
                <a:lnTo>
                  <a:pt x="748741" y="153695"/>
                </a:lnTo>
                <a:lnTo>
                  <a:pt x="714959" y="118973"/>
                </a:lnTo>
                <a:lnTo>
                  <a:pt x="978103" y="118973"/>
                </a:lnTo>
                <a:lnTo>
                  <a:pt x="978103" y="78473"/>
                </a:lnTo>
                <a:lnTo>
                  <a:pt x="99237" y="78473"/>
                </a:lnTo>
                <a:lnTo>
                  <a:pt x="91300" y="80403"/>
                </a:lnTo>
                <a:lnTo>
                  <a:pt x="84861" y="85217"/>
                </a:lnTo>
                <a:lnTo>
                  <a:pt x="80505" y="91719"/>
                </a:lnTo>
                <a:lnTo>
                  <a:pt x="78803" y="98729"/>
                </a:lnTo>
                <a:lnTo>
                  <a:pt x="78803" y="584720"/>
                </a:lnTo>
                <a:lnTo>
                  <a:pt x="80492" y="592353"/>
                </a:lnTo>
                <a:lnTo>
                  <a:pt x="85001" y="598817"/>
                </a:lnTo>
                <a:lnTo>
                  <a:pt x="91528" y="603288"/>
                </a:lnTo>
                <a:lnTo>
                  <a:pt x="99237" y="604964"/>
                </a:lnTo>
                <a:lnTo>
                  <a:pt x="998537" y="604964"/>
                </a:lnTo>
                <a:lnTo>
                  <a:pt x="1006246" y="603288"/>
                </a:lnTo>
                <a:lnTo>
                  <a:pt x="1012774" y="598817"/>
                </a:lnTo>
                <a:lnTo>
                  <a:pt x="1017295" y="592353"/>
                </a:lnTo>
                <a:lnTo>
                  <a:pt x="1018984" y="584720"/>
                </a:lnTo>
                <a:lnTo>
                  <a:pt x="1018984" y="564476"/>
                </a:lnTo>
                <a:lnTo>
                  <a:pt x="1018984" y="118973"/>
                </a:lnTo>
                <a:lnTo>
                  <a:pt x="1018984" y="987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02" name="object 98">
            <a:extLst>
              <a:ext uri="{FF2B5EF4-FFF2-40B4-BE49-F238E27FC236}">
                <a16:creationId xmlns:a16="http://schemas.microsoft.com/office/drawing/2014/main" id="{D3383385-AB5B-4B8F-BE99-D0E4DF5427C0}"/>
              </a:ext>
            </a:extLst>
          </p:cNvPr>
          <p:cNvGrpSpPr/>
          <p:nvPr/>
        </p:nvGrpSpPr>
        <p:grpSpPr>
          <a:xfrm>
            <a:off x="13718773" y="9922860"/>
            <a:ext cx="670560" cy="426720"/>
            <a:chOff x="13718773" y="9922860"/>
            <a:chExt cx="670560" cy="426720"/>
          </a:xfrm>
        </p:grpSpPr>
        <p:pic>
          <p:nvPicPr>
            <p:cNvPr id="103" name="object 99">
              <a:extLst>
                <a:ext uri="{FF2B5EF4-FFF2-40B4-BE49-F238E27FC236}">
                  <a16:creationId xmlns:a16="http://schemas.microsoft.com/office/drawing/2014/main" id="{0359CF0C-6EAC-43B5-9F98-C037DAEB29F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252998" y="10115042"/>
              <a:ext cx="77798" cy="221867"/>
            </a:xfrm>
            <a:prstGeom prst="rect">
              <a:avLst/>
            </a:prstGeom>
          </p:spPr>
        </p:pic>
        <p:sp>
          <p:nvSpPr>
            <p:cNvPr id="104" name="object 100">
              <a:extLst>
                <a:ext uri="{FF2B5EF4-FFF2-40B4-BE49-F238E27FC236}">
                  <a16:creationId xmlns:a16="http://schemas.microsoft.com/office/drawing/2014/main" id="{C74FBD1C-AAA6-4ACF-9F2A-264C60264AA3}"/>
                </a:ext>
              </a:extLst>
            </p:cNvPr>
            <p:cNvSpPr/>
            <p:nvPr/>
          </p:nvSpPr>
          <p:spPr>
            <a:xfrm>
              <a:off x="13841157" y="10102750"/>
              <a:ext cx="425450" cy="233679"/>
            </a:xfrm>
            <a:custGeom>
              <a:avLst/>
              <a:gdLst/>
              <a:ahLst/>
              <a:cxnLst/>
              <a:rect l="l" t="t" r="r" b="b"/>
              <a:pathLst>
                <a:path w="425450" h="233679">
                  <a:moveTo>
                    <a:pt x="425369" y="53275"/>
                  </a:moveTo>
                  <a:lnTo>
                    <a:pt x="298682" y="53275"/>
                  </a:lnTo>
                  <a:lnTo>
                    <a:pt x="293917" y="47590"/>
                  </a:lnTo>
                  <a:lnTo>
                    <a:pt x="288567" y="42396"/>
                  </a:lnTo>
                  <a:lnTo>
                    <a:pt x="282745" y="37758"/>
                  </a:lnTo>
                  <a:lnTo>
                    <a:pt x="282745" y="20627"/>
                  </a:lnTo>
                  <a:lnTo>
                    <a:pt x="281100" y="12598"/>
                  </a:lnTo>
                  <a:lnTo>
                    <a:pt x="276614" y="6041"/>
                  </a:lnTo>
                  <a:lnTo>
                    <a:pt x="269961" y="1621"/>
                  </a:lnTo>
                  <a:lnTo>
                    <a:pt x="261814" y="0"/>
                  </a:lnTo>
                  <a:lnTo>
                    <a:pt x="163555" y="0"/>
                  </a:lnTo>
                  <a:lnTo>
                    <a:pt x="155407" y="1621"/>
                  </a:lnTo>
                  <a:lnTo>
                    <a:pt x="148754" y="6041"/>
                  </a:lnTo>
                  <a:lnTo>
                    <a:pt x="144268" y="12598"/>
                  </a:lnTo>
                  <a:lnTo>
                    <a:pt x="142623" y="20627"/>
                  </a:lnTo>
                  <a:lnTo>
                    <a:pt x="142623" y="37758"/>
                  </a:lnTo>
                  <a:lnTo>
                    <a:pt x="136802" y="42396"/>
                  </a:lnTo>
                  <a:lnTo>
                    <a:pt x="131451" y="47590"/>
                  </a:lnTo>
                  <a:lnTo>
                    <a:pt x="126687" y="53275"/>
                  </a:lnTo>
                  <a:lnTo>
                    <a:pt x="0" y="53275"/>
                  </a:lnTo>
                  <a:lnTo>
                    <a:pt x="0" y="193386"/>
                  </a:lnTo>
                  <a:lnTo>
                    <a:pt x="126865" y="193386"/>
                  </a:lnTo>
                  <a:lnTo>
                    <a:pt x="144046" y="209835"/>
                  </a:lnTo>
                  <a:lnTo>
                    <a:pt x="164497" y="222357"/>
                  </a:lnTo>
                  <a:lnTo>
                    <a:pt x="187586" y="230328"/>
                  </a:lnTo>
                  <a:lnTo>
                    <a:pt x="212684" y="233123"/>
                  </a:lnTo>
                  <a:lnTo>
                    <a:pt x="237782" y="230328"/>
                  </a:lnTo>
                  <a:lnTo>
                    <a:pt x="260871" y="222357"/>
                  </a:lnTo>
                  <a:lnTo>
                    <a:pt x="281322" y="209835"/>
                  </a:lnTo>
                  <a:lnTo>
                    <a:pt x="298504" y="193386"/>
                  </a:lnTo>
                  <a:lnTo>
                    <a:pt x="425369" y="193386"/>
                  </a:lnTo>
                  <a:lnTo>
                    <a:pt x="425369" y="53275"/>
                  </a:lnTo>
                  <a:close/>
                </a:path>
              </a:pathLst>
            </a:custGeom>
            <a:ln w="270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05" name="object 101">
              <a:extLst>
                <a:ext uri="{FF2B5EF4-FFF2-40B4-BE49-F238E27FC236}">
                  <a16:creationId xmlns:a16="http://schemas.microsoft.com/office/drawing/2014/main" id="{401D2200-4309-46D2-87C3-C54C4178266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946630" y="9922860"/>
              <a:ext cx="214422" cy="193418"/>
            </a:xfrm>
            <a:prstGeom prst="rect">
              <a:avLst/>
            </a:prstGeom>
          </p:spPr>
        </p:pic>
        <p:sp>
          <p:nvSpPr>
            <p:cNvPr id="106" name="object 102">
              <a:extLst>
                <a:ext uri="{FF2B5EF4-FFF2-40B4-BE49-F238E27FC236}">
                  <a16:creationId xmlns:a16="http://schemas.microsoft.com/office/drawing/2014/main" id="{11C1AE7E-DB07-4847-B827-AAB41D3E671C}"/>
                </a:ext>
              </a:extLst>
            </p:cNvPr>
            <p:cNvSpPr/>
            <p:nvPr/>
          </p:nvSpPr>
          <p:spPr>
            <a:xfrm>
              <a:off x="13732301" y="10128571"/>
              <a:ext cx="643255" cy="194945"/>
            </a:xfrm>
            <a:custGeom>
              <a:avLst/>
              <a:gdLst/>
              <a:ahLst/>
              <a:cxnLst/>
              <a:rect l="l" t="t" r="r" b="b"/>
              <a:pathLst>
                <a:path w="643255" h="194945">
                  <a:moveTo>
                    <a:pt x="94698" y="194810"/>
                  </a:moveTo>
                  <a:lnTo>
                    <a:pt x="72270" y="194810"/>
                  </a:lnTo>
                  <a:lnTo>
                    <a:pt x="64448" y="194810"/>
                  </a:lnTo>
                  <a:lnTo>
                    <a:pt x="58113" y="188570"/>
                  </a:lnTo>
                  <a:lnTo>
                    <a:pt x="58113" y="180863"/>
                  </a:lnTo>
                  <a:lnTo>
                    <a:pt x="58113" y="13947"/>
                  </a:lnTo>
                  <a:lnTo>
                    <a:pt x="58113" y="6251"/>
                  </a:lnTo>
                  <a:lnTo>
                    <a:pt x="64448" y="0"/>
                  </a:lnTo>
                  <a:lnTo>
                    <a:pt x="72270" y="0"/>
                  </a:lnTo>
                  <a:lnTo>
                    <a:pt x="94698" y="0"/>
                  </a:lnTo>
                  <a:lnTo>
                    <a:pt x="102509" y="0"/>
                  </a:lnTo>
                  <a:lnTo>
                    <a:pt x="108855" y="6251"/>
                  </a:lnTo>
                  <a:lnTo>
                    <a:pt x="108855" y="13947"/>
                  </a:lnTo>
                  <a:lnTo>
                    <a:pt x="108855" y="180863"/>
                  </a:lnTo>
                  <a:lnTo>
                    <a:pt x="108855" y="188570"/>
                  </a:lnTo>
                  <a:lnTo>
                    <a:pt x="102509" y="194810"/>
                  </a:lnTo>
                  <a:lnTo>
                    <a:pt x="94698" y="194810"/>
                  </a:lnTo>
                  <a:close/>
                </a:path>
                <a:path w="643255" h="194945">
                  <a:moveTo>
                    <a:pt x="584966" y="27454"/>
                  </a:moveTo>
                  <a:lnTo>
                    <a:pt x="643079" y="27454"/>
                  </a:lnTo>
                  <a:lnTo>
                    <a:pt x="643079" y="167565"/>
                  </a:lnTo>
                  <a:lnTo>
                    <a:pt x="584966" y="167565"/>
                  </a:lnTo>
                </a:path>
                <a:path w="643255" h="194945">
                  <a:moveTo>
                    <a:pt x="58113" y="27454"/>
                  </a:moveTo>
                  <a:lnTo>
                    <a:pt x="0" y="27454"/>
                  </a:lnTo>
                  <a:lnTo>
                    <a:pt x="0" y="167565"/>
                  </a:lnTo>
                  <a:lnTo>
                    <a:pt x="58113" y="167565"/>
                  </a:lnTo>
                </a:path>
              </a:pathLst>
            </a:custGeom>
            <a:ln w="270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07" name="object 103">
            <a:extLst>
              <a:ext uri="{FF2B5EF4-FFF2-40B4-BE49-F238E27FC236}">
                <a16:creationId xmlns:a16="http://schemas.microsoft.com/office/drawing/2014/main" id="{F580462B-4883-4E84-9C2F-0602155107EE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824970" y="10897566"/>
            <a:ext cx="5364480" cy="154304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*</a:t>
            </a:r>
            <a:r>
              <a:rPr kumimoji="0" sz="900" b="0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Zum</a:t>
            </a:r>
            <a:r>
              <a:rPr kumimoji="0" sz="900" b="0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einfacheren</a:t>
            </a:r>
            <a:r>
              <a:rPr kumimoji="0" sz="900" b="0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Verständnis</a:t>
            </a:r>
            <a:r>
              <a:rPr kumimoji="0" sz="900" b="0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werden</a:t>
            </a:r>
            <a:r>
              <a:rPr kumimoji="0" sz="900" b="0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in</a:t>
            </a:r>
            <a:r>
              <a:rPr kumimoji="0" sz="900" b="0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diesem</a:t>
            </a:r>
            <a:r>
              <a:rPr kumimoji="0" sz="900" b="0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Beispiel</a:t>
            </a:r>
            <a:r>
              <a:rPr kumimoji="0" sz="900" b="0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konstante</a:t>
            </a:r>
            <a:r>
              <a:rPr kumimoji="0" sz="900" b="0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Verbräuche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je</a:t>
            </a:r>
            <a:r>
              <a:rPr kumimoji="0" sz="900" b="0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Monat</a:t>
            </a:r>
            <a:r>
              <a:rPr kumimoji="0" sz="900" b="0" i="0" u="none" strike="noStrike" kern="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900" b="0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angenommen.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45F51760-166D-4DC9-A566-9757C5E641AF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553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8924393A-88CD-4CD1-87B6-46CAFA2E19C6}"/>
              </a:ext>
            </a:extLst>
          </p:cNvPr>
          <p:cNvSpPr/>
          <p:nvPr/>
        </p:nvSpPr>
        <p:spPr>
          <a:xfrm>
            <a:off x="12682964" y="9607874"/>
            <a:ext cx="6583680" cy="1071245"/>
          </a:xfrm>
          <a:custGeom>
            <a:avLst/>
            <a:gdLst/>
            <a:ahLst/>
            <a:cxnLst/>
            <a:rect l="l" t="t" r="r" b="b"/>
            <a:pathLst>
              <a:path w="6583680" h="1071245">
                <a:moveTo>
                  <a:pt x="6583464" y="0"/>
                </a:moveTo>
                <a:lnTo>
                  <a:pt x="0" y="0"/>
                </a:lnTo>
                <a:lnTo>
                  <a:pt x="0" y="1070752"/>
                </a:lnTo>
                <a:lnTo>
                  <a:pt x="6583464" y="1070752"/>
                </a:lnTo>
                <a:lnTo>
                  <a:pt x="6583464" y="0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CCF4954D-ECAD-4B20-9BBA-BDA635FE2099}"/>
              </a:ext>
            </a:extLst>
          </p:cNvPr>
          <p:cNvSpPr/>
          <p:nvPr/>
        </p:nvSpPr>
        <p:spPr>
          <a:xfrm>
            <a:off x="12682964" y="2918926"/>
            <a:ext cx="6583680" cy="2863850"/>
          </a:xfrm>
          <a:custGeom>
            <a:avLst/>
            <a:gdLst/>
            <a:ahLst/>
            <a:cxnLst/>
            <a:rect l="l" t="t" r="r" b="b"/>
            <a:pathLst>
              <a:path w="6583680" h="2863850">
                <a:moveTo>
                  <a:pt x="6583464" y="0"/>
                </a:moveTo>
                <a:lnTo>
                  <a:pt x="0" y="0"/>
                </a:lnTo>
                <a:lnTo>
                  <a:pt x="0" y="2863305"/>
                </a:lnTo>
                <a:lnTo>
                  <a:pt x="6583464" y="2863305"/>
                </a:lnTo>
                <a:lnTo>
                  <a:pt x="6583464" y="0"/>
                </a:lnTo>
                <a:close/>
              </a:path>
            </a:pathLst>
          </a:custGeom>
          <a:solidFill>
            <a:srgbClr val="F4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02A03863-0336-42EC-9FE3-94F3803A0871}"/>
              </a:ext>
            </a:extLst>
          </p:cNvPr>
          <p:cNvSpPr/>
          <p:nvPr/>
        </p:nvSpPr>
        <p:spPr>
          <a:xfrm>
            <a:off x="12682964" y="6307902"/>
            <a:ext cx="6583680" cy="2804160"/>
          </a:xfrm>
          <a:custGeom>
            <a:avLst/>
            <a:gdLst/>
            <a:ahLst/>
            <a:cxnLst/>
            <a:rect l="l" t="t" r="r" b="b"/>
            <a:pathLst>
              <a:path w="6583680" h="2804159">
                <a:moveTo>
                  <a:pt x="6583464" y="0"/>
                </a:moveTo>
                <a:lnTo>
                  <a:pt x="0" y="0"/>
                </a:lnTo>
                <a:lnTo>
                  <a:pt x="0" y="2804071"/>
                </a:lnTo>
                <a:lnTo>
                  <a:pt x="6583464" y="2804071"/>
                </a:lnTo>
                <a:lnTo>
                  <a:pt x="6583464" y="0"/>
                </a:lnTo>
                <a:close/>
              </a:path>
            </a:pathLst>
          </a:custGeom>
          <a:solidFill>
            <a:srgbClr val="F4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73FE5959-953D-4B02-8F77-EE09CB9463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24970" y="779727"/>
            <a:ext cx="18248630" cy="1734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600" dirty="0"/>
              <a:t>Beispiel:</a:t>
            </a:r>
            <a:r>
              <a:rPr sz="5600" spc="-300" dirty="0"/>
              <a:t> </a:t>
            </a:r>
            <a:r>
              <a:rPr sz="5600" spc="-10" dirty="0"/>
              <a:t>Installateurbetrieb</a:t>
            </a:r>
            <a:endParaRPr sz="5600"/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sz="5600" b="0" spc="-25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Strom</a:t>
            </a:r>
            <a:r>
              <a:rPr sz="5600" b="0" spc="-25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und</a:t>
            </a:r>
            <a:r>
              <a:rPr sz="5600" b="0" spc="-34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spc="-35" dirty="0">
                <a:solidFill>
                  <a:srgbClr val="00A5E8"/>
                </a:solidFill>
                <a:latin typeface="Arial"/>
                <a:cs typeface="Arial"/>
              </a:rPr>
              <a:t>Treibstoffe</a:t>
            </a:r>
            <a:r>
              <a:rPr sz="5600" b="0" spc="-25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(Basisstufe</a:t>
            </a:r>
            <a:r>
              <a:rPr sz="5600" b="0" spc="-250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spc="-25" dirty="0">
                <a:solidFill>
                  <a:srgbClr val="00A5E8"/>
                </a:solidFill>
                <a:latin typeface="Arial"/>
                <a:cs typeface="Arial"/>
              </a:rPr>
              <a:t>1)</a:t>
            </a:r>
            <a:endParaRPr sz="5600">
              <a:latin typeface="Arial"/>
              <a:cs typeface="Arial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7480968D-C804-4A4D-8CF8-1CB24F367246}"/>
              </a:ext>
            </a:extLst>
          </p:cNvPr>
          <p:cNvSpPr txBox="1"/>
          <p:nvPr/>
        </p:nvSpPr>
        <p:spPr>
          <a:xfrm>
            <a:off x="3634795" y="2864907"/>
            <a:ext cx="824230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spc="-10" dirty="0">
                <a:latin typeface="Arial"/>
                <a:cs typeface="Arial"/>
              </a:rPr>
              <a:t>Strom</a:t>
            </a:r>
            <a:endParaRPr sz="2150">
              <a:latin typeface="Arial"/>
              <a:cs typeface="Arial"/>
            </a:endParaRPr>
          </a:p>
        </p:txBody>
      </p:sp>
      <p:sp>
        <p:nvSpPr>
          <p:cNvPr id="9" name="object 7">
            <a:extLst>
              <a:ext uri="{FF2B5EF4-FFF2-40B4-BE49-F238E27FC236}">
                <a16:creationId xmlns:a16="http://schemas.microsoft.com/office/drawing/2014/main" id="{6183C2DA-A7FB-4E5A-BA77-F3AC1C6580C4}"/>
              </a:ext>
            </a:extLst>
          </p:cNvPr>
          <p:cNvSpPr txBox="1"/>
          <p:nvPr/>
        </p:nvSpPr>
        <p:spPr>
          <a:xfrm>
            <a:off x="3634795" y="3336097"/>
            <a:ext cx="8259445" cy="24968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00660" indent="-188595">
              <a:lnSpc>
                <a:spcPct val="100000"/>
              </a:lnSpc>
              <a:spcBef>
                <a:spcPts val="135"/>
              </a:spcBef>
              <a:buChar char="•"/>
              <a:tabLst>
                <a:tab pos="201295" algn="l"/>
              </a:tabLst>
            </a:pPr>
            <a:r>
              <a:rPr sz="1450" dirty="0">
                <a:latin typeface="Arial"/>
                <a:cs typeface="Arial"/>
              </a:rPr>
              <a:t>Im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Jahr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2021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hat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das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Unternehmen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rund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60.000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kWh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Strom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verbraucht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und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dafür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6,7</a:t>
            </a:r>
            <a:r>
              <a:rPr sz="1450" b="1" spc="6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Cent/kWh</a:t>
            </a:r>
            <a:endParaRPr sz="145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  <a:spcBef>
                <a:spcPts val="40"/>
              </a:spcBef>
            </a:pPr>
            <a:r>
              <a:rPr sz="1450" spc="-10" dirty="0">
                <a:latin typeface="Arial"/>
                <a:cs typeface="Arial"/>
              </a:rPr>
              <a:t>bezahlt.</a:t>
            </a:r>
            <a:endParaRPr sz="1450">
              <a:latin typeface="Arial"/>
              <a:cs typeface="Arial"/>
            </a:endParaRPr>
          </a:p>
          <a:p>
            <a:pPr marL="200660" indent="-188595">
              <a:lnSpc>
                <a:spcPct val="100000"/>
              </a:lnSpc>
              <a:spcBef>
                <a:spcPts val="450"/>
              </a:spcBef>
              <a:buChar char="•"/>
              <a:tabLst>
                <a:tab pos="201295" algn="l"/>
              </a:tabLst>
            </a:pPr>
            <a:r>
              <a:rPr sz="1450" dirty="0">
                <a:latin typeface="Arial"/>
                <a:cs typeface="Arial"/>
              </a:rPr>
              <a:t>Im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Jahr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2022*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hat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das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Unternehmen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Zeitraum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Februar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bis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September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40.000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spc="-25" dirty="0">
                <a:latin typeface="Arial"/>
                <a:cs typeface="Arial"/>
              </a:rPr>
              <a:t>kWh</a:t>
            </a:r>
            <a:endParaRPr sz="145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  <a:spcBef>
                <a:spcPts val="45"/>
              </a:spcBef>
            </a:pPr>
            <a:r>
              <a:rPr sz="1450" dirty="0">
                <a:latin typeface="Arial"/>
                <a:cs typeface="Arial"/>
              </a:rPr>
              <a:t>verbraucht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–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das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aber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einem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gesteigerten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Preis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durchschnittlich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29,9</a:t>
            </a:r>
            <a:r>
              <a:rPr sz="1450" b="1" spc="7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Cent/kWh.</a:t>
            </a:r>
            <a:endParaRPr sz="1450">
              <a:latin typeface="Arial"/>
              <a:cs typeface="Arial"/>
            </a:endParaRPr>
          </a:p>
          <a:p>
            <a:pPr marL="201295" marR="5080" indent="-189230">
              <a:lnSpc>
                <a:spcPct val="102299"/>
              </a:lnSpc>
              <a:spcBef>
                <a:spcPts val="409"/>
              </a:spcBef>
              <a:buChar char="•"/>
              <a:tabLst>
                <a:tab pos="201295" algn="l"/>
              </a:tabLst>
            </a:pPr>
            <a:r>
              <a:rPr sz="1450" dirty="0">
                <a:latin typeface="Arial"/>
                <a:cs typeface="Arial"/>
              </a:rPr>
              <a:t>Daraus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ergibt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sich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eine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Preissteigerung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23,2</a:t>
            </a:r>
            <a:r>
              <a:rPr sz="1450" b="1" spc="8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Cent/kWh</a:t>
            </a:r>
            <a:r>
              <a:rPr sz="1450" dirty="0">
                <a:latin typeface="Arial"/>
                <a:cs typeface="Arial"/>
              </a:rPr>
              <a:t>.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Die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Zuschusshöhe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beträgt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30%</a:t>
            </a:r>
            <a:r>
              <a:rPr sz="1450" b="1" spc="80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der </a:t>
            </a:r>
            <a:r>
              <a:rPr sz="1450" spc="-10" dirty="0">
                <a:latin typeface="Arial"/>
                <a:cs typeface="Arial"/>
              </a:rPr>
              <a:t>Preissteigerung.</a:t>
            </a:r>
            <a:endParaRPr sz="1450">
              <a:latin typeface="Arial"/>
              <a:cs typeface="Arial"/>
            </a:endParaRPr>
          </a:p>
          <a:p>
            <a:pPr marL="201295" marR="298450" indent="-188595">
              <a:lnSpc>
                <a:spcPct val="102299"/>
              </a:lnSpc>
              <a:spcBef>
                <a:spcPts val="415"/>
              </a:spcBef>
              <a:buChar char="•"/>
              <a:tabLst>
                <a:tab pos="201930" algn="l"/>
              </a:tabLst>
            </a:pPr>
            <a:r>
              <a:rPr sz="1450" dirty="0">
                <a:latin typeface="Arial"/>
                <a:cs typeface="Arial"/>
              </a:rPr>
              <a:t>Das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Unternehmen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bekommt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also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einen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Zuschuss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durchschnittlich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6,96</a:t>
            </a:r>
            <a:r>
              <a:rPr sz="1450" b="1" spc="8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Cent/kWh</a:t>
            </a:r>
            <a:r>
              <a:rPr sz="1450" b="1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die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Februar</a:t>
            </a:r>
            <a:r>
              <a:rPr sz="1450" spc="10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bis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September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dieses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Jahres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angeschafften</a:t>
            </a:r>
            <a:r>
              <a:rPr sz="1450" spc="10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und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verbrauchten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spc="-20" dirty="0">
                <a:latin typeface="Arial"/>
                <a:cs typeface="Arial"/>
              </a:rPr>
              <a:t>kWh.</a:t>
            </a:r>
            <a:endParaRPr sz="1450">
              <a:latin typeface="Arial"/>
              <a:cs typeface="Arial"/>
            </a:endParaRPr>
          </a:p>
          <a:p>
            <a:pPr marL="201295" marR="41910" indent="-188595">
              <a:lnSpc>
                <a:spcPct val="102299"/>
              </a:lnSpc>
              <a:spcBef>
                <a:spcPts val="414"/>
              </a:spcBef>
              <a:buChar char="•"/>
              <a:tabLst>
                <a:tab pos="201930" algn="l"/>
              </a:tabLst>
            </a:pPr>
            <a:r>
              <a:rPr sz="1450" dirty="0">
                <a:latin typeface="Arial"/>
                <a:cs typeface="Arial"/>
              </a:rPr>
              <a:t>Daraus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berechnet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sich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der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Zuschuss: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40.000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kWh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x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6,96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=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2.784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Euro</a:t>
            </a:r>
            <a:r>
              <a:rPr sz="1450" dirty="0">
                <a:latin typeface="Arial"/>
                <a:cs typeface="Arial"/>
              </a:rPr>
              <a:t>,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als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Förderung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der </a:t>
            </a:r>
            <a:r>
              <a:rPr sz="1450" dirty="0">
                <a:latin typeface="Arial"/>
                <a:cs typeface="Arial"/>
              </a:rPr>
              <a:t>Mehrkosten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10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Strom.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8">
            <a:extLst>
              <a:ext uri="{FF2B5EF4-FFF2-40B4-BE49-F238E27FC236}">
                <a16:creationId xmlns:a16="http://schemas.microsoft.com/office/drawing/2014/main" id="{D8DBDF82-A864-4EE6-AF04-5D4C45E813F6}"/>
              </a:ext>
            </a:extLst>
          </p:cNvPr>
          <p:cNvSpPr txBox="1"/>
          <p:nvPr/>
        </p:nvSpPr>
        <p:spPr>
          <a:xfrm>
            <a:off x="3620697" y="6194649"/>
            <a:ext cx="1284605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spc="-10" dirty="0">
                <a:latin typeface="Arial"/>
                <a:cs typeface="Arial"/>
              </a:rPr>
              <a:t>Treibstoff</a:t>
            </a:r>
            <a:endParaRPr sz="2150">
              <a:latin typeface="Arial"/>
              <a:cs typeface="Arial"/>
            </a:endParaRPr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2162C354-2515-4470-8486-7EED755B18F4}"/>
              </a:ext>
            </a:extLst>
          </p:cNvPr>
          <p:cNvSpPr txBox="1"/>
          <p:nvPr/>
        </p:nvSpPr>
        <p:spPr>
          <a:xfrm>
            <a:off x="3620697" y="6613442"/>
            <a:ext cx="8322945" cy="232346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200660" indent="-188595">
              <a:lnSpc>
                <a:spcPct val="100000"/>
              </a:lnSpc>
              <a:spcBef>
                <a:spcPts val="545"/>
              </a:spcBef>
              <a:buChar char="•"/>
              <a:tabLst>
                <a:tab pos="201295" algn="l"/>
              </a:tabLst>
            </a:pPr>
            <a:r>
              <a:rPr sz="1450" dirty="0">
                <a:latin typeface="Arial"/>
                <a:cs typeface="Arial"/>
              </a:rPr>
              <a:t>Die</a:t>
            </a:r>
            <a:r>
              <a:rPr sz="1450" spc="5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Kosten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3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Treibstoff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(Diesel/Benzin)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sind</a:t>
            </a:r>
            <a:r>
              <a:rPr sz="1450" spc="5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das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Jahr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2021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mit</a:t>
            </a:r>
            <a:r>
              <a:rPr sz="1450" spc="6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60</a:t>
            </a:r>
            <a:r>
              <a:rPr sz="1450" b="1" spc="6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</a:t>
            </a:r>
            <a:r>
              <a:rPr sz="1450" b="1" spc="6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je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Liter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festgesetzt.</a:t>
            </a:r>
            <a:endParaRPr sz="1450">
              <a:latin typeface="Arial"/>
              <a:cs typeface="Arial"/>
            </a:endParaRPr>
          </a:p>
          <a:p>
            <a:pPr marL="200660" indent="-188595">
              <a:lnSpc>
                <a:spcPct val="100000"/>
              </a:lnSpc>
              <a:spcBef>
                <a:spcPts val="455"/>
              </a:spcBef>
              <a:buChar char="•"/>
              <a:tabLst>
                <a:tab pos="201295" algn="l"/>
              </a:tabLst>
            </a:pPr>
            <a:r>
              <a:rPr sz="1450" dirty="0">
                <a:latin typeface="Arial"/>
                <a:cs typeface="Arial"/>
              </a:rPr>
              <a:t>Im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Jahr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2022*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hat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das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Unternehmen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Zeitraum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Februar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bis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September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14.400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Liter</a:t>
            </a:r>
            <a:endParaRPr sz="1450">
              <a:latin typeface="Arial"/>
              <a:cs typeface="Arial"/>
            </a:endParaRPr>
          </a:p>
          <a:p>
            <a:pPr marL="200660">
              <a:lnSpc>
                <a:spcPct val="100000"/>
              </a:lnSpc>
              <a:spcBef>
                <a:spcPts val="40"/>
              </a:spcBef>
            </a:pPr>
            <a:r>
              <a:rPr sz="1450" dirty="0">
                <a:latin typeface="Arial"/>
                <a:cs typeface="Arial"/>
              </a:rPr>
              <a:t>verbraucht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–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einem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gesteigerten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Preis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durchschnittlich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1,12</a:t>
            </a:r>
            <a:r>
              <a:rPr sz="1450" b="1" spc="7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Euro</a:t>
            </a:r>
            <a:r>
              <a:rPr sz="1450" b="1" spc="7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je</a:t>
            </a:r>
            <a:r>
              <a:rPr sz="1450" b="1" spc="75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Liter.</a:t>
            </a:r>
            <a:endParaRPr sz="1450">
              <a:latin typeface="Arial"/>
              <a:cs typeface="Arial"/>
            </a:endParaRPr>
          </a:p>
          <a:p>
            <a:pPr marL="201295" marR="5080" indent="-189230">
              <a:lnSpc>
                <a:spcPct val="102299"/>
              </a:lnSpc>
              <a:spcBef>
                <a:spcPts val="414"/>
              </a:spcBef>
              <a:buChar char="•"/>
              <a:tabLst>
                <a:tab pos="201295" algn="l"/>
              </a:tabLst>
            </a:pPr>
            <a:r>
              <a:rPr sz="1450" dirty="0">
                <a:latin typeface="Arial"/>
                <a:cs typeface="Arial"/>
              </a:rPr>
              <a:t>Daraus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ergibt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sich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eine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Preissteigerung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52</a:t>
            </a:r>
            <a:r>
              <a:rPr sz="1450" b="1" spc="7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</a:t>
            </a:r>
            <a:r>
              <a:rPr sz="1450" b="1" spc="7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je</a:t>
            </a:r>
            <a:r>
              <a:rPr sz="1450" b="1" spc="8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Liter</a:t>
            </a:r>
            <a:r>
              <a:rPr sz="1450" dirty="0">
                <a:latin typeface="Arial"/>
                <a:cs typeface="Arial"/>
              </a:rPr>
              <a:t>.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Die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Zuschusshöhe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beträgt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30%</a:t>
            </a:r>
            <a:r>
              <a:rPr sz="1450" b="1" spc="75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der </a:t>
            </a:r>
            <a:r>
              <a:rPr sz="1450" spc="-10" dirty="0">
                <a:latin typeface="Arial"/>
                <a:cs typeface="Arial"/>
              </a:rPr>
              <a:t>Preissteigerung.</a:t>
            </a:r>
            <a:endParaRPr sz="1450">
              <a:latin typeface="Arial"/>
              <a:cs typeface="Arial"/>
            </a:endParaRPr>
          </a:p>
          <a:p>
            <a:pPr marL="201295" marR="140970" indent="-188595">
              <a:lnSpc>
                <a:spcPct val="102299"/>
              </a:lnSpc>
              <a:spcBef>
                <a:spcPts val="409"/>
              </a:spcBef>
              <a:buChar char="•"/>
              <a:tabLst>
                <a:tab pos="201930" algn="l"/>
              </a:tabLst>
            </a:pPr>
            <a:r>
              <a:rPr sz="1450" dirty="0">
                <a:latin typeface="Arial"/>
                <a:cs typeface="Arial"/>
              </a:rPr>
              <a:t>Das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Unternehmen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bekommt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also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einen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Zuschuss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durchschnittlich</a:t>
            </a:r>
            <a:r>
              <a:rPr sz="1450" spc="8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15,6</a:t>
            </a:r>
            <a:r>
              <a:rPr sz="1450" b="1" spc="7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</a:t>
            </a:r>
            <a:r>
              <a:rPr sz="1450" b="1" spc="7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je</a:t>
            </a:r>
            <a:r>
              <a:rPr sz="1450" b="1" spc="7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Liter</a:t>
            </a:r>
            <a:r>
              <a:rPr sz="1450" b="1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die </a:t>
            </a:r>
            <a:r>
              <a:rPr sz="1450" dirty="0">
                <a:latin typeface="Arial"/>
                <a:cs typeface="Arial"/>
              </a:rPr>
              <a:t>von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Februar</a:t>
            </a:r>
            <a:r>
              <a:rPr sz="1450" spc="10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bis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September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dieses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Jahres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angeschafften</a:t>
            </a:r>
            <a:r>
              <a:rPr sz="1450" spc="10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und</a:t>
            </a:r>
            <a:r>
              <a:rPr sz="1450" spc="9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verbrauchten</a:t>
            </a:r>
            <a:r>
              <a:rPr sz="1450" spc="90" dirty="0">
                <a:latin typeface="Arial"/>
                <a:cs typeface="Arial"/>
              </a:rPr>
              <a:t> </a:t>
            </a:r>
            <a:r>
              <a:rPr sz="1450" spc="-20" dirty="0">
                <a:latin typeface="Arial"/>
                <a:cs typeface="Arial"/>
              </a:rPr>
              <a:t>kWh.</a:t>
            </a:r>
            <a:endParaRPr sz="1450">
              <a:latin typeface="Arial"/>
              <a:cs typeface="Arial"/>
            </a:endParaRPr>
          </a:p>
          <a:p>
            <a:pPr marL="201295" marR="93345" indent="-188595">
              <a:lnSpc>
                <a:spcPct val="102299"/>
              </a:lnSpc>
              <a:spcBef>
                <a:spcPts val="415"/>
              </a:spcBef>
              <a:buChar char="•"/>
              <a:tabLst>
                <a:tab pos="201930" algn="l"/>
              </a:tabLst>
            </a:pPr>
            <a:r>
              <a:rPr sz="1450" dirty="0">
                <a:latin typeface="Arial"/>
                <a:cs typeface="Arial"/>
              </a:rPr>
              <a:t>Daraus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berechnet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sich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der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Zuschuss: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14.400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Liter</a:t>
            </a:r>
            <a:r>
              <a:rPr sz="1450" b="1" spc="7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x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15,6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Cent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=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2.246</a:t>
            </a:r>
            <a:r>
              <a:rPr sz="1450" b="1" spc="6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Euro</a:t>
            </a:r>
            <a:r>
              <a:rPr sz="1450" dirty="0">
                <a:latin typeface="Arial"/>
                <a:cs typeface="Arial"/>
              </a:rPr>
              <a:t>,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als</a:t>
            </a:r>
            <a:r>
              <a:rPr sz="1450" spc="6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Förderung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der </a:t>
            </a:r>
            <a:r>
              <a:rPr sz="1450" dirty="0">
                <a:latin typeface="Arial"/>
                <a:cs typeface="Arial"/>
              </a:rPr>
              <a:t>Mehrkosten</a:t>
            </a:r>
            <a:r>
              <a:rPr sz="1450" spc="10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für</a:t>
            </a:r>
            <a:r>
              <a:rPr sz="1450" spc="70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Treibstoffe.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object 10">
            <a:extLst>
              <a:ext uri="{FF2B5EF4-FFF2-40B4-BE49-F238E27FC236}">
                <a16:creationId xmlns:a16="http://schemas.microsoft.com/office/drawing/2014/main" id="{9E0DD7A0-D8F6-404C-AD9B-41B9D96C60F6}"/>
              </a:ext>
            </a:extLst>
          </p:cNvPr>
          <p:cNvSpPr txBox="1"/>
          <p:nvPr/>
        </p:nvSpPr>
        <p:spPr>
          <a:xfrm>
            <a:off x="3634795" y="9519994"/>
            <a:ext cx="7591425" cy="100139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dirty="0">
                <a:solidFill>
                  <a:srgbClr val="00387A"/>
                </a:solidFill>
                <a:latin typeface="Arial"/>
                <a:cs typeface="Arial"/>
              </a:rPr>
              <a:t>Energiekostenzuschuss</a:t>
            </a:r>
            <a:r>
              <a:rPr sz="2150" b="1" spc="13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dirty="0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2150" b="1" spc="1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 dirty="0">
                <a:solidFill>
                  <a:srgbClr val="00387A"/>
                </a:solidFill>
                <a:latin typeface="Arial"/>
                <a:cs typeface="Arial"/>
              </a:rPr>
              <a:t>Installateurbetrieb</a:t>
            </a:r>
            <a:endParaRPr sz="2150">
              <a:latin typeface="Arial"/>
              <a:cs typeface="Arial"/>
            </a:endParaRPr>
          </a:p>
          <a:p>
            <a:pPr marL="200660" indent="-188595">
              <a:lnSpc>
                <a:spcPct val="100000"/>
              </a:lnSpc>
              <a:spcBef>
                <a:spcPts val="1140"/>
              </a:spcBef>
              <a:buChar char="•"/>
              <a:tabLst>
                <a:tab pos="201295" algn="l"/>
              </a:tabLst>
            </a:pP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Gesamtrechnung</a:t>
            </a:r>
            <a:r>
              <a:rPr sz="1450" spc="13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Energiekostenzuschuss</a:t>
            </a:r>
            <a:r>
              <a:rPr sz="1450" spc="13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1450" spc="13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den</a:t>
            </a:r>
            <a:r>
              <a:rPr sz="1450" spc="1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Zeitraum</a:t>
            </a:r>
            <a:r>
              <a:rPr sz="1450" spc="13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Februar</a:t>
            </a:r>
            <a:r>
              <a:rPr sz="1450" spc="13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450" spc="1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September</a:t>
            </a:r>
            <a:r>
              <a:rPr sz="1450" spc="13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00387A"/>
                </a:solidFill>
                <a:latin typeface="Arial"/>
                <a:cs typeface="Arial"/>
              </a:rPr>
              <a:t>2022</a:t>
            </a:r>
            <a:endParaRPr sz="1450">
              <a:latin typeface="Arial"/>
              <a:cs typeface="Arial"/>
            </a:endParaRPr>
          </a:p>
          <a:p>
            <a:pPr marL="200660" indent="-188595">
              <a:lnSpc>
                <a:spcPct val="100000"/>
              </a:lnSpc>
              <a:spcBef>
                <a:spcPts val="450"/>
              </a:spcBef>
              <a:buChar char="•"/>
              <a:tabLst>
                <a:tab pos="201295" algn="l"/>
              </a:tabLst>
            </a:pP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Zuschuss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+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Zuschuss</a:t>
            </a:r>
            <a:r>
              <a:rPr sz="1450" spc="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Treibstoffe</a:t>
            </a:r>
            <a:r>
              <a:rPr sz="1450" spc="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=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Energiekostenzuschuss</a:t>
            </a:r>
            <a:endParaRPr sz="145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id="{BA97DC80-F957-459A-80BF-C5CC4993FE29}"/>
              </a:ext>
            </a:extLst>
          </p:cNvPr>
          <p:cNvSpPr txBox="1"/>
          <p:nvPr/>
        </p:nvSpPr>
        <p:spPr>
          <a:xfrm>
            <a:off x="1400647" y="6525088"/>
            <a:ext cx="1478280" cy="9903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95"/>
              </a:spcBef>
            </a:pPr>
            <a:r>
              <a:rPr sz="1050" b="1" dirty="0">
                <a:latin typeface="Arial"/>
                <a:cs typeface="Arial"/>
              </a:rPr>
              <a:t>es</a:t>
            </a:r>
            <a:r>
              <a:rPr sz="1050" b="1" spc="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handelt</a:t>
            </a:r>
            <a:r>
              <a:rPr sz="1050" b="1" spc="40" dirty="0">
                <a:latin typeface="Arial"/>
                <a:cs typeface="Arial"/>
              </a:rPr>
              <a:t> </a:t>
            </a:r>
            <a:r>
              <a:rPr sz="1050" b="1" dirty="0">
                <a:latin typeface="Arial"/>
                <a:cs typeface="Arial"/>
              </a:rPr>
              <a:t>sich</a:t>
            </a:r>
            <a:r>
              <a:rPr sz="1050" b="1" spc="40" dirty="0">
                <a:latin typeface="Arial"/>
                <a:cs typeface="Arial"/>
              </a:rPr>
              <a:t> </a:t>
            </a:r>
            <a:r>
              <a:rPr sz="1050" b="1" spc="-25" dirty="0">
                <a:latin typeface="Arial"/>
                <a:cs typeface="Arial"/>
              </a:rPr>
              <a:t>um </a:t>
            </a:r>
            <a:r>
              <a:rPr sz="1050" b="1" dirty="0" err="1">
                <a:latin typeface="Arial"/>
                <a:cs typeface="Arial"/>
              </a:rPr>
              <a:t>ein</a:t>
            </a:r>
            <a:r>
              <a:rPr sz="1050" b="1" spc="25" dirty="0">
                <a:latin typeface="Arial"/>
                <a:cs typeface="Arial"/>
              </a:rPr>
              <a:t> </a:t>
            </a:r>
            <a:r>
              <a:rPr sz="1050" b="1" spc="-10" dirty="0" err="1">
                <a:latin typeface="Arial"/>
                <a:cs typeface="Arial"/>
              </a:rPr>
              <a:t>Unternehmen</a:t>
            </a:r>
            <a:r>
              <a:rPr lang="de-DE" sz="1050" b="1" spc="-10" dirty="0">
                <a:latin typeface="Arial"/>
                <a:cs typeface="Arial"/>
              </a:rPr>
              <a:t> mit Umsatz unter EUR 700.000,-, es ist daher keine Energieintensität nachzuweisen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14" name="object 12">
            <a:extLst>
              <a:ext uri="{FF2B5EF4-FFF2-40B4-BE49-F238E27FC236}">
                <a16:creationId xmlns:a16="http://schemas.microsoft.com/office/drawing/2014/main" id="{D5028809-C953-4D2A-B402-F90E68ECACC2}"/>
              </a:ext>
            </a:extLst>
          </p:cNvPr>
          <p:cNvSpPr txBox="1"/>
          <p:nvPr/>
        </p:nvSpPr>
        <p:spPr>
          <a:xfrm>
            <a:off x="1400647" y="7945652"/>
            <a:ext cx="1896110" cy="5022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02310">
              <a:lnSpc>
                <a:spcPct val="102099"/>
              </a:lnSpc>
              <a:spcBef>
                <a:spcPts val="95"/>
              </a:spcBef>
            </a:pPr>
            <a:r>
              <a:rPr sz="1050" b="1" dirty="0">
                <a:latin typeface="Arial"/>
                <a:cs typeface="Arial"/>
              </a:rPr>
              <a:t>Festgestellt</a:t>
            </a:r>
            <a:r>
              <a:rPr sz="1050" b="1" spc="120" dirty="0">
                <a:latin typeface="Arial"/>
                <a:cs typeface="Arial"/>
              </a:rPr>
              <a:t> </a:t>
            </a:r>
            <a:r>
              <a:rPr sz="1050" b="1" spc="-10" dirty="0">
                <a:latin typeface="Arial"/>
                <a:cs typeface="Arial"/>
              </a:rPr>
              <a:t>durch </a:t>
            </a:r>
            <a:r>
              <a:rPr sz="1050" b="1" spc="-10" dirty="0">
                <a:solidFill>
                  <a:srgbClr val="00A5E8"/>
                </a:solidFill>
                <a:latin typeface="Arial"/>
                <a:cs typeface="Arial"/>
              </a:rPr>
              <a:t>SteuerberaterIn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sz="750" spc="-10" dirty="0">
                <a:latin typeface="Arial"/>
                <a:cs typeface="Arial"/>
              </a:rPr>
              <a:t>(bzw.</a:t>
            </a:r>
            <a:r>
              <a:rPr sz="750" spc="-40" dirty="0">
                <a:latin typeface="Arial"/>
                <a:cs typeface="Arial"/>
              </a:rPr>
              <a:t> </a:t>
            </a:r>
            <a:r>
              <a:rPr sz="750" spc="-10" dirty="0">
                <a:latin typeface="Arial"/>
                <a:cs typeface="Arial"/>
              </a:rPr>
              <a:t>WirtschaftsprüferIn/BilanzbuchhalterIn)</a:t>
            </a:r>
            <a:endParaRPr sz="750">
              <a:latin typeface="Arial"/>
              <a:cs typeface="Arial"/>
            </a:endParaRPr>
          </a:p>
        </p:txBody>
      </p:sp>
      <p:grpSp>
        <p:nvGrpSpPr>
          <p:cNvPr id="15" name="object 13">
            <a:extLst>
              <a:ext uri="{FF2B5EF4-FFF2-40B4-BE49-F238E27FC236}">
                <a16:creationId xmlns:a16="http://schemas.microsoft.com/office/drawing/2014/main" id="{E51434A3-9F0C-4F5C-88EB-3322FA6C517D}"/>
              </a:ext>
            </a:extLst>
          </p:cNvPr>
          <p:cNvGrpSpPr/>
          <p:nvPr/>
        </p:nvGrpSpPr>
        <p:grpSpPr>
          <a:xfrm>
            <a:off x="837670" y="5622865"/>
            <a:ext cx="2136140" cy="3953510"/>
            <a:chOff x="837670" y="5622865"/>
            <a:chExt cx="2136140" cy="3953510"/>
          </a:xfrm>
        </p:grpSpPr>
        <p:sp>
          <p:nvSpPr>
            <p:cNvPr id="16" name="object 14">
              <a:extLst>
                <a:ext uri="{FF2B5EF4-FFF2-40B4-BE49-F238E27FC236}">
                  <a16:creationId xmlns:a16="http://schemas.microsoft.com/office/drawing/2014/main" id="{5D87F155-67C6-4158-883C-31DFC8B50C00}"/>
                </a:ext>
              </a:extLst>
            </p:cNvPr>
            <p:cNvSpPr/>
            <p:nvPr/>
          </p:nvSpPr>
          <p:spPr>
            <a:xfrm>
              <a:off x="1081628" y="5972939"/>
              <a:ext cx="154305" cy="3587115"/>
            </a:xfrm>
            <a:custGeom>
              <a:avLst/>
              <a:gdLst/>
              <a:ahLst/>
              <a:cxnLst/>
              <a:rect l="l" t="t" r="r" b="b"/>
              <a:pathLst>
                <a:path w="154305" h="3587115">
                  <a:moveTo>
                    <a:pt x="0" y="0"/>
                  </a:moveTo>
                  <a:lnTo>
                    <a:pt x="0" y="3586979"/>
                  </a:lnTo>
                  <a:lnTo>
                    <a:pt x="153932" y="3586979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5">
              <a:extLst>
                <a:ext uri="{FF2B5EF4-FFF2-40B4-BE49-F238E27FC236}">
                  <a16:creationId xmlns:a16="http://schemas.microsoft.com/office/drawing/2014/main" id="{F4CD2932-B925-4C29-B727-A30357E6FF57}"/>
                </a:ext>
              </a:extLst>
            </p:cNvPr>
            <p:cNvSpPr/>
            <p:nvPr/>
          </p:nvSpPr>
          <p:spPr>
            <a:xfrm>
              <a:off x="837672" y="6510438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6">
              <a:extLst>
                <a:ext uri="{FF2B5EF4-FFF2-40B4-BE49-F238E27FC236}">
                  <a16:creationId xmlns:a16="http://schemas.microsoft.com/office/drawing/2014/main" id="{D3741582-A431-4F66-A40B-8D6FB6676CA6}"/>
                </a:ext>
              </a:extLst>
            </p:cNvPr>
            <p:cNvSpPr/>
            <p:nvPr/>
          </p:nvSpPr>
          <p:spPr>
            <a:xfrm>
              <a:off x="952482" y="6657266"/>
              <a:ext cx="224154" cy="150495"/>
            </a:xfrm>
            <a:custGeom>
              <a:avLst/>
              <a:gdLst/>
              <a:ahLst/>
              <a:cxnLst/>
              <a:rect l="l" t="t" r="r" b="b"/>
              <a:pathLst>
                <a:path w="224155" h="150495">
                  <a:moveTo>
                    <a:pt x="0" y="78416"/>
                  </a:moveTo>
                  <a:lnTo>
                    <a:pt x="71851" y="150278"/>
                  </a:lnTo>
                  <a:lnTo>
                    <a:pt x="223595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7">
              <a:extLst>
                <a:ext uri="{FF2B5EF4-FFF2-40B4-BE49-F238E27FC236}">
                  <a16:creationId xmlns:a16="http://schemas.microsoft.com/office/drawing/2014/main" id="{C056C851-DD68-4386-B57D-8B18FD7EA025}"/>
                </a:ext>
              </a:extLst>
            </p:cNvPr>
            <p:cNvSpPr/>
            <p:nvPr/>
          </p:nvSpPr>
          <p:spPr>
            <a:xfrm>
              <a:off x="837672" y="7913678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8">
              <a:extLst>
                <a:ext uri="{FF2B5EF4-FFF2-40B4-BE49-F238E27FC236}">
                  <a16:creationId xmlns:a16="http://schemas.microsoft.com/office/drawing/2014/main" id="{8C6AE0BD-4BE3-42B7-8E0B-3AE64DB89C94}"/>
                </a:ext>
              </a:extLst>
            </p:cNvPr>
            <p:cNvSpPr/>
            <p:nvPr/>
          </p:nvSpPr>
          <p:spPr>
            <a:xfrm>
              <a:off x="952482" y="8060508"/>
              <a:ext cx="224154" cy="150495"/>
            </a:xfrm>
            <a:custGeom>
              <a:avLst/>
              <a:gdLst/>
              <a:ahLst/>
              <a:cxnLst/>
              <a:rect l="l" t="t" r="r" b="b"/>
              <a:pathLst>
                <a:path w="224155" h="150495">
                  <a:moveTo>
                    <a:pt x="0" y="78416"/>
                  </a:moveTo>
                  <a:lnTo>
                    <a:pt x="71851" y="150278"/>
                  </a:lnTo>
                  <a:lnTo>
                    <a:pt x="223595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9">
              <a:extLst>
                <a:ext uri="{FF2B5EF4-FFF2-40B4-BE49-F238E27FC236}">
                  <a16:creationId xmlns:a16="http://schemas.microsoft.com/office/drawing/2014/main" id="{D30F6132-FB83-450E-B9E8-5C13BB44C4DC}"/>
                </a:ext>
              </a:extLst>
            </p:cNvPr>
            <p:cNvSpPr/>
            <p:nvPr/>
          </p:nvSpPr>
          <p:spPr>
            <a:xfrm>
              <a:off x="1835532" y="5664748"/>
              <a:ext cx="0" cy="321945"/>
            </a:xfrm>
            <a:custGeom>
              <a:avLst/>
              <a:gdLst/>
              <a:ahLst/>
              <a:cxnLst/>
              <a:rect l="l" t="t" r="r" b="b"/>
              <a:pathLst>
                <a:path h="321945">
                  <a:moveTo>
                    <a:pt x="0" y="0"/>
                  </a:moveTo>
                  <a:lnTo>
                    <a:pt x="0" y="321801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0">
              <a:extLst>
                <a:ext uri="{FF2B5EF4-FFF2-40B4-BE49-F238E27FC236}">
                  <a16:creationId xmlns:a16="http://schemas.microsoft.com/office/drawing/2014/main" id="{42B27858-DD99-482A-A542-0526050E8D58}"/>
                </a:ext>
              </a:extLst>
            </p:cNvPr>
            <p:cNvSpPr/>
            <p:nvPr/>
          </p:nvSpPr>
          <p:spPr>
            <a:xfrm>
              <a:off x="837670" y="5622865"/>
              <a:ext cx="2136140" cy="581025"/>
            </a:xfrm>
            <a:custGeom>
              <a:avLst/>
              <a:gdLst/>
              <a:ahLst/>
              <a:cxnLst/>
              <a:rect l="l" t="t" r="r" b="b"/>
              <a:pathLst>
                <a:path w="2136140" h="581025">
                  <a:moveTo>
                    <a:pt x="2088941" y="0"/>
                  </a:moveTo>
                  <a:lnTo>
                    <a:pt x="47118" y="0"/>
                  </a:lnTo>
                  <a:lnTo>
                    <a:pt x="28779" y="3703"/>
                  </a:lnTo>
                  <a:lnTo>
                    <a:pt x="13801" y="13801"/>
                  </a:lnTo>
                  <a:lnTo>
                    <a:pt x="3703" y="28779"/>
                  </a:lnTo>
                  <a:lnTo>
                    <a:pt x="0" y="47118"/>
                  </a:lnTo>
                  <a:lnTo>
                    <a:pt x="0" y="533732"/>
                  </a:lnTo>
                  <a:lnTo>
                    <a:pt x="3703" y="552072"/>
                  </a:lnTo>
                  <a:lnTo>
                    <a:pt x="13801" y="567049"/>
                  </a:lnTo>
                  <a:lnTo>
                    <a:pt x="28779" y="577148"/>
                  </a:lnTo>
                  <a:lnTo>
                    <a:pt x="47118" y="580851"/>
                  </a:lnTo>
                  <a:lnTo>
                    <a:pt x="2088941" y="580851"/>
                  </a:lnTo>
                  <a:lnTo>
                    <a:pt x="2107281" y="577148"/>
                  </a:lnTo>
                  <a:lnTo>
                    <a:pt x="2122258" y="567049"/>
                  </a:lnTo>
                  <a:lnTo>
                    <a:pt x="2132357" y="552072"/>
                  </a:lnTo>
                  <a:lnTo>
                    <a:pt x="2136060" y="533732"/>
                  </a:lnTo>
                  <a:lnTo>
                    <a:pt x="2136060" y="47118"/>
                  </a:lnTo>
                  <a:lnTo>
                    <a:pt x="2132357" y="28779"/>
                  </a:lnTo>
                  <a:lnTo>
                    <a:pt x="2122258" y="13801"/>
                  </a:lnTo>
                  <a:lnTo>
                    <a:pt x="2107281" y="3703"/>
                  </a:lnTo>
                  <a:lnTo>
                    <a:pt x="208894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1">
            <a:extLst>
              <a:ext uri="{FF2B5EF4-FFF2-40B4-BE49-F238E27FC236}">
                <a16:creationId xmlns:a16="http://schemas.microsoft.com/office/drawing/2014/main" id="{926D955B-2912-4C51-8B89-DCB74A24F27A}"/>
              </a:ext>
            </a:extLst>
          </p:cNvPr>
          <p:cNvSpPr txBox="1"/>
          <p:nvPr/>
        </p:nvSpPr>
        <p:spPr>
          <a:xfrm>
            <a:off x="1080122" y="5753322"/>
            <a:ext cx="1651635" cy="289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00" spc="-10" dirty="0">
                <a:solidFill>
                  <a:srgbClr val="FFFFFF"/>
                </a:solidFill>
                <a:latin typeface="Arial"/>
                <a:cs typeface="Arial"/>
              </a:rPr>
              <a:t>Energieintensiv?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4" name="object 22">
            <a:extLst>
              <a:ext uri="{FF2B5EF4-FFF2-40B4-BE49-F238E27FC236}">
                <a16:creationId xmlns:a16="http://schemas.microsoft.com/office/drawing/2014/main" id="{0C2F92E4-D57D-4845-8289-11A8CDFB342A}"/>
              </a:ext>
            </a:extLst>
          </p:cNvPr>
          <p:cNvGrpSpPr/>
          <p:nvPr/>
        </p:nvGrpSpPr>
        <p:grpSpPr>
          <a:xfrm>
            <a:off x="1211964" y="8714959"/>
            <a:ext cx="2029460" cy="1655445"/>
            <a:chOff x="1211964" y="8714959"/>
            <a:chExt cx="2029460" cy="1655445"/>
          </a:xfrm>
        </p:grpSpPr>
        <p:sp>
          <p:nvSpPr>
            <p:cNvPr id="25" name="object 23">
              <a:extLst>
                <a:ext uri="{FF2B5EF4-FFF2-40B4-BE49-F238E27FC236}">
                  <a16:creationId xmlns:a16="http://schemas.microsoft.com/office/drawing/2014/main" id="{55BBBACC-92AD-4442-A894-602E96E10423}"/>
                </a:ext>
              </a:extLst>
            </p:cNvPr>
            <p:cNvSpPr/>
            <p:nvPr/>
          </p:nvSpPr>
          <p:spPr>
            <a:xfrm>
              <a:off x="1227839" y="8832191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4">
              <a:extLst>
                <a:ext uri="{FF2B5EF4-FFF2-40B4-BE49-F238E27FC236}">
                  <a16:creationId xmlns:a16="http://schemas.microsoft.com/office/drawing/2014/main" id="{04C87F6B-64A9-4599-9C5E-A06D0624FB9C}"/>
                </a:ext>
              </a:extLst>
            </p:cNvPr>
            <p:cNvSpPr/>
            <p:nvPr/>
          </p:nvSpPr>
          <p:spPr>
            <a:xfrm>
              <a:off x="1227839" y="9334279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5">
              <a:extLst>
                <a:ext uri="{FF2B5EF4-FFF2-40B4-BE49-F238E27FC236}">
                  <a16:creationId xmlns:a16="http://schemas.microsoft.com/office/drawing/2014/main" id="{D3A31B6F-10EB-4FE7-9F0B-11FA95904E28}"/>
                </a:ext>
              </a:extLst>
            </p:cNvPr>
            <p:cNvSpPr/>
            <p:nvPr/>
          </p:nvSpPr>
          <p:spPr>
            <a:xfrm>
              <a:off x="1227839" y="9836367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6">
              <a:extLst>
                <a:ext uri="{FF2B5EF4-FFF2-40B4-BE49-F238E27FC236}">
                  <a16:creationId xmlns:a16="http://schemas.microsoft.com/office/drawing/2014/main" id="{D27298E4-00A9-4D0C-86E1-F56FD6D326B3}"/>
                </a:ext>
              </a:extLst>
            </p:cNvPr>
            <p:cNvSpPr/>
            <p:nvPr/>
          </p:nvSpPr>
          <p:spPr>
            <a:xfrm>
              <a:off x="1227839" y="10338457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80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7">
              <a:extLst>
                <a:ext uri="{FF2B5EF4-FFF2-40B4-BE49-F238E27FC236}">
                  <a16:creationId xmlns:a16="http://schemas.microsoft.com/office/drawing/2014/main" id="{75BA7248-625E-48B5-ACB2-428C9350C527}"/>
                </a:ext>
              </a:extLst>
            </p:cNvPr>
            <p:cNvSpPr/>
            <p:nvPr/>
          </p:nvSpPr>
          <p:spPr>
            <a:xfrm>
              <a:off x="1243545" y="8825709"/>
              <a:ext cx="0" cy="1529080"/>
            </a:xfrm>
            <a:custGeom>
              <a:avLst/>
              <a:gdLst/>
              <a:ahLst/>
              <a:cxnLst/>
              <a:rect l="l" t="t" r="r" b="b"/>
              <a:pathLst>
                <a:path h="1529079">
                  <a:moveTo>
                    <a:pt x="0" y="0"/>
                  </a:moveTo>
                  <a:lnTo>
                    <a:pt x="0" y="1528456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28">
              <a:extLst>
                <a:ext uri="{FF2B5EF4-FFF2-40B4-BE49-F238E27FC236}">
                  <a16:creationId xmlns:a16="http://schemas.microsoft.com/office/drawing/2014/main" id="{2FE68576-DDD6-405A-9DEF-4CC948C73875}"/>
                </a:ext>
              </a:extLst>
            </p:cNvPr>
            <p:cNvSpPr/>
            <p:nvPr/>
          </p:nvSpPr>
          <p:spPr>
            <a:xfrm>
              <a:off x="1737392" y="8714959"/>
              <a:ext cx="1504315" cy="250825"/>
            </a:xfrm>
            <a:custGeom>
              <a:avLst/>
              <a:gdLst/>
              <a:ahLst/>
              <a:cxnLst/>
              <a:rect l="l" t="t" r="r" b="b"/>
              <a:pathLst>
                <a:path w="1504314" h="250825">
                  <a:moveTo>
                    <a:pt x="1504006" y="0"/>
                  </a:moveTo>
                  <a:lnTo>
                    <a:pt x="0" y="0"/>
                  </a:lnTo>
                  <a:lnTo>
                    <a:pt x="0" y="250327"/>
                  </a:lnTo>
                  <a:lnTo>
                    <a:pt x="1504006" y="250327"/>
                  </a:lnTo>
                  <a:lnTo>
                    <a:pt x="1504006" y="0"/>
                  </a:lnTo>
                  <a:close/>
                </a:path>
              </a:pathLst>
            </a:custGeom>
            <a:solidFill>
              <a:srgbClr val="D5ED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29">
            <a:extLst>
              <a:ext uri="{FF2B5EF4-FFF2-40B4-BE49-F238E27FC236}">
                <a16:creationId xmlns:a16="http://schemas.microsoft.com/office/drawing/2014/main" id="{EEF59018-5661-4051-BDF2-47AD580EACA5}"/>
              </a:ext>
            </a:extLst>
          </p:cNvPr>
          <p:cNvSpPr txBox="1"/>
          <p:nvPr/>
        </p:nvSpPr>
        <p:spPr>
          <a:xfrm>
            <a:off x="13465254" y="5280966"/>
            <a:ext cx="15963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50" b="1" dirty="0">
                <a:latin typeface="Arial"/>
                <a:cs typeface="Arial"/>
              </a:rPr>
              <a:t>Feb.–Sept.</a:t>
            </a:r>
            <a:r>
              <a:rPr sz="1650" b="1" spc="-85" dirty="0">
                <a:latin typeface="Arial"/>
                <a:cs typeface="Arial"/>
              </a:rPr>
              <a:t> </a:t>
            </a:r>
            <a:r>
              <a:rPr sz="1650" b="1" spc="-20" dirty="0">
                <a:latin typeface="Arial"/>
                <a:cs typeface="Arial"/>
              </a:rPr>
              <a:t>2022</a:t>
            </a:r>
            <a:endParaRPr sz="1650">
              <a:latin typeface="Arial"/>
              <a:cs typeface="Arial"/>
            </a:endParaRPr>
          </a:p>
        </p:txBody>
      </p:sp>
      <p:sp>
        <p:nvSpPr>
          <p:cNvPr id="32" name="object 30">
            <a:extLst>
              <a:ext uri="{FF2B5EF4-FFF2-40B4-BE49-F238E27FC236}">
                <a16:creationId xmlns:a16="http://schemas.microsoft.com/office/drawing/2014/main" id="{B3516E37-2DA9-4807-B402-AEE2BDEB4BED}"/>
              </a:ext>
            </a:extLst>
          </p:cNvPr>
          <p:cNvSpPr txBox="1"/>
          <p:nvPr/>
        </p:nvSpPr>
        <p:spPr>
          <a:xfrm>
            <a:off x="13465254" y="8667250"/>
            <a:ext cx="15963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50" b="1" dirty="0">
                <a:latin typeface="Arial"/>
                <a:cs typeface="Arial"/>
              </a:rPr>
              <a:t>Feb.–Sept.</a:t>
            </a:r>
            <a:r>
              <a:rPr sz="1650" b="1" spc="-85" dirty="0">
                <a:latin typeface="Arial"/>
                <a:cs typeface="Arial"/>
              </a:rPr>
              <a:t> </a:t>
            </a:r>
            <a:r>
              <a:rPr sz="1650" b="1" spc="-20" dirty="0">
                <a:latin typeface="Arial"/>
                <a:cs typeface="Arial"/>
              </a:rPr>
              <a:t>2022</a:t>
            </a:r>
            <a:endParaRPr sz="1650">
              <a:latin typeface="Arial"/>
              <a:cs typeface="Arial"/>
            </a:endParaRPr>
          </a:p>
        </p:txBody>
      </p:sp>
      <p:grpSp>
        <p:nvGrpSpPr>
          <p:cNvPr id="33" name="object 31">
            <a:extLst>
              <a:ext uri="{FF2B5EF4-FFF2-40B4-BE49-F238E27FC236}">
                <a16:creationId xmlns:a16="http://schemas.microsoft.com/office/drawing/2014/main" id="{EB3623EB-5884-4418-9361-24D1B333ECFA}"/>
              </a:ext>
            </a:extLst>
          </p:cNvPr>
          <p:cNvGrpSpPr/>
          <p:nvPr/>
        </p:nvGrpSpPr>
        <p:grpSpPr>
          <a:xfrm>
            <a:off x="13438709" y="3768614"/>
            <a:ext cx="3288665" cy="1478915"/>
            <a:chOff x="13438709" y="3768614"/>
            <a:chExt cx="3288665" cy="1478915"/>
          </a:xfrm>
        </p:grpSpPr>
        <p:sp>
          <p:nvSpPr>
            <p:cNvPr id="34" name="object 32">
              <a:extLst>
                <a:ext uri="{FF2B5EF4-FFF2-40B4-BE49-F238E27FC236}">
                  <a16:creationId xmlns:a16="http://schemas.microsoft.com/office/drawing/2014/main" id="{8EEA0B5C-FA9A-45A0-81D0-336B5731C0EE}"/>
                </a:ext>
              </a:extLst>
            </p:cNvPr>
            <p:cNvSpPr/>
            <p:nvPr/>
          </p:nvSpPr>
          <p:spPr>
            <a:xfrm>
              <a:off x="13763402" y="3783570"/>
              <a:ext cx="1151890" cy="1450975"/>
            </a:xfrm>
            <a:custGeom>
              <a:avLst/>
              <a:gdLst/>
              <a:ahLst/>
              <a:cxnLst/>
              <a:rect l="l" t="t" r="r" b="b"/>
              <a:pathLst>
                <a:path w="1151890" h="1450975">
                  <a:moveTo>
                    <a:pt x="1151797" y="0"/>
                  </a:moveTo>
                  <a:lnTo>
                    <a:pt x="0" y="0"/>
                  </a:lnTo>
                  <a:lnTo>
                    <a:pt x="0" y="1450657"/>
                  </a:lnTo>
                  <a:lnTo>
                    <a:pt x="1151797" y="1450657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3">
              <a:extLst>
                <a:ext uri="{FF2B5EF4-FFF2-40B4-BE49-F238E27FC236}">
                  <a16:creationId xmlns:a16="http://schemas.microsoft.com/office/drawing/2014/main" id="{2EF85B5F-3046-49D6-AEF7-C9E894850532}"/>
                </a:ext>
              </a:extLst>
            </p:cNvPr>
            <p:cNvSpPr/>
            <p:nvPr/>
          </p:nvSpPr>
          <p:spPr>
            <a:xfrm>
              <a:off x="13438709" y="5232585"/>
              <a:ext cx="1636395" cy="13335"/>
            </a:xfrm>
            <a:custGeom>
              <a:avLst/>
              <a:gdLst/>
              <a:ahLst/>
              <a:cxnLst/>
              <a:rect l="l" t="t" r="r" b="b"/>
              <a:pathLst>
                <a:path w="1636394" h="13335">
                  <a:moveTo>
                    <a:pt x="0" y="0"/>
                  </a:moveTo>
                  <a:lnTo>
                    <a:pt x="1636096" y="0"/>
                  </a:lnTo>
                </a:path>
                <a:path w="1636394" h="13335">
                  <a:moveTo>
                    <a:pt x="0" y="12722"/>
                  </a:moveTo>
                  <a:lnTo>
                    <a:pt x="1636096" y="12722"/>
                  </a:lnTo>
                </a:path>
              </a:pathLst>
            </a:custGeom>
            <a:ln w="328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4">
              <a:extLst>
                <a:ext uri="{FF2B5EF4-FFF2-40B4-BE49-F238E27FC236}">
                  <a16:creationId xmlns:a16="http://schemas.microsoft.com/office/drawing/2014/main" id="{F216BD5C-2CEA-45C2-B74C-3D9B97C3962F}"/>
                </a:ext>
              </a:extLst>
            </p:cNvPr>
            <p:cNvSpPr/>
            <p:nvPr/>
          </p:nvSpPr>
          <p:spPr>
            <a:xfrm>
              <a:off x="15575567" y="3783570"/>
              <a:ext cx="1151890" cy="434975"/>
            </a:xfrm>
            <a:custGeom>
              <a:avLst/>
              <a:gdLst/>
              <a:ahLst/>
              <a:cxnLst/>
              <a:rect l="l" t="t" r="r" b="b"/>
              <a:pathLst>
                <a:path w="1151890" h="434975">
                  <a:moveTo>
                    <a:pt x="1151797" y="0"/>
                  </a:moveTo>
                  <a:lnTo>
                    <a:pt x="0" y="0"/>
                  </a:lnTo>
                  <a:lnTo>
                    <a:pt x="0" y="434782"/>
                  </a:lnTo>
                  <a:lnTo>
                    <a:pt x="1151797" y="434782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5">
              <a:extLst>
                <a:ext uri="{FF2B5EF4-FFF2-40B4-BE49-F238E27FC236}">
                  <a16:creationId xmlns:a16="http://schemas.microsoft.com/office/drawing/2014/main" id="{183AFEFE-B6FC-4623-BBE0-BEC368002E66}"/>
                </a:ext>
              </a:extLst>
            </p:cNvPr>
            <p:cNvSpPr/>
            <p:nvPr/>
          </p:nvSpPr>
          <p:spPr>
            <a:xfrm>
              <a:off x="13438710" y="3778153"/>
              <a:ext cx="3288665" cy="0"/>
            </a:xfrm>
            <a:custGeom>
              <a:avLst/>
              <a:gdLst/>
              <a:ahLst/>
              <a:cxnLst/>
              <a:rect l="l" t="t" r="r" b="b"/>
              <a:pathLst>
                <a:path w="3288665">
                  <a:moveTo>
                    <a:pt x="0" y="0"/>
                  </a:moveTo>
                  <a:lnTo>
                    <a:pt x="3288653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6">
              <a:extLst>
                <a:ext uri="{FF2B5EF4-FFF2-40B4-BE49-F238E27FC236}">
                  <a16:creationId xmlns:a16="http://schemas.microsoft.com/office/drawing/2014/main" id="{42D8887C-141E-4889-B1F2-1798CB321725}"/>
                </a:ext>
              </a:extLst>
            </p:cNvPr>
            <p:cNvSpPr/>
            <p:nvPr/>
          </p:nvSpPr>
          <p:spPr>
            <a:xfrm>
              <a:off x="14926370" y="4227862"/>
              <a:ext cx="1801495" cy="0"/>
            </a:xfrm>
            <a:custGeom>
              <a:avLst/>
              <a:gdLst/>
              <a:ahLst/>
              <a:cxnLst/>
              <a:rect l="l" t="t" r="r" b="b"/>
              <a:pathLst>
                <a:path w="1801494">
                  <a:moveTo>
                    <a:pt x="0" y="0"/>
                  </a:moveTo>
                  <a:lnTo>
                    <a:pt x="1800992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7">
              <a:extLst>
                <a:ext uri="{FF2B5EF4-FFF2-40B4-BE49-F238E27FC236}">
                  <a16:creationId xmlns:a16="http://schemas.microsoft.com/office/drawing/2014/main" id="{929CEF6A-D6B3-438B-A910-2717FFA7623D}"/>
                </a:ext>
              </a:extLst>
            </p:cNvPr>
            <p:cNvSpPr/>
            <p:nvPr/>
          </p:nvSpPr>
          <p:spPr>
            <a:xfrm>
              <a:off x="15031079" y="3804515"/>
              <a:ext cx="0" cy="393065"/>
            </a:xfrm>
            <a:custGeom>
              <a:avLst/>
              <a:gdLst/>
              <a:ahLst/>
              <a:cxnLst/>
              <a:rect l="l" t="t" r="r" b="b"/>
              <a:pathLst>
                <a:path h="393064">
                  <a:moveTo>
                    <a:pt x="0" y="0"/>
                  </a:moveTo>
                  <a:lnTo>
                    <a:pt x="0" y="392899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38">
              <a:extLst>
                <a:ext uri="{FF2B5EF4-FFF2-40B4-BE49-F238E27FC236}">
                  <a16:creationId xmlns:a16="http://schemas.microsoft.com/office/drawing/2014/main" id="{3EC5CF48-D8B4-4F9F-A6A3-D9C4F4DCD143}"/>
                </a:ext>
              </a:extLst>
            </p:cNvPr>
            <p:cNvSpPr/>
            <p:nvPr/>
          </p:nvSpPr>
          <p:spPr>
            <a:xfrm>
              <a:off x="14936841" y="3804515"/>
              <a:ext cx="188595" cy="0"/>
            </a:xfrm>
            <a:custGeom>
              <a:avLst/>
              <a:gdLst/>
              <a:ahLst/>
              <a:cxnLst/>
              <a:rect l="l" t="t" r="r" b="b"/>
              <a:pathLst>
                <a:path w="188594">
                  <a:moveTo>
                    <a:pt x="0" y="0"/>
                  </a:moveTo>
                  <a:lnTo>
                    <a:pt x="18847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39">
              <a:extLst>
                <a:ext uri="{FF2B5EF4-FFF2-40B4-BE49-F238E27FC236}">
                  <a16:creationId xmlns:a16="http://schemas.microsoft.com/office/drawing/2014/main" id="{1D6434DE-0947-4EFB-A4DC-D18DEEC4299E}"/>
                </a:ext>
              </a:extLst>
            </p:cNvPr>
            <p:cNvSpPr/>
            <p:nvPr/>
          </p:nvSpPr>
          <p:spPr>
            <a:xfrm>
              <a:off x="14936841" y="4197416"/>
              <a:ext cx="188595" cy="0"/>
            </a:xfrm>
            <a:custGeom>
              <a:avLst/>
              <a:gdLst/>
              <a:ahLst/>
              <a:cxnLst/>
              <a:rect l="l" t="t" r="r" b="b"/>
              <a:pathLst>
                <a:path w="188594">
                  <a:moveTo>
                    <a:pt x="0" y="0"/>
                  </a:moveTo>
                  <a:lnTo>
                    <a:pt x="18847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0">
              <a:extLst>
                <a:ext uri="{FF2B5EF4-FFF2-40B4-BE49-F238E27FC236}">
                  <a16:creationId xmlns:a16="http://schemas.microsoft.com/office/drawing/2014/main" id="{44DB7BBD-34BE-4A94-9459-FC57D4B975E5}"/>
                </a:ext>
              </a:extLst>
            </p:cNvPr>
            <p:cNvSpPr/>
            <p:nvPr/>
          </p:nvSpPr>
          <p:spPr>
            <a:xfrm>
              <a:off x="13580871" y="3861119"/>
              <a:ext cx="0" cy="1341755"/>
            </a:xfrm>
            <a:custGeom>
              <a:avLst/>
              <a:gdLst/>
              <a:ahLst/>
              <a:cxnLst/>
              <a:rect l="l" t="t" r="r" b="b"/>
              <a:pathLst>
                <a:path h="1341754">
                  <a:moveTo>
                    <a:pt x="0" y="0"/>
                  </a:moveTo>
                  <a:lnTo>
                    <a:pt x="0" y="1341697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1">
              <a:extLst>
                <a:ext uri="{FF2B5EF4-FFF2-40B4-BE49-F238E27FC236}">
                  <a16:creationId xmlns:a16="http://schemas.microsoft.com/office/drawing/2014/main" id="{EFFA1BC7-C3EA-4F6B-AE37-A52676BD1255}"/>
                </a:ext>
              </a:extLst>
            </p:cNvPr>
            <p:cNvSpPr/>
            <p:nvPr/>
          </p:nvSpPr>
          <p:spPr>
            <a:xfrm>
              <a:off x="13462141" y="3783573"/>
              <a:ext cx="237490" cy="128270"/>
            </a:xfrm>
            <a:custGeom>
              <a:avLst/>
              <a:gdLst/>
              <a:ahLst/>
              <a:cxnLst/>
              <a:rect l="l" t="t" r="r" b="b"/>
              <a:pathLst>
                <a:path w="237490" h="128270">
                  <a:moveTo>
                    <a:pt x="118729" y="0"/>
                  </a:moveTo>
                  <a:lnTo>
                    <a:pt x="0" y="127702"/>
                  </a:lnTo>
                  <a:lnTo>
                    <a:pt x="237458" y="127702"/>
                  </a:lnTo>
                  <a:lnTo>
                    <a:pt x="118729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2">
              <a:extLst>
                <a:ext uri="{FF2B5EF4-FFF2-40B4-BE49-F238E27FC236}">
                  <a16:creationId xmlns:a16="http://schemas.microsoft.com/office/drawing/2014/main" id="{23098F7C-4A8F-4FE2-A91F-E1C1D919E8AC}"/>
                </a:ext>
              </a:extLst>
            </p:cNvPr>
            <p:cNvSpPr/>
            <p:nvPr/>
          </p:nvSpPr>
          <p:spPr>
            <a:xfrm>
              <a:off x="13439514" y="5202816"/>
              <a:ext cx="283210" cy="0"/>
            </a:xfrm>
            <a:custGeom>
              <a:avLst/>
              <a:gdLst/>
              <a:ahLst/>
              <a:cxnLst/>
              <a:rect l="l" t="t" r="r" b="b"/>
              <a:pathLst>
                <a:path w="283209">
                  <a:moveTo>
                    <a:pt x="0" y="0"/>
                  </a:moveTo>
                  <a:lnTo>
                    <a:pt x="282713" y="0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3">
            <a:extLst>
              <a:ext uri="{FF2B5EF4-FFF2-40B4-BE49-F238E27FC236}">
                <a16:creationId xmlns:a16="http://schemas.microsoft.com/office/drawing/2014/main" id="{E5694C4D-1A1C-449C-A147-38476195AB5F}"/>
              </a:ext>
            </a:extLst>
          </p:cNvPr>
          <p:cNvSpPr txBox="1"/>
          <p:nvPr/>
        </p:nvSpPr>
        <p:spPr>
          <a:xfrm>
            <a:off x="15799812" y="3447737"/>
            <a:ext cx="7073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50" b="1" dirty="0">
                <a:solidFill>
                  <a:srgbClr val="00A5E8"/>
                </a:solidFill>
                <a:latin typeface="Arial"/>
                <a:cs typeface="Arial"/>
              </a:rPr>
              <a:t>€</a:t>
            </a:r>
            <a:r>
              <a:rPr sz="1650" b="1" spc="-4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650" b="1" spc="-20" dirty="0">
                <a:solidFill>
                  <a:srgbClr val="00A5E8"/>
                </a:solidFill>
                <a:latin typeface="Arial"/>
                <a:cs typeface="Arial"/>
              </a:rPr>
              <a:t>2.784</a:t>
            </a:r>
            <a:endParaRPr sz="1650">
              <a:latin typeface="Arial"/>
              <a:cs typeface="Arial"/>
            </a:endParaRPr>
          </a:p>
        </p:txBody>
      </p:sp>
      <p:sp>
        <p:nvSpPr>
          <p:cNvPr id="46" name="object 44">
            <a:extLst>
              <a:ext uri="{FF2B5EF4-FFF2-40B4-BE49-F238E27FC236}">
                <a16:creationId xmlns:a16="http://schemas.microsoft.com/office/drawing/2014/main" id="{E02497DA-7B6D-4531-A663-D02DB4D42C52}"/>
              </a:ext>
            </a:extLst>
          </p:cNvPr>
          <p:cNvSpPr txBox="1"/>
          <p:nvPr/>
        </p:nvSpPr>
        <p:spPr>
          <a:xfrm>
            <a:off x="12824775" y="3030640"/>
            <a:ext cx="2444115" cy="6940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450" u="sng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Berechnung</a:t>
            </a:r>
            <a:r>
              <a:rPr sz="1450" u="sng" spc="14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</a:t>
            </a:r>
            <a:r>
              <a:rPr sz="1450" u="sng" spc="155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spc="-1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Strom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Arial"/>
              <a:cs typeface="Arial"/>
            </a:endParaRPr>
          </a:p>
          <a:p>
            <a:pPr marL="1122045">
              <a:lnSpc>
                <a:spcPct val="100000"/>
              </a:lnSpc>
            </a:pP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1650" b="1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 dirty="0">
                <a:solidFill>
                  <a:srgbClr val="00387A"/>
                </a:solidFill>
                <a:latin typeface="Arial"/>
                <a:cs typeface="Arial"/>
              </a:rPr>
              <a:t>9.280</a:t>
            </a:r>
            <a:endParaRPr sz="1650">
              <a:latin typeface="Arial"/>
              <a:cs typeface="Arial"/>
            </a:endParaRPr>
          </a:p>
        </p:txBody>
      </p:sp>
      <p:sp>
        <p:nvSpPr>
          <p:cNvPr id="47" name="object 45">
            <a:extLst>
              <a:ext uri="{FF2B5EF4-FFF2-40B4-BE49-F238E27FC236}">
                <a16:creationId xmlns:a16="http://schemas.microsoft.com/office/drawing/2014/main" id="{F607BFF2-17F1-4D75-81D5-582334DDC5DA}"/>
              </a:ext>
            </a:extLst>
          </p:cNvPr>
          <p:cNvSpPr/>
          <p:nvPr/>
        </p:nvSpPr>
        <p:spPr>
          <a:xfrm>
            <a:off x="14936841" y="7586391"/>
            <a:ext cx="188595" cy="0"/>
          </a:xfrm>
          <a:custGeom>
            <a:avLst/>
            <a:gdLst/>
            <a:ahLst/>
            <a:cxnLst/>
            <a:rect l="l" t="t" r="r" b="b"/>
            <a:pathLst>
              <a:path w="188594">
                <a:moveTo>
                  <a:pt x="0" y="0"/>
                </a:moveTo>
                <a:lnTo>
                  <a:pt x="188475" y="0"/>
                </a:lnTo>
              </a:path>
            </a:pathLst>
          </a:custGeom>
          <a:ln w="41883">
            <a:solidFill>
              <a:srgbClr val="00A5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8" name="object 46">
            <a:extLst>
              <a:ext uri="{FF2B5EF4-FFF2-40B4-BE49-F238E27FC236}">
                <a16:creationId xmlns:a16="http://schemas.microsoft.com/office/drawing/2014/main" id="{2238974E-D6B4-49E2-B7C4-D1544F225C28}"/>
              </a:ext>
            </a:extLst>
          </p:cNvPr>
          <p:cNvGrpSpPr/>
          <p:nvPr/>
        </p:nvGrpSpPr>
        <p:grpSpPr>
          <a:xfrm>
            <a:off x="13408082" y="7157287"/>
            <a:ext cx="3329304" cy="1478915"/>
            <a:chOff x="13408082" y="7157287"/>
            <a:chExt cx="3329304" cy="1478915"/>
          </a:xfrm>
        </p:grpSpPr>
        <p:sp>
          <p:nvSpPr>
            <p:cNvPr id="49" name="object 47">
              <a:extLst>
                <a:ext uri="{FF2B5EF4-FFF2-40B4-BE49-F238E27FC236}">
                  <a16:creationId xmlns:a16="http://schemas.microsoft.com/office/drawing/2014/main" id="{D9716548-F18F-4910-9CD7-081EBE995983}"/>
                </a:ext>
              </a:extLst>
            </p:cNvPr>
            <p:cNvSpPr/>
            <p:nvPr/>
          </p:nvSpPr>
          <p:spPr>
            <a:xfrm>
              <a:off x="13763403" y="7172546"/>
              <a:ext cx="1151890" cy="1450975"/>
            </a:xfrm>
            <a:custGeom>
              <a:avLst/>
              <a:gdLst/>
              <a:ahLst/>
              <a:cxnLst/>
              <a:rect l="l" t="t" r="r" b="b"/>
              <a:pathLst>
                <a:path w="1151890" h="1450975">
                  <a:moveTo>
                    <a:pt x="1151797" y="0"/>
                  </a:moveTo>
                  <a:lnTo>
                    <a:pt x="0" y="0"/>
                  </a:lnTo>
                  <a:lnTo>
                    <a:pt x="0" y="1450657"/>
                  </a:lnTo>
                  <a:lnTo>
                    <a:pt x="1151797" y="1450657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48">
              <a:extLst>
                <a:ext uri="{FF2B5EF4-FFF2-40B4-BE49-F238E27FC236}">
                  <a16:creationId xmlns:a16="http://schemas.microsoft.com/office/drawing/2014/main" id="{DCE7B428-562D-4C46-BC05-697ED793C77F}"/>
                </a:ext>
              </a:extLst>
            </p:cNvPr>
            <p:cNvSpPr/>
            <p:nvPr/>
          </p:nvSpPr>
          <p:spPr>
            <a:xfrm>
              <a:off x="15575568" y="7172546"/>
              <a:ext cx="1151890" cy="434975"/>
            </a:xfrm>
            <a:custGeom>
              <a:avLst/>
              <a:gdLst/>
              <a:ahLst/>
              <a:cxnLst/>
              <a:rect l="l" t="t" r="r" b="b"/>
              <a:pathLst>
                <a:path w="1151890" h="434975">
                  <a:moveTo>
                    <a:pt x="1151797" y="0"/>
                  </a:moveTo>
                  <a:lnTo>
                    <a:pt x="0" y="0"/>
                  </a:lnTo>
                  <a:lnTo>
                    <a:pt x="0" y="434782"/>
                  </a:lnTo>
                  <a:lnTo>
                    <a:pt x="1151797" y="434782"/>
                  </a:lnTo>
                  <a:lnTo>
                    <a:pt x="1151797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49">
              <a:extLst>
                <a:ext uri="{FF2B5EF4-FFF2-40B4-BE49-F238E27FC236}">
                  <a16:creationId xmlns:a16="http://schemas.microsoft.com/office/drawing/2014/main" id="{B021B2B1-AAF4-436F-B8E0-3D7B20293ED2}"/>
                </a:ext>
              </a:extLst>
            </p:cNvPr>
            <p:cNvSpPr/>
            <p:nvPr/>
          </p:nvSpPr>
          <p:spPr>
            <a:xfrm>
              <a:off x="13438710" y="8621560"/>
              <a:ext cx="1636395" cy="13335"/>
            </a:xfrm>
            <a:custGeom>
              <a:avLst/>
              <a:gdLst/>
              <a:ahLst/>
              <a:cxnLst/>
              <a:rect l="l" t="t" r="r" b="b"/>
              <a:pathLst>
                <a:path w="1636394" h="13334">
                  <a:moveTo>
                    <a:pt x="0" y="0"/>
                  </a:moveTo>
                  <a:lnTo>
                    <a:pt x="1636096" y="0"/>
                  </a:lnTo>
                </a:path>
                <a:path w="1636394" h="13334">
                  <a:moveTo>
                    <a:pt x="0" y="12722"/>
                  </a:moveTo>
                  <a:lnTo>
                    <a:pt x="1636096" y="12722"/>
                  </a:lnTo>
                </a:path>
              </a:pathLst>
            </a:custGeom>
            <a:ln w="32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0">
              <a:extLst>
                <a:ext uri="{FF2B5EF4-FFF2-40B4-BE49-F238E27FC236}">
                  <a16:creationId xmlns:a16="http://schemas.microsoft.com/office/drawing/2014/main" id="{FD5DC0A3-4A8D-4764-87EC-687FD0B268D2}"/>
                </a:ext>
              </a:extLst>
            </p:cNvPr>
            <p:cNvSpPr/>
            <p:nvPr/>
          </p:nvSpPr>
          <p:spPr>
            <a:xfrm>
              <a:off x="13438711" y="7167129"/>
              <a:ext cx="3288665" cy="0"/>
            </a:xfrm>
            <a:custGeom>
              <a:avLst/>
              <a:gdLst/>
              <a:ahLst/>
              <a:cxnLst/>
              <a:rect l="l" t="t" r="r" b="b"/>
              <a:pathLst>
                <a:path w="3288665">
                  <a:moveTo>
                    <a:pt x="0" y="0"/>
                  </a:moveTo>
                  <a:lnTo>
                    <a:pt x="3288653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1">
              <a:extLst>
                <a:ext uri="{FF2B5EF4-FFF2-40B4-BE49-F238E27FC236}">
                  <a16:creationId xmlns:a16="http://schemas.microsoft.com/office/drawing/2014/main" id="{436F50EA-C6F6-4C08-A4DC-ECD06314E54D}"/>
                </a:ext>
              </a:extLst>
            </p:cNvPr>
            <p:cNvSpPr/>
            <p:nvPr/>
          </p:nvSpPr>
          <p:spPr>
            <a:xfrm>
              <a:off x="14926371" y="7616835"/>
              <a:ext cx="1801495" cy="0"/>
            </a:xfrm>
            <a:custGeom>
              <a:avLst/>
              <a:gdLst/>
              <a:ahLst/>
              <a:cxnLst/>
              <a:rect l="l" t="t" r="r" b="b"/>
              <a:pathLst>
                <a:path w="1801494">
                  <a:moveTo>
                    <a:pt x="0" y="0"/>
                  </a:moveTo>
                  <a:lnTo>
                    <a:pt x="1800992" y="0"/>
                  </a:lnTo>
                </a:path>
              </a:pathLst>
            </a:custGeom>
            <a:ln w="19077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2">
              <a:extLst>
                <a:ext uri="{FF2B5EF4-FFF2-40B4-BE49-F238E27FC236}">
                  <a16:creationId xmlns:a16="http://schemas.microsoft.com/office/drawing/2014/main" id="{4CB5FDED-DA7C-4749-9192-3B61693DF907}"/>
                </a:ext>
              </a:extLst>
            </p:cNvPr>
            <p:cNvSpPr/>
            <p:nvPr/>
          </p:nvSpPr>
          <p:spPr>
            <a:xfrm>
              <a:off x="15031080" y="7193490"/>
              <a:ext cx="0" cy="393065"/>
            </a:xfrm>
            <a:custGeom>
              <a:avLst/>
              <a:gdLst/>
              <a:ahLst/>
              <a:cxnLst/>
              <a:rect l="l" t="t" r="r" b="b"/>
              <a:pathLst>
                <a:path h="393065">
                  <a:moveTo>
                    <a:pt x="0" y="0"/>
                  </a:moveTo>
                  <a:lnTo>
                    <a:pt x="0" y="392899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3">
              <a:extLst>
                <a:ext uri="{FF2B5EF4-FFF2-40B4-BE49-F238E27FC236}">
                  <a16:creationId xmlns:a16="http://schemas.microsoft.com/office/drawing/2014/main" id="{CFEC3ECC-0B7B-4916-9B23-62947A2A623E}"/>
                </a:ext>
              </a:extLst>
            </p:cNvPr>
            <p:cNvSpPr/>
            <p:nvPr/>
          </p:nvSpPr>
          <p:spPr>
            <a:xfrm>
              <a:off x="14936842" y="7193490"/>
              <a:ext cx="188595" cy="0"/>
            </a:xfrm>
            <a:custGeom>
              <a:avLst/>
              <a:gdLst/>
              <a:ahLst/>
              <a:cxnLst/>
              <a:rect l="l" t="t" r="r" b="b"/>
              <a:pathLst>
                <a:path w="188594">
                  <a:moveTo>
                    <a:pt x="0" y="0"/>
                  </a:moveTo>
                  <a:lnTo>
                    <a:pt x="188475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4">
              <a:extLst>
                <a:ext uri="{FF2B5EF4-FFF2-40B4-BE49-F238E27FC236}">
                  <a16:creationId xmlns:a16="http://schemas.microsoft.com/office/drawing/2014/main" id="{05F06A91-93FB-4547-8B1A-60B430824C7C}"/>
                </a:ext>
              </a:extLst>
            </p:cNvPr>
            <p:cNvSpPr/>
            <p:nvPr/>
          </p:nvSpPr>
          <p:spPr>
            <a:xfrm>
              <a:off x="13580871" y="7250095"/>
              <a:ext cx="0" cy="1341755"/>
            </a:xfrm>
            <a:custGeom>
              <a:avLst/>
              <a:gdLst/>
              <a:ahLst/>
              <a:cxnLst/>
              <a:rect l="l" t="t" r="r" b="b"/>
              <a:pathLst>
                <a:path h="1341754">
                  <a:moveTo>
                    <a:pt x="0" y="0"/>
                  </a:moveTo>
                  <a:lnTo>
                    <a:pt x="0" y="1341697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5">
              <a:extLst>
                <a:ext uri="{FF2B5EF4-FFF2-40B4-BE49-F238E27FC236}">
                  <a16:creationId xmlns:a16="http://schemas.microsoft.com/office/drawing/2014/main" id="{D5FCDDAC-1A71-4196-BD07-90CB46DC4AB0}"/>
                </a:ext>
              </a:extLst>
            </p:cNvPr>
            <p:cNvSpPr/>
            <p:nvPr/>
          </p:nvSpPr>
          <p:spPr>
            <a:xfrm>
              <a:off x="13462142" y="7172549"/>
              <a:ext cx="237490" cy="128270"/>
            </a:xfrm>
            <a:custGeom>
              <a:avLst/>
              <a:gdLst/>
              <a:ahLst/>
              <a:cxnLst/>
              <a:rect l="l" t="t" r="r" b="b"/>
              <a:pathLst>
                <a:path w="237490" h="128270">
                  <a:moveTo>
                    <a:pt x="118729" y="0"/>
                  </a:moveTo>
                  <a:lnTo>
                    <a:pt x="0" y="127702"/>
                  </a:lnTo>
                  <a:lnTo>
                    <a:pt x="237458" y="127702"/>
                  </a:lnTo>
                  <a:lnTo>
                    <a:pt x="118729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6">
              <a:extLst>
                <a:ext uri="{FF2B5EF4-FFF2-40B4-BE49-F238E27FC236}">
                  <a16:creationId xmlns:a16="http://schemas.microsoft.com/office/drawing/2014/main" id="{9062DEEE-4C4C-41D8-AA3F-4DE1A26958C8}"/>
                </a:ext>
              </a:extLst>
            </p:cNvPr>
            <p:cNvSpPr/>
            <p:nvPr/>
          </p:nvSpPr>
          <p:spPr>
            <a:xfrm>
              <a:off x="13439514" y="8591792"/>
              <a:ext cx="283210" cy="0"/>
            </a:xfrm>
            <a:custGeom>
              <a:avLst/>
              <a:gdLst/>
              <a:ahLst/>
              <a:cxnLst/>
              <a:rect l="l" t="t" r="r" b="b"/>
              <a:pathLst>
                <a:path w="283209">
                  <a:moveTo>
                    <a:pt x="0" y="0"/>
                  </a:moveTo>
                  <a:lnTo>
                    <a:pt x="282713" y="0"/>
                  </a:lnTo>
                </a:path>
              </a:pathLst>
            </a:custGeom>
            <a:ln w="62825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7">
            <a:extLst>
              <a:ext uri="{FF2B5EF4-FFF2-40B4-BE49-F238E27FC236}">
                <a16:creationId xmlns:a16="http://schemas.microsoft.com/office/drawing/2014/main" id="{AC8498AE-1AC8-4C52-B2B4-3E69EA3926F7}"/>
              </a:ext>
            </a:extLst>
          </p:cNvPr>
          <p:cNvSpPr txBox="1"/>
          <p:nvPr/>
        </p:nvSpPr>
        <p:spPr>
          <a:xfrm>
            <a:off x="12869906" y="4146517"/>
            <a:ext cx="659765" cy="716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indent="185420" algn="r">
              <a:lnSpc>
                <a:spcPct val="100000"/>
              </a:lnSpc>
              <a:spcBef>
                <a:spcPts val="105"/>
              </a:spcBef>
            </a:pPr>
            <a:r>
              <a:rPr sz="900" b="1" spc="-10" dirty="0">
                <a:latin typeface="Arial"/>
                <a:cs typeface="Arial"/>
              </a:rPr>
              <a:t>Energie- Mehrkosten </a:t>
            </a:r>
            <a:r>
              <a:rPr sz="900" b="1" dirty="0">
                <a:latin typeface="Arial"/>
                <a:cs typeface="Arial"/>
              </a:rPr>
              <a:t>im </a:t>
            </a:r>
            <a:r>
              <a:rPr sz="900" b="1" spc="-10" dirty="0">
                <a:latin typeface="Arial"/>
                <a:cs typeface="Arial"/>
              </a:rPr>
              <a:t>förder- fähigen Zeitraum</a:t>
            </a:r>
            <a:endParaRPr sz="900">
              <a:latin typeface="Arial"/>
              <a:cs typeface="Arial"/>
            </a:endParaRPr>
          </a:p>
        </p:txBody>
      </p:sp>
      <p:sp>
        <p:nvSpPr>
          <p:cNvPr id="60" name="object 58">
            <a:extLst>
              <a:ext uri="{FF2B5EF4-FFF2-40B4-BE49-F238E27FC236}">
                <a16:creationId xmlns:a16="http://schemas.microsoft.com/office/drawing/2014/main" id="{06F6AE05-BB82-4119-9F90-24A4A6C9F5B1}"/>
              </a:ext>
            </a:extLst>
          </p:cNvPr>
          <p:cNvSpPr txBox="1"/>
          <p:nvPr/>
        </p:nvSpPr>
        <p:spPr>
          <a:xfrm>
            <a:off x="12869906" y="7535451"/>
            <a:ext cx="659765" cy="716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indent="185420" algn="r">
              <a:lnSpc>
                <a:spcPct val="100000"/>
              </a:lnSpc>
              <a:spcBef>
                <a:spcPts val="105"/>
              </a:spcBef>
            </a:pPr>
            <a:r>
              <a:rPr sz="900" b="1" spc="-10" dirty="0">
                <a:latin typeface="Arial"/>
                <a:cs typeface="Arial"/>
              </a:rPr>
              <a:t>Energie- Mehrkosten </a:t>
            </a:r>
            <a:r>
              <a:rPr sz="900" b="1" dirty="0">
                <a:latin typeface="Arial"/>
                <a:cs typeface="Arial"/>
              </a:rPr>
              <a:t>im </a:t>
            </a:r>
            <a:r>
              <a:rPr sz="900" b="1" spc="-10" dirty="0">
                <a:latin typeface="Arial"/>
                <a:cs typeface="Arial"/>
              </a:rPr>
              <a:t>förder- fähigen Zeitraum</a:t>
            </a:r>
            <a:endParaRPr sz="900">
              <a:latin typeface="Arial"/>
              <a:cs typeface="Arial"/>
            </a:endParaRPr>
          </a:p>
        </p:txBody>
      </p:sp>
      <p:sp>
        <p:nvSpPr>
          <p:cNvPr id="61" name="object 59">
            <a:extLst>
              <a:ext uri="{FF2B5EF4-FFF2-40B4-BE49-F238E27FC236}">
                <a16:creationId xmlns:a16="http://schemas.microsoft.com/office/drawing/2014/main" id="{5CA39077-2B42-4CF8-A5C9-237A36F0D86F}"/>
              </a:ext>
            </a:extLst>
          </p:cNvPr>
          <p:cNvSpPr txBox="1"/>
          <p:nvPr/>
        </p:nvSpPr>
        <p:spPr>
          <a:xfrm>
            <a:off x="13953219" y="4152348"/>
            <a:ext cx="827405" cy="67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345" marR="203835" indent="-191135">
              <a:lnSpc>
                <a:spcPct val="1175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23,2</a:t>
            </a:r>
            <a:r>
              <a:rPr sz="1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ct </a:t>
            </a:r>
            <a:r>
              <a:rPr sz="1200" spc="-5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40.000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kWh</a:t>
            </a:r>
            <a:endParaRPr sz="1200">
              <a:latin typeface="Arial"/>
              <a:cs typeface="Arial"/>
            </a:endParaRPr>
          </a:p>
        </p:txBody>
      </p:sp>
      <p:sp>
        <p:nvSpPr>
          <p:cNvPr id="62" name="object 60">
            <a:extLst>
              <a:ext uri="{FF2B5EF4-FFF2-40B4-BE49-F238E27FC236}">
                <a16:creationId xmlns:a16="http://schemas.microsoft.com/office/drawing/2014/main" id="{49055CA5-84FF-443E-82AF-F072B0E80B07}"/>
              </a:ext>
            </a:extLst>
          </p:cNvPr>
          <p:cNvSpPr txBox="1"/>
          <p:nvPr/>
        </p:nvSpPr>
        <p:spPr>
          <a:xfrm>
            <a:off x="15141799" y="3748854"/>
            <a:ext cx="1461135" cy="4559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727075">
              <a:lnSpc>
                <a:spcPct val="100000"/>
              </a:lnSpc>
              <a:spcBef>
                <a:spcPts val="350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6,96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12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254"/>
              </a:spcBef>
              <a:tabLst>
                <a:tab pos="608330" algn="l"/>
              </a:tabLst>
            </a:pPr>
            <a:r>
              <a:rPr sz="1725" spc="-37" baseline="38647" dirty="0">
                <a:latin typeface="Arial"/>
                <a:cs typeface="Arial"/>
              </a:rPr>
              <a:t>30%</a:t>
            </a:r>
            <a:r>
              <a:rPr sz="1725" baseline="38647" dirty="0">
                <a:latin typeface="Arial"/>
                <a:cs typeface="Arial"/>
              </a:rPr>
              <a:t>	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40.000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kWh</a:t>
            </a:r>
            <a:endParaRPr sz="1200">
              <a:latin typeface="Arial"/>
              <a:cs typeface="Arial"/>
            </a:endParaRPr>
          </a:p>
        </p:txBody>
      </p:sp>
      <p:sp>
        <p:nvSpPr>
          <p:cNvPr id="63" name="object 61">
            <a:extLst>
              <a:ext uri="{FF2B5EF4-FFF2-40B4-BE49-F238E27FC236}">
                <a16:creationId xmlns:a16="http://schemas.microsoft.com/office/drawing/2014/main" id="{21CFB1B2-E15F-42B9-AD1F-A19C70033A0E}"/>
              </a:ext>
            </a:extLst>
          </p:cNvPr>
          <p:cNvSpPr txBox="1"/>
          <p:nvPr/>
        </p:nvSpPr>
        <p:spPr>
          <a:xfrm>
            <a:off x="14067719" y="7541218"/>
            <a:ext cx="556260" cy="67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045" marR="110489" indent="-127635">
              <a:lnSpc>
                <a:spcPct val="1175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52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ct </a:t>
            </a:r>
            <a:r>
              <a:rPr sz="1200" spc="-5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14.400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endParaRPr sz="1200">
              <a:latin typeface="Arial"/>
              <a:cs typeface="Arial"/>
            </a:endParaRPr>
          </a:p>
        </p:txBody>
      </p:sp>
      <p:sp>
        <p:nvSpPr>
          <p:cNvPr id="64" name="object 62">
            <a:extLst>
              <a:ext uri="{FF2B5EF4-FFF2-40B4-BE49-F238E27FC236}">
                <a16:creationId xmlns:a16="http://schemas.microsoft.com/office/drawing/2014/main" id="{7226C566-0167-4ABE-BB8E-2A3A2D772031}"/>
              </a:ext>
            </a:extLst>
          </p:cNvPr>
          <p:cNvSpPr txBox="1"/>
          <p:nvPr/>
        </p:nvSpPr>
        <p:spPr>
          <a:xfrm>
            <a:off x="12799375" y="6419613"/>
            <a:ext cx="3733165" cy="11728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sz="1450" u="sng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Berechnung</a:t>
            </a:r>
            <a:r>
              <a:rPr sz="1450" u="sng" spc="14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</a:t>
            </a:r>
            <a:r>
              <a:rPr sz="1450" u="sng" spc="114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spc="-1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Treibstoffe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Arial"/>
              <a:cs typeface="Arial"/>
            </a:endParaRPr>
          </a:p>
          <a:p>
            <a:pPr marL="1147445">
              <a:lnSpc>
                <a:spcPct val="100000"/>
              </a:lnSpc>
              <a:tabLst>
                <a:tab pos="3000375" algn="l"/>
              </a:tabLst>
            </a:pP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1650" b="1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 dirty="0">
                <a:solidFill>
                  <a:srgbClr val="00387A"/>
                </a:solidFill>
                <a:latin typeface="Arial"/>
                <a:cs typeface="Arial"/>
              </a:rPr>
              <a:t>7.488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650" b="1" dirty="0">
                <a:solidFill>
                  <a:srgbClr val="00A5E8"/>
                </a:solidFill>
                <a:latin typeface="Arial"/>
                <a:cs typeface="Arial"/>
              </a:rPr>
              <a:t>€</a:t>
            </a:r>
            <a:r>
              <a:rPr sz="1650" b="1" spc="-4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650" b="1" spc="-10" dirty="0">
                <a:solidFill>
                  <a:srgbClr val="00A5E8"/>
                </a:solidFill>
                <a:latin typeface="Arial"/>
                <a:cs typeface="Arial"/>
              </a:rPr>
              <a:t>2.246</a:t>
            </a:r>
            <a:endParaRPr sz="1650">
              <a:latin typeface="Arial"/>
              <a:cs typeface="Arial"/>
            </a:endParaRPr>
          </a:p>
          <a:p>
            <a:pPr marR="78105" algn="r">
              <a:lnSpc>
                <a:spcPct val="100000"/>
              </a:lnSpc>
              <a:spcBef>
                <a:spcPts val="635"/>
              </a:spcBef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15,6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ct</a:t>
            </a: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1200">
              <a:latin typeface="Arial"/>
              <a:cs typeface="Arial"/>
            </a:endParaRPr>
          </a:p>
          <a:p>
            <a:pPr marL="2367280">
              <a:lnSpc>
                <a:spcPct val="100000"/>
              </a:lnSpc>
              <a:spcBef>
                <a:spcPts val="254"/>
              </a:spcBef>
              <a:tabLst>
                <a:tab pos="3086100" algn="l"/>
              </a:tabLst>
            </a:pPr>
            <a:r>
              <a:rPr sz="1725" spc="-37" baseline="38647" dirty="0">
                <a:latin typeface="Arial"/>
                <a:cs typeface="Arial"/>
              </a:rPr>
              <a:t>30%</a:t>
            </a:r>
            <a:r>
              <a:rPr sz="1725" baseline="38647" dirty="0">
                <a:latin typeface="Arial"/>
                <a:cs typeface="Arial"/>
              </a:rPr>
              <a:t>	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14.400</a:t>
            </a:r>
            <a:r>
              <a:rPr sz="1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endParaRPr sz="1200">
              <a:latin typeface="Arial"/>
              <a:cs typeface="Arial"/>
            </a:endParaRPr>
          </a:p>
        </p:txBody>
      </p:sp>
      <p:sp>
        <p:nvSpPr>
          <p:cNvPr id="65" name="object 63">
            <a:extLst>
              <a:ext uri="{FF2B5EF4-FFF2-40B4-BE49-F238E27FC236}">
                <a16:creationId xmlns:a16="http://schemas.microsoft.com/office/drawing/2014/main" id="{472AF329-807B-4E67-B8CC-739020B511AB}"/>
              </a:ext>
            </a:extLst>
          </p:cNvPr>
          <p:cNvSpPr txBox="1"/>
          <p:nvPr/>
        </p:nvSpPr>
        <p:spPr>
          <a:xfrm>
            <a:off x="1891551" y="8721933"/>
            <a:ext cx="12668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spc="-10" dirty="0">
                <a:solidFill>
                  <a:srgbClr val="00387A"/>
                </a:solidFill>
                <a:latin typeface="Arial"/>
                <a:cs typeface="Arial"/>
              </a:rPr>
              <a:t>BASIS-</a:t>
            </a: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</a:t>
            </a:r>
            <a:r>
              <a:rPr sz="1300" b="1" spc="-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66" name="object 64">
            <a:extLst>
              <a:ext uri="{FF2B5EF4-FFF2-40B4-BE49-F238E27FC236}">
                <a16:creationId xmlns:a16="http://schemas.microsoft.com/office/drawing/2014/main" id="{06291862-C11C-4A3F-978A-54C63329520B}"/>
              </a:ext>
            </a:extLst>
          </p:cNvPr>
          <p:cNvSpPr/>
          <p:nvPr/>
        </p:nvSpPr>
        <p:spPr>
          <a:xfrm>
            <a:off x="1737392" y="9211761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5">
            <a:extLst>
              <a:ext uri="{FF2B5EF4-FFF2-40B4-BE49-F238E27FC236}">
                <a16:creationId xmlns:a16="http://schemas.microsoft.com/office/drawing/2014/main" id="{163DF15A-8CA5-4DC8-901E-7DC8EE297667}"/>
              </a:ext>
            </a:extLst>
          </p:cNvPr>
          <p:cNvSpPr txBox="1"/>
          <p:nvPr/>
        </p:nvSpPr>
        <p:spPr>
          <a:xfrm>
            <a:off x="1891552" y="9218738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68" name="object 66">
            <a:extLst>
              <a:ext uri="{FF2B5EF4-FFF2-40B4-BE49-F238E27FC236}">
                <a16:creationId xmlns:a16="http://schemas.microsoft.com/office/drawing/2014/main" id="{68BBF534-DCC9-41EE-9979-FF9614F17689}"/>
              </a:ext>
            </a:extLst>
          </p:cNvPr>
          <p:cNvSpPr/>
          <p:nvPr/>
        </p:nvSpPr>
        <p:spPr>
          <a:xfrm>
            <a:off x="1737392" y="9708563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7">
            <a:extLst>
              <a:ext uri="{FF2B5EF4-FFF2-40B4-BE49-F238E27FC236}">
                <a16:creationId xmlns:a16="http://schemas.microsoft.com/office/drawing/2014/main" id="{374E9B61-7F64-48E7-BD16-4481F35A37DE}"/>
              </a:ext>
            </a:extLst>
          </p:cNvPr>
          <p:cNvSpPr txBox="1"/>
          <p:nvPr/>
        </p:nvSpPr>
        <p:spPr>
          <a:xfrm>
            <a:off x="1891552" y="9715543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3</a:t>
            </a:r>
            <a:endParaRPr sz="1300">
              <a:latin typeface="Arial"/>
              <a:cs typeface="Arial"/>
            </a:endParaRPr>
          </a:p>
        </p:txBody>
      </p:sp>
      <p:sp>
        <p:nvSpPr>
          <p:cNvPr id="70" name="object 68">
            <a:extLst>
              <a:ext uri="{FF2B5EF4-FFF2-40B4-BE49-F238E27FC236}">
                <a16:creationId xmlns:a16="http://schemas.microsoft.com/office/drawing/2014/main" id="{B0DB971C-C2E0-4070-BE92-477FF043A95A}"/>
              </a:ext>
            </a:extLst>
          </p:cNvPr>
          <p:cNvSpPr/>
          <p:nvPr/>
        </p:nvSpPr>
        <p:spPr>
          <a:xfrm>
            <a:off x="1737392" y="10205364"/>
            <a:ext cx="1504315" cy="250825"/>
          </a:xfrm>
          <a:custGeom>
            <a:avLst/>
            <a:gdLst/>
            <a:ahLst/>
            <a:cxnLst/>
            <a:rect l="l" t="t" r="r" b="b"/>
            <a:pathLst>
              <a:path w="1504314" h="250825">
                <a:moveTo>
                  <a:pt x="1504006" y="0"/>
                </a:moveTo>
                <a:lnTo>
                  <a:pt x="0" y="0"/>
                </a:lnTo>
                <a:lnTo>
                  <a:pt x="0" y="250327"/>
                </a:lnTo>
                <a:lnTo>
                  <a:pt x="1504006" y="250327"/>
                </a:lnTo>
                <a:lnTo>
                  <a:pt x="1504006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69">
            <a:extLst>
              <a:ext uri="{FF2B5EF4-FFF2-40B4-BE49-F238E27FC236}">
                <a16:creationId xmlns:a16="http://schemas.microsoft.com/office/drawing/2014/main" id="{557BE593-8EE5-40BD-AF7A-15C6278A6F16}"/>
              </a:ext>
            </a:extLst>
          </p:cNvPr>
          <p:cNvSpPr txBox="1"/>
          <p:nvPr/>
        </p:nvSpPr>
        <p:spPr>
          <a:xfrm>
            <a:off x="1891552" y="10212347"/>
            <a:ext cx="708025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300" b="1" spc="-50" dirty="0">
                <a:solidFill>
                  <a:srgbClr val="00387A"/>
                </a:solidFill>
                <a:latin typeface="Arial"/>
                <a:cs typeface="Arial"/>
              </a:rPr>
              <a:t>4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72" name="object 70">
            <a:extLst>
              <a:ext uri="{FF2B5EF4-FFF2-40B4-BE49-F238E27FC236}">
                <a16:creationId xmlns:a16="http://schemas.microsoft.com/office/drawing/2014/main" id="{E0CF8070-1154-4E22-8F3B-F3AF58B9CA10}"/>
              </a:ext>
            </a:extLst>
          </p:cNvPr>
          <p:cNvGrpSpPr/>
          <p:nvPr/>
        </p:nvGrpSpPr>
        <p:grpSpPr>
          <a:xfrm>
            <a:off x="836910" y="2909095"/>
            <a:ext cx="2273300" cy="7625715"/>
            <a:chOff x="836910" y="2909095"/>
            <a:chExt cx="2273300" cy="7625715"/>
          </a:xfrm>
        </p:grpSpPr>
        <p:sp>
          <p:nvSpPr>
            <p:cNvPr id="73" name="object 71">
              <a:extLst>
                <a:ext uri="{FF2B5EF4-FFF2-40B4-BE49-F238E27FC236}">
                  <a16:creationId xmlns:a16="http://schemas.microsoft.com/office/drawing/2014/main" id="{1E5728B5-D088-4325-BEAC-919CCB95D312}"/>
                </a:ext>
              </a:extLst>
            </p:cNvPr>
            <p:cNvSpPr/>
            <p:nvPr/>
          </p:nvSpPr>
          <p:spPr>
            <a:xfrm>
              <a:off x="1403109" y="8636169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5" h="408304">
                  <a:moveTo>
                    <a:pt x="203951" y="0"/>
                  </a:moveTo>
                  <a:lnTo>
                    <a:pt x="157188" y="5387"/>
                  </a:lnTo>
                  <a:lnTo>
                    <a:pt x="114260" y="20732"/>
                  </a:lnTo>
                  <a:lnTo>
                    <a:pt x="76392" y="44811"/>
                  </a:lnTo>
                  <a:lnTo>
                    <a:pt x="44807" y="76398"/>
                  </a:lnTo>
                  <a:lnTo>
                    <a:pt x="20730" y="114269"/>
                  </a:lnTo>
                  <a:lnTo>
                    <a:pt x="5386" y="157198"/>
                  </a:lnTo>
                  <a:lnTo>
                    <a:pt x="0" y="203962"/>
                  </a:lnTo>
                  <a:lnTo>
                    <a:pt x="5386" y="250721"/>
                  </a:lnTo>
                  <a:lnTo>
                    <a:pt x="20730" y="293646"/>
                  </a:lnTo>
                  <a:lnTo>
                    <a:pt x="44807" y="331513"/>
                  </a:lnTo>
                  <a:lnTo>
                    <a:pt x="76392" y="363097"/>
                  </a:lnTo>
                  <a:lnTo>
                    <a:pt x="114260" y="387173"/>
                  </a:lnTo>
                  <a:lnTo>
                    <a:pt x="157188" y="402517"/>
                  </a:lnTo>
                  <a:lnTo>
                    <a:pt x="203951" y="407903"/>
                  </a:lnTo>
                  <a:lnTo>
                    <a:pt x="250711" y="402517"/>
                  </a:lnTo>
                  <a:lnTo>
                    <a:pt x="293638" y="387173"/>
                  </a:lnTo>
                  <a:lnTo>
                    <a:pt x="331507" y="363097"/>
                  </a:lnTo>
                  <a:lnTo>
                    <a:pt x="363093" y="331513"/>
                  </a:lnTo>
                  <a:lnTo>
                    <a:pt x="387171" y="293646"/>
                  </a:lnTo>
                  <a:lnTo>
                    <a:pt x="402516" y="250721"/>
                  </a:lnTo>
                  <a:lnTo>
                    <a:pt x="407903" y="203962"/>
                  </a:lnTo>
                  <a:lnTo>
                    <a:pt x="402516" y="157198"/>
                  </a:lnTo>
                  <a:lnTo>
                    <a:pt x="387171" y="114269"/>
                  </a:lnTo>
                  <a:lnTo>
                    <a:pt x="363093" y="76398"/>
                  </a:lnTo>
                  <a:lnTo>
                    <a:pt x="331507" y="44811"/>
                  </a:lnTo>
                  <a:lnTo>
                    <a:pt x="293638" y="20732"/>
                  </a:lnTo>
                  <a:lnTo>
                    <a:pt x="250711" y="5387"/>
                  </a:lnTo>
                  <a:lnTo>
                    <a:pt x="203951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2">
              <a:extLst>
                <a:ext uri="{FF2B5EF4-FFF2-40B4-BE49-F238E27FC236}">
                  <a16:creationId xmlns:a16="http://schemas.microsoft.com/office/drawing/2014/main" id="{68A62FF6-CF82-448E-9515-F0320B392B78}"/>
                </a:ext>
              </a:extLst>
            </p:cNvPr>
            <p:cNvSpPr/>
            <p:nvPr/>
          </p:nvSpPr>
          <p:spPr>
            <a:xfrm>
              <a:off x="1506442" y="8768305"/>
              <a:ext cx="201295" cy="135255"/>
            </a:xfrm>
            <a:custGeom>
              <a:avLst/>
              <a:gdLst/>
              <a:ahLst/>
              <a:cxnLst/>
              <a:rect l="l" t="t" r="r" b="b"/>
              <a:pathLst>
                <a:path w="201294" h="135254">
                  <a:moveTo>
                    <a:pt x="0" y="70573"/>
                  </a:moveTo>
                  <a:lnTo>
                    <a:pt x="64668" y="135241"/>
                  </a:lnTo>
                  <a:lnTo>
                    <a:pt x="201229" y="0"/>
                  </a:lnTo>
                </a:path>
              </a:pathLst>
            </a:custGeom>
            <a:ln w="4079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3">
              <a:extLst>
                <a:ext uri="{FF2B5EF4-FFF2-40B4-BE49-F238E27FC236}">
                  <a16:creationId xmlns:a16="http://schemas.microsoft.com/office/drawing/2014/main" id="{5132F7F6-F386-4541-941C-EA73703DECF2}"/>
                </a:ext>
              </a:extLst>
            </p:cNvPr>
            <p:cNvSpPr/>
            <p:nvPr/>
          </p:nvSpPr>
          <p:spPr>
            <a:xfrm>
              <a:off x="1403109" y="10126581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5" h="408304">
                  <a:moveTo>
                    <a:pt x="203951" y="0"/>
                  </a:moveTo>
                  <a:lnTo>
                    <a:pt x="157188" y="5387"/>
                  </a:lnTo>
                  <a:lnTo>
                    <a:pt x="114260" y="20732"/>
                  </a:lnTo>
                  <a:lnTo>
                    <a:pt x="76392" y="44811"/>
                  </a:lnTo>
                  <a:lnTo>
                    <a:pt x="44807" y="76398"/>
                  </a:lnTo>
                  <a:lnTo>
                    <a:pt x="20730" y="114269"/>
                  </a:lnTo>
                  <a:lnTo>
                    <a:pt x="5386" y="157198"/>
                  </a:lnTo>
                  <a:lnTo>
                    <a:pt x="0" y="203962"/>
                  </a:lnTo>
                  <a:lnTo>
                    <a:pt x="5386" y="250721"/>
                  </a:lnTo>
                  <a:lnTo>
                    <a:pt x="20730" y="293646"/>
                  </a:lnTo>
                  <a:lnTo>
                    <a:pt x="44807" y="331513"/>
                  </a:lnTo>
                  <a:lnTo>
                    <a:pt x="76392" y="363097"/>
                  </a:lnTo>
                  <a:lnTo>
                    <a:pt x="114260" y="387173"/>
                  </a:lnTo>
                  <a:lnTo>
                    <a:pt x="157188" y="402517"/>
                  </a:lnTo>
                  <a:lnTo>
                    <a:pt x="203951" y="407903"/>
                  </a:lnTo>
                  <a:lnTo>
                    <a:pt x="250711" y="402517"/>
                  </a:lnTo>
                  <a:lnTo>
                    <a:pt x="293638" y="387173"/>
                  </a:lnTo>
                  <a:lnTo>
                    <a:pt x="331507" y="363097"/>
                  </a:lnTo>
                  <a:lnTo>
                    <a:pt x="363093" y="331513"/>
                  </a:lnTo>
                  <a:lnTo>
                    <a:pt x="387171" y="293646"/>
                  </a:lnTo>
                  <a:lnTo>
                    <a:pt x="402516" y="250721"/>
                  </a:lnTo>
                  <a:lnTo>
                    <a:pt x="407903" y="203962"/>
                  </a:lnTo>
                  <a:lnTo>
                    <a:pt x="402516" y="157198"/>
                  </a:lnTo>
                  <a:lnTo>
                    <a:pt x="387171" y="114269"/>
                  </a:lnTo>
                  <a:lnTo>
                    <a:pt x="363093" y="76398"/>
                  </a:lnTo>
                  <a:lnTo>
                    <a:pt x="331507" y="44811"/>
                  </a:lnTo>
                  <a:lnTo>
                    <a:pt x="293638" y="20732"/>
                  </a:lnTo>
                  <a:lnTo>
                    <a:pt x="250711" y="5387"/>
                  </a:lnTo>
                  <a:lnTo>
                    <a:pt x="203951" y="0"/>
                  </a:lnTo>
                  <a:close/>
                </a:path>
              </a:pathLst>
            </a:custGeom>
            <a:solidFill>
              <a:srgbClr val="E2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4">
              <a:extLst>
                <a:ext uri="{FF2B5EF4-FFF2-40B4-BE49-F238E27FC236}">
                  <a16:creationId xmlns:a16="http://schemas.microsoft.com/office/drawing/2014/main" id="{4C88E562-E610-4BE7-AB63-110FB901B5E9}"/>
                </a:ext>
              </a:extLst>
            </p:cNvPr>
            <p:cNvSpPr/>
            <p:nvPr/>
          </p:nvSpPr>
          <p:spPr>
            <a:xfrm>
              <a:off x="1538780" y="10262915"/>
              <a:ext cx="137160" cy="135255"/>
            </a:xfrm>
            <a:custGeom>
              <a:avLst/>
              <a:gdLst/>
              <a:ahLst/>
              <a:cxnLst/>
              <a:rect l="l" t="t" r="r" b="b"/>
              <a:pathLst>
                <a:path w="137160" h="135254">
                  <a:moveTo>
                    <a:pt x="0" y="135241"/>
                  </a:moveTo>
                  <a:lnTo>
                    <a:pt x="136561" y="0"/>
                  </a:lnTo>
                </a:path>
              </a:pathLst>
            </a:custGeom>
            <a:ln w="4079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5">
              <a:extLst>
                <a:ext uri="{FF2B5EF4-FFF2-40B4-BE49-F238E27FC236}">
                  <a16:creationId xmlns:a16="http://schemas.microsoft.com/office/drawing/2014/main" id="{AA5C7E68-61B4-4BE9-9F43-1CB06AF3F9B9}"/>
                </a:ext>
              </a:extLst>
            </p:cNvPr>
            <p:cNvSpPr/>
            <p:nvPr/>
          </p:nvSpPr>
          <p:spPr>
            <a:xfrm>
              <a:off x="1539434" y="10262244"/>
              <a:ext cx="135255" cy="137160"/>
            </a:xfrm>
            <a:custGeom>
              <a:avLst/>
              <a:gdLst/>
              <a:ahLst/>
              <a:cxnLst/>
              <a:rect l="l" t="t" r="r" b="b"/>
              <a:pathLst>
                <a:path w="135255" h="137159">
                  <a:moveTo>
                    <a:pt x="0" y="0"/>
                  </a:moveTo>
                  <a:lnTo>
                    <a:pt x="135252" y="136561"/>
                  </a:lnTo>
                </a:path>
              </a:pathLst>
            </a:custGeom>
            <a:ln w="4079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6">
              <a:extLst>
                <a:ext uri="{FF2B5EF4-FFF2-40B4-BE49-F238E27FC236}">
                  <a16:creationId xmlns:a16="http://schemas.microsoft.com/office/drawing/2014/main" id="{3DC798F5-7B31-45AE-9FE1-E7EE9563485C}"/>
                </a:ext>
              </a:extLst>
            </p:cNvPr>
            <p:cNvSpPr/>
            <p:nvPr/>
          </p:nvSpPr>
          <p:spPr>
            <a:xfrm>
              <a:off x="1403109" y="9629779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5" h="408304">
                  <a:moveTo>
                    <a:pt x="203951" y="0"/>
                  </a:moveTo>
                  <a:lnTo>
                    <a:pt x="157188" y="5387"/>
                  </a:lnTo>
                  <a:lnTo>
                    <a:pt x="114260" y="20732"/>
                  </a:lnTo>
                  <a:lnTo>
                    <a:pt x="76392" y="44811"/>
                  </a:lnTo>
                  <a:lnTo>
                    <a:pt x="44807" y="76398"/>
                  </a:lnTo>
                  <a:lnTo>
                    <a:pt x="20730" y="114269"/>
                  </a:lnTo>
                  <a:lnTo>
                    <a:pt x="5386" y="157198"/>
                  </a:lnTo>
                  <a:lnTo>
                    <a:pt x="0" y="203962"/>
                  </a:lnTo>
                  <a:lnTo>
                    <a:pt x="5386" y="250721"/>
                  </a:lnTo>
                  <a:lnTo>
                    <a:pt x="20730" y="293646"/>
                  </a:lnTo>
                  <a:lnTo>
                    <a:pt x="44807" y="331513"/>
                  </a:lnTo>
                  <a:lnTo>
                    <a:pt x="76392" y="363097"/>
                  </a:lnTo>
                  <a:lnTo>
                    <a:pt x="114260" y="387173"/>
                  </a:lnTo>
                  <a:lnTo>
                    <a:pt x="157188" y="402517"/>
                  </a:lnTo>
                  <a:lnTo>
                    <a:pt x="203951" y="407903"/>
                  </a:lnTo>
                  <a:lnTo>
                    <a:pt x="250711" y="402517"/>
                  </a:lnTo>
                  <a:lnTo>
                    <a:pt x="293638" y="387173"/>
                  </a:lnTo>
                  <a:lnTo>
                    <a:pt x="331507" y="363097"/>
                  </a:lnTo>
                  <a:lnTo>
                    <a:pt x="363093" y="331513"/>
                  </a:lnTo>
                  <a:lnTo>
                    <a:pt x="387171" y="293646"/>
                  </a:lnTo>
                  <a:lnTo>
                    <a:pt x="402516" y="250721"/>
                  </a:lnTo>
                  <a:lnTo>
                    <a:pt x="407903" y="203962"/>
                  </a:lnTo>
                  <a:lnTo>
                    <a:pt x="402516" y="157198"/>
                  </a:lnTo>
                  <a:lnTo>
                    <a:pt x="387171" y="114269"/>
                  </a:lnTo>
                  <a:lnTo>
                    <a:pt x="363093" y="76398"/>
                  </a:lnTo>
                  <a:lnTo>
                    <a:pt x="331507" y="44811"/>
                  </a:lnTo>
                  <a:lnTo>
                    <a:pt x="293638" y="20732"/>
                  </a:lnTo>
                  <a:lnTo>
                    <a:pt x="250711" y="5387"/>
                  </a:lnTo>
                  <a:lnTo>
                    <a:pt x="203951" y="0"/>
                  </a:lnTo>
                  <a:close/>
                </a:path>
              </a:pathLst>
            </a:custGeom>
            <a:solidFill>
              <a:srgbClr val="E2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7">
              <a:extLst>
                <a:ext uri="{FF2B5EF4-FFF2-40B4-BE49-F238E27FC236}">
                  <a16:creationId xmlns:a16="http://schemas.microsoft.com/office/drawing/2014/main" id="{F9EA66F9-1E25-4ABF-ACF4-905F8DBE3D0E}"/>
                </a:ext>
              </a:extLst>
            </p:cNvPr>
            <p:cNvSpPr/>
            <p:nvPr/>
          </p:nvSpPr>
          <p:spPr>
            <a:xfrm>
              <a:off x="1538780" y="9766109"/>
              <a:ext cx="137160" cy="135255"/>
            </a:xfrm>
            <a:custGeom>
              <a:avLst/>
              <a:gdLst/>
              <a:ahLst/>
              <a:cxnLst/>
              <a:rect l="l" t="t" r="r" b="b"/>
              <a:pathLst>
                <a:path w="137160" h="135254">
                  <a:moveTo>
                    <a:pt x="0" y="135241"/>
                  </a:moveTo>
                  <a:lnTo>
                    <a:pt x="136561" y="0"/>
                  </a:lnTo>
                </a:path>
              </a:pathLst>
            </a:custGeom>
            <a:ln w="4079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78">
              <a:extLst>
                <a:ext uri="{FF2B5EF4-FFF2-40B4-BE49-F238E27FC236}">
                  <a16:creationId xmlns:a16="http://schemas.microsoft.com/office/drawing/2014/main" id="{19A13ED8-03A2-4218-83AA-32688C288266}"/>
                </a:ext>
              </a:extLst>
            </p:cNvPr>
            <p:cNvSpPr/>
            <p:nvPr/>
          </p:nvSpPr>
          <p:spPr>
            <a:xfrm>
              <a:off x="1539434" y="9765439"/>
              <a:ext cx="135255" cy="137160"/>
            </a:xfrm>
            <a:custGeom>
              <a:avLst/>
              <a:gdLst/>
              <a:ahLst/>
              <a:cxnLst/>
              <a:rect l="l" t="t" r="r" b="b"/>
              <a:pathLst>
                <a:path w="135255" h="137159">
                  <a:moveTo>
                    <a:pt x="0" y="0"/>
                  </a:moveTo>
                  <a:lnTo>
                    <a:pt x="135252" y="136561"/>
                  </a:lnTo>
                </a:path>
              </a:pathLst>
            </a:custGeom>
            <a:ln w="4079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79">
              <a:extLst>
                <a:ext uri="{FF2B5EF4-FFF2-40B4-BE49-F238E27FC236}">
                  <a16:creationId xmlns:a16="http://schemas.microsoft.com/office/drawing/2014/main" id="{38805DB8-1863-4916-9413-0A14450CCC9E}"/>
                </a:ext>
              </a:extLst>
            </p:cNvPr>
            <p:cNvSpPr/>
            <p:nvPr/>
          </p:nvSpPr>
          <p:spPr>
            <a:xfrm>
              <a:off x="1403109" y="9131747"/>
              <a:ext cx="408305" cy="408305"/>
            </a:xfrm>
            <a:custGeom>
              <a:avLst/>
              <a:gdLst/>
              <a:ahLst/>
              <a:cxnLst/>
              <a:rect l="l" t="t" r="r" b="b"/>
              <a:pathLst>
                <a:path w="408305" h="408304">
                  <a:moveTo>
                    <a:pt x="203951" y="0"/>
                  </a:moveTo>
                  <a:lnTo>
                    <a:pt x="157188" y="5387"/>
                  </a:lnTo>
                  <a:lnTo>
                    <a:pt x="114260" y="20732"/>
                  </a:lnTo>
                  <a:lnTo>
                    <a:pt x="76392" y="44811"/>
                  </a:lnTo>
                  <a:lnTo>
                    <a:pt x="44807" y="76398"/>
                  </a:lnTo>
                  <a:lnTo>
                    <a:pt x="20730" y="114269"/>
                  </a:lnTo>
                  <a:lnTo>
                    <a:pt x="5386" y="157198"/>
                  </a:lnTo>
                  <a:lnTo>
                    <a:pt x="0" y="203962"/>
                  </a:lnTo>
                  <a:lnTo>
                    <a:pt x="5386" y="250721"/>
                  </a:lnTo>
                  <a:lnTo>
                    <a:pt x="20730" y="293646"/>
                  </a:lnTo>
                  <a:lnTo>
                    <a:pt x="44807" y="331513"/>
                  </a:lnTo>
                  <a:lnTo>
                    <a:pt x="76392" y="363097"/>
                  </a:lnTo>
                  <a:lnTo>
                    <a:pt x="114260" y="387173"/>
                  </a:lnTo>
                  <a:lnTo>
                    <a:pt x="157188" y="402517"/>
                  </a:lnTo>
                  <a:lnTo>
                    <a:pt x="203951" y="407903"/>
                  </a:lnTo>
                  <a:lnTo>
                    <a:pt x="250711" y="402517"/>
                  </a:lnTo>
                  <a:lnTo>
                    <a:pt x="293638" y="387173"/>
                  </a:lnTo>
                  <a:lnTo>
                    <a:pt x="331507" y="363097"/>
                  </a:lnTo>
                  <a:lnTo>
                    <a:pt x="363093" y="331513"/>
                  </a:lnTo>
                  <a:lnTo>
                    <a:pt x="387171" y="293646"/>
                  </a:lnTo>
                  <a:lnTo>
                    <a:pt x="402516" y="250721"/>
                  </a:lnTo>
                  <a:lnTo>
                    <a:pt x="407903" y="203962"/>
                  </a:lnTo>
                  <a:lnTo>
                    <a:pt x="402516" y="157198"/>
                  </a:lnTo>
                  <a:lnTo>
                    <a:pt x="387171" y="114269"/>
                  </a:lnTo>
                  <a:lnTo>
                    <a:pt x="363093" y="76398"/>
                  </a:lnTo>
                  <a:lnTo>
                    <a:pt x="331507" y="44811"/>
                  </a:lnTo>
                  <a:lnTo>
                    <a:pt x="293638" y="20732"/>
                  </a:lnTo>
                  <a:lnTo>
                    <a:pt x="250711" y="5387"/>
                  </a:lnTo>
                  <a:lnTo>
                    <a:pt x="203951" y="0"/>
                  </a:lnTo>
                  <a:close/>
                </a:path>
              </a:pathLst>
            </a:custGeom>
            <a:solidFill>
              <a:srgbClr val="E2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0">
              <a:extLst>
                <a:ext uri="{FF2B5EF4-FFF2-40B4-BE49-F238E27FC236}">
                  <a16:creationId xmlns:a16="http://schemas.microsoft.com/office/drawing/2014/main" id="{B8665BBB-9A0E-45A6-A697-6B89D859F567}"/>
                </a:ext>
              </a:extLst>
            </p:cNvPr>
            <p:cNvSpPr/>
            <p:nvPr/>
          </p:nvSpPr>
          <p:spPr>
            <a:xfrm>
              <a:off x="1538780" y="9268078"/>
              <a:ext cx="137160" cy="135255"/>
            </a:xfrm>
            <a:custGeom>
              <a:avLst/>
              <a:gdLst/>
              <a:ahLst/>
              <a:cxnLst/>
              <a:rect l="l" t="t" r="r" b="b"/>
              <a:pathLst>
                <a:path w="137160" h="135254">
                  <a:moveTo>
                    <a:pt x="0" y="135241"/>
                  </a:moveTo>
                  <a:lnTo>
                    <a:pt x="136561" y="0"/>
                  </a:lnTo>
                </a:path>
              </a:pathLst>
            </a:custGeom>
            <a:ln w="4079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1">
              <a:extLst>
                <a:ext uri="{FF2B5EF4-FFF2-40B4-BE49-F238E27FC236}">
                  <a16:creationId xmlns:a16="http://schemas.microsoft.com/office/drawing/2014/main" id="{58D09B56-136F-4828-8E61-B69CE5B0D80E}"/>
                </a:ext>
              </a:extLst>
            </p:cNvPr>
            <p:cNvSpPr/>
            <p:nvPr/>
          </p:nvSpPr>
          <p:spPr>
            <a:xfrm>
              <a:off x="1539434" y="9267408"/>
              <a:ext cx="135255" cy="137160"/>
            </a:xfrm>
            <a:custGeom>
              <a:avLst/>
              <a:gdLst/>
              <a:ahLst/>
              <a:cxnLst/>
              <a:rect l="l" t="t" r="r" b="b"/>
              <a:pathLst>
                <a:path w="135255" h="137159">
                  <a:moveTo>
                    <a:pt x="0" y="0"/>
                  </a:moveTo>
                  <a:lnTo>
                    <a:pt x="135252" y="136561"/>
                  </a:lnTo>
                </a:path>
              </a:pathLst>
            </a:custGeom>
            <a:ln w="4079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2">
              <a:extLst>
                <a:ext uri="{FF2B5EF4-FFF2-40B4-BE49-F238E27FC236}">
                  <a16:creationId xmlns:a16="http://schemas.microsoft.com/office/drawing/2014/main" id="{615E9B9C-F47B-4CE6-ADD0-03CDB0A1E91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36910" y="2909095"/>
              <a:ext cx="2273082" cy="2755653"/>
            </a:xfrm>
            <a:prstGeom prst="rect">
              <a:avLst/>
            </a:prstGeom>
          </p:spPr>
        </p:pic>
      </p:grpSp>
      <p:sp>
        <p:nvSpPr>
          <p:cNvPr id="85" name="object 83">
            <a:extLst>
              <a:ext uri="{FF2B5EF4-FFF2-40B4-BE49-F238E27FC236}">
                <a16:creationId xmlns:a16="http://schemas.microsoft.com/office/drawing/2014/main" id="{8BAA75D8-0BD5-4CB9-8142-BA307CD331CC}"/>
              </a:ext>
            </a:extLst>
          </p:cNvPr>
          <p:cNvSpPr txBox="1"/>
          <p:nvPr/>
        </p:nvSpPr>
        <p:spPr>
          <a:xfrm>
            <a:off x="16986189" y="4684539"/>
            <a:ext cx="2066289" cy="746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1950" b="1" dirty="0">
                <a:latin typeface="Arial"/>
                <a:cs typeface="Arial"/>
              </a:rPr>
              <a:t>Zuschuss</a:t>
            </a:r>
            <a:r>
              <a:rPr sz="1950" b="1" spc="95" dirty="0">
                <a:latin typeface="Arial"/>
                <a:cs typeface="Arial"/>
              </a:rPr>
              <a:t> </a:t>
            </a:r>
            <a:r>
              <a:rPr sz="1950" b="1" spc="-10" dirty="0">
                <a:latin typeface="Arial"/>
                <a:cs typeface="Arial"/>
              </a:rPr>
              <a:t>Strom:</a:t>
            </a:r>
            <a:endParaRPr sz="1950">
              <a:latin typeface="Arial"/>
              <a:cs typeface="Arial"/>
            </a:endParaRPr>
          </a:p>
          <a:p>
            <a:pPr marL="934085">
              <a:lnSpc>
                <a:spcPct val="100000"/>
              </a:lnSpc>
              <a:spcBef>
                <a:spcPts val="180"/>
              </a:spcBef>
            </a:pPr>
            <a:r>
              <a:rPr sz="2600" b="1" dirty="0">
                <a:latin typeface="Arial"/>
                <a:cs typeface="Arial"/>
              </a:rPr>
              <a:t>€</a:t>
            </a:r>
            <a:r>
              <a:rPr sz="2600" b="1" spc="20" dirty="0">
                <a:latin typeface="Arial"/>
                <a:cs typeface="Arial"/>
              </a:rPr>
              <a:t> </a:t>
            </a:r>
            <a:r>
              <a:rPr sz="2600" b="1" spc="-10" dirty="0">
                <a:latin typeface="Arial"/>
                <a:cs typeface="Arial"/>
              </a:rPr>
              <a:t>2.784</a:t>
            </a:r>
            <a:endParaRPr sz="2600">
              <a:latin typeface="Arial"/>
              <a:cs typeface="Arial"/>
            </a:endParaRPr>
          </a:p>
        </p:txBody>
      </p:sp>
      <p:sp>
        <p:nvSpPr>
          <p:cNvPr id="86" name="object 84">
            <a:extLst>
              <a:ext uri="{FF2B5EF4-FFF2-40B4-BE49-F238E27FC236}">
                <a16:creationId xmlns:a16="http://schemas.microsoft.com/office/drawing/2014/main" id="{3D0AC8CC-87A3-408E-B7D8-620106B8A96C}"/>
              </a:ext>
            </a:extLst>
          </p:cNvPr>
          <p:cNvSpPr txBox="1"/>
          <p:nvPr/>
        </p:nvSpPr>
        <p:spPr>
          <a:xfrm>
            <a:off x="16427632" y="8083118"/>
            <a:ext cx="2624455" cy="746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1950" b="1" dirty="0">
                <a:latin typeface="Arial"/>
                <a:cs typeface="Arial"/>
              </a:rPr>
              <a:t>Zuschuss</a:t>
            </a:r>
            <a:r>
              <a:rPr sz="1950" b="1" spc="95" dirty="0">
                <a:latin typeface="Arial"/>
                <a:cs typeface="Arial"/>
              </a:rPr>
              <a:t> </a:t>
            </a:r>
            <a:r>
              <a:rPr sz="1950" b="1" spc="-10" dirty="0">
                <a:latin typeface="Arial"/>
                <a:cs typeface="Arial"/>
              </a:rPr>
              <a:t>Treibstoffe:</a:t>
            </a:r>
            <a:endParaRPr sz="1950">
              <a:latin typeface="Arial"/>
              <a:cs typeface="Arial"/>
            </a:endParaRPr>
          </a:p>
          <a:p>
            <a:pPr marL="1492885">
              <a:lnSpc>
                <a:spcPct val="100000"/>
              </a:lnSpc>
              <a:spcBef>
                <a:spcPts val="180"/>
              </a:spcBef>
            </a:pPr>
            <a:r>
              <a:rPr sz="2600" b="1" dirty="0">
                <a:latin typeface="Arial"/>
                <a:cs typeface="Arial"/>
              </a:rPr>
              <a:t>€</a:t>
            </a:r>
            <a:r>
              <a:rPr sz="2600" b="1" spc="20" dirty="0">
                <a:latin typeface="Arial"/>
                <a:cs typeface="Arial"/>
              </a:rPr>
              <a:t> </a:t>
            </a:r>
            <a:r>
              <a:rPr sz="2600" b="1" spc="-10" dirty="0">
                <a:latin typeface="Arial"/>
                <a:cs typeface="Arial"/>
              </a:rPr>
              <a:t>2.246</a:t>
            </a:r>
            <a:endParaRPr sz="2600">
              <a:latin typeface="Arial"/>
              <a:cs typeface="Arial"/>
            </a:endParaRPr>
          </a:p>
        </p:txBody>
      </p:sp>
      <p:sp>
        <p:nvSpPr>
          <p:cNvPr id="87" name="object 85">
            <a:extLst>
              <a:ext uri="{FF2B5EF4-FFF2-40B4-BE49-F238E27FC236}">
                <a16:creationId xmlns:a16="http://schemas.microsoft.com/office/drawing/2014/main" id="{041D6323-C93B-4B20-AB77-419F31689D29}"/>
              </a:ext>
            </a:extLst>
          </p:cNvPr>
          <p:cNvSpPr/>
          <p:nvPr/>
        </p:nvSpPr>
        <p:spPr>
          <a:xfrm>
            <a:off x="17936626" y="5482142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59">
                <a:moveTo>
                  <a:pt x="0" y="0"/>
                </a:moveTo>
                <a:lnTo>
                  <a:pt x="1102186" y="0"/>
                </a:lnTo>
              </a:path>
            </a:pathLst>
          </a:custGeom>
          <a:ln w="41883">
            <a:solidFill>
              <a:srgbClr val="00A5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8" name="object 86">
            <a:extLst>
              <a:ext uri="{FF2B5EF4-FFF2-40B4-BE49-F238E27FC236}">
                <a16:creationId xmlns:a16="http://schemas.microsoft.com/office/drawing/2014/main" id="{63D0A46C-CE10-4D0C-8E40-F8990B777A4B}"/>
              </a:ext>
            </a:extLst>
          </p:cNvPr>
          <p:cNvGrpSpPr/>
          <p:nvPr/>
        </p:nvGrpSpPr>
        <p:grpSpPr>
          <a:xfrm>
            <a:off x="17899315" y="6505830"/>
            <a:ext cx="1213485" cy="2383790"/>
            <a:chOff x="17899315" y="6505830"/>
            <a:chExt cx="1213485" cy="2383790"/>
          </a:xfrm>
        </p:grpSpPr>
        <p:sp>
          <p:nvSpPr>
            <p:cNvPr id="89" name="object 87">
              <a:extLst>
                <a:ext uri="{FF2B5EF4-FFF2-40B4-BE49-F238E27FC236}">
                  <a16:creationId xmlns:a16="http://schemas.microsoft.com/office/drawing/2014/main" id="{3FA7BEFA-4E9B-4A43-8ACC-E2BB82DF66B1}"/>
                </a:ext>
              </a:extLst>
            </p:cNvPr>
            <p:cNvSpPr/>
            <p:nvPr/>
          </p:nvSpPr>
          <p:spPr>
            <a:xfrm>
              <a:off x="17899315" y="8868440"/>
              <a:ext cx="1139825" cy="0"/>
            </a:xfrm>
            <a:custGeom>
              <a:avLst/>
              <a:gdLst/>
              <a:ahLst/>
              <a:cxnLst/>
              <a:rect l="l" t="t" r="r" b="b"/>
              <a:pathLst>
                <a:path w="1139825">
                  <a:moveTo>
                    <a:pt x="0" y="0"/>
                  </a:moveTo>
                  <a:lnTo>
                    <a:pt x="1139494" y="0"/>
                  </a:lnTo>
                </a:path>
              </a:pathLst>
            </a:custGeom>
            <a:ln w="41883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88">
              <a:extLst>
                <a:ext uri="{FF2B5EF4-FFF2-40B4-BE49-F238E27FC236}">
                  <a16:creationId xmlns:a16="http://schemas.microsoft.com/office/drawing/2014/main" id="{AEE44DBF-3B85-46DB-8DD0-72A983BE5788}"/>
                </a:ext>
              </a:extLst>
            </p:cNvPr>
            <p:cNvSpPr/>
            <p:nvPr/>
          </p:nvSpPr>
          <p:spPr>
            <a:xfrm>
              <a:off x="18512524" y="6505834"/>
              <a:ext cx="600075" cy="800100"/>
            </a:xfrm>
            <a:custGeom>
              <a:avLst/>
              <a:gdLst/>
              <a:ahLst/>
              <a:cxnLst/>
              <a:rect l="l" t="t" r="r" b="b"/>
              <a:pathLst>
                <a:path w="600075" h="800100">
                  <a:moveTo>
                    <a:pt x="393573" y="476199"/>
                  </a:moveTo>
                  <a:lnTo>
                    <a:pt x="380898" y="423303"/>
                  </a:lnTo>
                  <a:lnTo>
                    <a:pt x="364540" y="395401"/>
                  </a:lnTo>
                  <a:lnTo>
                    <a:pt x="364540" y="476199"/>
                  </a:lnTo>
                  <a:lnTo>
                    <a:pt x="357835" y="515416"/>
                  </a:lnTo>
                  <a:lnTo>
                    <a:pt x="341287" y="538124"/>
                  </a:lnTo>
                  <a:lnTo>
                    <a:pt x="320217" y="548601"/>
                  </a:lnTo>
                  <a:lnTo>
                    <a:pt x="299948" y="551141"/>
                  </a:lnTo>
                  <a:lnTo>
                    <a:pt x="279692" y="548601"/>
                  </a:lnTo>
                  <a:lnTo>
                    <a:pt x="258622" y="538124"/>
                  </a:lnTo>
                  <a:lnTo>
                    <a:pt x="242074" y="515416"/>
                  </a:lnTo>
                  <a:lnTo>
                    <a:pt x="235381" y="476199"/>
                  </a:lnTo>
                  <a:lnTo>
                    <a:pt x="242087" y="444639"/>
                  </a:lnTo>
                  <a:lnTo>
                    <a:pt x="258648" y="412254"/>
                  </a:lnTo>
                  <a:lnTo>
                    <a:pt x="279717" y="382562"/>
                  </a:lnTo>
                  <a:lnTo>
                    <a:pt x="299948" y="359054"/>
                  </a:lnTo>
                  <a:lnTo>
                    <a:pt x="320192" y="382562"/>
                  </a:lnTo>
                  <a:lnTo>
                    <a:pt x="341261" y="412254"/>
                  </a:lnTo>
                  <a:lnTo>
                    <a:pt x="357822" y="444639"/>
                  </a:lnTo>
                  <a:lnTo>
                    <a:pt x="364540" y="476199"/>
                  </a:lnTo>
                  <a:lnTo>
                    <a:pt x="364540" y="395401"/>
                  </a:lnTo>
                  <a:lnTo>
                    <a:pt x="339585" y="359054"/>
                  </a:lnTo>
                  <a:lnTo>
                    <a:pt x="309359" y="324675"/>
                  </a:lnTo>
                  <a:lnTo>
                    <a:pt x="299948" y="315696"/>
                  </a:lnTo>
                  <a:lnTo>
                    <a:pt x="290563" y="324675"/>
                  </a:lnTo>
                  <a:lnTo>
                    <a:pt x="275945" y="339839"/>
                  </a:lnTo>
                  <a:lnTo>
                    <a:pt x="247154" y="375285"/>
                  </a:lnTo>
                  <a:lnTo>
                    <a:pt x="219011" y="423316"/>
                  </a:lnTo>
                  <a:lnTo>
                    <a:pt x="206336" y="476199"/>
                  </a:lnTo>
                  <a:lnTo>
                    <a:pt x="212839" y="520992"/>
                  </a:lnTo>
                  <a:lnTo>
                    <a:pt x="231482" y="554850"/>
                  </a:lnTo>
                  <a:lnTo>
                    <a:pt x="260959" y="576275"/>
                  </a:lnTo>
                  <a:lnTo>
                    <a:pt x="299948" y="583755"/>
                  </a:lnTo>
                  <a:lnTo>
                    <a:pt x="338950" y="576275"/>
                  </a:lnTo>
                  <a:lnTo>
                    <a:pt x="368427" y="554850"/>
                  </a:lnTo>
                  <a:lnTo>
                    <a:pt x="370459" y="551141"/>
                  </a:lnTo>
                  <a:lnTo>
                    <a:pt x="387070" y="520979"/>
                  </a:lnTo>
                  <a:lnTo>
                    <a:pt x="393573" y="476199"/>
                  </a:lnTo>
                  <a:close/>
                </a:path>
                <a:path w="600075" h="800100">
                  <a:moveTo>
                    <a:pt x="599922" y="7924"/>
                  </a:moveTo>
                  <a:lnTo>
                    <a:pt x="592810" y="0"/>
                  </a:lnTo>
                  <a:lnTo>
                    <a:pt x="584073" y="0"/>
                  </a:lnTo>
                  <a:lnTo>
                    <a:pt x="570915" y="12"/>
                  </a:lnTo>
                  <a:lnTo>
                    <a:pt x="570915" y="32600"/>
                  </a:lnTo>
                  <a:lnTo>
                    <a:pt x="570915" y="104571"/>
                  </a:lnTo>
                  <a:lnTo>
                    <a:pt x="570915" y="137185"/>
                  </a:lnTo>
                  <a:lnTo>
                    <a:pt x="570915" y="257695"/>
                  </a:lnTo>
                  <a:lnTo>
                    <a:pt x="570903" y="290296"/>
                  </a:lnTo>
                  <a:lnTo>
                    <a:pt x="570903" y="614197"/>
                  </a:lnTo>
                  <a:lnTo>
                    <a:pt x="570903" y="646785"/>
                  </a:lnTo>
                  <a:lnTo>
                    <a:pt x="570903" y="718464"/>
                  </a:lnTo>
                  <a:lnTo>
                    <a:pt x="567474" y="737463"/>
                  </a:lnTo>
                  <a:lnTo>
                    <a:pt x="558139" y="753008"/>
                  </a:lnTo>
                  <a:lnTo>
                    <a:pt x="544296" y="763485"/>
                  </a:lnTo>
                  <a:lnTo>
                    <a:pt x="527354" y="767334"/>
                  </a:lnTo>
                  <a:lnTo>
                    <a:pt x="72555" y="767334"/>
                  </a:lnTo>
                  <a:lnTo>
                    <a:pt x="55613" y="763485"/>
                  </a:lnTo>
                  <a:lnTo>
                    <a:pt x="41770" y="753008"/>
                  </a:lnTo>
                  <a:lnTo>
                    <a:pt x="32435" y="737463"/>
                  </a:lnTo>
                  <a:lnTo>
                    <a:pt x="29006" y="718464"/>
                  </a:lnTo>
                  <a:lnTo>
                    <a:pt x="29006" y="646785"/>
                  </a:lnTo>
                  <a:lnTo>
                    <a:pt x="570903" y="646785"/>
                  </a:lnTo>
                  <a:lnTo>
                    <a:pt x="570903" y="614197"/>
                  </a:lnTo>
                  <a:lnTo>
                    <a:pt x="29006" y="614210"/>
                  </a:lnTo>
                  <a:lnTo>
                    <a:pt x="29006" y="290296"/>
                  </a:lnTo>
                  <a:lnTo>
                    <a:pt x="570903" y="290296"/>
                  </a:lnTo>
                  <a:lnTo>
                    <a:pt x="570903" y="257695"/>
                  </a:lnTo>
                  <a:lnTo>
                    <a:pt x="29006" y="257695"/>
                  </a:lnTo>
                  <a:lnTo>
                    <a:pt x="29006" y="186055"/>
                  </a:lnTo>
                  <a:lnTo>
                    <a:pt x="32435" y="167043"/>
                  </a:lnTo>
                  <a:lnTo>
                    <a:pt x="41770" y="151511"/>
                  </a:lnTo>
                  <a:lnTo>
                    <a:pt x="55613" y="141020"/>
                  </a:lnTo>
                  <a:lnTo>
                    <a:pt x="72555" y="137185"/>
                  </a:lnTo>
                  <a:lnTo>
                    <a:pt x="315887" y="137185"/>
                  </a:lnTo>
                  <a:lnTo>
                    <a:pt x="316128" y="137528"/>
                  </a:lnTo>
                  <a:lnTo>
                    <a:pt x="316534" y="137185"/>
                  </a:lnTo>
                  <a:lnTo>
                    <a:pt x="570915" y="137185"/>
                  </a:lnTo>
                  <a:lnTo>
                    <a:pt x="570915" y="104571"/>
                  </a:lnTo>
                  <a:lnTo>
                    <a:pt x="353949" y="104571"/>
                  </a:lnTo>
                  <a:lnTo>
                    <a:pt x="428383" y="39738"/>
                  </a:lnTo>
                  <a:lnTo>
                    <a:pt x="430631" y="37287"/>
                  </a:lnTo>
                  <a:lnTo>
                    <a:pt x="432816" y="34378"/>
                  </a:lnTo>
                  <a:lnTo>
                    <a:pt x="436460" y="32600"/>
                  </a:lnTo>
                  <a:lnTo>
                    <a:pt x="570915" y="32600"/>
                  </a:lnTo>
                  <a:lnTo>
                    <a:pt x="570915" y="12"/>
                  </a:lnTo>
                  <a:lnTo>
                    <a:pt x="440321" y="12"/>
                  </a:lnTo>
                  <a:lnTo>
                    <a:pt x="431558" y="1003"/>
                  </a:lnTo>
                  <a:lnTo>
                    <a:pt x="423341" y="3911"/>
                  </a:lnTo>
                  <a:lnTo>
                    <a:pt x="415899" y="8597"/>
                  </a:lnTo>
                  <a:lnTo>
                    <a:pt x="409486" y="14947"/>
                  </a:lnTo>
                  <a:lnTo>
                    <a:pt x="306565" y="104584"/>
                  </a:lnTo>
                  <a:lnTo>
                    <a:pt x="227368" y="104584"/>
                  </a:lnTo>
                  <a:lnTo>
                    <a:pt x="227368" y="69888"/>
                  </a:lnTo>
                  <a:lnTo>
                    <a:pt x="227368" y="45326"/>
                  </a:lnTo>
                  <a:lnTo>
                    <a:pt x="220218" y="37287"/>
                  </a:lnTo>
                  <a:lnTo>
                    <a:pt x="198348" y="37287"/>
                  </a:lnTo>
                  <a:lnTo>
                    <a:pt x="198348" y="69888"/>
                  </a:lnTo>
                  <a:lnTo>
                    <a:pt x="198348" y="104609"/>
                  </a:lnTo>
                  <a:lnTo>
                    <a:pt x="123964" y="104609"/>
                  </a:lnTo>
                  <a:lnTo>
                    <a:pt x="123964" y="69888"/>
                  </a:lnTo>
                  <a:lnTo>
                    <a:pt x="198348" y="69888"/>
                  </a:lnTo>
                  <a:lnTo>
                    <a:pt x="198348" y="37287"/>
                  </a:lnTo>
                  <a:lnTo>
                    <a:pt x="102095" y="37287"/>
                  </a:lnTo>
                  <a:lnTo>
                    <a:pt x="94945" y="45326"/>
                  </a:lnTo>
                  <a:lnTo>
                    <a:pt x="94945" y="104584"/>
                  </a:lnTo>
                  <a:lnTo>
                    <a:pt x="72567" y="104584"/>
                  </a:lnTo>
                  <a:lnTo>
                    <a:pt x="44348" y="110998"/>
                  </a:lnTo>
                  <a:lnTo>
                    <a:pt x="21272" y="128485"/>
                  </a:lnTo>
                  <a:lnTo>
                    <a:pt x="5715" y="154381"/>
                  </a:lnTo>
                  <a:lnTo>
                    <a:pt x="0" y="186055"/>
                  </a:lnTo>
                  <a:lnTo>
                    <a:pt x="0" y="718464"/>
                  </a:lnTo>
                  <a:lnTo>
                    <a:pt x="5702" y="750138"/>
                  </a:lnTo>
                  <a:lnTo>
                    <a:pt x="21259" y="776046"/>
                  </a:lnTo>
                  <a:lnTo>
                    <a:pt x="44323" y="793534"/>
                  </a:lnTo>
                  <a:lnTo>
                    <a:pt x="72555" y="799947"/>
                  </a:lnTo>
                  <a:lnTo>
                    <a:pt x="527342" y="799947"/>
                  </a:lnTo>
                  <a:lnTo>
                    <a:pt x="555574" y="793534"/>
                  </a:lnTo>
                  <a:lnTo>
                    <a:pt x="578650" y="776046"/>
                  </a:lnTo>
                  <a:lnTo>
                    <a:pt x="583882" y="767334"/>
                  </a:lnTo>
                  <a:lnTo>
                    <a:pt x="594220" y="750138"/>
                  </a:lnTo>
                  <a:lnTo>
                    <a:pt x="599922" y="718464"/>
                  </a:lnTo>
                  <a:lnTo>
                    <a:pt x="599922" y="646785"/>
                  </a:lnTo>
                  <a:lnTo>
                    <a:pt x="599922" y="614210"/>
                  </a:lnTo>
                  <a:lnTo>
                    <a:pt x="599922" y="32600"/>
                  </a:lnTo>
                  <a:lnTo>
                    <a:pt x="599922" y="7924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89">
            <a:extLst>
              <a:ext uri="{FF2B5EF4-FFF2-40B4-BE49-F238E27FC236}">
                <a16:creationId xmlns:a16="http://schemas.microsoft.com/office/drawing/2014/main" id="{A7262B42-53B8-42C0-9927-55990EF835AE}"/>
              </a:ext>
            </a:extLst>
          </p:cNvPr>
          <p:cNvSpPr/>
          <p:nvPr/>
        </p:nvSpPr>
        <p:spPr>
          <a:xfrm>
            <a:off x="18485277" y="3076989"/>
            <a:ext cx="553720" cy="1033780"/>
          </a:xfrm>
          <a:custGeom>
            <a:avLst/>
            <a:gdLst/>
            <a:ahLst/>
            <a:cxnLst/>
            <a:rect l="l" t="t" r="r" b="b"/>
            <a:pathLst>
              <a:path w="553719" h="1033779">
                <a:moveTo>
                  <a:pt x="319676" y="0"/>
                </a:moveTo>
                <a:lnTo>
                  <a:pt x="0" y="632567"/>
                </a:lnTo>
                <a:lnTo>
                  <a:pt x="231239" y="632567"/>
                </a:lnTo>
                <a:lnTo>
                  <a:pt x="231239" y="1033266"/>
                </a:lnTo>
                <a:lnTo>
                  <a:pt x="303085" y="916443"/>
                </a:lnTo>
                <a:lnTo>
                  <a:pt x="264410" y="916443"/>
                </a:lnTo>
                <a:lnTo>
                  <a:pt x="264410" y="600222"/>
                </a:lnTo>
                <a:lnTo>
                  <a:pt x="53338" y="600222"/>
                </a:lnTo>
                <a:lnTo>
                  <a:pt x="286525" y="138843"/>
                </a:lnTo>
                <a:lnTo>
                  <a:pt x="319676" y="138843"/>
                </a:lnTo>
                <a:lnTo>
                  <a:pt x="319676" y="0"/>
                </a:lnTo>
                <a:close/>
              </a:path>
              <a:path w="553719" h="1033779">
                <a:moveTo>
                  <a:pt x="319676" y="138843"/>
                </a:moveTo>
                <a:lnTo>
                  <a:pt x="286525" y="138843"/>
                </a:lnTo>
                <a:lnTo>
                  <a:pt x="286525" y="541585"/>
                </a:lnTo>
                <a:lnTo>
                  <a:pt x="494979" y="541585"/>
                </a:lnTo>
                <a:lnTo>
                  <a:pt x="264410" y="916443"/>
                </a:lnTo>
                <a:lnTo>
                  <a:pt x="303085" y="916443"/>
                </a:lnTo>
                <a:lnTo>
                  <a:pt x="553532" y="509209"/>
                </a:lnTo>
                <a:lnTo>
                  <a:pt x="319676" y="509209"/>
                </a:lnTo>
                <a:lnTo>
                  <a:pt x="319676" y="138843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0">
            <a:extLst>
              <a:ext uri="{FF2B5EF4-FFF2-40B4-BE49-F238E27FC236}">
                <a16:creationId xmlns:a16="http://schemas.microsoft.com/office/drawing/2014/main" id="{EC912D8B-1892-4733-9EE0-AC3B6A98DF33}"/>
              </a:ext>
            </a:extLst>
          </p:cNvPr>
          <p:cNvSpPr txBox="1"/>
          <p:nvPr/>
        </p:nvSpPr>
        <p:spPr>
          <a:xfrm>
            <a:off x="16156361" y="9769683"/>
            <a:ext cx="2889885" cy="746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1950" b="1" spc="-10" dirty="0">
                <a:solidFill>
                  <a:srgbClr val="FFFFFF"/>
                </a:solidFill>
                <a:latin typeface="Arial"/>
                <a:cs typeface="Arial"/>
              </a:rPr>
              <a:t>Energiekostenzuschuss</a:t>
            </a:r>
            <a:endParaRPr sz="1950">
              <a:latin typeface="Arial"/>
              <a:cs typeface="Arial"/>
            </a:endParaRPr>
          </a:p>
          <a:p>
            <a:pPr marL="1758950">
              <a:lnSpc>
                <a:spcPct val="100000"/>
              </a:lnSpc>
              <a:spcBef>
                <a:spcPts val="180"/>
              </a:spcBef>
            </a:pPr>
            <a:r>
              <a:rPr sz="2600" b="1" dirty="0">
                <a:solidFill>
                  <a:srgbClr val="FFFFFF"/>
                </a:solidFill>
                <a:latin typeface="Arial"/>
                <a:cs typeface="Arial"/>
              </a:rPr>
              <a:t>€</a:t>
            </a:r>
            <a:r>
              <a:rPr sz="2600" b="1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FFFFFF"/>
                </a:solidFill>
                <a:latin typeface="Arial"/>
                <a:cs typeface="Arial"/>
              </a:rPr>
              <a:t>5.030</a:t>
            </a:r>
            <a:endParaRPr sz="2600">
              <a:latin typeface="Arial"/>
              <a:cs typeface="Arial"/>
            </a:endParaRPr>
          </a:p>
        </p:txBody>
      </p:sp>
      <p:sp>
        <p:nvSpPr>
          <p:cNvPr id="93" name="object 91">
            <a:extLst>
              <a:ext uri="{FF2B5EF4-FFF2-40B4-BE49-F238E27FC236}">
                <a16:creationId xmlns:a16="http://schemas.microsoft.com/office/drawing/2014/main" id="{C3B80DEF-EA5E-47CD-BE31-5FA888A52F42}"/>
              </a:ext>
            </a:extLst>
          </p:cNvPr>
          <p:cNvSpPr txBox="1"/>
          <p:nvPr/>
        </p:nvSpPr>
        <p:spPr>
          <a:xfrm>
            <a:off x="824970" y="10886656"/>
            <a:ext cx="5364480" cy="163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00" dirty="0">
                <a:latin typeface="Arial"/>
                <a:cs typeface="Arial"/>
              </a:rPr>
              <a:t>*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Zum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einfacheren</a:t>
            </a:r>
            <a:r>
              <a:rPr sz="900" spc="-10" dirty="0">
                <a:latin typeface="Arial"/>
                <a:cs typeface="Arial"/>
              </a:rPr>
              <a:t> Verständnis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werden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in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diesem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Beispiel</a:t>
            </a:r>
            <a:r>
              <a:rPr sz="900" spc="-1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konstante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Verbräuche </a:t>
            </a:r>
            <a:r>
              <a:rPr sz="900" dirty="0">
                <a:latin typeface="Arial"/>
                <a:cs typeface="Arial"/>
              </a:rPr>
              <a:t>je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Monat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angenommen.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94" name="object 92">
            <a:extLst>
              <a:ext uri="{FF2B5EF4-FFF2-40B4-BE49-F238E27FC236}">
                <a16:creationId xmlns:a16="http://schemas.microsoft.com/office/drawing/2014/main" id="{104E1FBD-6C9D-4819-90DB-EBFABCCADCF6}"/>
              </a:ext>
            </a:extLst>
          </p:cNvPr>
          <p:cNvGrpSpPr/>
          <p:nvPr/>
        </p:nvGrpSpPr>
        <p:grpSpPr>
          <a:xfrm>
            <a:off x="13801481" y="9834499"/>
            <a:ext cx="478790" cy="637540"/>
            <a:chOff x="13801481" y="9834499"/>
            <a:chExt cx="478790" cy="637540"/>
          </a:xfrm>
        </p:grpSpPr>
        <p:sp>
          <p:nvSpPr>
            <p:cNvPr id="95" name="object 93">
              <a:extLst>
                <a:ext uri="{FF2B5EF4-FFF2-40B4-BE49-F238E27FC236}">
                  <a16:creationId xmlns:a16="http://schemas.microsoft.com/office/drawing/2014/main" id="{E1B93766-BBFA-47D8-AFC8-D9AF131CB101}"/>
                </a:ext>
              </a:extLst>
            </p:cNvPr>
            <p:cNvSpPr/>
            <p:nvPr/>
          </p:nvSpPr>
          <p:spPr>
            <a:xfrm>
              <a:off x="13802528" y="9835546"/>
              <a:ext cx="476884" cy="635635"/>
            </a:xfrm>
            <a:custGeom>
              <a:avLst/>
              <a:gdLst/>
              <a:ahLst/>
              <a:cxnLst/>
              <a:rect l="l" t="t" r="r" b="b"/>
              <a:pathLst>
                <a:path w="476884" h="635634">
                  <a:moveTo>
                    <a:pt x="174916" y="29601"/>
                  </a:moveTo>
                  <a:lnTo>
                    <a:pt x="81097" y="29601"/>
                  </a:lnTo>
                  <a:lnTo>
                    <a:pt x="75411" y="35988"/>
                  </a:lnTo>
                  <a:lnTo>
                    <a:pt x="75411" y="83055"/>
                  </a:lnTo>
                  <a:lnTo>
                    <a:pt x="57642" y="83055"/>
                  </a:lnTo>
                  <a:lnTo>
                    <a:pt x="16903" y="102037"/>
                  </a:lnTo>
                  <a:lnTo>
                    <a:pt x="1" y="147765"/>
                  </a:lnTo>
                  <a:lnTo>
                    <a:pt x="0" y="570621"/>
                  </a:lnTo>
                  <a:lnTo>
                    <a:pt x="4530" y="595784"/>
                  </a:lnTo>
                  <a:lnTo>
                    <a:pt x="16890" y="616359"/>
                  </a:lnTo>
                  <a:lnTo>
                    <a:pt x="35214" y="630246"/>
                  </a:lnTo>
                  <a:lnTo>
                    <a:pt x="57631" y="635341"/>
                  </a:lnTo>
                  <a:lnTo>
                    <a:pt x="418845" y="635341"/>
                  </a:lnTo>
                  <a:lnTo>
                    <a:pt x="441263" y="630246"/>
                  </a:lnTo>
                  <a:lnTo>
                    <a:pt x="459588" y="616359"/>
                  </a:lnTo>
                  <a:lnTo>
                    <a:pt x="463747" y="609436"/>
                  </a:lnTo>
                  <a:lnTo>
                    <a:pt x="57631" y="609436"/>
                  </a:lnTo>
                  <a:lnTo>
                    <a:pt x="44179" y="606381"/>
                  </a:lnTo>
                  <a:lnTo>
                    <a:pt x="33184" y="598055"/>
                  </a:lnTo>
                  <a:lnTo>
                    <a:pt x="25767" y="585715"/>
                  </a:lnTo>
                  <a:lnTo>
                    <a:pt x="23046" y="570621"/>
                  </a:lnTo>
                  <a:lnTo>
                    <a:pt x="23046" y="513701"/>
                  </a:lnTo>
                  <a:lnTo>
                    <a:pt x="476488" y="513701"/>
                  </a:lnTo>
                  <a:lnTo>
                    <a:pt x="476488" y="487828"/>
                  </a:lnTo>
                  <a:lnTo>
                    <a:pt x="23046" y="487828"/>
                  </a:lnTo>
                  <a:lnTo>
                    <a:pt x="23046" y="230558"/>
                  </a:lnTo>
                  <a:lnTo>
                    <a:pt x="476488" y="230558"/>
                  </a:lnTo>
                  <a:lnTo>
                    <a:pt x="476488" y="204663"/>
                  </a:lnTo>
                  <a:lnTo>
                    <a:pt x="23046" y="204663"/>
                  </a:lnTo>
                  <a:lnTo>
                    <a:pt x="23046" y="147765"/>
                  </a:lnTo>
                  <a:lnTo>
                    <a:pt x="25767" y="132664"/>
                  </a:lnTo>
                  <a:lnTo>
                    <a:pt x="33184" y="120322"/>
                  </a:lnTo>
                  <a:lnTo>
                    <a:pt x="44179" y="111994"/>
                  </a:lnTo>
                  <a:lnTo>
                    <a:pt x="57631" y="108939"/>
                  </a:lnTo>
                  <a:lnTo>
                    <a:pt x="476488" y="108939"/>
                  </a:lnTo>
                  <a:lnTo>
                    <a:pt x="476488" y="83076"/>
                  </a:lnTo>
                  <a:lnTo>
                    <a:pt x="98468" y="83076"/>
                  </a:lnTo>
                  <a:lnTo>
                    <a:pt x="98468" y="55506"/>
                  </a:lnTo>
                  <a:lnTo>
                    <a:pt x="180591" y="55506"/>
                  </a:lnTo>
                  <a:lnTo>
                    <a:pt x="180582" y="35988"/>
                  </a:lnTo>
                  <a:lnTo>
                    <a:pt x="174916" y="29601"/>
                  </a:lnTo>
                  <a:close/>
                </a:path>
                <a:path w="476884" h="635634">
                  <a:moveTo>
                    <a:pt x="476488" y="513701"/>
                  </a:moveTo>
                  <a:lnTo>
                    <a:pt x="453441" y="513701"/>
                  </a:lnTo>
                  <a:lnTo>
                    <a:pt x="453441" y="570621"/>
                  </a:lnTo>
                  <a:lnTo>
                    <a:pt x="450720" y="585719"/>
                  </a:lnTo>
                  <a:lnTo>
                    <a:pt x="443301" y="598059"/>
                  </a:lnTo>
                  <a:lnTo>
                    <a:pt x="432304" y="606383"/>
                  </a:lnTo>
                  <a:lnTo>
                    <a:pt x="418845" y="609436"/>
                  </a:lnTo>
                  <a:lnTo>
                    <a:pt x="463747" y="609436"/>
                  </a:lnTo>
                  <a:lnTo>
                    <a:pt x="471951" y="595784"/>
                  </a:lnTo>
                  <a:lnTo>
                    <a:pt x="476488" y="570621"/>
                  </a:lnTo>
                  <a:lnTo>
                    <a:pt x="476488" y="513701"/>
                  </a:lnTo>
                  <a:close/>
                </a:path>
                <a:path w="476884" h="635634">
                  <a:moveTo>
                    <a:pt x="476488" y="230558"/>
                  </a:moveTo>
                  <a:lnTo>
                    <a:pt x="453441" y="230558"/>
                  </a:lnTo>
                  <a:lnTo>
                    <a:pt x="453441" y="487817"/>
                  </a:lnTo>
                  <a:lnTo>
                    <a:pt x="23046" y="487828"/>
                  </a:lnTo>
                  <a:lnTo>
                    <a:pt x="476488" y="487828"/>
                  </a:lnTo>
                  <a:lnTo>
                    <a:pt x="476488" y="230558"/>
                  </a:lnTo>
                  <a:close/>
                </a:path>
                <a:path w="476884" h="635634">
                  <a:moveTo>
                    <a:pt x="476488" y="108939"/>
                  </a:moveTo>
                  <a:lnTo>
                    <a:pt x="453462" y="108939"/>
                  </a:lnTo>
                  <a:lnTo>
                    <a:pt x="453462" y="204663"/>
                  </a:lnTo>
                  <a:lnTo>
                    <a:pt x="476488" y="204663"/>
                  </a:lnTo>
                  <a:lnTo>
                    <a:pt x="476488" y="108939"/>
                  </a:lnTo>
                  <a:close/>
                </a:path>
                <a:path w="476884" h="635634">
                  <a:moveTo>
                    <a:pt x="251405" y="108939"/>
                  </a:moveTo>
                  <a:lnTo>
                    <a:pt x="250892" y="108939"/>
                  </a:lnTo>
                  <a:lnTo>
                    <a:pt x="251091" y="109211"/>
                  </a:lnTo>
                  <a:lnTo>
                    <a:pt x="251405" y="108939"/>
                  </a:lnTo>
                  <a:close/>
                </a:path>
                <a:path w="476884" h="635634">
                  <a:moveTo>
                    <a:pt x="180591" y="55506"/>
                  </a:moveTo>
                  <a:lnTo>
                    <a:pt x="157544" y="55506"/>
                  </a:lnTo>
                  <a:lnTo>
                    <a:pt x="157544" y="83076"/>
                  </a:lnTo>
                  <a:lnTo>
                    <a:pt x="476488" y="83076"/>
                  </a:lnTo>
                  <a:lnTo>
                    <a:pt x="180591" y="83055"/>
                  </a:lnTo>
                  <a:lnTo>
                    <a:pt x="180591" y="55506"/>
                  </a:lnTo>
                  <a:close/>
                </a:path>
                <a:path w="476884" h="635634">
                  <a:moveTo>
                    <a:pt x="470833" y="0"/>
                  </a:moveTo>
                  <a:lnTo>
                    <a:pt x="349727" y="0"/>
                  </a:lnTo>
                  <a:lnTo>
                    <a:pt x="342766" y="790"/>
                  </a:lnTo>
                  <a:lnTo>
                    <a:pt x="336238" y="3095"/>
                  </a:lnTo>
                  <a:lnTo>
                    <a:pt x="330335" y="6816"/>
                  </a:lnTo>
                  <a:lnTo>
                    <a:pt x="325246" y="11853"/>
                  </a:lnTo>
                  <a:lnTo>
                    <a:pt x="243489" y="83055"/>
                  </a:lnTo>
                  <a:lnTo>
                    <a:pt x="281122" y="83055"/>
                  </a:lnTo>
                  <a:lnTo>
                    <a:pt x="340240" y="31559"/>
                  </a:lnTo>
                  <a:lnTo>
                    <a:pt x="342036" y="29601"/>
                  </a:lnTo>
                  <a:lnTo>
                    <a:pt x="343759" y="27287"/>
                  </a:lnTo>
                  <a:lnTo>
                    <a:pt x="346659" y="25884"/>
                  </a:lnTo>
                  <a:lnTo>
                    <a:pt x="476488" y="25884"/>
                  </a:lnTo>
                  <a:lnTo>
                    <a:pt x="476488" y="6293"/>
                  </a:lnTo>
                  <a:lnTo>
                    <a:pt x="470833" y="0"/>
                  </a:lnTo>
                  <a:close/>
                </a:path>
                <a:path w="476884" h="635634">
                  <a:moveTo>
                    <a:pt x="476488" y="25884"/>
                  </a:moveTo>
                  <a:lnTo>
                    <a:pt x="453452" y="25884"/>
                  </a:lnTo>
                  <a:lnTo>
                    <a:pt x="453452" y="83055"/>
                  </a:lnTo>
                  <a:lnTo>
                    <a:pt x="476488" y="83055"/>
                  </a:lnTo>
                  <a:lnTo>
                    <a:pt x="476488" y="258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4">
              <a:extLst>
                <a:ext uri="{FF2B5EF4-FFF2-40B4-BE49-F238E27FC236}">
                  <a16:creationId xmlns:a16="http://schemas.microsoft.com/office/drawing/2014/main" id="{C35F18C8-38B1-4508-8702-5DBFEA323137}"/>
                </a:ext>
              </a:extLst>
            </p:cNvPr>
            <p:cNvSpPr/>
            <p:nvPr/>
          </p:nvSpPr>
          <p:spPr>
            <a:xfrm>
              <a:off x="13802528" y="9835546"/>
              <a:ext cx="476884" cy="635635"/>
            </a:xfrm>
            <a:custGeom>
              <a:avLst/>
              <a:gdLst/>
              <a:ahLst/>
              <a:cxnLst/>
              <a:rect l="l" t="t" r="r" b="b"/>
              <a:pathLst>
                <a:path w="476884" h="635634">
                  <a:moveTo>
                    <a:pt x="463902" y="0"/>
                  </a:moveTo>
                  <a:lnTo>
                    <a:pt x="349727" y="0"/>
                  </a:lnTo>
                  <a:lnTo>
                    <a:pt x="342766" y="790"/>
                  </a:lnTo>
                  <a:lnTo>
                    <a:pt x="336238" y="3095"/>
                  </a:lnTo>
                  <a:lnTo>
                    <a:pt x="330335" y="6816"/>
                  </a:lnTo>
                  <a:lnTo>
                    <a:pt x="325246" y="11853"/>
                  </a:lnTo>
                  <a:lnTo>
                    <a:pt x="243489" y="83055"/>
                  </a:lnTo>
                  <a:lnTo>
                    <a:pt x="180591" y="83055"/>
                  </a:lnTo>
                  <a:lnTo>
                    <a:pt x="180591" y="43852"/>
                  </a:lnTo>
                  <a:lnTo>
                    <a:pt x="180591" y="35998"/>
                  </a:lnTo>
                  <a:lnTo>
                    <a:pt x="174916" y="29601"/>
                  </a:lnTo>
                  <a:lnTo>
                    <a:pt x="167921" y="29601"/>
                  </a:lnTo>
                  <a:lnTo>
                    <a:pt x="88081" y="29601"/>
                  </a:lnTo>
                  <a:lnTo>
                    <a:pt x="81097" y="29601"/>
                  </a:lnTo>
                  <a:lnTo>
                    <a:pt x="75411" y="35988"/>
                  </a:lnTo>
                  <a:lnTo>
                    <a:pt x="75411" y="43852"/>
                  </a:lnTo>
                  <a:lnTo>
                    <a:pt x="75411" y="83055"/>
                  </a:lnTo>
                  <a:lnTo>
                    <a:pt x="35228" y="88150"/>
                  </a:lnTo>
                  <a:lnTo>
                    <a:pt x="4537" y="122612"/>
                  </a:lnTo>
                  <a:lnTo>
                    <a:pt x="0" y="147775"/>
                  </a:lnTo>
                  <a:lnTo>
                    <a:pt x="0" y="570621"/>
                  </a:lnTo>
                  <a:lnTo>
                    <a:pt x="4530" y="595784"/>
                  </a:lnTo>
                  <a:lnTo>
                    <a:pt x="16890" y="616359"/>
                  </a:lnTo>
                  <a:lnTo>
                    <a:pt x="35214" y="630246"/>
                  </a:lnTo>
                  <a:lnTo>
                    <a:pt x="57631" y="635341"/>
                  </a:lnTo>
                  <a:lnTo>
                    <a:pt x="418845" y="635341"/>
                  </a:lnTo>
                  <a:lnTo>
                    <a:pt x="441263" y="630246"/>
                  </a:lnTo>
                  <a:lnTo>
                    <a:pt x="459588" y="616359"/>
                  </a:lnTo>
                  <a:lnTo>
                    <a:pt x="471951" y="595784"/>
                  </a:lnTo>
                  <a:lnTo>
                    <a:pt x="476488" y="570621"/>
                  </a:lnTo>
                  <a:lnTo>
                    <a:pt x="476488" y="14041"/>
                  </a:lnTo>
                  <a:lnTo>
                    <a:pt x="476488" y="6293"/>
                  </a:lnTo>
                  <a:lnTo>
                    <a:pt x="470833" y="0"/>
                  </a:lnTo>
                  <a:lnTo>
                    <a:pt x="463902" y="0"/>
                  </a:lnTo>
                  <a:close/>
                </a:path>
                <a:path w="476884" h="635634">
                  <a:moveTo>
                    <a:pt x="98468" y="55506"/>
                  </a:moveTo>
                  <a:lnTo>
                    <a:pt x="157544" y="55506"/>
                  </a:lnTo>
                  <a:lnTo>
                    <a:pt x="157544" y="83076"/>
                  </a:lnTo>
                  <a:lnTo>
                    <a:pt x="98468" y="83076"/>
                  </a:lnTo>
                  <a:lnTo>
                    <a:pt x="98468" y="55506"/>
                  </a:lnTo>
                  <a:close/>
                </a:path>
                <a:path w="476884" h="635634">
                  <a:moveTo>
                    <a:pt x="23046" y="230558"/>
                  </a:moveTo>
                  <a:lnTo>
                    <a:pt x="453441" y="230558"/>
                  </a:lnTo>
                  <a:lnTo>
                    <a:pt x="453441" y="487817"/>
                  </a:lnTo>
                  <a:lnTo>
                    <a:pt x="23046" y="487828"/>
                  </a:lnTo>
                  <a:lnTo>
                    <a:pt x="23046" y="230558"/>
                  </a:lnTo>
                  <a:close/>
                </a:path>
                <a:path w="476884" h="635634">
                  <a:moveTo>
                    <a:pt x="453441" y="570621"/>
                  </a:moveTo>
                  <a:lnTo>
                    <a:pt x="450720" y="585719"/>
                  </a:lnTo>
                  <a:lnTo>
                    <a:pt x="443301" y="598059"/>
                  </a:lnTo>
                  <a:lnTo>
                    <a:pt x="432304" y="606383"/>
                  </a:lnTo>
                  <a:lnTo>
                    <a:pt x="418845" y="609436"/>
                  </a:lnTo>
                  <a:lnTo>
                    <a:pt x="57631" y="609436"/>
                  </a:lnTo>
                  <a:lnTo>
                    <a:pt x="44179" y="606381"/>
                  </a:lnTo>
                  <a:lnTo>
                    <a:pt x="33184" y="598055"/>
                  </a:lnTo>
                  <a:lnTo>
                    <a:pt x="25767" y="585715"/>
                  </a:lnTo>
                  <a:lnTo>
                    <a:pt x="23046" y="570621"/>
                  </a:lnTo>
                  <a:lnTo>
                    <a:pt x="23046" y="513701"/>
                  </a:lnTo>
                  <a:lnTo>
                    <a:pt x="453441" y="513701"/>
                  </a:lnTo>
                  <a:lnTo>
                    <a:pt x="453441" y="570621"/>
                  </a:lnTo>
                  <a:close/>
                </a:path>
                <a:path w="476884" h="635634">
                  <a:moveTo>
                    <a:pt x="23046" y="204663"/>
                  </a:moveTo>
                  <a:lnTo>
                    <a:pt x="23046" y="147765"/>
                  </a:lnTo>
                  <a:lnTo>
                    <a:pt x="25767" y="132664"/>
                  </a:lnTo>
                  <a:lnTo>
                    <a:pt x="33184" y="120322"/>
                  </a:lnTo>
                  <a:lnTo>
                    <a:pt x="44179" y="111994"/>
                  </a:lnTo>
                  <a:lnTo>
                    <a:pt x="57631" y="108939"/>
                  </a:lnTo>
                  <a:lnTo>
                    <a:pt x="250892" y="108939"/>
                  </a:lnTo>
                  <a:lnTo>
                    <a:pt x="251091" y="109211"/>
                  </a:lnTo>
                  <a:lnTo>
                    <a:pt x="251405" y="108939"/>
                  </a:lnTo>
                  <a:lnTo>
                    <a:pt x="453462" y="108939"/>
                  </a:lnTo>
                  <a:lnTo>
                    <a:pt x="453462" y="204663"/>
                  </a:lnTo>
                  <a:lnTo>
                    <a:pt x="23046" y="204663"/>
                  </a:lnTo>
                  <a:close/>
                </a:path>
                <a:path w="476884" h="635634">
                  <a:moveTo>
                    <a:pt x="281122" y="83055"/>
                  </a:moveTo>
                  <a:lnTo>
                    <a:pt x="340240" y="31559"/>
                  </a:lnTo>
                  <a:lnTo>
                    <a:pt x="341989" y="29664"/>
                  </a:lnTo>
                  <a:lnTo>
                    <a:pt x="343759" y="27287"/>
                  </a:lnTo>
                  <a:lnTo>
                    <a:pt x="346659" y="25884"/>
                  </a:lnTo>
                  <a:lnTo>
                    <a:pt x="349738" y="25884"/>
                  </a:lnTo>
                  <a:lnTo>
                    <a:pt x="453452" y="25884"/>
                  </a:lnTo>
                  <a:lnTo>
                    <a:pt x="453452" y="83055"/>
                  </a:lnTo>
                  <a:lnTo>
                    <a:pt x="281122" y="83055"/>
                  </a:lnTo>
                  <a:close/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7" name="object 95">
              <a:extLst>
                <a:ext uri="{FF2B5EF4-FFF2-40B4-BE49-F238E27FC236}">
                  <a16:creationId xmlns:a16="http://schemas.microsoft.com/office/drawing/2014/main" id="{E311EAF9-0F47-412C-869A-3B6514849EC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965368" y="10085227"/>
              <a:ext cx="150812" cy="214998"/>
            </a:xfrm>
            <a:prstGeom prst="rect">
              <a:avLst/>
            </a:prstGeom>
          </p:spPr>
        </p:pic>
      </p:grpSp>
      <p:sp>
        <p:nvSpPr>
          <p:cNvPr id="98" name="object 96">
            <a:extLst>
              <a:ext uri="{FF2B5EF4-FFF2-40B4-BE49-F238E27FC236}">
                <a16:creationId xmlns:a16="http://schemas.microsoft.com/office/drawing/2014/main" id="{2E1D7248-7BD3-436C-A360-271D10ACA70C}"/>
              </a:ext>
            </a:extLst>
          </p:cNvPr>
          <p:cNvSpPr txBox="1"/>
          <p:nvPr/>
        </p:nvSpPr>
        <p:spPr>
          <a:xfrm>
            <a:off x="13404141" y="9993463"/>
            <a:ext cx="19304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+</a:t>
            </a:r>
            <a:endParaRPr sz="2400">
              <a:latin typeface="Arial"/>
              <a:cs typeface="Arial"/>
            </a:endParaRPr>
          </a:p>
        </p:txBody>
      </p:sp>
      <p:sp>
        <p:nvSpPr>
          <p:cNvPr id="99" name="object 97">
            <a:extLst>
              <a:ext uri="{FF2B5EF4-FFF2-40B4-BE49-F238E27FC236}">
                <a16:creationId xmlns:a16="http://schemas.microsoft.com/office/drawing/2014/main" id="{05EE5D82-F4DA-4831-9B57-BC0E5851458E}"/>
              </a:ext>
            </a:extLst>
          </p:cNvPr>
          <p:cNvSpPr txBox="1"/>
          <p:nvPr/>
        </p:nvSpPr>
        <p:spPr>
          <a:xfrm>
            <a:off x="14558864" y="9993463"/>
            <a:ext cx="19304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=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00" name="object 98">
            <a:extLst>
              <a:ext uri="{FF2B5EF4-FFF2-40B4-BE49-F238E27FC236}">
                <a16:creationId xmlns:a16="http://schemas.microsoft.com/office/drawing/2014/main" id="{A4BE8AFB-795B-4464-90B5-A4B898684B0F}"/>
              </a:ext>
            </a:extLst>
          </p:cNvPr>
          <p:cNvGrpSpPr/>
          <p:nvPr/>
        </p:nvGrpSpPr>
        <p:grpSpPr>
          <a:xfrm>
            <a:off x="12849354" y="9789466"/>
            <a:ext cx="386715" cy="711200"/>
            <a:chOff x="12849354" y="9789466"/>
            <a:chExt cx="386715" cy="711200"/>
          </a:xfrm>
        </p:grpSpPr>
        <p:sp>
          <p:nvSpPr>
            <p:cNvPr id="101" name="object 99">
              <a:extLst>
                <a:ext uri="{FF2B5EF4-FFF2-40B4-BE49-F238E27FC236}">
                  <a16:creationId xmlns:a16="http://schemas.microsoft.com/office/drawing/2014/main" id="{59AA2373-8B72-49E9-9CE6-4A129A85517C}"/>
                </a:ext>
              </a:extLst>
            </p:cNvPr>
            <p:cNvSpPr/>
            <p:nvPr/>
          </p:nvSpPr>
          <p:spPr>
            <a:xfrm>
              <a:off x="12854589" y="9794701"/>
              <a:ext cx="375920" cy="701040"/>
            </a:xfrm>
            <a:custGeom>
              <a:avLst/>
              <a:gdLst/>
              <a:ahLst/>
              <a:cxnLst/>
              <a:rect l="l" t="t" r="r" b="b"/>
              <a:pathLst>
                <a:path w="375919" h="701040">
                  <a:moveTo>
                    <a:pt x="216946" y="0"/>
                  </a:moveTo>
                  <a:lnTo>
                    <a:pt x="0" y="428876"/>
                  </a:lnTo>
                  <a:lnTo>
                    <a:pt x="156927" y="428876"/>
                  </a:lnTo>
                  <a:lnTo>
                    <a:pt x="156927" y="700554"/>
                  </a:lnTo>
                  <a:lnTo>
                    <a:pt x="205681" y="621352"/>
                  </a:lnTo>
                  <a:lnTo>
                    <a:pt x="179439" y="621352"/>
                  </a:lnTo>
                  <a:lnTo>
                    <a:pt x="179439" y="406950"/>
                  </a:lnTo>
                  <a:lnTo>
                    <a:pt x="36197" y="406950"/>
                  </a:lnTo>
                  <a:lnTo>
                    <a:pt x="194444" y="94133"/>
                  </a:lnTo>
                  <a:lnTo>
                    <a:pt x="216946" y="94133"/>
                  </a:lnTo>
                  <a:lnTo>
                    <a:pt x="216946" y="0"/>
                  </a:lnTo>
                  <a:close/>
                </a:path>
                <a:path w="375919" h="701040">
                  <a:moveTo>
                    <a:pt x="216946" y="94133"/>
                  </a:moveTo>
                  <a:lnTo>
                    <a:pt x="194444" y="94133"/>
                  </a:lnTo>
                  <a:lnTo>
                    <a:pt x="194444" y="367193"/>
                  </a:lnTo>
                  <a:lnTo>
                    <a:pt x="335916" y="367193"/>
                  </a:lnTo>
                  <a:lnTo>
                    <a:pt x="179439" y="621352"/>
                  </a:lnTo>
                  <a:lnTo>
                    <a:pt x="205681" y="621352"/>
                  </a:lnTo>
                  <a:lnTo>
                    <a:pt x="375643" y="345246"/>
                  </a:lnTo>
                  <a:lnTo>
                    <a:pt x="216946" y="345246"/>
                  </a:lnTo>
                  <a:lnTo>
                    <a:pt x="216946" y="9413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0">
              <a:extLst>
                <a:ext uri="{FF2B5EF4-FFF2-40B4-BE49-F238E27FC236}">
                  <a16:creationId xmlns:a16="http://schemas.microsoft.com/office/drawing/2014/main" id="{CC04ADE5-203D-445C-B3EB-292F3F3CAB73}"/>
                </a:ext>
              </a:extLst>
            </p:cNvPr>
            <p:cNvSpPr/>
            <p:nvPr/>
          </p:nvSpPr>
          <p:spPr>
            <a:xfrm>
              <a:off x="12854589" y="9794701"/>
              <a:ext cx="375920" cy="701040"/>
            </a:xfrm>
            <a:custGeom>
              <a:avLst/>
              <a:gdLst/>
              <a:ahLst/>
              <a:cxnLst/>
              <a:rect l="l" t="t" r="r" b="b"/>
              <a:pathLst>
                <a:path w="375919" h="701040">
                  <a:moveTo>
                    <a:pt x="156927" y="700554"/>
                  </a:moveTo>
                  <a:lnTo>
                    <a:pt x="156927" y="428876"/>
                  </a:lnTo>
                  <a:lnTo>
                    <a:pt x="0" y="428876"/>
                  </a:lnTo>
                  <a:lnTo>
                    <a:pt x="216946" y="0"/>
                  </a:lnTo>
                  <a:lnTo>
                    <a:pt x="216946" y="345246"/>
                  </a:lnTo>
                  <a:lnTo>
                    <a:pt x="375643" y="345246"/>
                  </a:lnTo>
                  <a:lnTo>
                    <a:pt x="156927" y="700554"/>
                  </a:lnTo>
                  <a:close/>
                </a:path>
                <a:path w="375919" h="701040">
                  <a:moveTo>
                    <a:pt x="36197" y="406950"/>
                  </a:moveTo>
                  <a:lnTo>
                    <a:pt x="179439" y="406950"/>
                  </a:lnTo>
                  <a:lnTo>
                    <a:pt x="179439" y="621352"/>
                  </a:lnTo>
                  <a:lnTo>
                    <a:pt x="335916" y="367193"/>
                  </a:lnTo>
                  <a:lnTo>
                    <a:pt x="194444" y="367193"/>
                  </a:lnTo>
                  <a:lnTo>
                    <a:pt x="194444" y="94133"/>
                  </a:lnTo>
                  <a:lnTo>
                    <a:pt x="36197" y="406950"/>
                  </a:lnTo>
                  <a:close/>
                </a:path>
              </a:pathLst>
            </a:custGeom>
            <a:ln w="1047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3" name="object 101">
            <a:extLst>
              <a:ext uri="{FF2B5EF4-FFF2-40B4-BE49-F238E27FC236}">
                <a16:creationId xmlns:a16="http://schemas.microsoft.com/office/drawing/2014/main" id="{85E11F96-10D6-4258-AEE1-282F359F927D}"/>
              </a:ext>
            </a:extLst>
          </p:cNvPr>
          <p:cNvSpPr/>
          <p:nvPr/>
        </p:nvSpPr>
        <p:spPr>
          <a:xfrm>
            <a:off x="14933448" y="9850735"/>
            <a:ext cx="1019175" cy="605155"/>
          </a:xfrm>
          <a:custGeom>
            <a:avLst/>
            <a:gdLst/>
            <a:ahLst/>
            <a:cxnLst/>
            <a:rect l="l" t="t" r="r" b="b"/>
            <a:pathLst>
              <a:path w="1019175" h="605154">
                <a:moveTo>
                  <a:pt x="712076" y="245567"/>
                </a:moveTo>
                <a:lnTo>
                  <a:pt x="712050" y="234810"/>
                </a:lnTo>
                <a:lnTo>
                  <a:pt x="709853" y="229679"/>
                </a:lnTo>
                <a:lnTo>
                  <a:pt x="706018" y="225920"/>
                </a:lnTo>
                <a:lnTo>
                  <a:pt x="687882" y="210096"/>
                </a:lnTo>
                <a:lnTo>
                  <a:pt x="680427" y="203581"/>
                </a:lnTo>
                <a:lnTo>
                  <a:pt x="651510" y="185724"/>
                </a:lnTo>
                <a:lnTo>
                  <a:pt x="618236" y="173888"/>
                </a:lnTo>
                <a:lnTo>
                  <a:pt x="579551" y="169595"/>
                </a:lnTo>
                <a:lnTo>
                  <a:pt x="534517" y="175501"/>
                </a:lnTo>
                <a:lnTo>
                  <a:pt x="493903" y="192163"/>
                </a:lnTo>
                <a:lnTo>
                  <a:pt x="459219" y="218020"/>
                </a:lnTo>
                <a:lnTo>
                  <a:pt x="432015" y="251523"/>
                </a:lnTo>
                <a:lnTo>
                  <a:pt x="413804" y="291096"/>
                </a:lnTo>
                <a:lnTo>
                  <a:pt x="385381" y="291096"/>
                </a:lnTo>
                <a:lnTo>
                  <a:pt x="377418" y="292684"/>
                </a:lnTo>
                <a:lnTo>
                  <a:pt x="370916" y="297027"/>
                </a:lnTo>
                <a:lnTo>
                  <a:pt x="366547" y="303466"/>
                </a:lnTo>
                <a:lnTo>
                  <a:pt x="364934" y="311353"/>
                </a:lnTo>
                <a:lnTo>
                  <a:pt x="366547" y="319239"/>
                </a:lnTo>
                <a:lnTo>
                  <a:pt x="370916" y="325666"/>
                </a:lnTo>
                <a:lnTo>
                  <a:pt x="377418" y="330009"/>
                </a:lnTo>
                <a:lnTo>
                  <a:pt x="385381" y="331597"/>
                </a:lnTo>
                <a:lnTo>
                  <a:pt x="406450" y="331597"/>
                </a:lnTo>
                <a:lnTo>
                  <a:pt x="406260" y="335000"/>
                </a:lnTo>
                <a:lnTo>
                  <a:pt x="405815" y="338239"/>
                </a:lnTo>
                <a:lnTo>
                  <a:pt x="405828" y="348602"/>
                </a:lnTo>
                <a:lnTo>
                  <a:pt x="406298" y="355371"/>
                </a:lnTo>
                <a:lnTo>
                  <a:pt x="407098" y="361975"/>
                </a:lnTo>
                <a:lnTo>
                  <a:pt x="385381" y="361975"/>
                </a:lnTo>
                <a:lnTo>
                  <a:pt x="377418" y="363562"/>
                </a:lnTo>
                <a:lnTo>
                  <a:pt x="370916" y="367906"/>
                </a:lnTo>
                <a:lnTo>
                  <a:pt x="366547" y="374332"/>
                </a:lnTo>
                <a:lnTo>
                  <a:pt x="364934" y="382219"/>
                </a:lnTo>
                <a:lnTo>
                  <a:pt x="366547" y="390105"/>
                </a:lnTo>
                <a:lnTo>
                  <a:pt x="370916" y="396544"/>
                </a:lnTo>
                <a:lnTo>
                  <a:pt x="377418" y="400875"/>
                </a:lnTo>
                <a:lnTo>
                  <a:pt x="385381" y="402463"/>
                </a:lnTo>
                <a:lnTo>
                  <a:pt x="417309" y="402463"/>
                </a:lnTo>
                <a:lnTo>
                  <a:pt x="442734" y="447294"/>
                </a:lnTo>
                <a:lnTo>
                  <a:pt x="479958" y="482536"/>
                </a:lnTo>
                <a:lnTo>
                  <a:pt x="526415" y="505587"/>
                </a:lnTo>
                <a:lnTo>
                  <a:pt x="579551" y="513842"/>
                </a:lnTo>
                <a:lnTo>
                  <a:pt x="618236" y="509498"/>
                </a:lnTo>
                <a:lnTo>
                  <a:pt x="651510" y="497547"/>
                </a:lnTo>
                <a:lnTo>
                  <a:pt x="680427" y="479590"/>
                </a:lnTo>
                <a:lnTo>
                  <a:pt x="687565" y="473341"/>
                </a:lnTo>
                <a:lnTo>
                  <a:pt x="706018" y="457212"/>
                </a:lnTo>
                <a:lnTo>
                  <a:pt x="709853" y="453402"/>
                </a:lnTo>
                <a:lnTo>
                  <a:pt x="712038" y="448259"/>
                </a:lnTo>
                <a:lnTo>
                  <a:pt x="712076" y="437515"/>
                </a:lnTo>
                <a:lnTo>
                  <a:pt x="709968" y="432371"/>
                </a:lnTo>
                <a:lnTo>
                  <a:pt x="706056" y="428409"/>
                </a:lnTo>
                <a:lnTo>
                  <a:pt x="702335" y="424738"/>
                </a:lnTo>
                <a:lnTo>
                  <a:pt x="697153" y="422554"/>
                </a:lnTo>
                <a:lnTo>
                  <a:pt x="691769" y="422554"/>
                </a:lnTo>
                <a:lnTo>
                  <a:pt x="686333" y="422516"/>
                </a:lnTo>
                <a:lnTo>
                  <a:pt x="681101" y="424624"/>
                </a:lnTo>
                <a:lnTo>
                  <a:pt x="677278" y="428409"/>
                </a:lnTo>
                <a:lnTo>
                  <a:pt x="656069" y="447535"/>
                </a:lnTo>
                <a:lnTo>
                  <a:pt x="634263" y="461632"/>
                </a:lnTo>
                <a:lnTo>
                  <a:pt x="609536" y="470357"/>
                </a:lnTo>
                <a:lnTo>
                  <a:pt x="579551" y="473341"/>
                </a:lnTo>
                <a:lnTo>
                  <a:pt x="542505" y="468198"/>
                </a:lnTo>
                <a:lnTo>
                  <a:pt x="509600" y="453732"/>
                </a:lnTo>
                <a:lnTo>
                  <a:pt x="482206" y="431342"/>
                </a:lnTo>
                <a:lnTo>
                  <a:pt x="461708" y="402463"/>
                </a:lnTo>
                <a:lnTo>
                  <a:pt x="589457" y="402463"/>
                </a:lnTo>
                <a:lnTo>
                  <a:pt x="597408" y="400875"/>
                </a:lnTo>
                <a:lnTo>
                  <a:pt x="603897" y="396532"/>
                </a:lnTo>
                <a:lnTo>
                  <a:pt x="608279" y="390105"/>
                </a:lnTo>
                <a:lnTo>
                  <a:pt x="609879" y="382219"/>
                </a:lnTo>
                <a:lnTo>
                  <a:pt x="608279" y="374332"/>
                </a:lnTo>
                <a:lnTo>
                  <a:pt x="603897" y="367893"/>
                </a:lnTo>
                <a:lnTo>
                  <a:pt x="597408" y="363562"/>
                </a:lnTo>
                <a:lnTo>
                  <a:pt x="589457" y="361975"/>
                </a:lnTo>
                <a:lnTo>
                  <a:pt x="448297" y="361975"/>
                </a:lnTo>
                <a:lnTo>
                  <a:pt x="447255" y="355371"/>
                </a:lnTo>
                <a:lnTo>
                  <a:pt x="446709" y="348602"/>
                </a:lnTo>
                <a:lnTo>
                  <a:pt x="446709" y="338239"/>
                </a:lnTo>
                <a:lnTo>
                  <a:pt x="447065" y="335000"/>
                </a:lnTo>
                <a:lnTo>
                  <a:pt x="447344" y="331597"/>
                </a:lnTo>
                <a:lnTo>
                  <a:pt x="589457" y="331597"/>
                </a:lnTo>
                <a:lnTo>
                  <a:pt x="597420" y="330009"/>
                </a:lnTo>
                <a:lnTo>
                  <a:pt x="603910" y="325666"/>
                </a:lnTo>
                <a:lnTo>
                  <a:pt x="608291" y="319239"/>
                </a:lnTo>
                <a:lnTo>
                  <a:pt x="609892" y="311353"/>
                </a:lnTo>
                <a:lnTo>
                  <a:pt x="608291" y="303466"/>
                </a:lnTo>
                <a:lnTo>
                  <a:pt x="603910" y="297027"/>
                </a:lnTo>
                <a:lnTo>
                  <a:pt x="597420" y="292684"/>
                </a:lnTo>
                <a:lnTo>
                  <a:pt x="589457" y="291096"/>
                </a:lnTo>
                <a:lnTo>
                  <a:pt x="456920" y="291096"/>
                </a:lnTo>
                <a:lnTo>
                  <a:pt x="476707" y="258343"/>
                </a:lnTo>
                <a:lnTo>
                  <a:pt x="504926" y="232740"/>
                </a:lnTo>
                <a:lnTo>
                  <a:pt x="539788" y="216052"/>
                </a:lnTo>
                <a:lnTo>
                  <a:pt x="579551" y="210096"/>
                </a:lnTo>
                <a:lnTo>
                  <a:pt x="609536" y="213029"/>
                </a:lnTo>
                <a:lnTo>
                  <a:pt x="634263" y="221653"/>
                </a:lnTo>
                <a:lnTo>
                  <a:pt x="656069" y="235635"/>
                </a:lnTo>
                <a:lnTo>
                  <a:pt x="677278" y="254711"/>
                </a:lnTo>
                <a:lnTo>
                  <a:pt x="681101" y="258470"/>
                </a:lnTo>
                <a:lnTo>
                  <a:pt x="686333" y="260604"/>
                </a:lnTo>
                <a:lnTo>
                  <a:pt x="697153" y="260527"/>
                </a:lnTo>
                <a:lnTo>
                  <a:pt x="702335" y="258381"/>
                </a:lnTo>
                <a:lnTo>
                  <a:pt x="709968" y="250748"/>
                </a:lnTo>
                <a:lnTo>
                  <a:pt x="712076" y="245567"/>
                </a:lnTo>
                <a:close/>
              </a:path>
              <a:path w="1019175" h="605154">
                <a:moveTo>
                  <a:pt x="918552" y="20256"/>
                </a:moveTo>
                <a:lnTo>
                  <a:pt x="916825" y="12547"/>
                </a:lnTo>
                <a:lnTo>
                  <a:pt x="912215" y="6045"/>
                </a:lnTo>
                <a:lnTo>
                  <a:pt x="905586" y="1600"/>
                </a:lnTo>
                <a:lnTo>
                  <a:pt x="897801" y="0"/>
                </a:lnTo>
                <a:lnTo>
                  <a:pt x="20447" y="0"/>
                </a:lnTo>
                <a:lnTo>
                  <a:pt x="12166" y="1803"/>
                </a:lnTo>
                <a:lnTo>
                  <a:pt x="5702" y="6502"/>
                </a:lnTo>
                <a:lnTo>
                  <a:pt x="1498" y="13004"/>
                </a:lnTo>
                <a:lnTo>
                  <a:pt x="0" y="20256"/>
                </a:lnTo>
                <a:lnTo>
                  <a:pt x="0" y="486003"/>
                </a:lnTo>
                <a:lnTo>
                  <a:pt x="1612" y="493712"/>
                </a:lnTo>
                <a:lnTo>
                  <a:pt x="6108" y="500278"/>
                </a:lnTo>
                <a:lnTo>
                  <a:pt x="12661" y="504850"/>
                </a:lnTo>
                <a:lnTo>
                  <a:pt x="20447" y="506564"/>
                </a:lnTo>
                <a:lnTo>
                  <a:pt x="28219" y="504863"/>
                </a:lnTo>
                <a:lnTo>
                  <a:pt x="34772" y="500303"/>
                </a:lnTo>
                <a:lnTo>
                  <a:pt x="39268" y="493737"/>
                </a:lnTo>
                <a:lnTo>
                  <a:pt x="40881" y="486003"/>
                </a:lnTo>
                <a:lnTo>
                  <a:pt x="40881" y="40500"/>
                </a:lnTo>
                <a:lnTo>
                  <a:pt x="897801" y="40500"/>
                </a:lnTo>
                <a:lnTo>
                  <a:pt x="905586" y="38912"/>
                </a:lnTo>
                <a:lnTo>
                  <a:pt x="912215" y="34455"/>
                </a:lnTo>
                <a:lnTo>
                  <a:pt x="916825" y="27965"/>
                </a:lnTo>
                <a:lnTo>
                  <a:pt x="918552" y="20256"/>
                </a:lnTo>
                <a:close/>
              </a:path>
              <a:path w="1019175" h="605154">
                <a:moveTo>
                  <a:pt x="1018984" y="98729"/>
                </a:moveTo>
                <a:lnTo>
                  <a:pt x="1017295" y="91097"/>
                </a:lnTo>
                <a:lnTo>
                  <a:pt x="1012774" y="84632"/>
                </a:lnTo>
                <a:lnTo>
                  <a:pt x="1006246" y="80149"/>
                </a:lnTo>
                <a:lnTo>
                  <a:pt x="998537" y="78473"/>
                </a:lnTo>
                <a:lnTo>
                  <a:pt x="978103" y="78473"/>
                </a:lnTo>
                <a:lnTo>
                  <a:pt x="978103" y="118973"/>
                </a:lnTo>
                <a:lnTo>
                  <a:pt x="978103" y="564476"/>
                </a:lnTo>
                <a:lnTo>
                  <a:pt x="714641" y="564476"/>
                </a:lnTo>
                <a:lnTo>
                  <a:pt x="748538" y="529793"/>
                </a:lnTo>
                <a:lnTo>
                  <a:pt x="776262" y="489305"/>
                </a:lnTo>
                <a:lnTo>
                  <a:pt x="797039" y="443877"/>
                </a:lnTo>
                <a:lnTo>
                  <a:pt x="810082" y="394385"/>
                </a:lnTo>
                <a:lnTo>
                  <a:pt x="814603" y="341718"/>
                </a:lnTo>
                <a:lnTo>
                  <a:pt x="810094" y="289128"/>
                </a:lnTo>
                <a:lnTo>
                  <a:pt x="797090" y="239661"/>
                </a:lnTo>
                <a:lnTo>
                  <a:pt x="776376" y="194221"/>
                </a:lnTo>
                <a:lnTo>
                  <a:pt x="773722" y="190334"/>
                </a:lnTo>
                <a:lnTo>
                  <a:pt x="773722" y="341718"/>
                </a:lnTo>
                <a:lnTo>
                  <a:pt x="769302" y="390156"/>
                </a:lnTo>
                <a:lnTo>
                  <a:pt x="756640" y="435241"/>
                </a:lnTo>
                <a:lnTo>
                  <a:pt x="736663" y="476097"/>
                </a:lnTo>
                <a:lnTo>
                  <a:pt x="710260" y="511848"/>
                </a:lnTo>
                <a:lnTo>
                  <a:pt x="678345" y="541591"/>
                </a:lnTo>
                <a:lnTo>
                  <a:pt x="641832" y="564476"/>
                </a:lnTo>
                <a:lnTo>
                  <a:pt x="455955" y="564476"/>
                </a:lnTo>
                <a:lnTo>
                  <a:pt x="419442" y="541591"/>
                </a:lnTo>
                <a:lnTo>
                  <a:pt x="387527" y="511848"/>
                </a:lnTo>
                <a:lnTo>
                  <a:pt x="383146" y="505917"/>
                </a:lnTo>
                <a:lnTo>
                  <a:pt x="383146" y="564476"/>
                </a:lnTo>
                <a:lnTo>
                  <a:pt x="119684" y="564476"/>
                </a:lnTo>
                <a:lnTo>
                  <a:pt x="119684" y="118973"/>
                </a:lnTo>
                <a:lnTo>
                  <a:pt x="382816" y="118973"/>
                </a:lnTo>
                <a:lnTo>
                  <a:pt x="349034" y="153695"/>
                </a:lnTo>
                <a:lnTo>
                  <a:pt x="321398" y="194221"/>
                </a:lnTo>
                <a:lnTo>
                  <a:pt x="300697" y="239661"/>
                </a:lnTo>
                <a:lnTo>
                  <a:pt x="287693" y="289128"/>
                </a:lnTo>
                <a:lnTo>
                  <a:pt x="283197" y="341718"/>
                </a:lnTo>
                <a:lnTo>
                  <a:pt x="287718" y="394385"/>
                </a:lnTo>
                <a:lnTo>
                  <a:pt x="300748" y="443877"/>
                </a:lnTo>
                <a:lnTo>
                  <a:pt x="321525" y="489305"/>
                </a:lnTo>
                <a:lnTo>
                  <a:pt x="349250" y="529793"/>
                </a:lnTo>
                <a:lnTo>
                  <a:pt x="383146" y="564476"/>
                </a:lnTo>
                <a:lnTo>
                  <a:pt x="383146" y="505917"/>
                </a:lnTo>
                <a:lnTo>
                  <a:pt x="361124" y="476097"/>
                </a:lnTo>
                <a:lnTo>
                  <a:pt x="341147" y="435241"/>
                </a:lnTo>
                <a:lnTo>
                  <a:pt x="328485" y="390105"/>
                </a:lnTo>
                <a:lnTo>
                  <a:pt x="324065" y="341718"/>
                </a:lnTo>
                <a:lnTo>
                  <a:pt x="328472" y="293395"/>
                </a:lnTo>
                <a:lnTo>
                  <a:pt x="341058" y="248361"/>
                </a:lnTo>
                <a:lnTo>
                  <a:pt x="360934" y="207505"/>
                </a:lnTo>
                <a:lnTo>
                  <a:pt x="387210" y="171729"/>
                </a:lnTo>
                <a:lnTo>
                  <a:pt x="418973" y="141922"/>
                </a:lnTo>
                <a:lnTo>
                  <a:pt x="455320" y="118973"/>
                </a:lnTo>
                <a:lnTo>
                  <a:pt x="642454" y="118973"/>
                </a:lnTo>
                <a:lnTo>
                  <a:pt x="678815" y="141922"/>
                </a:lnTo>
                <a:lnTo>
                  <a:pt x="710577" y="171729"/>
                </a:lnTo>
                <a:lnTo>
                  <a:pt x="736854" y="207505"/>
                </a:lnTo>
                <a:lnTo>
                  <a:pt x="756729" y="248361"/>
                </a:lnTo>
                <a:lnTo>
                  <a:pt x="769327" y="293395"/>
                </a:lnTo>
                <a:lnTo>
                  <a:pt x="773722" y="341718"/>
                </a:lnTo>
                <a:lnTo>
                  <a:pt x="773722" y="190334"/>
                </a:lnTo>
                <a:lnTo>
                  <a:pt x="748741" y="153695"/>
                </a:lnTo>
                <a:lnTo>
                  <a:pt x="714959" y="118973"/>
                </a:lnTo>
                <a:lnTo>
                  <a:pt x="978103" y="118973"/>
                </a:lnTo>
                <a:lnTo>
                  <a:pt x="978103" y="78473"/>
                </a:lnTo>
                <a:lnTo>
                  <a:pt x="99237" y="78473"/>
                </a:lnTo>
                <a:lnTo>
                  <a:pt x="91300" y="80403"/>
                </a:lnTo>
                <a:lnTo>
                  <a:pt x="84861" y="85217"/>
                </a:lnTo>
                <a:lnTo>
                  <a:pt x="80505" y="91719"/>
                </a:lnTo>
                <a:lnTo>
                  <a:pt x="78803" y="98729"/>
                </a:lnTo>
                <a:lnTo>
                  <a:pt x="78803" y="584720"/>
                </a:lnTo>
                <a:lnTo>
                  <a:pt x="80492" y="592353"/>
                </a:lnTo>
                <a:lnTo>
                  <a:pt x="85001" y="598817"/>
                </a:lnTo>
                <a:lnTo>
                  <a:pt x="91528" y="603288"/>
                </a:lnTo>
                <a:lnTo>
                  <a:pt x="99237" y="604964"/>
                </a:lnTo>
                <a:lnTo>
                  <a:pt x="998537" y="604964"/>
                </a:lnTo>
                <a:lnTo>
                  <a:pt x="1006246" y="603288"/>
                </a:lnTo>
                <a:lnTo>
                  <a:pt x="1012774" y="598817"/>
                </a:lnTo>
                <a:lnTo>
                  <a:pt x="1017295" y="592353"/>
                </a:lnTo>
                <a:lnTo>
                  <a:pt x="1018984" y="584720"/>
                </a:lnTo>
                <a:lnTo>
                  <a:pt x="1018984" y="564476"/>
                </a:lnTo>
                <a:lnTo>
                  <a:pt x="1018984" y="118973"/>
                </a:lnTo>
                <a:lnTo>
                  <a:pt x="1018984" y="987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762D2557-036B-4BE6-AE5E-75725ACDA1B7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389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4970" y="779727"/>
            <a:ext cx="17913880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err="1"/>
              <a:t>Basisstufe</a:t>
            </a:r>
            <a:r>
              <a:rPr spc="-185"/>
              <a:t> </a:t>
            </a:r>
            <a:r>
              <a:t>1:</a:t>
            </a:r>
            <a:r>
              <a:rPr spc="-165"/>
              <a:t> </a:t>
            </a:r>
            <a:r>
              <a:rPr err="1"/>
              <a:t>Höhe</a:t>
            </a:r>
            <a:r>
              <a:rPr spc="-175"/>
              <a:t> </a:t>
            </a:r>
            <a:r>
              <a:t>der</a:t>
            </a:r>
            <a:r>
              <a:rPr spc="-165"/>
              <a:t> </a:t>
            </a:r>
            <a:r>
              <a:rPr spc="-10" err="1"/>
              <a:t>Förderung</a:t>
            </a:r>
            <a:endParaRPr spc="-10"/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30" err="1">
                <a:solidFill>
                  <a:srgbClr val="00A5E8"/>
                </a:solidFill>
                <a:latin typeface="Arial"/>
                <a:cs typeface="Arial"/>
              </a:rPr>
              <a:t>Beispiel</a:t>
            </a:r>
            <a:r>
              <a:rPr b="0" spc="-30">
                <a:solidFill>
                  <a:srgbClr val="00A5E8"/>
                </a:solidFill>
                <a:latin typeface="Arial"/>
                <a:cs typeface="Arial"/>
              </a:rPr>
              <a:t>-</a:t>
            </a:r>
            <a:r>
              <a:rPr lang="de-DE" b="0">
                <a:solidFill>
                  <a:srgbClr val="00A5E8"/>
                </a:solidFill>
                <a:latin typeface="Arial"/>
                <a:cs typeface="Arial"/>
              </a:rPr>
              <a:t>Hochrechnung</a:t>
            </a:r>
            <a:r>
              <a:rPr b="0" spc="-32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spc="-10">
                <a:solidFill>
                  <a:srgbClr val="00A5E8"/>
                </a:solidFill>
              </a:rPr>
              <a:t>Strom</a:t>
            </a:r>
            <a:r>
              <a:rPr lang="de-DE" b="0" spc="-10">
                <a:solidFill>
                  <a:srgbClr val="00A5E8"/>
                </a:solidFill>
              </a:rPr>
              <a:t> </a:t>
            </a:r>
            <a:r>
              <a:rPr lang="de-DE" b="0" spc="-10">
                <a:solidFill>
                  <a:srgbClr val="FFC000"/>
                </a:solidFill>
              </a:rPr>
              <a:t>ohne Lastprofilzähler</a:t>
            </a:r>
            <a:endParaRPr b="0" spc="-10">
              <a:solidFill>
                <a:srgbClr val="FFC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53468" y="9670338"/>
            <a:ext cx="1296670" cy="88328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950" b="1" spc="-10">
                <a:latin typeface="Arial"/>
                <a:cs typeface="Arial"/>
              </a:rPr>
              <a:t>Feb.–Sept.</a:t>
            </a:r>
            <a:endParaRPr sz="1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sz="3300" b="1" spc="-20">
                <a:latin typeface="Arial"/>
                <a:cs typeface="Arial"/>
              </a:rPr>
              <a:t>2022</a:t>
            </a:r>
            <a:endParaRPr sz="3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60735" y="3280193"/>
            <a:ext cx="8006080" cy="803910"/>
          </a:xfrm>
          <a:prstGeom prst="rect">
            <a:avLst/>
          </a:prstGeom>
          <a:solidFill>
            <a:srgbClr val="00387A"/>
          </a:solidFill>
        </p:spPr>
        <p:txBody>
          <a:bodyPr vert="horz" wrap="square" lIns="0" tIns="94615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745"/>
              </a:spcBef>
            </a:pPr>
            <a:r>
              <a:rPr sz="1950" b="1">
                <a:solidFill>
                  <a:srgbClr val="FFFFFF"/>
                </a:solidFill>
                <a:latin typeface="Arial"/>
                <a:cs typeface="Arial"/>
              </a:rPr>
              <a:t>Ergebnis:</a:t>
            </a:r>
            <a:r>
              <a:rPr sz="1950" b="1" spc="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FFFFFF"/>
                </a:solidFill>
                <a:latin typeface="Arial"/>
                <a:cs typeface="Arial"/>
              </a:rPr>
              <a:t>Energiekostenzuschuss</a:t>
            </a:r>
            <a:r>
              <a:rPr sz="1950" b="1" spc="1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FFFFFF"/>
                </a:solidFill>
                <a:latin typeface="Arial"/>
                <a:cs typeface="Arial"/>
              </a:rPr>
              <a:t>wird</a:t>
            </a:r>
            <a:r>
              <a:rPr sz="1950" b="1" spc="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b="1" spc="-10">
                <a:solidFill>
                  <a:srgbClr val="FFFFFF"/>
                </a:solidFill>
                <a:latin typeface="Arial"/>
                <a:cs typeface="Arial"/>
              </a:rPr>
              <a:t>berechnet.</a:t>
            </a:r>
            <a:endParaRPr sz="1950">
              <a:latin typeface="Arial"/>
              <a:cs typeface="Arial"/>
            </a:endParaRPr>
          </a:p>
          <a:p>
            <a:pPr marL="238125">
              <a:lnSpc>
                <a:spcPct val="100000"/>
              </a:lnSpc>
              <a:spcBef>
                <a:spcPts val="35"/>
              </a:spcBef>
            </a:pP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30%</a:t>
            </a:r>
            <a:r>
              <a:rPr sz="195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der</a:t>
            </a:r>
            <a:r>
              <a:rPr sz="19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Mehrkosten</a:t>
            </a:r>
            <a:r>
              <a:rPr sz="19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werden</a:t>
            </a:r>
            <a:r>
              <a:rPr sz="19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9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der</a:t>
            </a:r>
            <a:r>
              <a:rPr sz="19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Basisstufe</a:t>
            </a:r>
            <a:r>
              <a:rPr sz="19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19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>
                <a:solidFill>
                  <a:srgbClr val="FFFFFF"/>
                </a:solidFill>
                <a:latin typeface="Arial"/>
                <a:cs typeface="Arial"/>
              </a:rPr>
              <a:t>gefördert.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4970" y="4528538"/>
            <a:ext cx="3914775" cy="2324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95"/>
              </a:spcBef>
            </a:pP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Energieverbrauch</a:t>
            </a:r>
            <a:r>
              <a:rPr sz="1450" b="1" spc="16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gemäß</a:t>
            </a:r>
            <a:r>
              <a:rPr sz="1450" b="1" spc="9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Abrechnung</a:t>
            </a:r>
            <a:r>
              <a:rPr sz="1450" b="1" spc="17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20">
                <a:solidFill>
                  <a:srgbClr val="00387A"/>
                </a:solidFill>
                <a:latin typeface="Arial"/>
                <a:cs typeface="Arial"/>
              </a:rPr>
              <a:t>2021 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1450" b="1" spc="3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12</a:t>
            </a:r>
            <a:r>
              <a:rPr sz="1450" b="1" spc="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10" err="1">
                <a:solidFill>
                  <a:srgbClr val="00387A"/>
                </a:solidFill>
                <a:latin typeface="Arial"/>
                <a:cs typeface="Arial"/>
              </a:rPr>
              <a:t>Monate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de-DE" sz="3300" b="1">
                <a:solidFill>
                  <a:srgbClr val="00387A"/>
                </a:solidFill>
                <a:latin typeface="Arial"/>
                <a:cs typeface="Arial"/>
              </a:rPr>
              <a:t>90</a:t>
            </a:r>
            <a:r>
              <a:rPr sz="3300" b="1">
                <a:solidFill>
                  <a:srgbClr val="00387A"/>
                </a:solidFill>
                <a:latin typeface="Arial"/>
                <a:cs typeface="Arial"/>
              </a:rPr>
              <a:t>.000</a:t>
            </a:r>
            <a:r>
              <a:rPr sz="3300" b="1" spc="-19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300" b="1" spc="-25">
                <a:solidFill>
                  <a:srgbClr val="00387A"/>
                </a:solidFill>
                <a:latin typeface="Arial"/>
                <a:cs typeface="Arial"/>
              </a:rPr>
              <a:t>kWh</a:t>
            </a:r>
            <a:endParaRPr sz="3300">
              <a:latin typeface="Arial"/>
              <a:cs typeface="Arial"/>
            </a:endParaRPr>
          </a:p>
          <a:p>
            <a:pPr marL="12700" marR="438150">
              <a:lnSpc>
                <a:spcPct val="102299"/>
              </a:lnSpc>
              <a:spcBef>
                <a:spcPts val="2335"/>
              </a:spcBef>
            </a:pP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Hochrechnung</a:t>
            </a:r>
            <a:r>
              <a:rPr sz="1450" b="1" spc="20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Energieverbrauch</a:t>
            </a:r>
            <a:r>
              <a:rPr sz="1450" b="1" spc="20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20">
                <a:solidFill>
                  <a:srgbClr val="00387A"/>
                </a:solidFill>
                <a:latin typeface="Arial"/>
                <a:cs typeface="Arial"/>
              </a:rPr>
              <a:t>2022 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pro</a:t>
            </a:r>
            <a:r>
              <a:rPr sz="1450" b="1" spc="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10">
                <a:solidFill>
                  <a:srgbClr val="00387A"/>
                </a:solidFill>
                <a:latin typeface="Arial"/>
                <a:cs typeface="Arial"/>
              </a:rPr>
              <a:t>Monat</a:t>
            </a:r>
            <a:r>
              <a:rPr lang="de-DE" sz="1450" b="1" spc="-10">
                <a:solidFill>
                  <a:srgbClr val="00387A"/>
                </a:solidFill>
                <a:latin typeface="Arial"/>
                <a:cs typeface="Arial"/>
              </a:rPr>
              <a:t> (90.000/12)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de-DE" sz="3300" b="1">
                <a:solidFill>
                  <a:srgbClr val="00387A"/>
                </a:solidFill>
                <a:latin typeface="Arial"/>
                <a:cs typeface="Arial"/>
              </a:rPr>
              <a:t>7</a:t>
            </a:r>
            <a:r>
              <a:rPr sz="3300" b="1">
                <a:solidFill>
                  <a:srgbClr val="00387A"/>
                </a:solidFill>
                <a:latin typeface="Arial"/>
                <a:cs typeface="Arial"/>
              </a:rPr>
              <a:t>.</a:t>
            </a:r>
            <a:r>
              <a:rPr lang="de-DE" sz="3300" b="1">
                <a:solidFill>
                  <a:srgbClr val="00387A"/>
                </a:solidFill>
                <a:latin typeface="Arial"/>
                <a:cs typeface="Arial"/>
              </a:rPr>
              <a:t>5</a:t>
            </a:r>
            <a:r>
              <a:rPr sz="3300" b="1">
                <a:solidFill>
                  <a:srgbClr val="00387A"/>
                </a:solidFill>
                <a:latin typeface="Arial"/>
                <a:cs typeface="Arial"/>
              </a:rPr>
              <a:t>00</a:t>
            </a:r>
            <a:r>
              <a:rPr sz="3300" b="1" spc="-1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300" b="1" spc="-25">
                <a:solidFill>
                  <a:srgbClr val="00387A"/>
                </a:solidFill>
                <a:latin typeface="Arial"/>
                <a:cs typeface="Arial"/>
              </a:rPr>
              <a:t>kWh</a:t>
            </a:r>
            <a:endParaRPr sz="3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4970" y="7372204"/>
            <a:ext cx="4095892" cy="10265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95"/>
              </a:spcBef>
            </a:pP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Strompreissteigerung</a:t>
            </a:r>
            <a:r>
              <a:rPr sz="1450" b="1" spc="20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betrifft</a:t>
            </a:r>
            <a:r>
              <a:rPr sz="1450" b="1" spc="20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25" err="1">
                <a:solidFill>
                  <a:srgbClr val="00387A"/>
                </a:solidFill>
                <a:latin typeface="Arial"/>
                <a:cs typeface="Arial"/>
              </a:rPr>
              <a:t>im</a:t>
            </a:r>
            <a:r>
              <a:rPr sz="1450" b="1" spc="-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förderfähige</a:t>
            </a:r>
            <a:r>
              <a:rPr lang="de-DE" sz="1450" b="1">
                <a:solidFill>
                  <a:srgbClr val="00387A"/>
                </a:solidFill>
                <a:latin typeface="Arial"/>
                <a:cs typeface="Arial"/>
              </a:rPr>
              <a:t>n</a:t>
            </a:r>
            <a:r>
              <a:rPr sz="1450" b="1" spc="1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Zeitraum</a:t>
            </a:r>
            <a:r>
              <a:rPr sz="1450" b="1" spc="16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(Feb.–Sept.</a:t>
            </a:r>
            <a:r>
              <a:rPr sz="1450" spc="1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>
                <a:solidFill>
                  <a:srgbClr val="00387A"/>
                </a:solidFill>
                <a:latin typeface="Arial"/>
                <a:cs typeface="Arial"/>
              </a:rPr>
              <a:t>2022)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3300" b="1">
                <a:solidFill>
                  <a:srgbClr val="00387A"/>
                </a:solidFill>
                <a:latin typeface="Arial"/>
                <a:cs typeface="Arial"/>
              </a:rPr>
              <a:t>8</a:t>
            </a:r>
            <a:r>
              <a:rPr sz="3300" b="1" spc="-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300" b="1" spc="-10" err="1">
                <a:solidFill>
                  <a:srgbClr val="00387A"/>
                </a:solidFill>
                <a:latin typeface="Arial"/>
                <a:cs typeface="Arial"/>
              </a:rPr>
              <a:t>Monate</a:t>
            </a:r>
            <a:endParaRPr sz="3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7670" y="8789627"/>
            <a:ext cx="3716654" cy="1374775"/>
          </a:xfrm>
          <a:prstGeom prst="rect">
            <a:avLst/>
          </a:prstGeom>
          <a:solidFill>
            <a:srgbClr val="F2F5F8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250">
              <a:latin typeface="Times New Roman"/>
              <a:cs typeface="Times New Roman"/>
            </a:endParaRPr>
          </a:p>
          <a:p>
            <a:pPr marL="235585" marR="927100">
              <a:lnSpc>
                <a:spcPct val="102299"/>
              </a:lnSpc>
            </a:pPr>
            <a:r>
              <a:rPr sz="1450" b="1" err="1">
                <a:solidFill>
                  <a:srgbClr val="00A5E8"/>
                </a:solidFill>
                <a:latin typeface="Arial"/>
                <a:cs typeface="Arial"/>
              </a:rPr>
              <a:t>Zuschuss</a:t>
            </a:r>
            <a:r>
              <a:rPr sz="1450" b="1" spc="8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>
                <a:solidFill>
                  <a:srgbClr val="00A5E8"/>
                </a:solidFill>
                <a:latin typeface="Arial"/>
                <a:cs typeface="Arial"/>
              </a:rPr>
              <a:t>für</a:t>
            </a:r>
            <a:r>
              <a:rPr sz="1450" b="1" spc="8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>
                <a:solidFill>
                  <a:srgbClr val="00A5E8"/>
                </a:solidFill>
                <a:latin typeface="Arial"/>
                <a:cs typeface="Arial"/>
              </a:rPr>
              <a:t>den</a:t>
            </a:r>
            <a:r>
              <a:rPr sz="1450" b="1" spc="8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 spc="-10" err="1">
                <a:solidFill>
                  <a:srgbClr val="00A5E8"/>
                </a:solidFill>
                <a:latin typeface="Arial"/>
                <a:cs typeface="Arial"/>
              </a:rPr>
              <a:t>Verbrauch</a:t>
            </a:r>
            <a:r>
              <a:rPr sz="1450" b="1" spc="-1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A5E8"/>
                </a:solidFill>
                <a:latin typeface="Arial"/>
                <a:cs typeface="Arial"/>
              </a:rPr>
              <a:t>über</a:t>
            </a:r>
            <a:r>
              <a:rPr sz="1450" b="1" spc="10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 err="1">
                <a:solidFill>
                  <a:srgbClr val="00A5E8"/>
                </a:solidFill>
                <a:latin typeface="Arial"/>
                <a:cs typeface="Arial"/>
              </a:rPr>
              <a:t>Zeitraum</a:t>
            </a:r>
            <a:r>
              <a:rPr sz="1450" b="1" spc="10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 spc="-25">
                <a:solidFill>
                  <a:srgbClr val="00A5E8"/>
                </a:solidFill>
                <a:latin typeface="Arial"/>
                <a:cs typeface="Arial"/>
              </a:rPr>
              <a:t>von</a:t>
            </a:r>
            <a:endParaRPr sz="1450">
              <a:latin typeface="Arial"/>
              <a:cs typeface="Arial"/>
            </a:endParaRPr>
          </a:p>
          <a:p>
            <a:pPr marL="235585">
              <a:lnSpc>
                <a:spcPct val="100000"/>
              </a:lnSpc>
              <a:spcBef>
                <a:spcPts val="370"/>
              </a:spcBef>
            </a:pPr>
            <a:r>
              <a:rPr sz="3300" b="1">
                <a:solidFill>
                  <a:srgbClr val="00A5E8"/>
                </a:solidFill>
                <a:latin typeface="Arial"/>
                <a:cs typeface="Arial"/>
              </a:rPr>
              <a:t>8</a:t>
            </a:r>
            <a:r>
              <a:rPr sz="3300" b="1" spc="-2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3300" b="1" spc="-10" err="1">
                <a:solidFill>
                  <a:srgbClr val="00A5E8"/>
                </a:solidFill>
                <a:latin typeface="Arial"/>
                <a:cs typeface="Arial"/>
              </a:rPr>
              <a:t>Monaten</a:t>
            </a:r>
            <a:endParaRPr sz="33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099949" y="3262673"/>
            <a:ext cx="311785" cy="798830"/>
          </a:xfrm>
          <a:custGeom>
            <a:avLst/>
            <a:gdLst/>
            <a:ahLst/>
            <a:cxnLst/>
            <a:rect l="l" t="t" r="r" b="b"/>
            <a:pathLst>
              <a:path w="311785" h="798829">
                <a:moveTo>
                  <a:pt x="0" y="0"/>
                </a:moveTo>
                <a:lnTo>
                  <a:pt x="0" y="798384"/>
                </a:lnTo>
                <a:lnTo>
                  <a:pt x="311728" y="399192"/>
                </a:lnTo>
                <a:lnTo>
                  <a:pt x="0" y="0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24970" y="3322893"/>
            <a:ext cx="4295472" cy="678391"/>
          </a:xfrm>
          <a:prstGeom prst="rect">
            <a:avLst/>
          </a:prstGeom>
          <a:solidFill>
            <a:srgbClr val="F2F5F8"/>
          </a:solidFill>
        </p:spPr>
        <p:txBody>
          <a:bodyPr vert="horz" wrap="square" lIns="0" tIns="90170" rIns="0" bIns="0" rtlCol="0">
            <a:spAutoFit/>
          </a:bodyPr>
          <a:lstStyle/>
          <a:p>
            <a:pPr marL="163830" marR="268605">
              <a:lnSpc>
                <a:spcPct val="101499"/>
              </a:lnSpc>
              <a:spcBef>
                <a:spcPts val="710"/>
              </a:spcBef>
            </a:pP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1.</a:t>
            </a:r>
            <a:r>
              <a:rPr sz="1950" b="1" spc="1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Schritt:</a:t>
            </a:r>
            <a:r>
              <a:rPr sz="1950" b="1" spc="1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err="1">
                <a:solidFill>
                  <a:srgbClr val="00387A"/>
                </a:solidFill>
                <a:latin typeface="Arial"/>
                <a:cs typeface="Arial"/>
              </a:rPr>
              <a:t>Verbrauch</a:t>
            </a:r>
            <a:r>
              <a:rPr sz="1950" b="1" spc="1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25">
                <a:solidFill>
                  <a:srgbClr val="00387A"/>
                </a:solidFill>
                <a:latin typeface="Arial"/>
                <a:cs typeface="Arial"/>
              </a:rPr>
              <a:t>für </a:t>
            </a:r>
            <a:r>
              <a:rPr sz="1950" b="1" err="1">
                <a:solidFill>
                  <a:srgbClr val="00387A"/>
                </a:solidFill>
                <a:latin typeface="Arial"/>
                <a:cs typeface="Arial"/>
              </a:rPr>
              <a:t>förder</a:t>
            </a:r>
            <a:r>
              <a:rPr lang="de-DE" sz="1950" b="1">
                <a:solidFill>
                  <a:srgbClr val="00387A"/>
                </a:solidFill>
                <a:latin typeface="Arial"/>
                <a:cs typeface="Arial"/>
              </a:rPr>
              <a:t>-</a:t>
            </a:r>
            <a:r>
              <a:rPr sz="1950" b="1" err="1">
                <a:solidFill>
                  <a:srgbClr val="00387A"/>
                </a:solidFill>
                <a:latin typeface="Arial"/>
                <a:cs typeface="Arial"/>
              </a:rPr>
              <a:t>fähigen</a:t>
            </a:r>
            <a:r>
              <a:rPr sz="1950" b="1" spc="10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err="1">
                <a:solidFill>
                  <a:srgbClr val="00387A"/>
                </a:solidFill>
                <a:latin typeface="Arial"/>
                <a:cs typeface="Arial"/>
              </a:rPr>
              <a:t>Zeitraum</a:t>
            </a:r>
            <a:r>
              <a:rPr sz="1950" b="1" spc="11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10">
                <a:solidFill>
                  <a:srgbClr val="00387A"/>
                </a:solidFill>
                <a:latin typeface="Arial"/>
                <a:cs typeface="Arial"/>
              </a:rPr>
              <a:t>er</a:t>
            </a:r>
            <a:r>
              <a:rPr lang="de-DE" sz="1950" b="1" spc="-10">
                <a:solidFill>
                  <a:srgbClr val="00387A"/>
                </a:solidFill>
                <a:latin typeface="Arial"/>
                <a:cs typeface="Arial"/>
              </a:rPr>
              <a:t>rechnen</a:t>
            </a:r>
            <a:endParaRPr sz="195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37670" y="7129885"/>
            <a:ext cx="3716654" cy="0"/>
          </a:xfrm>
          <a:custGeom>
            <a:avLst/>
            <a:gdLst/>
            <a:ahLst/>
            <a:cxnLst/>
            <a:rect l="l" t="t" r="r" b="b"/>
            <a:pathLst>
              <a:path w="3716654">
                <a:moveTo>
                  <a:pt x="0" y="0"/>
                </a:moveTo>
                <a:lnTo>
                  <a:pt x="3716106" y="0"/>
                </a:lnTo>
              </a:path>
            </a:pathLst>
          </a:custGeom>
          <a:ln w="418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334117" y="5034719"/>
            <a:ext cx="1849120" cy="4548879"/>
          </a:xfrm>
          <a:custGeom>
            <a:avLst/>
            <a:gdLst/>
            <a:ahLst/>
            <a:cxnLst/>
            <a:rect l="l" t="t" r="r" b="b"/>
            <a:pathLst>
              <a:path w="1849119" h="4514850">
                <a:moveTo>
                  <a:pt x="1848666" y="0"/>
                </a:moveTo>
                <a:lnTo>
                  <a:pt x="0" y="0"/>
                </a:lnTo>
                <a:lnTo>
                  <a:pt x="0" y="4514511"/>
                </a:lnTo>
                <a:lnTo>
                  <a:pt x="1848666" y="4514511"/>
                </a:lnTo>
                <a:lnTo>
                  <a:pt x="1848666" y="0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606763" y="4451227"/>
            <a:ext cx="1597660" cy="58349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700" b="1">
                <a:solidFill>
                  <a:srgbClr val="00A5E8"/>
                </a:solidFill>
                <a:latin typeface="Arial"/>
                <a:cs typeface="Arial"/>
              </a:rPr>
              <a:t>€ </a:t>
            </a:r>
            <a:r>
              <a:rPr lang="de-DE" sz="3700" b="1" spc="-10">
                <a:solidFill>
                  <a:srgbClr val="00A5E8"/>
                </a:solidFill>
                <a:latin typeface="Arial"/>
                <a:cs typeface="Arial"/>
              </a:rPr>
              <a:t>2</a:t>
            </a:r>
            <a:r>
              <a:rPr sz="3700" b="1" spc="-10">
                <a:solidFill>
                  <a:srgbClr val="00A5E8"/>
                </a:solidFill>
                <a:latin typeface="Arial"/>
                <a:cs typeface="Arial"/>
              </a:rPr>
              <a:t>.</a:t>
            </a:r>
            <a:r>
              <a:rPr lang="de-DE" sz="3700" b="1" spc="-10">
                <a:solidFill>
                  <a:srgbClr val="00A5E8"/>
                </a:solidFill>
                <a:latin typeface="Arial"/>
                <a:cs typeface="Arial"/>
              </a:rPr>
              <a:t>5</a:t>
            </a:r>
            <a:r>
              <a:rPr sz="3700" b="1" spc="-10">
                <a:solidFill>
                  <a:srgbClr val="00A5E8"/>
                </a:solidFill>
                <a:latin typeface="Arial"/>
                <a:cs typeface="Arial"/>
              </a:rPr>
              <a:t>20</a:t>
            </a:r>
            <a:endParaRPr sz="3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353349" y="4465887"/>
            <a:ext cx="1655445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300" b="1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3300" b="1" spc="-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z="3300" b="1" spc="-10">
                <a:solidFill>
                  <a:srgbClr val="00387A"/>
                </a:solidFill>
                <a:latin typeface="Arial"/>
                <a:cs typeface="Arial"/>
              </a:rPr>
              <a:t>8</a:t>
            </a:r>
            <a:r>
              <a:rPr sz="3300" b="1" spc="-10">
                <a:solidFill>
                  <a:srgbClr val="00387A"/>
                </a:solidFill>
                <a:latin typeface="Arial"/>
                <a:cs typeface="Arial"/>
              </a:rPr>
              <a:t>.</a:t>
            </a:r>
            <a:r>
              <a:rPr lang="de-DE" sz="3300" b="1" spc="-10">
                <a:solidFill>
                  <a:srgbClr val="00387A"/>
                </a:solidFill>
                <a:latin typeface="Arial"/>
                <a:cs typeface="Arial"/>
              </a:rPr>
              <a:t>4</a:t>
            </a:r>
            <a:r>
              <a:rPr sz="3300" b="1" spc="-10">
                <a:solidFill>
                  <a:srgbClr val="00387A"/>
                </a:solidFill>
                <a:latin typeface="Arial"/>
                <a:cs typeface="Arial"/>
              </a:rPr>
              <a:t>00</a:t>
            </a:r>
            <a:endParaRPr sz="33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725712" y="5547716"/>
            <a:ext cx="528320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spc="-25">
                <a:latin typeface="Arial"/>
                <a:cs typeface="Arial"/>
              </a:rPr>
              <a:t>30%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2674837" y="5025211"/>
            <a:ext cx="5667375" cy="4574540"/>
            <a:chOff x="12674837" y="5025211"/>
            <a:chExt cx="5667375" cy="4574540"/>
          </a:xfrm>
        </p:grpSpPr>
        <p:sp>
          <p:nvSpPr>
            <p:cNvPr id="16" name="object 16"/>
            <p:cNvSpPr/>
            <p:nvPr/>
          </p:nvSpPr>
          <p:spPr>
            <a:xfrm>
              <a:off x="12690712" y="9583603"/>
              <a:ext cx="2848610" cy="0"/>
            </a:xfrm>
            <a:custGeom>
              <a:avLst/>
              <a:gdLst/>
              <a:ahLst/>
              <a:cxnLst/>
              <a:rect l="l" t="t" r="r" b="b"/>
              <a:pathLst>
                <a:path w="2848609">
                  <a:moveTo>
                    <a:pt x="0" y="0"/>
                  </a:moveTo>
                  <a:lnTo>
                    <a:pt x="2848080" y="0"/>
                  </a:lnTo>
                </a:path>
              </a:pathLst>
            </a:custGeom>
            <a:ln w="314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690712" y="5037276"/>
              <a:ext cx="5639435" cy="0"/>
            </a:xfrm>
            <a:custGeom>
              <a:avLst/>
              <a:gdLst/>
              <a:ahLst/>
              <a:cxnLst/>
              <a:rect l="l" t="t" r="r" b="b"/>
              <a:pathLst>
                <a:path w="5639434">
                  <a:moveTo>
                    <a:pt x="0" y="0"/>
                  </a:moveTo>
                  <a:lnTo>
                    <a:pt x="5639126" y="0"/>
                  </a:lnTo>
                </a:path>
              </a:pathLst>
            </a:custGeom>
            <a:ln w="23559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182783" y="6416329"/>
              <a:ext cx="3147060" cy="0"/>
            </a:xfrm>
            <a:custGeom>
              <a:avLst/>
              <a:gdLst/>
              <a:ahLst/>
              <a:cxnLst/>
              <a:rect l="l" t="t" r="r" b="b"/>
              <a:pathLst>
                <a:path w="3147059">
                  <a:moveTo>
                    <a:pt x="0" y="0"/>
                  </a:moveTo>
                  <a:lnTo>
                    <a:pt x="3147056" y="0"/>
                  </a:lnTo>
                </a:path>
              </a:pathLst>
            </a:custGeom>
            <a:ln w="23559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494968" y="5103264"/>
              <a:ext cx="0" cy="1248410"/>
            </a:xfrm>
            <a:custGeom>
              <a:avLst/>
              <a:gdLst/>
              <a:ahLst/>
              <a:cxnLst/>
              <a:rect l="l" t="t" r="r" b="b"/>
              <a:pathLst>
                <a:path h="1248410">
                  <a:moveTo>
                    <a:pt x="0" y="0"/>
                  </a:moveTo>
                  <a:lnTo>
                    <a:pt x="0" y="1248359"/>
                  </a:lnTo>
                </a:path>
              </a:pathLst>
            </a:custGeom>
            <a:ln w="104708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5259374" y="5103264"/>
              <a:ext cx="471805" cy="0"/>
            </a:xfrm>
            <a:custGeom>
              <a:avLst/>
              <a:gdLst/>
              <a:ahLst/>
              <a:cxnLst/>
              <a:rect l="l" t="t" r="r" b="b"/>
              <a:pathLst>
                <a:path w="471805">
                  <a:moveTo>
                    <a:pt x="0" y="0"/>
                  </a:moveTo>
                  <a:lnTo>
                    <a:pt x="471189" y="0"/>
                  </a:lnTo>
                </a:path>
              </a:pathLst>
            </a:custGeom>
            <a:ln w="104708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5259374" y="6351629"/>
              <a:ext cx="471805" cy="0"/>
            </a:xfrm>
            <a:custGeom>
              <a:avLst/>
              <a:gdLst/>
              <a:ahLst/>
              <a:cxnLst/>
              <a:rect l="l" t="t" r="r" b="b"/>
              <a:pathLst>
                <a:path w="471805">
                  <a:moveTo>
                    <a:pt x="0" y="0"/>
                  </a:moveTo>
                  <a:lnTo>
                    <a:pt x="471189" y="0"/>
                  </a:lnTo>
                </a:path>
              </a:pathLst>
            </a:custGeom>
            <a:ln w="104708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973353" y="5159212"/>
              <a:ext cx="0" cy="4354195"/>
            </a:xfrm>
            <a:custGeom>
              <a:avLst/>
              <a:gdLst/>
              <a:ahLst/>
              <a:cxnLst/>
              <a:rect l="l" t="t" r="r" b="b"/>
              <a:pathLst>
                <a:path h="4354195">
                  <a:moveTo>
                    <a:pt x="0" y="0"/>
                  </a:moveTo>
                  <a:lnTo>
                    <a:pt x="0" y="4353856"/>
                  </a:lnTo>
                </a:path>
              </a:pathLst>
            </a:custGeom>
            <a:ln w="104708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2808269" y="5050910"/>
              <a:ext cx="330200" cy="177800"/>
            </a:xfrm>
            <a:custGeom>
              <a:avLst/>
              <a:gdLst/>
              <a:ahLst/>
              <a:cxnLst/>
              <a:rect l="l" t="t" r="r" b="b"/>
              <a:pathLst>
                <a:path w="330200" h="177800">
                  <a:moveTo>
                    <a:pt x="165083" y="0"/>
                  </a:moveTo>
                  <a:lnTo>
                    <a:pt x="0" y="177565"/>
                  </a:lnTo>
                  <a:lnTo>
                    <a:pt x="330167" y="177565"/>
                  </a:lnTo>
                  <a:lnTo>
                    <a:pt x="165083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2737758" y="9513067"/>
              <a:ext cx="471805" cy="0"/>
            </a:xfrm>
            <a:custGeom>
              <a:avLst/>
              <a:gdLst/>
              <a:ahLst/>
              <a:cxnLst/>
              <a:rect l="l" t="t" r="r" b="b"/>
              <a:pathLst>
                <a:path w="471805">
                  <a:moveTo>
                    <a:pt x="0" y="0"/>
                  </a:moveTo>
                  <a:lnTo>
                    <a:pt x="471189" y="0"/>
                  </a:lnTo>
                </a:path>
              </a:pathLst>
            </a:custGeom>
            <a:ln w="104708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1284753" y="6376313"/>
            <a:ext cx="1435735" cy="1533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90"/>
              </a:spcBef>
            </a:pPr>
            <a:r>
              <a:rPr sz="1950" b="1" spc="-10">
                <a:latin typeface="Arial"/>
                <a:cs typeface="Arial"/>
              </a:rPr>
              <a:t>Energie- Mehrkosten </a:t>
            </a:r>
            <a:r>
              <a:rPr sz="1950" b="1">
                <a:latin typeface="Arial"/>
                <a:cs typeface="Arial"/>
              </a:rPr>
              <a:t>im</a:t>
            </a:r>
            <a:r>
              <a:rPr sz="1950" b="1" spc="25">
                <a:latin typeface="Arial"/>
                <a:cs typeface="Arial"/>
              </a:rPr>
              <a:t> </a:t>
            </a:r>
            <a:r>
              <a:rPr sz="1950" b="1" spc="-10">
                <a:latin typeface="Arial"/>
                <a:cs typeface="Arial"/>
              </a:rPr>
              <a:t>förder- fähigen Zeitraum</a:t>
            </a:r>
            <a:endParaRPr sz="195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6481178" y="6725176"/>
            <a:ext cx="1849120" cy="290830"/>
          </a:xfrm>
          <a:custGeom>
            <a:avLst/>
            <a:gdLst/>
            <a:ahLst/>
            <a:cxnLst/>
            <a:rect l="l" t="t" r="r" b="b"/>
            <a:pathLst>
              <a:path w="1849119" h="290829">
                <a:moveTo>
                  <a:pt x="924327" y="0"/>
                </a:moveTo>
                <a:lnTo>
                  <a:pt x="0" y="290567"/>
                </a:lnTo>
                <a:lnTo>
                  <a:pt x="1848655" y="290567"/>
                </a:lnTo>
                <a:lnTo>
                  <a:pt x="924327" y="0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6481173" y="7015744"/>
            <a:ext cx="1849120" cy="2806065"/>
          </a:xfrm>
          <a:prstGeom prst="rect">
            <a:avLst/>
          </a:prstGeom>
          <a:solidFill>
            <a:srgbClr val="F2F5F8"/>
          </a:solidFill>
        </p:spPr>
        <p:txBody>
          <a:bodyPr vert="horz" wrap="square" lIns="0" tIns="81915" rIns="0" bIns="0" rtlCol="0">
            <a:spAutoFit/>
          </a:bodyPr>
          <a:lstStyle/>
          <a:p>
            <a:pPr marL="145415">
              <a:lnSpc>
                <a:spcPct val="100000"/>
              </a:lnSpc>
              <a:spcBef>
                <a:spcPts val="645"/>
              </a:spcBef>
            </a:pPr>
            <a:r>
              <a:rPr sz="3700" b="1" spc="-25">
                <a:solidFill>
                  <a:srgbClr val="00A5E8"/>
                </a:solidFill>
                <a:latin typeface="Arial"/>
                <a:cs typeface="Arial"/>
              </a:rPr>
              <a:t>30%</a:t>
            </a:r>
            <a:endParaRPr sz="3700">
              <a:latin typeface="Arial"/>
              <a:cs typeface="Arial"/>
            </a:endParaRPr>
          </a:p>
          <a:p>
            <a:pPr marL="145415" marR="264795">
              <a:lnSpc>
                <a:spcPct val="101800"/>
              </a:lnSpc>
              <a:spcBef>
                <a:spcPts val="530"/>
              </a:spcBef>
            </a:pPr>
            <a:r>
              <a:rPr sz="1700" b="1">
                <a:latin typeface="Arial"/>
                <a:cs typeface="Arial"/>
              </a:rPr>
              <a:t>der</a:t>
            </a:r>
            <a:r>
              <a:rPr sz="1700" b="1" spc="30">
                <a:latin typeface="Arial"/>
                <a:cs typeface="Arial"/>
              </a:rPr>
              <a:t> </a:t>
            </a:r>
            <a:r>
              <a:rPr sz="1700" b="1" spc="-10">
                <a:latin typeface="Arial"/>
                <a:cs typeface="Arial"/>
              </a:rPr>
              <a:t>Energie- Mehrkosten </a:t>
            </a:r>
            <a:r>
              <a:rPr sz="1700" b="1">
                <a:latin typeface="Arial"/>
                <a:cs typeface="Arial"/>
              </a:rPr>
              <a:t>werden</a:t>
            </a:r>
            <a:r>
              <a:rPr sz="1700" b="1" spc="40">
                <a:latin typeface="Arial"/>
                <a:cs typeface="Arial"/>
              </a:rPr>
              <a:t> </a:t>
            </a:r>
            <a:r>
              <a:rPr sz="1700" b="1">
                <a:latin typeface="Arial"/>
                <a:cs typeface="Arial"/>
              </a:rPr>
              <a:t>in</a:t>
            </a:r>
            <a:r>
              <a:rPr sz="1700" b="1" spc="40">
                <a:latin typeface="Arial"/>
                <a:cs typeface="Arial"/>
              </a:rPr>
              <a:t> </a:t>
            </a:r>
            <a:r>
              <a:rPr sz="1700" b="1" spc="-25">
                <a:latin typeface="Arial"/>
                <a:cs typeface="Arial"/>
              </a:rPr>
              <a:t>der </a:t>
            </a:r>
            <a:r>
              <a:rPr sz="1700" b="1">
                <a:latin typeface="Arial"/>
                <a:cs typeface="Arial"/>
              </a:rPr>
              <a:t>Basisstufe</a:t>
            </a:r>
            <a:r>
              <a:rPr sz="1700" b="1" spc="45">
                <a:latin typeface="Arial"/>
                <a:cs typeface="Arial"/>
              </a:rPr>
              <a:t> </a:t>
            </a:r>
            <a:r>
              <a:rPr sz="1700" b="1" spc="-50">
                <a:latin typeface="Arial"/>
                <a:cs typeface="Arial"/>
              </a:rPr>
              <a:t>1 </a:t>
            </a:r>
            <a:r>
              <a:rPr sz="1700" b="1" spc="-10">
                <a:latin typeface="Arial"/>
                <a:cs typeface="Arial"/>
              </a:rPr>
              <a:t>gefördert.</a:t>
            </a:r>
            <a:endParaRPr sz="1700">
              <a:latin typeface="Arial"/>
              <a:cs typeface="Arial"/>
            </a:endParaRPr>
          </a:p>
          <a:p>
            <a:pPr marL="145415" marR="69850">
              <a:lnSpc>
                <a:spcPct val="101800"/>
              </a:lnSpc>
              <a:spcBef>
                <a:spcPts val="925"/>
              </a:spcBef>
            </a:pPr>
            <a:r>
              <a:rPr sz="1700" b="1" spc="-10">
                <a:latin typeface="Arial"/>
                <a:cs typeface="Arial"/>
              </a:rPr>
              <a:t>Zuschusshöhe: </a:t>
            </a:r>
            <a:r>
              <a:rPr sz="1700" b="1">
                <a:latin typeface="Arial"/>
                <a:cs typeface="Arial"/>
              </a:rPr>
              <a:t>bis</a:t>
            </a:r>
            <a:r>
              <a:rPr sz="1700" b="1" spc="20">
                <a:latin typeface="Arial"/>
                <a:cs typeface="Arial"/>
              </a:rPr>
              <a:t> </a:t>
            </a:r>
            <a:r>
              <a:rPr sz="1700" b="1">
                <a:latin typeface="Arial"/>
                <a:cs typeface="Arial"/>
              </a:rPr>
              <a:t>€</a:t>
            </a:r>
            <a:r>
              <a:rPr sz="1700" b="1" spc="20">
                <a:latin typeface="Arial"/>
                <a:cs typeface="Arial"/>
              </a:rPr>
              <a:t> </a:t>
            </a:r>
            <a:r>
              <a:rPr sz="1700" b="1" spc="-10">
                <a:latin typeface="Arial"/>
                <a:cs typeface="Arial"/>
              </a:rPr>
              <a:t>400.000</a:t>
            </a:r>
            <a:endParaRPr sz="17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8411457" y="5458377"/>
            <a:ext cx="750570" cy="445770"/>
          </a:xfrm>
          <a:custGeom>
            <a:avLst/>
            <a:gdLst/>
            <a:ahLst/>
            <a:cxnLst/>
            <a:rect l="l" t="t" r="r" b="b"/>
            <a:pathLst>
              <a:path w="750569" h="445770">
                <a:moveTo>
                  <a:pt x="524332" y="180898"/>
                </a:moveTo>
                <a:lnTo>
                  <a:pt x="501015" y="149987"/>
                </a:lnTo>
                <a:lnTo>
                  <a:pt x="455231" y="128117"/>
                </a:lnTo>
                <a:lnTo>
                  <a:pt x="426758" y="124968"/>
                </a:lnTo>
                <a:lnTo>
                  <a:pt x="385775" y="131686"/>
                </a:lnTo>
                <a:lnTo>
                  <a:pt x="350316" y="150329"/>
                </a:lnTo>
                <a:lnTo>
                  <a:pt x="322580" y="178650"/>
                </a:lnTo>
                <a:lnTo>
                  <a:pt x="304736" y="214414"/>
                </a:lnTo>
                <a:lnTo>
                  <a:pt x="275501" y="214414"/>
                </a:lnTo>
                <a:lnTo>
                  <a:pt x="268770" y="221081"/>
                </a:lnTo>
                <a:lnTo>
                  <a:pt x="268770" y="237553"/>
                </a:lnTo>
                <a:lnTo>
                  <a:pt x="275501" y="244233"/>
                </a:lnTo>
                <a:lnTo>
                  <a:pt x="299326" y="244233"/>
                </a:lnTo>
                <a:lnTo>
                  <a:pt x="299186" y="246735"/>
                </a:lnTo>
                <a:lnTo>
                  <a:pt x="298869" y="249123"/>
                </a:lnTo>
                <a:lnTo>
                  <a:pt x="298869" y="256755"/>
                </a:lnTo>
                <a:lnTo>
                  <a:pt x="299212" y="261721"/>
                </a:lnTo>
                <a:lnTo>
                  <a:pt x="299796" y="266598"/>
                </a:lnTo>
                <a:lnTo>
                  <a:pt x="275501" y="266598"/>
                </a:lnTo>
                <a:lnTo>
                  <a:pt x="268770" y="273253"/>
                </a:lnTo>
                <a:lnTo>
                  <a:pt x="268770" y="289737"/>
                </a:lnTo>
                <a:lnTo>
                  <a:pt x="275501" y="296405"/>
                </a:lnTo>
                <a:lnTo>
                  <a:pt x="307327" y="296405"/>
                </a:lnTo>
                <a:lnTo>
                  <a:pt x="326047" y="329412"/>
                </a:lnTo>
                <a:lnTo>
                  <a:pt x="353441" y="355346"/>
                </a:lnTo>
                <a:lnTo>
                  <a:pt x="387642" y="372313"/>
                </a:lnTo>
                <a:lnTo>
                  <a:pt x="426758" y="378396"/>
                </a:lnTo>
                <a:lnTo>
                  <a:pt x="455231" y="375196"/>
                </a:lnTo>
                <a:lnTo>
                  <a:pt x="479729" y="366395"/>
                </a:lnTo>
                <a:lnTo>
                  <a:pt x="501015" y="353174"/>
                </a:lnTo>
                <a:lnTo>
                  <a:pt x="506260" y="348576"/>
                </a:lnTo>
                <a:lnTo>
                  <a:pt x="519849" y="336702"/>
                </a:lnTo>
                <a:lnTo>
                  <a:pt x="522681" y="333895"/>
                </a:lnTo>
                <a:lnTo>
                  <a:pt x="524294" y="330123"/>
                </a:lnTo>
                <a:lnTo>
                  <a:pt x="524332" y="322199"/>
                </a:lnTo>
                <a:lnTo>
                  <a:pt x="522770" y="318414"/>
                </a:lnTo>
                <a:lnTo>
                  <a:pt x="519887" y="315506"/>
                </a:lnTo>
                <a:lnTo>
                  <a:pt x="517156" y="312788"/>
                </a:lnTo>
                <a:lnTo>
                  <a:pt x="513334" y="311188"/>
                </a:lnTo>
                <a:lnTo>
                  <a:pt x="505358" y="311162"/>
                </a:lnTo>
                <a:lnTo>
                  <a:pt x="501523" y="312712"/>
                </a:lnTo>
                <a:lnTo>
                  <a:pt x="498602" y="315582"/>
                </a:lnTo>
                <a:lnTo>
                  <a:pt x="483082" y="329577"/>
                </a:lnTo>
                <a:lnTo>
                  <a:pt x="467029" y="339953"/>
                </a:lnTo>
                <a:lnTo>
                  <a:pt x="448830" y="346379"/>
                </a:lnTo>
                <a:lnTo>
                  <a:pt x="426758" y="348576"/>
                </a:lnTo>
                <a:lnTo>
                  <a:pt x="399491" y="344792"/>
                </a:lnTo>
                <a:lnTo>
                  <a:pt x="375259" y="334137"/>
                </a:lnTo>
                <a:lnTo>
                  <a:pt x="355092" y="317665"/>
                </a:lnTo>
                <a:lnTo>
                  <a:pt x="340004" y="296405"/>
                </a:lnTo>
                <a:lnTo>
                  <a:pt x="442353" y="296405"/>
                </a:lnTo>
                <a:lnTo>
                  <a:pt x="449097" y="289737"/>
                </a:lnTo>
                <a:lnTo>
                  <a:pt x="449097" y="273253"/>
                </a:lnTo>
                <a:lnTo>
                  <a:pt x="442353" y="266598"/>
                </a:lnTo>
                <a:lnTo>
                  <a:pt x="330136" y="266598"/>
                </a:lnTo>
                <a:lnTo>
                  <a:pt x="329374" y="261721"/>
                </a:lnTo>
                <a:lnTo>
                  <a:pt x="328955" y="256755"/>
                </a:lnTo>
                <a:lnTo>
                  <a:pt x="328955" y="249123"/>
                </a:lnTo>
                <a:lnTo>
                  <a:pt x="329222" y="246735"/>
                </a:lnTo>
                <a:lnTo>
                  <a:pt x="329425" y="244233"/>
                </a:lnTo>
                <a:lnTo>
                  <a:pt x="442366" y="244233"/>
                </a:lnTo>
                <a:lnTo>
                  <a:pt x="449097" y="237553"/>
                </a:lnTo>
                <a:lnTo>
                  <a:pt x="449097" y="221081"/>
                </a:lnTo>
                <a:lnTo>
                  <a:pt x="442353" y="214414"/>
                </a:lnTo>
                <a:lnTo>
                  <a:pt x="336473" y="214414"/>
                </a:lnTo>
                <a:lnTo>
                  <a:pt x="351053" y="190309"/>
                </a:lnTo>
                <a:lnTo>
                  <a:pt x="371817" y="171450"/>
                </a:lnTo>
                <a:lnTo>
                  <a:pt x="397484" y="159169"/>
                </a:lnTo>
                <a:lnTo>
                  <a:pt x="426758" y="154787"/>
                </a:lnTo>
                <a:lnTo>
                  <a:pt x="448830" y="156946"/>
                </a:lnTo>
                <a:lnTo>
                  <a:pt x="467042" y="163283"/>
                </a:lnTo>
                <a:lnTo>
                  <a:pt x="483095" y="173583"/>
                </a:lnTo>
                <a:lnTo>
                  <a:pt x="498703" y="187617"/>
                </a:lnTo>
                <a:lnTo>
                  <a:pt x="501523" y="190398"/>
                </a:lnTo>
                <a:lnTo>
                  <a:pt x="505371" y="191973"/>
                </a:lnTo>
                <a:lnTo>
                  <a:pt x="513334" y="191909"/>
                </a:lnTo>
                <a:lnTo>
                  <a:pt x="517156" y="190334"/>
                </a:lnTo>
                <a:lnTo>
                  <a:pt x="522770" y="184708"/>
                </a:lnTo>
                <a:lnTo>
                  <a:pt x="524332" y="180898"/>
                </a:lnTo>
                <a:close/>
              </a:path>
              <a:path w="750569" h="445770">
                <a:moveTo>
                  <a:pt x="676325" y="7137"/>
                </a:moveTo>
                <a:lnTo>
                  <a:pt x="668972" y="0"/>
                </a:lnTo>
                <a:lnTo>
                  <a:pt x="661047" y="114"/>
                </a:lnTo>
                <a:lnTo>
                  <a:pt x="15151" y="114"/>
                </a:lnTo>
                <a:lnTo>
                  <a:pt x="6273" y="114"/>
                </a:lnTo>
                <a:lnTo>
                  <a:pt x="114" y="7886"/>
                </a:lnTo>
                <a:lnTo>
                  <a:pt x="114" y="357886"/>
                </a:lnTo>
                <a:lnTo>
                  <a:pt x="0" y="365747"/>
                </a:lnTo>
                <a:lnTo>
                  <a:pt x="7200" y="373024"/>
                </a:lnTo>
                <a:lnTo>
                  <a:pt x="23126" y="373024"/>
                </a:lnTo>
                <a:lnTo>
                  <a:pt x="30314" y="365785"/>
                </a:lnTo>
                <a:lnTo>
                  <a:pt x="30200" y="357886"/>
                </a:lnTo>
                <a:lnTo>
                  <a:pt x="30200" y="29933"/>
                </a:lnTo>
                <a:lnTo>
                  <a:pt x="661047" y="29933"/>
                </a:lnTo>
                <a:lnTo>
                  <a:pt x="668972" y="30060"/>
                </a:lnTo>
                <a:lnTo>
                  <a:pt x="676325" y="22910"/>
                </a:lnTo>
                <a:lnTo>
                  <a:pt x="676325" y="7137"/>
                </a:lnTo>
                <a:close/>
              </a:path>
              <a:path w="750569" h="445770">
                <a:moveTo>
                  <a:pt x="750252" y="64985"/>
                </a:moveTo>
                <a:lnTo>
                  <a:pt x="743089" y="57886"/>
                </a:lnTo>
                <a:lnTo>
                  <a:pt x="720166" y="57886"/>
                </a:lnTo>
                <a:lnTo>
                  <a:pt x="720166" y="87693"/>
                </a:lnTo>
                <a:lnTo>
                  <a:pt x="720166" y="415658"/>
                </a:lnTo>
                <a:lnTo>
                  <a:pt x="526211" y="415658"/>
                </a:lnTo>
                <a:lnTo>
                  <a:pt x="556717" y="383057"/>
                </a:lnTo>
                <a:lnTo>
                  <a:pt x="579894" y="344017"/>
                </a:lnTo>
                <a:lnTo>
                  <a:pt x="594626" y="299808"/>
                </a:lnTo>
                <a:lnTo>
                  <a:pt x="599795" y="251688"/>
                </a:lnTo>
                <a:lnTo>
                  <a:pt x="594639" y="203619"/>
                </a:lnTo>
                <a:lnTo>
                  <a:pt x="579958" y="159410"/>
                </a:lnTo>
                <a:lnTo>
                  <a:pt x="569696" y="142074"/>
                </a:lnTo>
                <a:lnTo>
                  <a:pt x="569696" y="251688"/>
                </a:lnTo>
                <a:lnTo>
                  <a:pt x="562495" y="304279"/>
                </a:lnTo>
                <a:lnTo>
                  <a:pt x="542417" y="350608"/>
                </a:lnTo>
                <a:lnTo>
                  <a:pt x="511695" y="388467"/>
                </a:lnTo>
                <a:lnTo>
                  <a:pt x="472605" y="415658"/>
                </a:lnTo>
                <a:lnTo>
                  <a:pt x="335775" y="415658"/>
                </a:lnTo>
                <a:lnTo>
                  <a:pt x="296672" y="388467"/>
                </a:lnTo>
                <a:lnTo>
                  <a:pt x="282168" y="370598"/>
                </a:lnTo>
                <a:lnTo>
                  <a:pt x="282168" y="415658"/>
                </a:lnTo>
                <a:lnTo>
                  <a:pt x="88214" y="415658"/>
                </a:lnTo>
                <a:lnTo>
                  <a:pt x="88214" y="87693"/>
                </a:lnTo>
                <a:lnTo>
                  <a:pt x="281940" y="87693"/>
                </a:lnTo>
                <a:lnTo>
                  <a:pt x="251536" y="120345"/>
                </a:lnTo>
                <a:lnTo>
                  <a:pt x="228422" y="159410"/>
                </a:lnTo>
                <a:lnTo>
                  <a:pt x="213728" y="203619"/>
                </a:lnTo>
                <a:lnTo>
                  <a:pt x="208584" y="251688"/>
                </a:lnTo>
                <a:lnTo>
                  <a:pt x="213753" y="299808"/>
                </a:lnTo>
                <a:lnTo>
                  <a:pt x="228485" y="344017"/>
                </a:lnTo>
                <a:lnTo>
                  <a:pt x="251663" y="383057"/>
                </a:lnTo>
                <a:lnTo>
                  <a:pt x="282168" y="415658"/>
                </a:lnTo>
                <a:lnTo>
                  <a:pt x="282168" y="370598"/>
                </a:lnTo>
                <a:lnTo>
                  <a:pt x="265963" y="350608"/>
                </a:lnTo>
                <a:lnTo>
                  <a:pt x="245872" y="304279"/>
                </a:lnTo>
                <a:lnTo>
                  <a:pt x="238683" y="251688"/>
                </a:lnTo>
                <a:lnTo>
                  <a:pt x="245833" y="199186"/>
                </a:lnTo>
                <a:lnTo>
                  <a:pt x="265823" y="152882"/>
                </a:lnTo>
                <a:lnTo>
                  <a:pt x="296392" y="114973"/>
                </a:lnTo>
                <a:lnTo>
                  <a:pt x="335305" y="87693"/>
                </a:lnTo>
                <a:lnTo>
                  <a:pt x="473075" y="87693"/>
                </a:lnTo>
                <a:lnTo>
                  <a:pt x="511987" y="114973"/>
                </a:lnTo>
                <a:lnTo>
                  <a:pt x="542556" y="152882"/>
                </a:lnTo>
                <a:lnTo>
                  <a:pt x="562533" y="199186"/>
                </a:lnTo>
                <a:lnTo>
                  <a:pt x="569696" y="251688"/>
                </a:lnTo>
                <a:lnTo>
                  <a:pt x="569696" y="142074"/>
                </a:lnTo>
                <a:lnTo>
                  <a:pt x="556844" y="120345"/>
                </a:lnTo>
                <a:lnTo>
                  <a:pt x="526440" y="87693"/>
                </a:lnTo>
                <a:lnTo>
                  <a:pt x="720166" y="87693"/>
                </a:lnTo>
                <a:lnTo>
                  <a:pt x="720166" y="57886"/>
                </a:lnTo>
                <a:lnTo>
                  <a:pt x="73164" y="57886"/>
                </a:lnTo>
                <a:lnTo>
                  <a:pt x="64820" y="57975"/>
                </a:lnTo>
                <a:lnTo>
                  <a:pt x="58293" y="66065"/>
                </a:lnTo>
                <a:lnTo>
                  <a:pt x="58115" y="72796"/>
                </a:lnTo>
                <a:lnTo>
                  <a:pt x="58115" y="438365"/>
                </a:lnTo>
                <a:lnTo>
                  <a:pt x="65290" y="445477"/>
                </a:lnTo>
                <a:lnTo>
                  <a:pt x="743089" y="445477"/>
                </a:lnTo>
                <a:lnTo>
                  <a:pt x="750252" y="438365"/>
                </a:lnTo>
                <a:lnTo>
                  <a:pt x="750252" y="415658"/>
                </a:lnTo>
                <a:lnTo>
                  <a:pt x="750252" y="87693"/>
                </a:lnTo>
                <a:lnTo>
                  <a:pt x="750252" y="64985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963242" y="8789627"/>
            <a:ext cx="3716654" cy="1374775"/>
          </a:xfrm>
          <a:custGeom>
            <a:avLst/>
            <a:gdLst/>
            <a:ahLst/>
            <a:cxnLst/>
            <a:rect l="l" t="t" r="r" b="b"/>
            <a:pathLst>
              <a:path w="3716654" h="1374775">
                <a:moveTo>
                  <a:pt x="3716106" y="0"/>
                </a:moveTo>
                <a:lnTo>
                  <a:pt x="0" y="0"/>
                </a:lnTo>
                <a:lnTo>
                  <a:pt x="0" y="1374670"/>
                </a:lnTo>
                <a:lnTo>
                  <a:pt x="3716106" y="1374670"/>
                </a:lnTo>
                <a:lnTo>
                  <a:pt x="3716106" y="0"/>
                </a:lnTo>
                <a:close/>
              </a:path>
            </a:pathLst>
          </a:custGeom>
          <a:solidFill>
            <a:srgbClr val="F2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950538" y="4620893"/>
            <a:ext cx="2882312" cy="1043234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95"/>
              </a:spcBef>
            </a:pPr>
            <a:r>
              <a:rPr lang="de-DE" sz="1450" b="1">
                <a:solidFill>
                  <a:srgbClr val="00387A"/>
                </a:solidFill>
                <a:latin typeface="Arial"/>
                <a:cs typeface="Arial"/>
              </a:rPr>
              <a:t>Durchschnittlicher Arbeitspreis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 2021 pro kWh</a:t>
            </a: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3300" b="1">
                <a:solidFill>
                  <a:srgbClr val="00387A"/>
                </a:solidFill>
                <a:latin typeface="Arial"/>
                <a:cs typeface="Arial"/>
              </a:rPr>
              <a:t>7</a:t>
            </a:r>
            <a:r>
              <a:rPr sz="3300" b="1" spc="-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300" b="1" spc="-20">
                <a:solidFill>
                  <a:srgbClr val="00387A"/>
                </a:solidFill>
                <a:latin typeface="Arial"/>
                <a:cs typeface="Arial"/>
              </a:rPr>
              <a:t>Cent</a:t>
            </a:r>
            <a:r>
              <a:rPr lang="de-DE" sz="3300" b="1" spc="-20">
                <a:solidFill>
                  <a:srgbClr val="00387A"/>
                </a:solidFill>
                <a:latin typeface="Arial"/>
                <a:cs typeface="Arial"/>
              </a:rPr>
              <a:t>*</a:t>
            </a:r>
            <a:endParaRPr sz="3300" b="1" spc="-20">
              <a:solidFill>
                <a:srgbClr val="00387A"/>
              </a:solidFill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950538" y="7351471"/>
            <a:ext cx="2078355" cy="82105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50" b="1" err="1">
                <a:solidFill>
                  <a:srgbClr val="00387A"/>
                </a:solidFill>
                <a:latin typeface="Arial"/>
                <a:cs typeface="Arial"/>
              </a:rPr>
              <a:t>Preisdifferenz</a:t>
            </a:r>
            <a:r>
              <a:rPr sz="1450" b="1" spc="12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pro</a:t>
            </a:r>
            <a:r>
              <a:rPr sz="1450" b="1" spc="1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25">
                <a:solidFill>
                  <a:srgbClr val="00387A"/>
                </a:solidFill>
                <a:latin typeface="Arial"/>
                <a:cs typeface="Arial"/>
              </a:rPr>
              <a:t>kWh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lang="de-DE" sz="3300" b="1" spc="-25">
                <a:solidFill>
                  <a:srgbClr val="00387A"/>
                </a:solidFill>
                <a:latin typeface="Arial"/>
                <a:cs typeface="Arial"/>
              </a:rPr>
              <a:t>14</a:t>
            </a:r>
            <a:r>
              <a:rPr sz="3300" b="1" spc="-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300" b="1" spc="-20">
                <a:solidFill>
                  <a:srgbClr val="00387A"/>
                </a:solidFill>
                <a:latin typeface="Arial"/>
                <a:cs typeface="Arial"/>
              </a:rPr>
              <a:t>Cent</a:t>
            </a:r>
            <a:endParaRPr sz="33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950538" y="5826671"/>
            <a:ext cx="3914774" cy="10265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95"/>
              </a:spcBef>
            </a:pPr>
            <a:r>
              <a:rPr lang="de-AT" sz="1450" b="1">
                <a:solidFill>
                  <a:srgbClr val="00387A"/>
                </a:solidFill>
                <a:latin typeface="Arial"/>
                <a:cs typeface="Arial"/>
              </a:rPr>
              <a:t>Neuer</a:t>
            </a:r>
            <a:r>
              <a:rPr sz="1450" b="1" spc="6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AT" sz="1450" b="1">
                <a:solidFill>
                  <a:srgbClr val="00387A"/>
                </a:solidFill>
                <a:latin typeface="Arial"/>
                <a:cs typeface="Arial"/>
              </a:rPr>
              <a:t>Preis</a:t>
            </a:r>
            <a:r>
              <a:rPr sz="1450" b="1" spc="6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ab </a:t>
            </a:r>
            <a:r>
              <a:rPr lang="de-DE" sz="1450" b="1">
                <a:solidFill>
                  <a:srgbClr val="00387A"/>
                </a:solidFill>
                <a:latin typeface="Arial"/>
                <a:cs typeface="Arial"/>
              </a:rPr>
              <a:t>Februar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 2022 pro</a:t>
            </a:r>
            <a:r>
              <a:rPr sz="1450" b="1" spc="6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25">
                <a:solidFill>
                  <a:srgbClr val="00387A"/>
                </a:solidFill>
                <a:latin typeface="Arial"/>
                <a:cs typeface="Arial"/>
              </a:rPr>
              <a:t>kWh </a:t>
            </a:r>
            <a:r>
              <a:rPr lang="de-AT" sz="1450" b="1">
                <a:solidFill>
                  <a:srgbClr val="00387A"/>
                </a:solidFill>
                <a:latin typeface="Arial"/>
                <a:cs typeface="Arial"/>
              </a:rPr>
              <a:t>gemäß</a:t>
            </a:r>
            <a:r>
              <a:rPr sz="1450" b="1" spc="1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AT" sz="1450" b="1">
                <a:solidFill>
                  <a:srgbClr val="00387A"/>
                </a:solidFill>
                <a:latin typeface="Arial"/>
                <a:cs typeface="Arial"/>
              </a:rPr>
              <a:t>Mitteilung vom</a:t>
            </a:r>
            <a:r>
              <a:rPr lang="de-AT" sz="1450" b="1" spc="12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AT" sz="1450" b="1" spc="-10">
                <a:solidFill>
                  <a:srgbClr val="00387A"/>
                </a:solidFill>
                <a:latin typeface="Arial"/>
                <a:cs typeface="Arial"/>
              </a:rPr>
              <a:t>Energieversorger**)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lang="de-DE" sz="3300" b="1">
                <a:solidFill>
                  <a:srgbClr val="00387A"/>
                </a:solidFill>
                <a:latin typeface="Arial"/>
                <a:cs typeface="Arial"/>
              </a:rPr>
              <a:t>21 </a:t>
            </a:r>
            <a:r>
              <a:rPr sz="3300" b="1" spc="-20">
                <a:solidFill>
                  <a:srgbClr val="00387A"/>
                </a:solidFill>
                <a:latin typeface="Arial"/>
                <a:cs typeface="Arial"/>
              </a:rPr>
              <a:t>Cent</a:t>
            </a:r>
            <a:r>
              <a:rPr lang="de-DE" sz="3300" b="1" spc="-20">
                <a:solidFill>
                  <a:srgbClr val="00387A"/>
                </a:solidFill>
                <a:latin typeface="Arial"/>
                <a:cs typeface="Arial"/>
              </a:rPr>
              <a:t>**</a:t>
            </a:r>
            <a:endParaRPr sz="3300" b="1" spc="-20">
              <a:solidFill>
                <a:srgbClr val="00387A"/>
              </a:solidFill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63242" y="8789627"/>
            <a:ext cx="3716654" cy="12054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35585">
              <a:lnSpc>
                <a:spcPct val="100000"/>
              </a:lnSpc>
              <a:spcBef>
                <a:spcPts val="5"/>
              </a:spcBef>
            </a:pPr>
            <a:r>
              <a:rPr sz="1450" b="1" err="1">
                <a:solidFill>
                  <a:srgbClr val="00A5E8"/>
                </a:solidFill>
                <a:latin typeface="Arial"/>
                <a:cs typeface="Arial"/>
              </a:rPr>
              <a:t>Zuschusshöhe</a:t>
            </a:r>
            <a:r>
              <a:rPr sz="1450" b="1" spc="13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>
                <a:solidFill>
                  <a:srgbClr val="00A5E8"/>
                </a:solidFill>
                <a:latin typeface="Arial"/>
                <a:cs typeface="Arial"/>
              </a:rPr>
              <a:t>pro</a:t>
            </a:r>
            <a:r>
              <a:rPr sz="1450" b="1" spc="13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b="1" spc="-25">
                <a:solidFill>
                  <a:srgbClr val="00A5E8"/>
                </a:solidFill>
                <a:latin typeface="Arial"/>
                <a:cs typeface="Arial"/>
              </a:rPr>
              <a:t>kWh</a:t>
            </a:r>
            <a:endParaRPr sz="1450">
              <a:latin typeface="Arial"/>
              <a:cs typeface="Arial"/>
            </a:endParaRPr>
          </a:p>
          <a:p>
            <a:pPr marL="235585">
              <a:lnSpc>
                <a:spcPct val="100000"/>
              </a:lnSpc>
              <a:spcBef>
                <a:spcPts val="40"/>
              </a:spcBef>
            </a:pPr>
            <a:r>
              <a:rPr sz="1450">
                <a:solidFill>
                  <a:srgbClr val="00A5E8"/>
                </a:solidFill>
                <a:latin typeface="Arial"/>
                <a:cs typeface="Arial"/>
              </a:rPr>
              <a:t>(30%</a:t>
            </a:r>
            <a:r>
              <a:rPr sz="1450" spc="5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>
                <a:solidFill>
                  <a:srgbClr val="00A5E8"/>
                </a:solidFill>
                <a:latin typeface="Arial"/>
                <a:cs typeface="Arial"/>
              </a:rPr>
              <a:t>der</a:t>
            </a:r>
            <a:r>
              <a:rPr sz="1450" spc="5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spc="-10" err="1">
                <a:solidFill>
                  <a:srgbClr val="00A5E8"/>
                </a:solidFill>
                <a:latin typeface="Arial"/>
                <a:cs typeface="Arial"/>
              </a:rPr>
              <a:t>Preisdifferenz</a:t>
            </a:r>
            <a:r>
              <a:rPr sz="1450" spc="-10">
                <a:solidFill>
                  <a:srgbClr val="00A5E8"/>
                </a:solidFill>
                <a:latin typeface="Arial"/>
                <a:cs typeface="Arial"/>
              </a:rPr>
              <a:t>)</a:t>
            </a:r>
            <a:endParaRPr sz="1450">
              <a:latin typeface="Arial"/>
              <a:cs typeface="Arial"/>
            </a:endParaRPr>
          </a:p>
          <a:p>
            <a:pPr marL="235585">
              <a:lnSpc>
                <a:spcPct val="100000"/>
              </a:lnSpc>
              <a:spcBef>
                <a:spcPts val="365"/>
              </a:spcBef>
            </a:pPr>
            <a:r>
              <a:rPr lang="de-DE" sz="3300" b="1">
                <a:solidFill>
                  <a:srgbClr val="00A5E8"/>
                </a:solidFill>
                <a:latin typeface="Arial"/>
                <a:cs typeface="Arial"/>
              </a:rPr>
              <a:t>4</a:t>
            </a:r>
            <a:r>
              <a:rPr sz="3300" b="1">
                <a:solidFill>
                  <a:srgbClr val="00A5E8"/>
                </a:solidFill>
                <a:latin typeface="Arial"/>
                <a:cs typeface="Arial"/>
              </a:rPr>
              <a:t>,</a:t>
            </a:r>
            <a:r>
              <a:rPr lang="de-DE" sz="3300" b="1">
                <a:solidFill>
                  <a:srgbClr val="00A5E8"/>
                </a:solidFill>
                <a:latin typeface="Arial"/>
                <a:cs typeface="Arial"/>
              </a:rPr>
              <a:t>2</a:t>
            </a:r>
            <a:r>
              <a:rPr sz="3300" b="1" spc="-6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3300" b="1" spc="-20">
                <a:solidFill>
                  <a:srgbClr val="00A5E8"/>
                </a:solidFill>
                <a:latin typeface="Arial"/>
                <a:cs typeface="Arial"/>
              </a:rPr>
              <a:t>Cent</a:t>
            </a:r>
            <a:endParaRPr sz="33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0258700" y="3282724"/>
            <a:ext cx="311785" cy="798830"/>
          </a:xfrm>
          <a:custGeom>
            <a:avLst/>
            <a:gdLst/>
            <a:ahLst/>
            <a:cxnLst/>
            <a:rect l="l" t="t" r="r" b="b"/>
            <a:pathLst>
              <a:path w="311784" h="798829">
                <a:moveTo>
                  <a:pt x="0" y="0"/>
                </a:moveTo>
                <a:lnTo>
                  <a:pt x="0" y="798384"/>
                </a:lnTo>
                <a:lnTo>
                  <a:pt x="311728" y="399192"/>
                </a:lnTo>
                <a:lnTo>
                  <a:pt x="0" y="0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963242" y="3280193"/>
            <a:ext cx="4295775" cy="803910"/>
          </a:xfrm>
          <a:prstGeom prst="rect">
            <a:avLst/>
          </a:prstGeom>
          <a:solidFill>
            <a:srgbClr val="F2F5F8"/>
          </a:solidFill>
        </p:spPr>
        <p:txBody>
          <a:bodyPr vert="horz" wrap="square" lIns="0" tIns="90170" rIns="0" bIns="0" rtlCol="0">
            <a:spAutoFit/>
          </a:bodyPr>
          <a:lstStyle/>
          <a:p>
            <a:pPr marL="238125" marR="1107440">
              <a:lnSpc>
                <a:spcPct val="101499"/>
              </a:lnSpc>
              <a:spcBef>
                <a:spcPts val="710"/>
              </a:spcBef>
            </a:pP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2.</a:t>
            </a:r>
            <a:r>
              <a:rPr sz="1950" b="1" spc="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Schritt:</a:t>
            </a:r>
            <a:r>
              <a:rPr sz="1950" b="1" spc="4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10">
                <a:solidFill>
                  <a:srgbClr val="00387A"/>
                </a:solidFill>
                <a:latin typeface="Arial"/>
                <a:cs typeface="Arial"/>
              </a:rPr>
              <a:t>Strompreise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1950" b="1" spc="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Steigerung</a:t>
            </a:r>
            <a:r>
              <a:rPr sz="1950" b="1" spc="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10">
                <a:solidFill>
                  <a:srgbClr val="00387A"/>
                </a:solidFill>
                <a:latin typeface="Arial"/>
                <a:cs typeface="Arial"/>
              </a:rPr>
              <a:t>erfassen</a:t>
            </a:r>
            <a:endParaRPr sz="195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963238" y="7129885"/>
            <a:ext cx="3716654" cy="0"/>
          </a:xfrm>
          <a:custGeom>
            <a:avLst/>
            <a:gdLst/>
            <a:ahLst/>
            <a:cxnLst/>
            <a:rect l="l" t="t" r="r" b="b"/>
            <a:pathLst>
              <a:path w="3716654">
                <a:moveTo>
                  <a:pt x="0" y="0"/>
                </a:moveTo>
                <a:lnTo>
                  <a:pt x="3716106" y="0"/>
                </a:lnTo>
              </a:path>
            </a:pathLst>
          </a:custGeom>
          <a:ln w="418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560003" y="9231318"/>
            <a:ext cx="882015" cy="540385"/>
          </a:xfrm>
          <a:custGeom>
            <a:avLst/>
            <a:gdLst/>
            <a:ahLst/>
            <a:cxnLst/>
            <a:rect l="l" t="t" r="r" b="b"/>
            <a:pathLst>
              <a:path w="882015" h="540384">
                <a:moveTo>
                  <a:pt x="616038" y="219265"/>
                </a:moveTo>
                <a:lnTo>
                  <a:pt x="615988" y="209664"/>
                </a:lnTo>
                <a:lnTo>
                  <a:pt x="614095" y="205079"/>
                </a:lnTo>
                <a:lnTo>
                  <a:pt x="610781" y="201714"/>
                </a:lnTo>
                <a:lnTo>
                  <a:pt x="595096" y="187591"/>
                </a:lnTo>
                <a:lnTo>
                  <a:pt x="588645" y="181775"/>
                </a:lnTo>
                <a:lnTo>
                  <a:pt x="563626" y="165823"/>
                </a:lnTo>
                <a:lnTo>
                  <a:pt x="534847" y="155257"/>
                </a:lnTo>
                <a:lnTo>
                  <a:pt x="501370" y="151422"/>
                </a:lnTo>
                <a:lnTo>
                  <a:pt x="453224" y="159575"/>
                </a:lnTo>
                <a:lnTo>
                  <a:pt x="411556" y="182181"/>
                </a:lnTo>
                <a:lnTo>
                  <a:pt x="378942" y="216535"/>
                </a:lnTo>
                <a:lnTo>
                  <a:pt x="357987" y="259918"/>
                </a:lnTo>
                <a:lnTo>
                  <a:pt x="323621" y="259918"/>
                </a:lnTo>
                <a:lnTo>
                  <a:pt x="315722" y="268008"/>
                </a:lnTo>
                <a:lnTo>
                  <a:pt x="315722" y="287997"/>
                </a:lnTo>
                <a:lnTo>
                  <a:pt x="323621" y="296075"/>
                </a:lnTo>
                <a:lnTo>
                  <a:pt x="351637" y="296075"/>
                </a:lnTo>
                <a:lnTo>
                  <a:pt x="351459" y="299110"/>
                </a:lnTo>
                <a:lnTo>
                  <a:pt x="351078" y="302018"/>
                </a:lnTo>
                <a:lnTo>
                  <a:pt x="351078" y="311264"/>
                </a:lnTo>
                <a:lnTo>
                  <a:pt x="351497" y="317296"/>
                </a:lnTo>
                <a:lnTo>
                  <a:pt x="352183" y="323202"/>
                </a:lnTo>
                <a:lnTo>
                  <a:pt x="323621" y="323202"/>
                </a:lnTo>
                <a:lnTo>
                  <a:pt x="315722" y="331292"/>
                </a:lnTo>
                <a:lnTo>
                  <a:pt x="315722" y="351282"/>
                </a:lnTo>
                <a:lnTo>
                  <a:pt x="323621" y="359359"/>
                </a:lnTo>
                <a:lnTo>
                  <a:pt x="361022" y="359359"/>
                </a:lnTo>
                <a:lnTo>
                  <a:pt x="383019" y="399402"/>
                </a:lnTo>
                <a:lnTo>
                  <a:pt x="415213" y="430860"/>
                </a:lnTo>
                <a:lnTo>
                  <a:pt x="455409" y="451434"/>
                </a:lnTo>
                <a:lnTo>
                  <a:pt x="501370" y="458800"/>
                </a:lnTo>
                <a:lnTo>
                  <a:pt x="534835" y="454926"/>
                </a:lnTo>
                <a:lnTo>
                  <a:pt x="588632" y="428218"/>
                </a:lnTo>
                <a:lnTo>
                  <a:pt x="615988" y="400265"/>
                </a:lnTo>
                <a:lnTo>
                  <a:pt x="616038" y="390652"/>
                </a:lnTo>
                <a:lnTo>
                  <a:pt x="614197" y="386067"/>
                </a:lnTo>
                <a:lnTo>
                  <a:pt x="610793" y="382524"/>
                </a:lnTo>
                <a:lnTo>
                  <a:pt x="607606" y="379247"/>
                </a:lnTo>
                <a:lnTo>
                  <a:pt x="603110" y="377304"/>
                </a:lnTo>
                <a:lnTo>
                  <a:pt x="598449" y="377304"/>
                </a:lnTo>
                <a:lnTo>
                  <a:pt x="593750" y="377266"/>
                </a:lnTo>
                <a:lnTo>
                  <a:pt x="589229" y="379145"/>
                </a:lnTo>
                <a:lnTo>
                  <a:pt x="585787" y="382638"/>
                </a:lnTo>
                <a:lnTo>
                  <a:pt x="567575" y="399605"/>
                </a:lnTo>
                <a:lnTo>
                  <a:pt x="548703" y="412191"/>
                </a:lnTo>
                <a:lnTo>
                  <a:pt x="527316" y="419976"/>
                </a:lnTo>
                <a:lnTo>
                  <a:pt x="501370" y="422656"/>
                </a:lnTo>
                <a:lnTo>
                  <a:pt x="469328" y="418058"/>
                </a:lnTo>
                <a:lnTo>
                  <a:pt x="440855" y="405142"/>
                </a:lnTo>
                <a:lnTo>
                  <a:pt x="417156" y="385152"/>
                </a:lnTo>
                <a:lnTo>
                  <a:pt x="399427" y="359359"/>
                </a:lnTo>
                <a:lnTo>
                  <a:pt x="519709" y="359359"/>
                </a:lnTo>
                <a:lnTo>
                  <a:pt x="527621" y="351282"/>
                </a:lnTo>
                <a:lnTo>
                  <a:pt x="527621" y="331292"/>
                </a:lnTo>
                <a:lnTo>
                  <a:pt x="519709" y="323202"/>
                </a:lnTo>
                <a:lnTo>
                  <a:pt x="387832" y="323202"/>
                </a:lnTo>
                <a:lnTo>
                  <a:pt x="386930" y="317296"/>
                </a:lnTo>
                <a:lnTo>
                  <a:pt x="386448" y="311264"/>
                </a:lnTo>
                <a:lnTo>
                  <a:pt x="386448" y="302018"/>
                </a:lnTo>
                <a:lnTo>
                  <a:pt x="386765" y="299110"/>
                </a:lnTo>
                <a:lnTo>
                  <a:pt x="387007" y="296075"/>
                </a:lnTo>
                <a:lnTo>
                  <a:pt x="519709" y="296075"/>
                </a:lnTo>
                <a:lnTo>
                  <a:pt x="527621" y="287997"/>
                </a:lnTo>
                <a:lnTo>
                  <a:pt x="527621" y="268008"/>
                </a:lnTo>
                <a:lnTo>
                  <a:pt x="519709" y="259905"/>
                </a:lnTo>
                <a:lnTo>
                  <a:pt x="395287" y="259905"/>
                </a:lnTo>
                <a:lnTo>
                  <a:pt x="412407" y="230682"/>
                </a:lnTo>
                <a:lnTo>
                  <a:pt x="436816" y="207810"/>
                </a:lnTo>
                <a:lnTo>
                  <a:pt x="466979" y="192913"/>
                </a:lnTo>
                <a:lnTo>
                  <a:pt x="501370" y="187591"/>
                </a:lnTo>
                <a:lnTo>
                  <a:pt x="527316" y="190207"/>
                </a:lnTo>
                <a:lnTo>
                  <a:pt x="548703" y="197904"/>
                </a:lnTo>
                <a:lnTo>
                  <a:pt x="567575" y="210400"/>
                </a:lnTo>
                <a:lnTo>
                  <a:pt x="585914" y="227431"/>
                </a:lnTo>
                <a:lnTo>
                  <a:pt x="589229" y="230784"/>
                </a:lnTo>
                <a:lnTo>
                  <a:pt x="593750" y="232689"/>
                </a:lnTo>
                <a:lnTo>
                  <a:pt x="603110" y="232613"/>
                </a:lnTo>
                <a:lnTo>
                  <a:pt x="607606" y="230708"/>
                </a:lnTo>
                <a:lnTo>
                  <a:pt x="614197" y="223888"/>
                </a:lnTo>
                <a:lnTo>
                  <a:pt x="616038" y="219265"/>
                </a:lnTo>
                <a:close/>
              </a:path>
              <a:path w="882015" h="540384">
                <a:moveTo>
                  <a:pt x="794639" y="18072"/>
                </a:moveTo>
                <a:lnTo>
                  <a:pt x="793153" y="11201"/>
                </a:lnTo>
                <a:lnTo>
                  <a:pt x="789165" y="5397"/>
                </a:lnTo>
                <a:lnTo>
                  <a:pt x="783424" y="1422"/>
                </a:lnTo>
                <a:lnTo>
                  <a:pt x="776681" y="0"/>
                </a:lnTo>
                <a:lnTo>
                  <a:pt x="17691" y="0"/>
                </a:lnTo>
                <a:lnTo>
                  <a:pt x="7264" y="0"/>
                </a:lnTo>
                <a:lnTo>
                  <a:pt x="0" y="9423"/>
                </a:lnTo>
                <a:lnTo>
                  <a:pt x="0" y="433946"/>
                </a:lnTo>
                <a:lnTo>
                  <a:pt x="1397" y="440842"/>
                </a:lnTo>
                <a:lnTo>
                  <a:pt x="5283" y="446697"/>
                </a:lnTo>
                <a:lnTo>
                  <a:pt x="10960" y="450773"/>
                </a:lnTo>
                <a:lnTo>
                  <a:pt x="17691" y="452310"/>
                </a:lnTo>
                <a:lnTo>
                  <a:pt x="24422" y="450786"/>
                </a:lnTo>
                <a:lnTo>
                  <a:pt x="30099" y="446709"/>
                </a:lnTo>
                <a:lnTo>
                  <a:pt x="33985" y="440855"/>
                </a:lnTo>
                <a:lnTo>
                  <a:pt x="35382" y="433946"/>
                </a:lnTo>
                <a:lnTo>
                  <a:pt x="35382" y="36156"/>
                </a:lnTo>
                <a:lnTo>
                  <a:pt x="776681" y="36156"/>
                </a:lnTo>
                <a:lnTo>
                  <a:pt x="783424" y="34734"/>
                </a:lnTo>
                <a:lnTo>
                  <a:pt x="789165" y="30759"/>
                </a:lnTo>
                <a:lnTo>
                  <a:pt x="793153" y="24955"/>
                </a:lnTo>
                <a:lnTo>
                  <a:pt x="794639" y="18072"/>
                </a:lnTo>
                <a:close/>
              </a:path>
              <a:path w="882015" h="540384">
                <a:moveTo>
                  <a:pt x="881532" y="78676"/>
                </a:moveTo>
                <a:lnTo>
                  <a:pt x="873099" y="70065"/>
                </a:lnTo>
                <a:lnTo>
                  <a:pt x="846162" y="70065"/>
                </a:lnTo>
                <a:lnTo>
                  <a:pt x="846162" y="106235"/>
                </a:lnTo>
                <a:lnTo>
                  <a:pt x="846162" y="504024"/>
                </a:lnTo>
                <a:lnTo>
                  <a:pt x="618236" y="504024"/>
                </a:lnTo>
                <a:lnTo>
                  <a:pt x="647560" y="473062"/>
                </a:lnTo>
                <a:lnTo>
                  <a:pt x="671550" y="436905"/>
                </a:lnTo>
                <a:lnTo>
                  <a:pt x="689521" y="396341"/>
                </a:lnTo>
                <a:lnTo>
                  <a:pt x="700798" y="352145"/>
                </a:lnTo>
                <a:lnTo>
                  <a:pt x="704710" y="305130"/>
                </a:lnTo>
                <a:lnTo>
                  <a:pt x="700811" y="258152"/>
                </a:lnTo>
                <a:lnTo>
                  <a:pt x="689571" y="213995"/>
                </a:lnTo>
                <a:lnTo>
                  <a:pt x="671652" y="173418"/>
                </a:lnTo>
                <a:lnTo>
                  <a:pt x="669353" y="169951"/>
                </a:lnTo>
                <a:lnTo>
                  <a:pt x="669353" y="305130"/>
                </a:lnTo>
                <a:lnTo>
                  <a:pt x="663879" y="356692"/>
                </a:lnTo>
                <a:lnTo>
                  <a:pt x="648373" y="403720"/>
                </a:lnTo>
                <a:lnTo>
                  <a:pt x="624205" y="444855"/>
                </a:lnTo>
                <a:lnTo>
                  <a:pt x="592709" y="478751"/>
                </a:lnTo>
                <a:lnTo>
                  <a:pt x="555244" y="504024"/>
                </a:lnTo>
                <a:lnTo>
                  <a:pt x="394462" y="504024"/>
                </a:lnTo>
                <a:lnTo>
                  <a:pt x="356997" y="478751"/>
                </a:lnTo>
                <a:lnTo>
                  <a:pt x="331470" y="451281"/>
                </a:lnTo>
                <a:lnTo>
                  <a:pt x="331470" y="504024"/>
                </a:lnTo>
                <a:lnTo>
                  <a:pt x="103543" y="504024"/>
                </a:lnTo>
                <a:lnTo>
                  <a:pt x="103543" y="106235"/>
                </a:lnTo>
                <a:lnTo>
                  <a:pt x="331190" y="106235"/>
                </a:lnTo>
                <a:lnTo>
                  <a:pt x="301967" y="137223"/>
                </a:lnTo>
                <a:lnTo>
                  <a:pt x="278053" y="173418"/>
                </a:lnTo>
                <a:lnTo>
                  <a:pt x="260134" y="213995"/>
                </a:lnTo>
                <a:lnTo>
                  <a:pt x="248894" y="258152"/>
                </a:lnTo>
                <a:lnTo>
                  <a:pt x="244995" y="305130"/>
                </a:lnTo>
                <a:lnTo>
                  <a:pt x="248907" y="352145"/>
                </a:lnTo>
                <a:lnTo>
                  <a:pt x="260184" y="396341"/>
                </a:lnTo>
                <a:lnTo>
                  <a:pt x="278155" y="436905"/>
                </a:lnTo>
                <a:lnTo>
                  <a:pt x="302145" y="473062"/>
                </a:lnTo>
                <a:lnTo>
                  <a:pt x="331470" y="504024"/>
                </a:lnTo>
                <a:lnTo>
                  <a:pt x="331470" y="451281"/>
                </a:lnTo>
                <a:lnTo>
                  <a:pt x="325501" y="444855"/>
                </a:lnTo>
                <a:lnTo>
                  <a:pt x="301320" y="403720"/>
                </a:lnTo>
                <a:lnTo>
                  <a:pt x="285826" y="356679"/>
                </a:lnTo>
                <a:lnTo>
                  <a:pt x="280352" y="305130"/>
                </a:lnTo>
                <a:lnTo>
                  <a:pt x="285800" y="253669"/>
                </a:lnTo>
                <a:lnTo>
                  <a:pt x="301218" y="206667"/>
                </a:lnTo>
                <a:lnTo>
                  <a:pt x="325272" y="165519"/>
                </a:lnTo>
                <a:lnTo>
                  <a:pt x="356616" y="131584"/>
                </a:lnTo>
                <a:lnTo>
                  <a:pt x="393903" y="106235"/>
                </a:lnTo>
                <a:lnTo>
                  <a:pt x="555802" y="106235"/>
                </a:lnTo>
                <a:lnTo>
                  <a:pt x="593090" y="131584"/>
                </a:lnTo>
                <a:lnTo>
                  <a:pt x="624433" y="165519"/>
                </a:lnTo>
                <a:lnTo>
                  <a:pt x="648487" y="206679"/>
                </a:lnTo>
                <a:lnTo>
                  <a:pt x="663905" y="253669"/>
                </a:lnTo>
                <a:lnTo>
                  <a:pt x="669353" y="305130"/>
                </a:lnTo>
                <a:lnTo>
                  <a:pt x="669353" y="169951"/>
                </a:lnTo>
                <a:lnTo>
                  <a:pt x="647738" y="137223"/>
                </a:lnTo>
                <a:lnTo>
                  <a:pt x="618515" y="106235"/>
                </a:lnTo>
                <a:lnTo>
                  <a:pt x="846162" y="106235"/>
                </a:lnTo>
                <a:lnTo>
                  <a:pt x="846162" y="70065"/>
                </a:lnTo>
                <a:lnTo>
                  <a:pt x="85864" y="70065"/>
                </a:lnTo>
                <a:lnTo>
                  <a:pt x="76047" y="70167"/>
                </a:lnTo>
                <a:lnTo>
                  <a:pt x="68389" y="79984"/>
                </a:lnTo>
                <a:lnTo>
                  <a:pt x="68173" y="88150"/>
                </a:lnTo>
                <a:lnTo>
                  <a:pt x="68173" y="531558"/>
                </a:lnTo>
                <a:lnTo>
                  <a:pt x="76606" y="540169"/>
                </a:lnTo>
                <a:lnTo>
                  <a:pt x="873099" y="540169"/>
                </a:lnTo>
                <a:lnTo>
                  <a:pt x="881532" y="531558"/>
                </a:lnTo>
                <a:lnTo>
                  <a:pt x="881532" y="504024"/>
                </a:lnTo>
                <a:lnTo>
                  <a:pt x="881532" y="106235"/>
                </a:lnTo>
                <a:lnTo>
                  <a:pt x="881532" y="78676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B1B7C80A-AE53-69C4-E32D-AF2EDED74438}"/>
              </a:ext>
            </a:extLst>
          </p:cNvPr>
          <p:cNvSpPr txBox="1"/>
          <p:nvPr/>
        </p:nvSpPr>
        <p:spPr>
          <a:xfrm>
            <a:off x="809625" y="437840"/>
            <a:ext cx="887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</p:txBody>
      </p:sp>
      <p:sp>
        <p:nvSpPr>
          <p:cNvPr id="41" name="object 4">
            <a:extLst>
              <a:ext uri="{FF2B5EF4-FFF2-40B4-BE49-F238E27FC236}">
                <a16:creationId xmlns:a16="http://schemas.microsoft.com/office/drawing/2014/main" id="{D48823B2-4DB9-40A7-A1A2-D3DA33DD33FE}"/>
              </a:ext>
            </a:extLst>
          </p:cNvPr>
          <p:cNvSpPr txBox="1"/>
          <p:nvPr/>
        </p:nvSpPr>
        <p:spPr>
          <a:xfrm>
            <a:off x="837670" y="10634026"/>
            <a:ext cx="19266430" cy="58477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>
                <a:solidFill>
                  <a:srgbClr val="00387A"/>
                </a:solidFill>
                <a:latin typeface="Arial"/>
                <a:cs typeface="Arial"/>
              </a:rPr>
              <a:t>* Aus der letzten Jahresabrechnung bis 31.1.2022, als Strompreis gilt stets der Energiepreis (Arbeitspreis) d.h. </a:t>
            </a:r>
            <a:r>
              <a:rPr lang="de-DE">
                <a:solidFill>
                  <a:schemeClr val="tx2"/>
                </a:solidFill>
                <a:latin typeface="Arial"/>
                <a:cs typeface="Arial"/>
              </a:rPr>
              <a:t>Netzentgelte, Messentgelte, Energieabgaben und </a:t>
            </a:r>
            <a:r>
              <a:rPr lang="de-DE" err="1">
                <a:solidFill>
                  <a:schemeClr val="tx2"/>
                </a:solidFill>
                <a:latin typeface="Arial"/>
                <a:cs typeface="Arial"/>
              </a:rPr>
              <a:t>USt</a:t>
            </a:r>
            <a:r>
              <a:rPr lang="de-DE">
                <a:solidFill>
                  <a:schemeClr val="tx2"/>
                </a:solidFill>
                <a:latin typeface="Arial"/>
                <a:cs typeface="Arial"/>
              </a:rPr>
              <a:t> zählen nicht dazu.</a:t>
            </a:r>
          </a:p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>
                <a:solidFill>
                  <a:srgbClr val="00387A"/>
                </a:solidFill>
                <a:latin typeface="Arial"/>
                <a:cs typeface="Arial"/>
              </a:rPr>
              <a:t>** Sollte es im förderfähigen Zeitraum Feb. – Sept. 2022 mehrere Preiserhöhungen gegeben haben, </a:t>
            </a:r>
            <a:r>
              <a:rPr lang="de-DE" err="1">
                <a:solidFill>
                  <a:srgbClr val="00387A"/>
                </a:solidFill>
                <a:latin typeface="Arial"/>
                <a:cs typeface="Arial"/>
              </a:rPr>
              <a:t>st</a:t>
            </a:r>
            <a:r>
              <a:rPr lang="de-DE">
                <a:solidFill>
                  <a:srgbClr val="00387A"/>
                </a:solidFill>
                <a:latin typeface="Arial"/>
                <a:cs typeface="Arial"/>
              </a:rPr>
              <a:t> der Durchschnittswert nach einer vorgegebenen Formel zu berechnen.</a:t>
            </a:r>
            <a:endParaRPr lang="de-AT">
              <a:solidFill>
                <a:srgbClr val="00387A"/>
              </a:solidFill>
              <a:latin typeface="Arial"/>
              <a:cs typeface="Arial"/>
            </a:endParaRPr>
          </a:p>
        </p:txBody>
      </p:sp>
      <p:sp>
        <p:nvSpPr>
          <p:cNvPr id="42" name="object 26">
            <a:extLst>
              <a:ext uri="{FF2B5EF4-FFF2-40B4-BE49-F238E27FC236}">
                <a16:creationId xmlns:a16="http://schemas.microsoft.com/office/drawing/2014/main" id="{46AA91BE-4C46-465F-A793-235D1E9B9AD5}"/>
              </a:ext>
            </a:extLst>
          </p:cNvPr>
          <p:cNvSpPr txBox="1"/>
          <p:nvPr/>
        </p:nvSpPr>
        <p:spPr>
          <a:xfrm>
            <a:off x="13471572" y="6605520"/>
            <a:ext cx="1457278" cy="14350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2000" algn="ctr" hangingPunct="0">
              <a:spcBef>
                <a:spcPts val="600"/>
              </a:spcBef>
            </a:pPr>
            <a:r>
              <a:rPr lang="de-AT" sz="1450">
                <a:solidFill>
                  <a:schemeClr val="bg1"/>
                </a:solidFill>
                <a:latin typeface="Arial"/>
                <a:cs typeface="Arial"/>
              </a:rPr>
              <a:t>14 Cent</a:t>
            </a:r>
          </a:p>
          <a:p>
            <a:pPr marL="72000" algn="ctr" hangingPunct="0">
              <a:spcBef>
                <a:spcPts val="600"/>
              </a:spcBef>
            </a:pPr>
            <a:r>
              <a:rPr lang="de-AT" sz="1450">
                <a:solidFill>
                  <a:schemeClr val="bg1"/>
                </a:solidFill>
                <a:latin typeface="Arial"/>
                <a:cs typeface="Arial"/>
              </a:rPr>
              <a:t>x</a:t>
            </a:r>
          </a:p>
          <a:p>
            <a:pPr marL="72000" algn="ctr" hangingPunct="0">
              <a:spcBef>
                <a:spcPts val="600"/>
              </a:spcBef>
            </a:pPr>
            <a:r>
              <a:rPr lang="de-AT" sz="1450">
                <a:solidFill>
                  <a:schemeClr val="bg1"/>
                </a:solidFill>
                <a:latin typeface="Arial"/>
                <a:cs typeface="Arial"/>
              </a:rPr>
              <a:t>7.500 kWh</a:t>
            </a:r>
          </a:p>
          <a:p>
            <a:pPr marL="72000" algn="ctr" hangingPunct="0">
              <a:spcBef>
                <a:spcPts val="600"/>
              </a:spcBef>
            </a:pPr>
            <a:r>
              <a:rPr lang="de-AT" sz="1450">
                <a:solidFill>
                  <a:schemeClr val="bg1"/>
                </a:solidFill>
                <a:latin typeface="Arial"/>
                <a:cs typeface="Arial"/>
              </a:rPr>
              <a:t>x</a:t>
            </a:r>
          </a:p>
          <a:p>
            <a:pPr marL="72000" algn="ctr" hangingPunct="0">
              <a:spcBef>
                <a:spcPts val="600"/>
              </a:spcBef>
            </a:pPr>
            <a:r>
              <a:rPr lang="de-AT" sz="1450">
                <a:solidFill>
                  <a:schemeClr val="bg1"/>
                </a:solidFill>
                <a:latin typeface="Arial"/>
                <a:cs typeface="Arial"/>
              </a:rPr>
              <a:t>8 Monate</a:t>
            </a:r>
          </a:p>
        </p:txBody>
      </p:sp>
      <p:sp>
        <p:nvSpPr>
          <p:cNvPr id="44" name="object 27">
            <a:extLst>
              <a:ext uri="{FF2B5EF4-FFF2-40B4-BE49-F238E27FC236}">
                <a16:creationId xmlns:a16="http://schemas.microsoft.com/office/drawing/2014/main" id="{9C96B9DC-11BC-E0FD-B065-063ABDC7AFED}"/>
              </a:ext>
            </a:extLst>
          </p:cNvPr>
          <p:cNvSpPr txBox="1"/>
          <p:nvPr/>
        </p:nvSpPr>
        <p:spPr>
          <a:xfrm>
            <a:off x="16481173" y="5058048"/>
            <a:ext cx="1849120" cy="1233671"/>
          </a:xfrm>
          <a:prstGeom prst="rect">
            <a:avLst/>
          </a:prstGeom>
          <a:solidFill>
            <a:srgbClr val="00A6E8"/>
          </a:solidFill>
        </p:spPr>
        <p:txBody>
          <a:bodyPr vert="horz" wrap="square" lIns="0" tIns="112395" rIns="0" bIns="0" rtlCol="0">
            <a:spAutoFit/>
          </a:bodyPr>
          <a:lstStyle/>
          <a:p>
            <a:pPr marL="876935" marR="560705" indent="-309245">
              <a:lnSpc>
                <a:spcPct val="101200"/>
              </a:lnSpc>
              <a:spcBef>
                <a:spcPts val="885"/>
              </a:spcBef>
            </a:pPr>
            <a:r>
              <a:rPr sz="1450">
                <a:latin typeface="Arial"/>
                <a:cs typeface="Arial"/>
              </a:rPr>
              <a:t>4,2</a:t>
            </a:r>
            <a:r>
              <a:rPr sz="1450" spc="35">
                <a:latin typeface="Arial"/>
                <a:cs typeface="Arial"/>
              </a:rPr>
              <a:t> </a:t>
            </a:r>
            <a:r>
              <a:rPr sz="1450" spc="-20">
                <a:latin typeface="Arial"/>
                <a:cs typeface="Arial"/>
              </a:rPr>
              <a:t>Cent </a:t>
            </a:r>
            <a:r>
              <a:rPr sz="1450" spc="-50">
                <a:latin typeface="Arial"/>
                <a:cs typeface="Arial"/>
              </a:rPr>
              <a:t>x</a:t>
            </a:r>
            <a:endParaRPr sz="1450">
              <a:latin typeface="Arial"/>
              <a:cs typeface="Arial"/>
            </a:endParaRPr>
          </a:p>
          <a:p>
            <a:pPr marL="473709">
              <a:lnSpc>
                <a:spcPct val="100000"/>
              </a:lnSpc>
              <a:spcBef>
                <a:spcPts val="20"/>
              </a:spcBef>
            </a:pPr>
            <a:r>
              <a:rPr sz="1450">
                <a:latin typeface="Arial"/>
                <a:cs typeface="Arial"/>
              </a:rPr>
              <a:t>7.500</a:t>
            </a:r>
            <a:r>
              <a:rPr sz="1450" spc="55">
                <a:latin typeface="Arial"/>
                <a:cs typeface="Arial"/>
              </a:rPr>
              <a:t> </a:t>
            </a:r>
            <a:r>
              <a:rPr sz="1450" spc="-25">
                <a:latin typeface="Arial"/>
                <a:cs typeface="Arial"/>
              </a:rPr>
              <a:t>kWh</a:t>
            </a:r>
            <a:endParaRPr sz="14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1450" spc="15">
                <a:latin typeface="Arial"/>
                <a:cs typeface="Arial"/>
              </a:rPr>
              <a:t>x</a:t>
            </a:r>
            <a:endParaRPr sz="14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1450">
                <a:latin typeface="Arial"/>
                <a:cs typeface="Arial"/>
              </a:rPr>
              <a:t>8</a:t>
            </a:r>
            <a:r>
              <a:rPr sz="1450" spc="20">
                <a:latin typeface="Arial"/>
                <a:cs typeface="Arial"/>
              </a:rPr>
              <a:t> </a:t>
            </a:r>
            <a:r>
              <a:rPr sz="1450" spc="-10">
                <a:latin typeface="Arial"/>
                <a:cs typeface="Arial"/>
              </a:rPr>
              <a:t>Monate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bject 47"/>
          <p:cNvSpPr txBox="1"/>
          <p:nvPr/>
        </p:nvSpPr>
        <p:spPr>
          <a:xfrm>
            <a:off x="10078625" y="9555991"/>
            <a:ext cx="4104640" cy="347980"/>
          </a:xfrm>
          <a:prstGeom prst="rect">
            <a:avLst/>
          </a:prstGeom>
          <a:solidFill>
            <a:srgbClr val="E9EBF3"/>
          </a:solidFill>
        </p:spPr>
        <p:txBody>
          <a:bodyPr vert="horz" wrap="square" lIns="0" tIns="29209" rIns="0" bIns="0" rtlCol="0">
            <a:spAutoFit/>
          </a:bodyPr>
          <a:lstStyle/>
          <a:p>
            <a:pPr marL="202565">
              <a:lnSpc>
                <a:spcPct val="100000"/>
              </a:lnSpc>
              <a:spcBef>
                <a:spcPts val="229"/>
              </a:spcBef>
              <a:tabLst>
                <a:tab pos="2684780" algn="l"/>
              </a:tabLst>
            </a:pPr>
            <a:r>
              <a:rPr sz="18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800" b="1" spc="-50" dirty="0">
                <a:solidFill>
                  <a:srgbClr val="00387A"/>
                </a:solidFill>
                <a:latin typeface="Arial"/>
                <a:cs typeface="Arial"/>
              </a:rPr>
              <a:t>3</a:t>
            </a:r>
            <a:r>
              <a:rPr sz="1800" b="1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800" spc="-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1800" spc="-2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25</a:t>
            </a:r>
            <a:r>
              <a:rPr sz="1800" spc="-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2" name="object 2"/>
          <p:cNvGrpSpPr/>
          <p:nvPr/>
        </p:nvGrpSpPr>
        <p:grpSpPr>
          <a:xfrm>
            <a:off x="836903" y="2983298"/>
            <a:ext cx="1997710" cy="5743575"/>
            <a:chOff x="836903" y="2983298"/>
            <a:chExt cx="1997710" cy="5743575"/>
          </a:xfrm>
        </p:grpSpPr>
        <p:sp>
          <p:nvSpPr>
            <p:cNvPr id="3" name="object 3"/>
            <p:cNvSpPr/>
            <p:nvPr/>
          </p:nvSpPr>
          <p:spPr>
            <a:xfrm>
              <a:off x="1851238" y="4795665"/>
              <a:ext cx="0" cy="3915410"/>
            </a:xfrm>
            <a:custGeom>
              <a:avLst/>
              <a:gdLst/>
              <a:ahLst/>
              <a:cxnLst/>
              <a:rect l="l" t="t" r="r" b="b"/>
              <a:pathLst>
                <a:path h="3915409">
                  <a:moveTo>
                    <a:pt x="0" y="0"/>
                  </a:moveTo>
                  <a:lnTo>
                    <a:pt x="0" y="3915325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36903" y="2983298"/>
              <a:ext cx="1997710" cy="1997710"/>
            </a:xfrm>
            <a:custGeom>
              <a:avLst/>
              <a:gdLst/>
              <a:ahLst/>
              <a:cxnLst/>
              <a:rect l="l" t="t" r="r" b="b"/>
              <a:pathLst>
                <a:path w="1997710" h="1997710">
                  <a:moveTo>
                    <a:pt x="998629" y="0"/>
                  </a:moveTo>
                  <a:lnTo>
                    <a:pt x="950245" y="1151"/>
                  </a:lnTo>
                  <a:lnTo>
                    <a:pt x="902455" y="4571"/>
                  </a:lnTo>
                  <a:lnTo>
                    <a:pt x="855312" y="10207"/>
                  </a:lnTo>
                  <a:lnTo>
                    <a:pt x="808867" y="18006"/>
                  </a:lnTo>
                  <a:lnTo>
                    <a:pt x="763174" y="27917"/>
                  </a:lnTo>
                  <a:lnTo>
                    <a:pt x="718285" y="39887"/>
                  </a:lnTo>
                  <a:lnTo>
                    <a:pt x="674251" y="53863"/>
                  </a:lnTo>
                  <a:lnTo>
                    <a:pt x="631125" y="69794"/>
                  </a:lnTo>
                  <a:lnTo>
                    <a:pt x="588960" y="87627"/>
                  </a:lnTo>
                  <a:lnTo>
                    <a:pt x="547808" y="107310"/>
                  </a:lnTo>
                  <a:lnTo>
                    <a:pt x="507720" y="128790"/>
                  </a:lnTo>
                  <a:lnTo>
                    <a:pt x="468751" y="152015"/>
                  </a:lnTo>
                  <a:lnTo>
                    <a:pt x="430950" y="176933"/>
                  </a:lnTo>
                  <a:lnTo>
                    <a:pt x="394372" y="203492"/>
                  </a:lnTo>
                  <a:lnTo>
                    <a:pt x="359069" y="231639"/>
                  </a:lnTo>
                  <a:lnTo>
                    <a:pt x="325091" y="261322"/>
                  </a:lnTo>
                  <a:lnTo>
                    <a:pt x="292493" y="292488"/>
                  </a:lnTo>
                  <a:lnTo>
                    <a:pt x="261326" y="325086"/>
                  </a:lnTo>
                  <a:lnTo>
                    <a:pt x="231643" y="359062"/>
                  </a:lnTo>
                  <a:lnTo>
                    <a:pt x="203496" y="394366"/>
                  </a:lnTo>
                  <a:lnTo>
                    <a:pt x="176937" y="430943"/>
                  </a:lnTo>
                  <a:lnTo>
                    <a:pt x="152018" y="468743"/>
                  </a:lnTo>
                  <a:lnTo>
                    <a:pt x="128792" y="507713"/>
                  </a:lnTo>
                  <a:lnTo>
                    <a:pt x="107312" y="547799"/>
                  </a:lnTo>
                  <a:lnTo>
                    <a:pt x="87629" y="588952"/>
                  </a:lnTo>
                  <a:lnTo>
                    <a:pt x="69795" y="631116"/>
                  </a:lnTo>
                  <a:lnTo>
                    <a:pt x="53864" y="674242"/>
                  </a:lnTo>
                  <a:lnTo>
                    <a:pt x="39887" y="718275"/>
                  </a:lnTo>
                  <a:lnTo>
                    <a:pt x="27917" y="763164"/>
                  </a:lnTo>
                  <a:lnTo>
                    <a:pt x="18006" y="808857"/>
                  </a:lnTo>
                  <a:lnTo>
                    <a:pt x="10207" y="855301"/>
                  </a:lnTo>
                  <a:lnTo>
                    <a:pt x="4571" y="902445"/>
                  </a:lnTo>
                  <a:lnTo>
                    <a:pt x="1151" y="950234"/>
                  </a:lnTo>
                  <a:lnTo>
                    <a:pt x="0" y="998618"/>
                  </a:lnTo>
                  <a:lnTo>
                    <a:pt x="1151" y="1047003"/>
                  </a:lnTo>
                  <a:lnTo>
                    <a:pt x="4571" y="1094794"/>
                  </a:lnTo>
                  <a:lnTo>
                    <a:pt x="10207" y="1141938"/>
                  </a:lnTo>
                  <a:lnTo>
                    <a:pt x="18006" y="1188383"/>
                  </a:lnTo>
                  <a:lnTo>
                    <a:pt x="27917" y="1234076"/>
                  </a:lnTo>
                  <a:lnTo>
                    <a:pt x="39887" y="1278966"/>
                  </a:lnTo>
                  <a:lnTo>
                    <a:pt x="53864" y="1323000"/>
                  </a:lnTo>
                  <a:lnTo>
                    <a:pt x="69795" y="1366126"/>
                  </a:lnTo>
                  <a:lnTo>
                    <a:pt x="87629" y="1408291"/>
                  </a:lnTo>
                  <a:lnTo>
                    <a:pt x="107312" y="1449444"/>
                  </a:lnTo>
                  <a:lnTo>
                    <a:pt x="128792" y="1489531"/>
                  </a:lnTo>
                  <a:lnTo>
                    <a:pt x="152018" y="1528501"/>
                  </a:lnTo>
                  <a:lnTo>
                    <a:pt x="176937" y="1566301"/>
                  </a:lnTo>
                  <a:lnTo>
                    <a:pt x="203496" y="1602879"/>
                  </a:lnTo>
                  <a:lnTo>
                    <a:pt x="231643" y="1638183"/>
                  </a:lnTo>
                  <a:lnTo>
                    <a:pt x="261326" y="1672160"/>
                  </a:lnTo>
                  <a:lnTo>
                    <a:pt x="292493" y="1704758"/>
                  </a:lnTo>
                  <a:lnTo>
                    <a:pt x="325091" y="1735924"/>
                  </a:lnTo>
                  <a:lnTo>
                    <a:pt x="359069" y="1765607"/>
                  </a:lnTo>
                  <a:lnTo>
                    <a:pt x="394372" y="1793755"/>
                  </a:lnTo>
                  <a:lnTo>
                    <a:pt x="430950" y="1820313"/>
                  </a:lnTo>
                  <a:lnTo>
                    <a:pt x="468751" y="1845232"/>
                  </a:lnTo>
                  <a:lnTo>
                    <a:pt x="507720" y="1868457"/>
                  </a:lnTo>
                  <a:lnTo>
                    <a:pt x="547808" y="1889937"/>
                  </a:lnTo>
                  <a:lnTo>
                    <a:pt x="588960" y="1909620"/>
                  </a:lnTo>
                  <a:lnTo>
                    <a:pt x="631125" y="1927453"/>
                  </a:lnTo>
                  <a:lnTo>
                    <a:pt x="674251" y="1943384"/>
                  </a:lnTo>
                  <a:lnTo>
                    <a:pt x="718285" y="1957360"/>
                  </a:lnTo>
                  <a:lnTo>
                    <a:pt x="763174" y="1969330"/>
                  </a:lnTo>
                  <a:lnTo>
                    <a:pt x="808867" y="1979241"/>
                  </a:lnTo>
                  <a:lnTo>
                    <a:pt x="855312" y="1987040"/>
                  </a:lnTo>
                  <a:lnTo>
                    <a:pt x="902455" y="1992676"/>
                  </a:lnTo>
                  <a:lnTo>
                    <a:pt x="950245" y="1996096"/>
                  </a:lnTo>
                  <a:lnTo>
                    <a:pt x="998629" y="1997248"/>
                  </a:lnTo>
                  <a:lnTo>
                    <a:pt x="1047013" y="1996096"/>
                  </a:lnTo>
                  <a:lnTo>
                    <a:pt x="1094803" y="1992676"/>
                  </a:lnTo>
                  <a:lnTo>
                    <a:pt x="1141946" y="1987040"/>
                  </a:lnTo>
                  <a:lnTo>
                    <a:pt x="1188390" y="1979241"/>
                  </a:lnTo>
                  <a:lnTo>
                    <a:pt x="1234083" y="1969330"/>
                  </a:lnTo>
                  <a:lnTo>
                    <a:pt x="1278973" y="1957360"/>
                  </a:lnTo>
                  <a:lnTo>
                    <a:pt x="1323007" y="1943384"/>
                  </a:lnTo>
                  <a:lnTo>
                    <a:pt x="1366132" y="1927453"/>
                  </a:lnTo>
                  <a:lnTo>
                    <a:pt x="1408297" y="1909620"/>
                  </a:lnTo>
                  <a:lnTo>
                    <a:pt x="1449450" y="1889937"/>
                  </a:lnTo>
                  <a:lnTo>
                    <a:pt x="1489537" y="1868457"/>
                  </a:lnTo>
                  <a:lnTo>
                    <a:pt x="1528507" y="1845232"/>
                  </a:lnTo>
                  <a:lnTo>
                    <a:pt x="1566307" y="1820313"/>
                  </a:lnTo>
                  <a:lnTo>
                    <a:pt x="1602885" y="1793755"/>
                  </a:lnTo>
                  <a:lnTo>
                    <a:pt x="1638189" y="1765607"/>
                  </a:lnTo>
                  <a:lnTo>
                    <a:pt x="1672166" y="1735924"/>
                  </a:lnTo>
                  <a:lnTo>
                    <a:pt x="1704764" y="1704758"/>
                  </a:lnTo>
                  <a:lnTo>
                    <a:pt x="1735931" y="1672160"/>
                  </a:lnTo>
                  <a:lnTo>
                    <a:pt x="1765614" y="1638183"/>
                  </a:lnTo>
                  <a:lnTo>
                    <a:pt x="1793762" y="1602879"/>
                  </a:lnTo>
                  <a:lnTo>
                    <a:pt x="1820321" y="1566301"/>
                  </a:lnTo>
                  <a:lnTo>
                    <a:pt x="1845240" y="1528501"/>
                  </a:lnTo>
                  <a:lnTo>
                    <a:pt x="1868465" y="1489531"/>
                  </a:lnTo>
                  <a:lnTo>
                    <a:pt x="1889946" y="1449444"/>
                  </a:lnTo>
                  <a:lnTo>
                    <a:pt x="1909629" y="1408291"/>
                  </a:lnTo>
                  <a:lnTo>
                    <a:pt x="1927462" y="1366126"/>
                  </a:lnTo>
                  <a:lnTo>
                    <a:pt x="1943393" y="1323000"/>
                  </a:lnTo>
                  <a:lnTo>
                    <a:pt x="1957370" y="1278966"/>
                  </a:lnTo>
                  <a:lnTo>
                    <a:pt x="1969340" y="1234076"/>
                  </a:lnTo>
                  <a:lnTo>
                    <a:pt x="1979251" y="1188383"/>
                  </a:lnTo>
                  <a:lnTo>
                    <a:pt x="1987051" y="1141938"/>
                  </a:lnTo>
                  <a:lnTo>
                    <a:pt x="1992687" y="1094794"/>
                  </a:lnTo>
                  <a:lnTo>
                    <a:pt x="1996106" y="1047003"/>
                  </a:lnTo>
                  <a:lnTo>
                    <a:pt x="1997258" y="998618"/>
                  </a:lnTo>
                  <a:lnTo>
                    <a:pt x="1996106" y="950234"/>
                  </a:lnTo>
                  <a:lnTo>
                    <a:pt x="1992687" y="902445"/>
                  </a:lnTo>
                  <a:lnTo>
                    <a:pt x="1987051" y="855301"/>
                  </a:lnTo>
                  <a:lnTo>
                    <a:pt x="1979251" y="808857"/>
                  </a:lnTo>
                  <a:lnTo>
                    <a:pt x="1969340" y="763164"/>
                  </a:lnTo>
                  <a:lnTo>
                    <a:pt x="1957370" y="718275"/>
                  </a:lnTo>
                  <a:lnTo>
                    <a:pt x="1943393" y="674242"/>
                  </a:lnTo>
                  <a:lnTo>
                    <a:pt x="1927462" y="631116"/>
                  </a:lnTo>
                  <a:lnTo>
                    <a:pt x="1909629" y="588952"/>
                  </a:lnTo>
                  <a:lnTo>
                    <a:pt x="1889946" y="547799"/>
                  </a:lnTo>
                  <a:lnTo>
                    <a:pt x="1868465" y="507713"/>
                  </a:lnTo>
                  <a:lnTo>
                    <a:pt x="1845240" y="468743"/>
                  </a:lnTo>
                  <a:lnTo>
                    <a:pt x="1820321" y="430943"/>
                  </a:lnTo>
                  <a:lnTo>
                    <a:pt x="1793762" y="394366"/>
                  </a:lnTo>
                  <a:lnTo>
                    <a:pt x="1765614" y="359062"/>
                  </a:lnTo>
                  <a:lnTo>
                    <a:pt x="1735931" y="325086"/>
                  </a:lnTo>
                  <a:lnTo>
                    <a:pt x="1704764" y="292488"/>
                  </a:lnTo>
                  <a:lnTo>
                    <a:pt x="1672166" y="261322"/>
                  </a:lnTo>
                  <a:lnTo>
                    <a:pt x="1638189" y="231639"/>
                  </a:lnTo>
                  <a:lnTo>
                    <a:pt x="1602885" y="203492"/>
                  </a:lnTo>
                  <a:lnTo>
                    <a:pt x="1566307" y="176933"/>
                  </a:lnTo>
                  <a:lnTo>
                    <a:pt x="1528507" y="152015"/>
                  </a:lnTo>
                  <a:lnTo>
                    <a:pt x="1489537" y="128790"/>
                  </a:lnTo>
                  <a:lnTo>
                    <a:pt x="1449450" y="107310"/>
                  </a:lnTo>
                  <a:lnTo>
                    <a:pt x="1408297" y="87627"/>
                  </a:lnTo>
                  <a:lnTo>
                    <a:pt x="1366132" y="69794"/>
                  </a:lnTo>
                  <a:lnTo>
                    <a:pt x="1323007" y="53863"/>
                  </a:lnTo>
                  <a:lnTo>
                    <a:pt x="1278973" y="39887"/>
                  </a:lnTo>
                  <a:lnTo>
                    <a:pt x="1234083" y="27917"/>
                  </a:lnTo>
                  <a:lnTo>
                    <a:pt x="1188390" y="18006"/>
                  </a:lnTo>
                  <a:lnTo>
                    <a:pt x="1141946" y="10207"/>
                  </a:lnTo>
                  <a:lnTo>
                    <a:pt x="1094803" y="4571"/>
                  </a:lnTo>
                  <a:lnTo>
                    <a:pt x="1047013" y="1151"/>
                  </a:lnTo>
                  <a:lnTo>
                    <a:pt x="998629" y="0"/>
                  </a:lnTo>
                  <a:close/>
                </a:path>
              </a:pathLst>
            </a:custGeom>
            <a:solidFill>
              <a:srgbClr val="EFF1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44377" y="6152402"/>
              <a:ext cx="1982470" cy="993775"/>
            </a:xfrm>
            <a:custGeom>
              <a:avLst/>
              <a:gdLst/>
              <a:ahLst/>
              <a:cxnLst/>
              <a:rect l="l" t="t" r="r" b="b"/>
              <a:pathLst>
                <a:path w="1982470" h="993775">
                  <a:moveTo>
                    <a:pt x="1919480" y="0"/>
                  </a:moveTo>
                  <a:lnTo>
                    <a:pt x="62825" y="0"/>
                  </a:lnTo>
                  <a:lnTo>
                    <a:pt x="38369" y="4938"/>
                  </a:lnTo>
                  <a:lnTo>
                    <a:pt x="18399" y="18403"/>
                  </a:lnTo>
                  <a:lnTo>
                    <a:pt x="4936" y="38373"/>
                  </a:lnTo>
                  <a:lnTo>
                    <a:pt x="0" y="62825"/>
                  </a:lnTo>
                  <a:lnTo>
                    <a:pt x="0" y="930945"/>
                  </a:lnTo>
                  <a:lnTo>
                    <a:pt x="4936" y="955401"/>
                  </a:lnTo>
                  <a:lnTo>
                    <a:pt x="18399" y="975370"/>
                  </a:lnTo>
                  <a:lnTo>
                    <a:pt x="38369" y="988834"/>
                  </a:lnTo>
                  <a:lnTo>
                    <a:pt x="62825" y="993770"/>
                  </a:lnTo>
                  <a:lnTo>
                    <a:pt x="1919480" y="993770"/>
                  </a:lnTo>
                  <a:lnTo>
                    <a:pt x="1943936" y="988834"/>
                  </a:lnTo>
                  <a:lnTo>
                    <a:pt x="1963906" y="975370"/>
                  </a:lnTo>
                  <a:lnTo>
                    <a:pt x="1977369" y="955401"/>
                  </a:lnTo>
                  <a:lnTo>
                    <a:pt x="1982306" y="930945"/>
                  </a:lnTo>
                  <a:lnTo>
                    <a:pt x="1982306" y="62825"/>
                  </a:lnTo>
                  <a:lnTo>
                    <a:pt x="1977369" y="38373"/>
                  </a:lnTo>
                  <a:lnTo>
                    <a:pt x="1963906" y="18403"/>
                  </a:lnTo>
                  <a:lnTo>
                    <a:pt x="1943936" y="4938"/>
                  </a:lnTo>
                  <a:lnTo>
                    <a:pt x="191948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245878" y="6274217"/>
            <a:ext cx="1179830" cy="729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2860">
              <a:lnSpc>
                <a:spcPct val="100400"/>
              </a:lnSpc>
              <a:spcBef>
                <a:spcPts val="95"/>
              </a:spcBef>
            </a:pP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Energie­ intensiv?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219532" y="3495379"/>
            <a:ext cx="12963525" cy="5266690"/>
            <a:chOff x="1219532" y="3495379"/>
            <a:chExt cx="12963525" cy="5266690"/>
          </a:xfrm>
        </p:grpSpPr>
        <p:sp>
          <p:nvSpPr>
            <p:cNvPr id="8" name="object 8"/>
            <p:cNvSpPr/>
            <p:nvPr/>
          </p:nvSpPr>
          <p:spPr>
            <a:xfrm>
              <a:off x="1235407" y="3511254"/>
              <a:ext cx="1200785" cy="1076960"/>
            </a:xfrm>
            <a:custGeom>
              <a:avLst/>
              <a:gdLst/>
              <a:ahLst/>
              <a:cxnLst/>
              <a:rect l="l" t="t" r="r" b="b"/>
              <a:pathLst>
                <a:path w="1200785" h="1076960">
                  <a:moveTo>
                    <a:pt x="1200256" y="1076333"/>
                  </a:moveTo>
                  <a:lnTo>
                    <a:pt x="980399" y="1076333"/>
                  </a:lnTo>
                  <a:lnTo>
                    <a:pt x="980399" y="381946"/>
                  </a:lnTo>
                  <a:lnTo>
                    <a:pt x="1200256" y="381946"/>
                  </a:lnTo>
                  <a:lnTo>
                    <a:pt x="1200256" y="1076333"/>
                  </a:lnTo>
                  <a:close/>
                </a:path>
                <a:path w="1200785" h="1076960">
                  <a:moveTo>
                    <a:pt x="219857" y="1076333"/>
                  </a:moveTo>
                  <a:lnTo>
                    <a:pt x="0" y="1076333"/>
                  </a:lnTo>
                  <a:lnTo>
                    <a:pt x="0" y="381946"/>
                  </a:lnTo>
                  <a:lnTo>
                    <a:pt x="219857" y="381946"/>
                  </a:lnTo>
                  <a:lnTo>
                    <a:pt x="219857" y="1076333"/>
                  </a:lnTo>
                  <a:close/>
                </a:path>
                <a:path w="1200785" h="1076960">
                  <a:moveTo>
                    <a:pt x="980399" y="1076333"/>
                  </a:moveTo>
                  <a:lnTo>
                    <a:pt x="219857" y="1076333"/>
                  </a:lnTo>
                  <a:lnTo>
                    <a:pt x="219857" y="0"/>
                  </a:lnTo>
                  <a:lnTo>
                    <a:pt x="980399" y="0"/>
                  </a:lnTo>
                  <a:lnTo>
                    <a:pt x="980399" y="1076333"/>
                  </a:lnTo>
                  <a:close/>
                </a:path>
                <a:path w="1200785" h="1076960">
                  <a:moveTo>
                    <a:pt x="437703" y="261248"/>
                  </a:moveTo>
                  <a:lnTo>
                    <a:pt x="330387" y="261248"/>
                  </a:lnTo>
                  <a:lnTo>
                    <a:pt x="330387" y="153932"/>
                  </a:lnTo>
                  <a:lnTo>
                    <a:pt x="437703" y="153932"/>
                  </a:lnTo>
                  <a:lnTo>
                    <a:pt x="437703" y="261248"/>
                  </a:lnTo>
                  <a:close/>
                </a:path>
                <a:path w="1200785" h="1076960">
                  <a:moveTo>
                    <a:pt x="653781" y="261248"/>
                  </a:moveTo>
                  <a:lnTo>
                    <a:pt x="546465" y="261248"/>
                  </a:lnTo>
                  <a:lnTo>
                    <a:pt x="546465" y="153932"/>
                  </a:lnTo>
                  <a:lnTo>
                    <a:pt x="653781" y="153932"/>
                  </a:lnTo>
                  <a:lnTo>
                    <a:pt x="653781" y="261248"/>
                  </a:lnTo>
                  <a:close/>
                </a:path>
                <a:path w="1200785" h="1076960">
                  <a:moveTo>
                    <a:pt x="869858" y="261248"/>
                  </a:moveTo>
                  <a:lnTo>
                    <a:pt x="762542" y="261248"/>
                  </a:lnTo>
                  <a:lnTo>
                    <a:pt x="762542" y="153932"/>
                  </a:lnTo>
                  <a:lnTo>
                    <a:pt x="869858" y="153932"/>
                  </a:lnTo>
                  <a:lnTo>
                    <a:pt x="869858" y="261248"/>
                  </a:lnTo>
                  <a:close/>
                </a:path>
                <a:path w="1200785" h="1076960">
                  <a:moveTo>
                    <a:pt x="437703" y="484309"/>
                  </a:moveTo>
                  <a:lnTo>
                    <a:pt x="330387" y="484309"/>
                  </a:lnTo>
                  <a:lnTo>
                    <a:pt x="330387" y="376993"/>
                  </a:lnTo>
                  <a:lnTo>
                    <a:pt x="437703" y="376993"/>
                  </a:lnTo>
                  <a:lnTo>
                    <a:pt x="437703" y="484309"/>
                  </a:lnTo>
                  <a:close/>
                </a:path>
                <a:path w="1200785" h="1076960">
                  <a:moveTo>
                    <a:pt x="653781" y="484309"/>
                  </a:moveTo>
                  <a:lnTo>
                    <a:pt x="546465" y="484309"/>
                  </a:lnTo>
                  <a:lnTo>
                    <a:pt x="546465" y="376993"/>
                  </a:lnTo>
                  <a:lnTo>
                    <a:pt x="653781" y="376993"/>
                  </a:lnTo>
                  <a:lnTo>
                    <a:pt x="653781" y="484309"/>
                  </a:lnTo>
                  <a:close/>
                </a:path>
                <a:path w="1200785" h="1076960">
                  <a:moveTo>
                    <a:pt x="869858" y="484309"/>
                  </a:moveTo>
                  <a:lnTo>
                    <a:pt x="762542" y="484309"/>
                  </a:lnTo>
                  <a:lnTo>
                    <a:pt x="762542" y="376993"/>
                  </a:lnTo>
                  <a:lnTo>
                    <a:pt x="869858" y="376993"/>
                  </a:lnTo>
                  <a:lnTo>
                    <a:pt x="869858" y="484309"/>
                  </a:lnTo>
                  <a:close/>
                </a:path>
                <a:path w="1200785" h="1076960">
                  <a:moveTo>
                    <a:pt x="437703" y="707371"/>
                  </a:moveTo>
                  <a:lnTo>
                    <a:pt x="330387" y="707371"/>
                  </a:lnTo>
                  <a:lnTo>
                    <a:pt x="330387" y="600055"/>
                  </a:lnTo>
                  <a:lnTo>
                    <a:pt x="437703" y="600055"/>
                  </a:lnTo>
                  <a:lnTo>
                    <a:pt x="437703" y="707371"/>
                  </a:lnTo>
                  <a:close/>
                </a:path>
                <a:path w="1200785" h="1076960">
                  <a:moveTo>
                    <a:pt x="653781" y="707371"/>
                  </a:moveTo>
                  <a:lnTo>
                    <a:pt x="546465" y="707371"/>
                  </a:lnTo>
                  <a:lnTo>
                    <a:pt x="546465" y="600055"/>
                  </a:lnTo>
                  <a:lnTo>
                    <a:pt x="653781" y="600055"/>
                  </a:lnTo>
                  <a:lnTo>
                    <a:pt x="653781" y="707371"/>
                  </a:lnTo>
                  <a:close/>
                </a:path>
                <a:path w="1200785" h="1076960">
                  <a:moveTo>
                    <a:pt x="869858" y="707371"/>
                  </a:moveTo>
                  <a:lnTo>
                    <a:pt x="762542" y="707371"/>
                  </a:lnTo>
                  <a:lnTo>
                    <a:pt x="762542" y="600055"/>
                  </a:lnTo>
                  <a:lnTo>
                    <a:pt x="869858" y="600055"/>
                  </a:lnTo>
                  <a:lnTo>
                    <a:pt x="869858" y="707371"/>
                  </a:lnTo>
                  <a:close/>
                </a:path>
                <a:path w="1200785" h="1076960">
                  <a:moveTo>
                    <a:pt x="772866" y="1076333"/>
                  </a:moveTo>
                  <a:lnTo>
                    <a:pt x="427369" y="1076333"/>
                  </a:lnTo>
                  <a:lnTo>
                    <a:pt x="427369" y="809661"/>
                  </a:lnTo>
                  <a:lnTo>
                    <a:pt x="772866" y="809661"/>
                  </a:lnTo>
                  <a:lnTo>
                    <a:pt x="772866" y="1076333"/>
                  </a:lnTo>
                  <a:close/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078625" y="8413974"/>
              <a:ext cx="4104640" cy="347980"/>
            </a:xfrm>
            <a:custGeom>
              <a:avLst/>
              <a:gdLst/>
              <a:ahLst/>
              <a:cxnLst/>
              <a:rect l="l" t="t" r="r" b="b"/>
              <a:pathLst>
                <a:path w="4104640" h="347979">
                  <a:moveTo>
                    <a:pt x="4104147" y="0"/>
                  </a:moveTo>
                  <a:lnTo>
                    <a:pt x="0" y="0"/>
                  </a:lnTo>
                  <a:lnTo>
                    <a:pt x="0" y="347685"/>
                  </a:lnTo>
                  <a:lnTo>
                    <a:pt x="4104147" y="347685"/>
                  </a:lnTo>
                  <a:lnTo>
                    <a:pt x="4104147" y="0"/>
                  </a:lnTo>
                  <a:close/>
                </a:path>
              </a:pathLst>
            </a:custGeom>
            <a:solidFill>
              <a:srgbClr val="E9EB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248122" y="2902248"/>
            <a:ext cx="14114144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Sachverhalt</a:t>
            </a:r>
            <a:r>
              <a:rPr sz="1950" b="1" u="heavy" spc="8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eines</a:t>
            </a:r>
            <a:r>
              <a:rPr sz="1950" b="1" u="heavy" spc="85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technologieorientierten,</a:t>
            </a:r>
            <a:r>
              <a:rPr sz="1950" b="1" u="heavy" spc="8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mittelständischen</a:t>
            </a:r>
            <a:r>
              <a:rPr sz="1950" b="1" u="heavy" spc="85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Unternehmens</a:t>
            </a:r>
            <a:r>
              <a:rPr sz="1950" b="1" u="heavy" spc="85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im</a:t>
            </a:r>
            <a:r>
              <a:rPr sz="1950" b="1" u="heavy" spc="8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Bereich</a:t>
            </a:r>
            <a:r>
              <a:rPr sz="1950" b="1" u="heavy" spc="85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der</a:t>
            </a:r>
            <a:r>
              <a:rPr sz="1950" b="1" u="heavy" spc="8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heavy" spc="-1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Oberflächenbeschichtung</a:t>
            </a:r>
            <a:endParaRPr sz="19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223469" y="8428614"/>
            <a:ext cx="1752600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b="1" spc="-10" dirty="0">
                <a:solidFill>
                  <a:srgbClr val="00387A"/>
                </a:solidFill>
                <a:latin typeface="Arial"/>
                <a:cs typeface="Arial"/>
              </a:rPr>
              <a:t>BASIS-</a:t>
            </a:r>
            <a:r>
              <a:rPr sz="1800" b="1" dirty="0">
                <a:solidFill>
                  <a:srgbClr val="00387A"/>
                </a:solidFill>
                <a:latin typeface="Arial"/>
                <a:cs typeface="Arial"/>
              </a:rPr>
              <a:t>STUFE</a:t>
            </a:r>
            <a:r>
              <a:rPr sz="1800" b="1" spc="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b="1" spc="-50" dirty="0">
                <a:solidFill>
                  <a:srgbClr val="00387A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078625" y="8984983"/>
            <a:ext cx="4104640" cy="347980"/>
          </a:xfrm>
          <a:custGeom>
            <a:avLst/>
            <a:gdLst/>
            <a:ahLst/>
            <a:cxnLst/>
            <a:rect l="l" t="t" r="r" b="b"/>
            <a:pathLst>
              <a:path w="4104640" h="347979">
                <a:moveTo>
                  <a:pt x="4104147" y="0"/>
                </a:moveTo>
                <a:lnTo>
                  <a:pt x="0" y="0"/>
                </a:lnTo>
                <a:lnTo>
                  <a:pt x="0" y="347685"/>
                </a:lnTo>
                <a:lnTo>
                  <a:pt x="4104147" y="347685"/>
                </a:lnTo>
                <a:lnTo>
                  <a:pt x="4104147" y="0"/>
                </a:lnTo>
                <a:close/>
              </a:path>
            </a:pathLst>
          </a:custGeom>
          <a:solidFill>
            <a:srgbClr val="D5ED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0269077" y="8999621"/>
            <a:ext cx="972819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800" b="1" spc="-50" dirty="0">
                <a:solidFill>
                  <a:srgbClr val="00387A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0078625" y="10127000"/>
            <a:ext cx="4104640" cy="347980"/>
          </a:xfrm>
          <a:custGeom>
            <a:avLst/>
            <a:gdLst/>
            <a:ahLst/>
            <a:cxnLst/>
            <a:rect l="l" t="t" r="r" b="b"/>
            <a:pathLst>
              <a:path w="4104640" h="347979">
                <a:moveTo>
                  <a:pt x="4104147" y="0"/>
                </a:moveTo>
                <a:lnTo>
                  <a:pt x="0" y="0"/>
                </a:lnTo>
                <a:lnTo>
                  <a:pt x="0" y="347685"/>
                </a:lnTo>
                <a:lnTo>
                  <a:pt x="4104147" y="347685"/>
                </a:lnTo>
                <a:lnTo>
                  <a:pt x="4104147" y="0"/>
                </a:lnTo>
                <a:close/>
              </a:path>
            </a:pathLst>
          </a:custGeom>
          <a:solidFill>
            <a:srgbClr val="E9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775484" y="8885625"/>
            <a:ext cx="224917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u="sng" spc="-10" dirty="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Förderungskategorien</a:t>
            </a:r>
            <a:endParaRPr sz="16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42690" y="8382972"/>
            <a:ext cx="3147060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dirty="0">
                <a:solidFill>
                  <a:srgbClr val="00A5E8"/>
                </a:solidFill>
                <a:latin typeface="Arial"/>
                <a:cs typeface="Arial"/>
              </a:rPr>
              <a:t>Ja</a:t>
            </a:r>
            <a:r>
              <a:rPr sz="1450" b="1" dirty="0">
                <a:latin typeface="Arial"/>
                <a:cs typeface="Arial"/>
              </a:rPr>
              <a:t>,</a:t>
            </a:r>
            <a:r>
              <a:rPr sz="1450" b="1" spc="5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es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handelt</a:t>
            </a:r>
            <a:r>
              <a:rPr sz="1450" b="1" spc="5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sich</a:t>
            </a:r>
            <a:r>
              <a:rPr sz="1450" b="1" spc="5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um</a:t>
            </a:r>
            <a:r>
              <a:rPr sz="1450" b="1" spc="5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ein</a:t>
            </a:r>
            <a:r>
              <a:rPr sz="1450" b="1" spc="5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energie-</a:t>
            </a:r>
            <a:endParaRPr sz="14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42690" y="8609143"/>
            <a:ext cx="3260090" cy="7042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95"/>
              </a:spcBef>
            </a:pPr>
            <a:r>
              <a:rPr sz="1450" b="1" dirty="0">
                <a:latin typeface="Arial"/>
                <a:cs typeface="Arial"/>
              </a:rPr>
              <a:t>intensives</a:t>
            </a:r>
            <a:r>
              <a:rPr sz="1450" b="1" spc="145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Unternehmen,</a:t>
            </a:r>
            <a:r>
              <a:rPr sz="1450" b="1" spc="14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aufgrund </a:t>
            </a:r>
            <a:r>
              <a:rPr sz="1450" dirty="0">
                <a:latin typeface="Arial"/>
                <a:cs typeface="Arial"/>
              </a:rPr>
              <a:t>Energie</a:t>
            </a:r>
            <a:r>
              <a:rPr sz="1450" spc="21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Strombeschaffungskosten</a:t>
            </a:r>
            <a:r>
              <a:rPr sz="1450" spc="210" dirty="0">
                <a:latin typeface="Arial"/>
                <a:cs typeface="Arial"/>
              </a:rPr>
              <a:t> </a:t>
            </a:r>
            <a:r>
              <a:rPr sz="1450" spc="-25" dirty="0">
                <a:latin typeface="Arial"/>
                <a:cs typeface="Arial"/>
              </a:rPr>
              <a:t>von </a:t>
            </a:r>
            <a:r>
              <a:rPr sz="1450" dirty="0">
                <a:latin typeface="Arial"/>
                <a:cs typeface="Arial"/>
              </a:rPr>
              <a:t>mindestens</a:t>
            </a:r>
            <a:r>
              <a:rPr sz="1450" spc="7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3%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des</a:t>
            </a:r>
            <a:r>
              <a:rPr sz="1450" spc="80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Produktionswerts.</a:t>
            </a:r>
            <a:endParaRPr sz="145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721681" y="9503218"/>
            <a:ext cx="453390" cy="453390"/>
          </a:xfrm>
          <a:custGeom>
            <a:avLst/>
            <a:gdLst/>
            <a:ahLst/>
            <a:cxnLst/>
            <a:rect l="l" t="t" r="r" b="b"/>
            <a:pathLst>
              <a:path w="453390" h="453390">
                <a:moveTo>
                  <a:pt x="226610" y="0"/>
                </a:moveTo>
                <a:lnTo>
                  <a:pt x="180939" y="4605"/>
                </a:lnTo>
                <a:lnTo>
                  <a:pt x="138401" y="17812"/>
                </a:lnTo>
                <a:lnTo>
                  <a:pt x="99908" y="38709"/>
                </a:lnTo>
                <a:lnTo>
                  <a:pt x="66371" y="66385"/>
                </a:lnTo>
                <a:lnTo>
                  <a:pt x="38700" y="99927"/>
                </a:lnTo>
                <a:lnTo>
                  <a:pt x="17807" y="138423"/>
                </a:lnTo>
                <a:lnTo>
                  <a:pt x="4603" y="180962"/>
                </a:lnTo>
                <a:lnTo>
                  <a:pt x="0" y="226631"/>
                </a:lnTo>
                <a:lnTo>
                  <a:pt x="4603" y="272296"/>
                </a:lnTo>
                <a:lnTo>
                  <a:pt x="17807" y="314830"/>
                </a:lnTo>
                <a:lnTo>
                  <a:pt x="38700" y="353321"/>
                </a:lnTo>
                <a:lnTo>
                  <a:pt x="66371" y="386858"/>
                </a:lnTo>
                <a:lnTo>
                  <a:pt x="99908" y="414529"/>
                </a:lnTo>
                <a:lnTo>
                  <a:pt x="138401" y="435423"/>
                </a:lnTo>
                <a:lnTo>
                  <a:pt x="180939" y="448628"/>
                </a:lnTo>
                <a:lnTo>
                  <a:pt x="226610" y="453232"/>
                </a:lnTo>
                <a:lnTo>
                  <a:pt x="272276" y="448628"/>
                </a:lnTo>
                <a:lnTo>
                  <a:pt x="314811" y="435423"/>
                </a:lnTo>
                <a:lnTo>
                  <a:pt x="353304" y="414529"/>
                </a:lnTo>
                <a:lnTo>
                  <a:pt x="386842" y="386858"/>
                </a:lnTo>
                <a:lnTo>
                  <a:pt x="414515" y="353321"/>
                </a:lnTo>
                <a:lnTo>
                  <a:pt x="435411" y="314830"/>
                </a:lnTo>
                <a:lnTo>
                  <a:pt x="448617" y="272296"/>
                </a:lnTo>
                <a:lnTo>
                  <a:pt x="453221" y="226631"/>
                </a:lnTo>
                <a:lnTo>
                  <a:pt x="448617" y="180962"/>
                </a:lnTo>
                <a:lnTo>
                  <a:pt x="435411" y="138423"/>
                </a:lnTo>
                <a:lnTo>
                  <a:pt x="414515" y="99927"/>
                </a:lnTo>
                <a:lnTo>
                  <a:pt x="386842" y="66385"/>
                </a:lnTo>
                <a:lnTo>
                  <a:pt x="353304" y="38709"/>
                </a:lnTo>
                <a:lnTo>
                  <a:pt x="314811" y="17812"/>
                </a:lnTo>
                <a:lnTo>
                  <a:pt x="272276" y="4605"/>
                </a:lnTo>
                <a:lnTo>
                  <a:pt x="226610" y="0"/>
                </a:lnTo>
                <a:close/>
              </a:path>
            </a:pathLst>
          </a:custGeom>
          <a:solidFill>
            <a:srgbClr val="E2051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9849770" y="9631312"/>
            <a:ext cx="197485" cy="197485"/>
            <a:chOff x="9849770" y="9631312"/>
            <a:chExt cx="197485" cy="197485"/>
          </a:xfrm>
        </p:grpSpPr>
        <p:sp>
          <p:nvSpPr>
            <p:cNvPr id="20" name="object 20"/>
            <p:cNvSpPr/>
            <p:nvPr/>
          </p:nvSpPr>
          <p:spPr>
            <a:xfrm>
              <a:off x="9872429" y="9654693"/>
              <a:ext cx="151765" cy="150495"/>
            </a:xfrm>
            <a:custGeom>
              <a:avLst/>
              <a:gdLst/>
              <a:ahLst/>
              <a:cxnLst/>
              <a:rect l="l" t="t" r="r" b="b"/>
              <a:pathLst>
                <a:path w="151765" h="150495">
                  <a:moveTo>
                    <a:pt x="0" y="150278"/>
                  </a:moveTo>
                  <a:lnTo>
                    <a:pt x="151733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873165" y="9653971"/>
              <a:ext cx="150495" cy="151765"/>
            </a:xfrm>
            <a:custGeom>
              <a:avLst/>
              <a:gdLst/>
              <a:ahLst/>
              <a:cxnLst/>
              <a:rect l="l" t="t" r="r" b="b"/>
              <a:pathLst>
                <a:path w="150495" h="151765">
                  <a:moveTo>
                    <a:pt x="0" y="0"/>
                  </a:moveTo>
                  <a:lnTo>
                    <a:pt x="150267" y="151723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844381" y="8446936"/>
            <a:ext cx="9330690" cy="2080895"/>
            <a:chOff x="844381" y="8446936"/>
            <a:chExt cx="9330690" cy="2080895"/>
          </a:xfrm>
        </p:grpSpPr>
        <p:sp>
          <p:nvSpPr>
            <p:cNvPr id="23" name="object 23"/>
            <p:cNvSpPr/>
            <p:nvPr/>
          </p:nvSpPr>
          <p:spPr>
            <a:xfrm>
              <a:off x="1403912" y="8710993"/>
              <a:ext cx="863600" cy="0"/>
            </a:xfrm>
            <a:custGeom>
              <a:avLst/>
              <a:gdLst/>
              <a:ahLst/>
              <a:cxnLst/>
              <a:rect l="l" t="t" r="r" b="b"/>
              <a:pathLst>
                <a:path w="863600">
                  <a:moveTo>
                    <a:pt x="863240" y="0"/>
                  </a:moveTo>
                  <a:lnTo>
                    <a:pt x="0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546920" y="8939992"/>
              <a:ext cx="6927215" cy="1515745"/>
            </a:xfrm>
            <a:custGeom>
              <a:avLst/>
              <a:gdLst/>
              <a:ahLst/>
              <a:cxnLst/>
              <a:rect l="l" t="t" r="r" b="b"/>
              <a:pathLst>
                <a:path w="6927215" h="1515745">
                  <a:moveTo>
                    <a:pt x="0" y="0"/>
                  </a:moveTo>
                  <a:lnTo>
                    <a:pt x="0" y="1515231"/>
                  </a:lnTo>
                  <a:lnTo>
                    <a:pt x="4243588" y="1515231"/>
                  </a:lnTo>
                  <a:lnTo>
                    <a:pt x="4243588" y="496613"/>
                  </a:lnTo>
                  <a:lnTo>
                    <a:pt x="6927171" y="496613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267156" y="8446936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408896" y="8628184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19" y="18553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320310" y="9561010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89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28"/>
                  </a:lnTo>
                  <a:lnTo>
                    <a:pt x="38700" y="353318"/>
                  </a:lnTo>
                  <a:lnTo>
                    <a:pt x="66371" y="386853"/>
                  </a:lnTo>
                  <a:lnTo>
                    <a:pt x="99908" y="414522"/>
                  </a:lnTo>
                  <a:lnTo>
                    <a:pt x="138401" y="435414"/>
                  </a:lnTo>
                  <a:lnTo>
                    <a:pt x="180939" y="448618"/>
                  </a:lnTo>
                  <a:lnTo>
                    <a:pt x="226610" y="453221"/>
                  </a:lnTo>
                  <a:lnTo>
                    <a:pt x="272276" y="448618"/>
                  </a:lnTo>
                  <a:lnTo>
                    <a:pt x="314811" y="435414"/>
                  </a:lnTo>
                  <a:lnTo>
                    <a:pt x="353304" y="414522"/>
                  </a:lnTo>
                  <a:lnTo>
                    <a:pt x="386842" y="386853"/>
                  </a:lnTo>
                  <a:lnTo>
                    <a:pt x="414515" y="353318"/>
                  </a:lnTo>
                  <a:lnTo>
                    <a:pt x="435411" y="314828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440441" y="9713155"/>
              <a:ext cx="213360" cy="138430"/>
            </a:xfrm>
            <a:custGeom>
              <a:avLst/>
              <a:gdLst/>
              <a:ahLst/>
              <a:cxnLst/>
              <a:rect l="l" t="t" r="r" b="b"/>
              <a:pathLst>
                <a:path w="213360" h="138429">
                  <a:moveTo>
                    <a:pt x="0" y="72081"/>
                  </a:moveTo>
                  <a:lnTo>
                    <a:pt x="68427" y="138142"/>
                  </a:lnTo>
                  <a:lnTo>
                    <a:pt x="212967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44381" y="8446936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E2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030472" y="8633927"/>
              <a:ext cx="187960" cy="186055"/>
            </a:xfrm>
            <a:custGeom>
              <a:avLst/>
              <a:gdLst/>
              <a:ahLst/>
              <a:cxnLst/>
              <a:rect l="l" t="t" r="r" b="b"/>
              <a:pathLst>
                <a:path w="187959" h="186054">
                  <a:moveTo>
                    <a:pt x="0" y="185533"/>
                  </a:moveTo>
                  <a:lnTo>
                    <a:pt x="187334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31382" y="8633040"/>
              <a:ext cx="186055" cy="187325"/>
            </a:xfrm>
            <a:custGeom>
              <a:avLst/>
              <a:gdLst/>
              <a:ahLst/>
              <a:cxnLst/>
              <a:rect l="l" t="t" r="r" b="b"/>
              <a:pathLst>
                <a:path w="186055" h="187325">
                  <a:moveTo>
                    <a:pt x="0" y="0"/>
                  </a:moveTo>
                  <a:lnTo>
                    <a:pt x="185523" y="187324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450344" y="8603525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79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450344" y="9164062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79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9450344" y="9724597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79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721682" y="10074225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E2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872428" y="10225698"/>
              <a:ext cx="151765" cy="150495"/>
            </a:xfrm>
            <a:custGeom>
              <a:avLst/>
              <a:gdLst/>
              <a:ahLst/>
              <a:cxnLst/>
              <a:rect l="l" t="t" r="r" b="b"/>
              <a:pathLst>
                <a:path w="151765" h="150495">
                  <a:moveTo>
                    <a:pt x="0" y="150278"/>
                  </a:moveTo>
                  <a:lnTo>
                    <a:pt x="151733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9873165" y="10224982"/>
              <a:ext cx="150495" cy="151765"/>
            </a:xfrm>
            <a:custGeom>
              <a:avLst/>
              <a:gdLst/>
              <a:ahLst/>
              <a:cxnLst/>
              <a:rect l="l" t="t" r="r" b="b"/>
              <a:pathLst>
                <a:path w="150495" h="151765">
                  <a:moveTo>
                    <a:pt x="0" y="0"/>
                  </a:moveTo>
                  <a:lnTo>
                    <a:pt x="150267" y="151723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9450344" y="10285135"/>
              <a:ext cx="271780" cy="0"/>
            </a:xfrm>
            <a:custGeom>
              <a:avLst/>
              <a:gdLst/>
              <a:ahLst/>
              <a:cxnLst/>
              <a:rect l="l" t="t" r="r" b="b"/>
              <a:pathLst>
                <a:path w="271779">
                  <a:moveTo>
                    <a:pt x="0" y="0"/>
                  </a:moveTo>
                  <a:lnTo>
                    <a:pt x="271332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466050" y="8598095"/>
              <a:ext cx="0" cy="1703070"/>
            </a:xfrm>
            <a:custGeom>
              <a:avLst/>
              <a:gdLst/>
              <a:ahLst/>
              <a:cxnLst/>
              <a:rect l="l" t="t" r="r" b="b"/>
              <a:pathLst>
                <a:path h="1703070">
                  <a:moveTo>
                    <a:pt x="0" y="0"/>
                  </a:moveTo>
                  <a:lnTo>
                    <a:pt x="0" y="1702743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721682" y="8930983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9836486" y="9077810"/>
              <a:ext cx="224154" cy="150495"/>
            </a:xfrm>
            <a:custGeom>
              <a:avLst/>
              <a:gdLst/>
              <a:ahLst/>
              <a:cxnLst/>
              <a:rect l="l" t="t" r="r" b="b"/>
              <a:pathLst>
                <a:path w="224154" h="150495">
                  <a:moveTo>
                    <a:pt x="0" y="78416"/>
                  </a:moveTo>
                  <a:lnTo>
                    <a:pt x="71861" y="150267"/>
                  </a:lnTo>
                  <a:lnTo>
                    <a:pt x="223595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2942690" y="9644792"/>
            <a:ext cx="3095625" cy="40195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9"/>
              </a:spcBef>
            </a:pPr>
            <a:r>
              <a:rPr sz="1450" b="1" dirty="0">
                <a:latin typeface="Arial"/>
                <a:cs typeface="Arial"/>
              </a:rPr>
              <a:t>Festgestellt</a:t>
            </a:r>
            <a:r>
              <a:rPr sz="1450" b="1" spc="130" dirty="0">
                <a:latin typeface="Arial"/>
                <a:cs typeface="Arial"/>
              </a:rPr>
              <a:t> </a:t>
            </a:r>
            <a:r>
              <a:rPr sz="1450" b="1" dirty="0">
                <a:latin typeface="Arial"/>
                <a:cs typeface="Arial"/>
              </a:rPr>
              <a:t>durch</a:t>
            </a:r>
            <a:r>
              <a:rPr sz="1450" b="1" spc="130" dirty="0">
                <a:latin typeface="Arial"/>
                <a:cs typeface="Arial"/>
              </a:rPr>
              <a:t> </a:t>
            </a:r>
            <a:r>
              <a:rPr sz="1450" b="1" spc="-10" dirty="0">
                <a:solidFill>
                  <a:srgbClr val="00A5E8"/>
                </a:solidFill>
                <a:latin typeface="Arial"/>
                <a:cs typeface="Arial"/>
              </a:rPr>
              <a:t>SteuerberaterIn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Arial"/>
                <a:cs typeface="Arial"/>
              </a:rPr>
              <a:t>(bzw.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-10" dirty="0">
                <a:latin typeface="Arial"/>
                <a:cs typeface="Arial"/>
              </a:rPr>
              <a:t>WirtschaftsprüferIn/BilanzbuchhalterIn)</a:t>
            </a:r>
            <a:endParaRPr sz="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5657297" y="8945697"/>
            <a:ext cx="2099945" cy="4781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 b="1" dirty="0">
                <a:latin typeface="Arial"/>
                <a:cs typeface="Arial"/>
              </a:rPr>
              <a:t>Voraussetzung</a:t>
            </a:r>
            <a:r>
              <a:rPr sz="1450" b="1" spc="100" dirty="0">
                <a:latin typeface="Arial"/>
                <a:cs typeface="Arial"/>
              </a:rPr>
              <a:t> </a:t>
            </a:r>
            <a:r>
              <a:rPr sz="1450" b="1" spc="-10" dirty="0">
                <a:latin typeface="Arial"/>
                <a:cs typeface="Arial"/>
              </a:rPr>
              <a:t>erfüllt: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450" dirty="0">
                <a:latin typeface="Arial"/>
                <a:cs typeface="Arial"/>
              </a:rPr>
              <a:t>Verdoppelung</a:t>
            </a:r>
            <a:r>
              <a:rPr sz="1450" spc="45" dirty="0">
                <a:latin typeface="Arial"/>
                <a:cs typeface="Arial"/>
              </a:rPr>
              <a:t> </a:t>
            </a:r>
            <a:r>
              <a:rPr sz="1450" dirty="0">
                <a:latin typeface="Arial"/>
                <a:cs typeface="Arial"/>
              </a:rPr>
              <a:t>der</a:t>
            </a:r>
            <a:r>
              <a:rPr sz="1450" spc="45" dirty="0">
                <a:latin typeface="Arial"/>
                <a:cs typeface="Arial"/>
              </a:rPr>
              <a:t> </a:t>
            </a:r>
            <a:r>
              <a:rPr sz="1450" spc="-10" dirty="0">
                <a:latin typeface="Arial"/>
                <a:cs typeface="Arial"/>
              </a:rPr>
              <a:t>Preise</a:t>
            </a:r>
            <a:endParaRPr sz="1450">
              <a:latin typeface="Arial"/>
              <a:cs typeface="Arial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824970" y="779727"/>
            <a:ext cx="15921355" cy="1734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600" dirty="0"/>
              <a:t>Beispiel:</a:t>
            </a:r>
            <a:r>
              <a:rPr sz="5600" spc="-345" dirty="0"/>
              <a:t> </a:t>
            </a:r>
            <a:r>
              <a:rPr sz="5600" spc="-30" dirty="0"/>
              <a:t>technologie-</a:t>
            </a:r>
            <a:r>
              <a:rPr sz="5600" dirty="0"/>
              <a:t>orientiertes</a:t>
            </a:r>
            <a:r>
              <a:rPr sz="5600" spc="-340" dirty="0"/>
              <a:t> </a:t>
            </a:r>
            <a:r>
              <a:rPr sz="5600" spc="-10" dirty="0"/>
              <a:t>Unternehmen</a:t>
            </a:r>
            <a:endParaRPr sz="5600"/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sz="5600" b="0" spc="-20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Strom</a:t>
            </a:r>
            <a:r>
              <a:rPr sz="5600" b="0" spc="-20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und</a:t>
            </a:r>
            <a:r>
              <a:rPr sz="5600" b="0" spc="-20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Erdgas</a:t>
            </a:r>
            <a:r>
              <a:rPr sz="5600" b="0" spc="-20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dirty="0">
                <a:solidFill>
                  <a:srgbClr val="00A5E8"/>
                </a:solidFill>
                <a:latin typeface="Arial"/>
                <a:cs typeface="Arial"/>
              </a:rPr>
              <a:t>(Stufe</a:t>
            </a:r>
            <a:r>
              <a:rPr sz="5600" b="0" spc="-204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5600" b="0" spc="-25" dirty="0">
                <a:solidFill>
                  <a:srgbClr val="00A5E8"/>
                </a:solidFill>
                <a:latin typeface="Arial"/>
                <a:cs typeface="Arial"/>
              </a:rPr>
              <a:t>2)</a:t>
            </a:r>
            <a:endParaRPr sz="56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2678776" y="8428613"/>
            <a:ext cx="1368425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800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1800" spc="-2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387A"/>
                </a:solidFill>
                <a:latin typeface="Arial"/>
                <a:cs typeface="Arial"/>
              </a:rPr>
              <a:t>400.000</a:t>
            </a:r>
            <a:endParaRPr sz="1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2878958" y="9013266"/>
            <a:ext cx="1168400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80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1800" spc="-2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2 </a:t>
            </a:r>
            <a:r>
              <a:rPr sz="1800" spc="-20" dirty="0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269077" y="10141636"/>
            <a:ext cx="3778250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494280" algn="l"/>
              </a:tabLst>
            </a:pPr>
            <a:r>
              <a:rPr sz="1800" b="1" dirty="0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800" b="1" spc="-50" dirty="0">
                <a:solidFill>
                  <a:srgbClr val="00387A"/>
                </a:solidFill>
                <a:latin typeface="Arial"/>
                <a:cs typeface="Arial"/>
              </a:rPr>
              <a:t>4</a:t>
            </a:r>
            <a:r>
              <a:rPr sz="1800" b="1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800" spc="-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1800" spc="-2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387A"/>
                </a:solidFill>
                <a:latin typeface="Arial"/>
                <a:cs typeface="Arial"/>
              </a:rPr>
              <a:t>50</a:t>
            </a:r>
            <a:r>
              <a:rPr sz="1800" spc="-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248121" y="3474445"/>
            <a:ext cx="7738745" cy="44989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spc="-10" dirty="0">
                <a:latin typeface="Arial"/>
                <a:cs typeface="Arial"/>
              </a:rPr>
              <a:t>Strom</a:t>
            </a:r>
            <a:endParaRPr sz="2150">
              <a:latin typeface="Arial"/>
              <a:cs typeface="Arial"/>
            </a:endParaRPr>
          </a:p>
          <a:p>
            <a:pPr marL="200660" marR="848994" indent="-188595">
              <a:lnSpc>
                <a:spcPts val="1810"/>
              </a:lnSpc>
              <a:spcBef>
                <a:spcPts val="1485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Im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Jahr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2021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hat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Unternehmen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rund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13.200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MWh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Strom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verbraucht </a:t>
            </a:r>
            <a:r>
              <a:rPr sz="1650" dirty="0">
                <a:latin typeface="Arial"/>
                <a:cs typeface="Arial"/>
              </a:rPr>
              <a:t>und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dafür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5,7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bezahlt.</a:t>
            </a:r>
            <a:endParaRPr sz="1650">
              <a:latin typeface="Arial"/>
              <a:cs typeface="Arial"/>
            </a:endParaRPr>
          </a:p>
          <a:p>
            <a:pPr marL="200660" marR="616585" indent="-188595">
              <a:lnSpc>
                <a:spcPts val="1810"/>
              </a:lnSpc>
              <a:spcBef>
                <a:spcPts val="670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Im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Jahr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2022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hat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das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Unternehmen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nun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für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Zeitraum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Februar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25" dirty="0">
                <a:latin typeface="Arial"/>
                <a:cs typeface="Arial"/>
              </a:rPr>
              <a:t>bis </a:t>
            </a:r>
            <a:r>
              <a:rPr sz="1650" dirty="0">
                <a:latin typeface="Arial"/>
                <a:cs typeface="Arial"/>
              </a:rPr>
              <a:t>September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8.800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MWh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verbraucht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–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das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aber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einem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gesteigerten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Preis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durchschnittlich</a:t>
            </a:r>
            <a:r>
              <a:rPr sz="1650" spc="-3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30,5</a:t>
            </a:r>
            <a:r>
              <a:rPr sz="1650" b="1" spc="-40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endParaRPr sz="1650">
              <a:latin typeface="Arial"/>
              <a:cs typeface="Arial"/>
            </a:endParaRPr>
          </a:p>
          <a:p>
            <a:pPr marL="200660" marR="1047115" indent="-188595">
              <a:lnSpc>
                <a:spcPts val="1810"/>
              </a:lnSpc>
              <a:spcBef>
                <a:spcPts val="670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Daraus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ergibt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sich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eine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Preissteigerung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3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19,1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r>
              <a:rPr sz="1650" b="1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(über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spc="-25" dirty="0">
                <a:latin typeface="Arial"/>
                <a:cs typeface="Arial"/>
              </a:rPr>
              <a:t>das </a:t>
            </a:r>
            <a:r>
              <a:rPr sz="1650" dirty="0">
                <a:latin typeface="Arial"/>
                <a:cs typeface="Arial"/>
              </a:rPr>
              <a:t>Doppelte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des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durchschnittlichen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Preises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vom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Vorjahr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hinausgehend).</a:t>
            </a:r>
            <a:endParaRPr sz="1650">
              <a:latin typeface="Arial"/>
              <a:cs typeface="Arial"/>
            </a:endParaRPr>
          </a:p>
          <a:p>
            <a:pPr marL="200660" indent="-188595">
              <a:lnSpc>
                <a:spcPct val="100000"/>
              </a:lnSpc>
              <a:spcBef>
                <a:spcPts val="465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Die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Zuschusshöhe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beträgt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30%</a:t>
            </a:r>
            <a:r>
              <a:rPr sz="1650" b="1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der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Preissteigerung.</a:t>
            </a:r>
            <a:endParaRPr sz="1650">
              <a:latin typeface="Arial"/>
              <a:cs typeface="Arial"/>
            </a:endParaRPr>
          </a:p>
          <a:p>
            <a:pPr marL="200660" indent="-188595">
              <a:lnSpc>
                <a:spcPts val="1895"/>
              </a:lnSpc>
              <a:spcBef>
                <a:spcPts val="495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Das</a:t>
            </a:r>
            <a:r>
              <a:rPr sz="1650" spc="-7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Unternehmen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bekommt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also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einen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Zuschuss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durchschnittlich</a:t>
            </a:r>
            <a:endParaRPr sz="1650">
              <a:latin typeface="Arial"/>
              <a:cs typeface="Arial"/>
            </a:endParaRPr>
          </a:p>
          <a:p>
            <a:pPr marL="200660" marR="140970">
              <a:lnSpc>
                <a:spcPts val="1810"/>
              </a:lnSpc>
              <a:spcBef>
                <a:spcPts val="120"/>
              </a:spcBef>
            </a:pPr>
            <a:r>
              <a:rPr sz="1650" b="1" dirty="0">
                <a:latin typeface="Arial"/>
                <a:cs typeface="Arial"/>
              </a:rPr>
              <a:t>5,73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für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die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Februar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bis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September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dieses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Jahres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angeschafften </a:t>
            </a:r>
            <a:r>
              <a:rPr sz="1650" dirty="0">
                <a:latin typeface="Arial"/>
                <a:cs typeface="Arial"/>
              </a:rPr>
              <a:t>und</a:t>
            </a:r>
            <a:r>
              <a:rPr sz="1650" spc="-7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verbrauchten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20" dirty="0">
                <a:latin typeface="Arial"/>
                <a:cs typeface="Arial"/>
              </a:rPr>
              <a:t>kWh.</a:t>
            </a:r>
            <a:endParaRPr sz="1650">
              <a:latin typeface="Arial"/>
              <a:cs typeface="Arial"/>
            </a:endParaRPr>
          </a:p>
          <a:p>
            <a:pPr marL="200660" marR="12065" indent="-188595">
              <a:lnSpc>
                <a:spcPts val="1810"/>
              </a:lnSpc>
              <a:spcBef>
                <a:spcPts val="665"/>
              </a:spcBef>
              <a:buChar char="•"/>
              <a:tabLst>
                <a:tab pos="201295" algn="l"/>
              </a:tabLst>
            </a:pPr>
            <a:r>
              <a:rPr sz="1650" spc="-20" dirty="0">
                <a:latin typeface="Arial"/>
                <a:cs typeface="Arial"/>
              </a:rPr>
              <a:t>Vom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diesjährigen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20" dirty="0">
                <a:latin typeface="Arial"/>
                <a:cs typeface="Arial"/>
              </a:rPr>
              <a:t>Verbrauch,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welcher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ident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mit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dem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durchschnittlichen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Verbrauch </a:t>
            </a:r>
            <a:r>
              <a:rPr sz="1650" dirty="0">
                <a:latin typeface="Arial"/>
                <a:cs typeface="Arial"/>
              </a:rPr>
              <a:t>vom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spc="-20" dirty="0">
                <a:latin typeface="Arial"/>
                <a:cs typeface="Arial"/>
              </a:rPr>
              <a:t>Vorjahr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ist,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sind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70%</a:t>
            </a:r>
            <a:r>
              <a:rPr sz="1650" b="1" spc="-4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förderungsfähig.</a:t>
            </a:r>
            <a:endParaRPr sz="1650">
              <a:latin typeface="Arial"/>
              <a:cs typeface="Arial"/>
            </a:endParaRPr>
          </a:p>
          <a:p>
            <a:pPr marL="200660" marR="5080" indent="-188595">
              <a:lnSpc>
                <a:spcPts val="1810"/>
              </a:lnSpc>
              <a:spcBef>
                <a:spcPts val="670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Daraus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berechnet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sich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der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Zuschuss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durch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6.160</a:t>
            </a:r>
            <a:r>
              <a:rPr sz="1650" b="1" spc="-5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MWh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x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5,73</a:t>
            </a:r>
            <a:r>
              <a:rPr sz="1650" b="1" spc="-5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Cent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=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352.968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spc="-25" dirty="0">
                <a:latin typeface="Arial"/>
                <a:cs typeface="Arial"/>
              </a:rPr>
              <a:t>€</a:t>
            </a:r>
            <a:r>
              <a:rPr sz="1650" spc="-25" dirty="0">
                <a:latin typeface="Arial"/>
                <a:cs typeface="Arial"/>
              </a:rPr>
              <a:t>, </a:t>
            </a:r>
            <a:r>
              <a:rPr sz="1650" dirty="0">
                <a:latin typeface="Arial"/>
                <a:cs typeface="Arial"/>
              </a:rPr>
              <a:t>als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Förderung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der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Mehrkosten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für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Strom.</a:t>
            </a:r>
            <a:endParaRPr sz="165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1476377" y="3474445"/>
            <a:ext cx="7765415" cy="449897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spc="-10" dirty="0">
                <a:latin typeface="Arial"/>
                <a:cs typeface="Arial"/>
              </a:rPr>
              <a:t>Erdgas</a:t>
            </a:r>
            <a:endParaRPr sz="2150">
              <a:latin typeface="Arial"/>
              <a:cs typeface="Arial"/>
            </a:endParaRPr>
          </a:p>
          <a:p>
            <a:pPr marL="200660" marR="887094" indent="-188595">
              <a:lnSpc>
                <a:spcPts val="1810"/>
              </a:lnSpc>
              <a:spcBef>
                <a:spcPts val="1485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Im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Jahr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2021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hat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Unternehmen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rund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9.600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MWh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Erdgas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verbraucht </a:t>
            </a:r>
            <a:r>
              <a:rPr sz="1650" dirty="0">
                <a:latin typeface="Arial"/>
                <a:cs typeface="Arial"/>
              </a:rPr>
              <a:t>und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hat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dafür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2,9</a:t>
            </a:r>
            <a:r>
              <a:rPr sz="1650" b="1" spc="-40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bezahlt.</a:t>
            </a:r>
            <a:endParaRPr sz="1650">
              <a:latin typeface="Arial"/>
              <a:cs typeface="Arial"/>
            </a:endParaRPr>
          </a:p>
          <a:p>
            <a:pPr marL="200660" marR="643255" indent="-188595">
              <a:lnSpc>
                <a:spcPts val="1810"/>
              </a:lnSpc>
              <a:spcBef>
                <a:spcPts val="670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Im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Jahr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2022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hat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das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Unternehmen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nun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für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Zeitraum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Februar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25" dirty="0">
                <a:latin typeface="Arial"/>
                <a:cs typeface="Arial"/>
              </a:rPr>
              <a:t>bis </a:t>
            </a:r>
            <a:r>
              <a:rPr sz="1650" dirty="0">
                <a:latin typeface="Arial"/>
                <a:cs typeface="Arial"/>
              </a:rPr>
              <a:t>September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6.400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MWh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verbraucht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–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das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aber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einem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gesteigerten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Preis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durchschnittlich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13,17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endParaRPr sz="1650">
              <a:latin typeface="Arial"/>
              <a:cs typeface="Arial"/>
            </a:endParaRPr>
          </a:p>
          <a:p>
            <a:pPr marL="200660" marR="1073150" indent="-188595">
              <a:lnSpc>
                <a:spcPts val="1810"/>
              </a:lnSpc>
              <a:spcBef>
                <a:spcPts val="670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Daraus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ergibt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sich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eine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Preissteigerung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3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7,37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r>
              <a:rPr sz="1650" b="1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(über</a:t>
            </a:r>
            <a:r>
              <a:rPr sz="1650" spc="-35" dirty="0">
                <a:latin typeface="Arial"/>
                <a:cs typeface="Arial"/>
              </a:rPr>
              <a:t> </a:t>
            </a:r>
            <a:r>
              <a:rPr sz="1650" spc="-25" dirty="0">
                <a:latin typeface="Arial"/>
                <a:cs typeface="Arial"/>
              </a:rPr>
              <a:t>das </a:t>
            </a:r>
            <a:r>
              <a:rPr sz="1650" dirty="0">
                <a:latin typeface="Arial"/>
                <a:cs typeface="Arial"/>
              </a:rPr>
              <a:t>Doppelte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des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durchschnittlichen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Preises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vom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Vorjahr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hinausgehend).</a:t>
            </a:r>
            <a:endParaRPr sz="1650">
              <a:latin typeface="Arial"/>
              <a:cs typeface="Arial"/>
            </a:endParaRPr>
          </a:p>
          <a:p>
            <a:pPr marL="200660" indent="-188595">
              <a:lnSpc>
                <a:spcPct val="100000"/>
              </a:lnSpc>
              <a:spcBef>
                <a:spcPts val="465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Die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Zuschusshöhe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beträgt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30%</a:t>
            </a:r>
            <a:r>
              <a:rPr sz="1650" b="1" spc="-6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der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Preissteigerung.</a:t>
            </a:r>
            <a:endParaRPr sz="1650">
              <a:latin typeface="Arial"/>
              <a:cs typeface="Arial"/>
            </a:endParaRPr>
          </a:p>
          <a:p>
            <a:pPr marL="200660" indent="-188595">
              <a:lnSpc>
                <a:spcPts val="1895"/>
              </a:lnSpc>
              <a:spcBef>
                <a:spcPts val="495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Das</a:t>
            </a:r>
            <a:r>
              <a:rPr sz="1650" spc="-7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Unternehmen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bekommt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also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einen</a:t>
            </a:r>
            <a:r>
              <a:rPr sz="1650" spc="-6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Zuschuss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durchschnittlich</a:t>
            </a:r>
            <a:endParaRPr sz="1650">
              <a:latin typeface="Arial"/>
              <a:cs typeface="Arial"/>
            </a:endParaRPr>
          </a:p>
          <a:p>
            <a:pPr marL="200660" marR="5080">
              <a:lnSpc>
                <a:spcPts val="1810"/>
              </a:lnSpc>
              <a:spcBef>
                <a:spcPts val="120"/>
              </a:spcBef>
            </a:pPr>
            <a:r>
              <a:rPr sz="1650" b="1" spc="-20" dirty="0">
                <a:latin typeface="Arial"/>
                <a:cs typeface="Arial"/>
              </a:rPr>
              <a:t>2,211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spc="-10" dirty="0">
                <a:latin typeface="Arial"/>
                <a:cs typeface="Arial"/>
              </a:rPr>
              <a:t>Cent/kWh</a:t>
            </a:r>
            <a:r>
              <a:rPr sz="1650" spc="-10" dirty="0">
                <a:latin typeface="Arial"/>
                <a:cs typeface="Arial"/>
              </a:rPr>
              <a:t>,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für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die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Februar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bis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September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dieses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Jahres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angeschafften </a:t>
            </a:r>
            <a:r>
              <a:rPr sz="1650" dirty="0">
                <a:latin typeface="Arial"/>
                <a:cs typeface="Arial"/>
              </a:rPr>
              <a:t>und</a:t>
            </a:r>
            <a:r>
              <a:rPr sz="1650" spc="-7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verbrauchten</a:t>
            </a:r>
            <a:r>
              <a:rPr sz="1650" spc="-65" dirty="0">
                <a:latin typeface="Arial"/>
                <a:cs typeface="Arial"/>
              </a:rPr>
              <a:t> </a:t>
            </a:r>
            <a:r>
              <a:rPr sz="1650" spc="-20" dirty="0">
                <a:latin typeface="Arial"/>
                <a:cs typeface="Arial"/>
              </a:rPr>
              <a:t>kWh.</a:t>
            </a:r>
            <a:endParaRPr sz="1650">
              <a:latin typeface="Arial"/>
              <a:cs typeface="Arial"/>
            </a:endParaRPr>
          </a:p>
          <a:p>
            <a:pPr marL="200660" indent="-188595">
              <a:lnSpc>
                <a:spcPts val="1895"/>
              </a:lnSpc>
              <a:spcBef>
                <a:spcPts val="464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Bei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dem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diesjährigen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spc="-20" dirty="0">
                <a:latin typeface="Arial"/>
                <a:cs typeface="Arial"/>
              </a:rPr>
              <a:t>Verbrauch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im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Förderzeitraum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von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6.400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MWh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spc="-20" dirty="0">
                <a:latin typeface="Arial"/>
                <a:cs typeface="Arial"/>
              </a:rPr>
              <a:t>sind</a:t>
            </a:r>
            <a:endParaRPr sz="1650">
              <a:latin typeface="Arial"/>
              <a:cs typeface="Arial"/>
            </a:endParaRPr>
          </a:p>
          <a:p>
            <a:pPr marL="200660">
              <a:lnSpc>
                <a:spcPts val="1895"/>
              </a:lnSpc>
            </a:pPr>
            <a:r>
              <a:rPr sz="1650" b="1" dirty="0">
                <a:latin typeface="Arial"/>
                <a:cs typeface="Arial"/>
              </a:rPr>
              <a:t>70%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förderungsfähig.</a:t>
            </a:r>
            <a:endParaRPr sz="1650">
              <a:latin typeface="Arial"/>
              <a:cs typeface="Arial"/>
            </a:endParaRPr>
          </a:p>
          <a:p>
            <a:pPr marL="200660" marR="43180" indent="-188595">
              <a:lnSpc>
                <a:spcPts val="1810"/>
              </a:lnSpc>
              <a:spcBef>
                <a:spcPts val="695"/>
              </a:spcBef>
              <a:buChar char="•"/>
              <a:tabLst>
                <a:tab pos="201295" algn="l"/>
              </a:tabLst>
            </a:pPr>
            <a:r>
              <a:rPr sz="1650" dirty="0">
                <a:latin typeface="Arial"/>
                <a:cs typeface="Arial"/>
              </a:rPr>
              <a:t>Daraus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spc="-10" dirty="0">
                <a:latin typeface="Arial"/>
                <a:cs typeface="Arial"/>
              </a:rPr>
              <a:t>berechnet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sich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Zuschuss</a:t>
            </a:r>
            <a:r>
              <a:rPr sz="1650" spc="-4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durch</a:t>
            </a:r>
            <a:r>
              <a:rPr sz="1650" spc="-4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4.480</a:t>
            </a:r>
            <a:r>
              <a:rPr sz="1650" b="1" spc="-5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MWh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x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spc="-20" dirty="0">
                <a:latin typeface="Arial"/>
                <a:cs typeface="Arial"/>
              </a:rPr>
              <a:t>2,211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Cent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=</a:t>
            </a:r>
            <a:r>
              <a:rPr sz="1650" b="1" spc="-45" dirty="0">
                <a:latin typeface="Arial"/>
                <a:cs typeface="Arial"/>
              </a:rPr>
              <a:t> </a:t>
            </a:r>
            <a:r>
              <a:rPr sz="1650" b="1" dirty="0">
                <a:latin typeface="Arial"/>
                <a:cs typeface="Arial"/>
              </a:rPr>
              <a:t>99.053</a:t>
            </a:r>
            <a:r>
              <a:rPr sz="1650" b="1" spc="-50" dirty="0">
                <a:latin typeface="Arial"/>
                <a:cs typeface="Arial"/>
              </a:rPr>
              <a:t> </a:t>
            </a:r>
            <a:r>
              <a:rPr sz="1650" b="1" spc="-25" dirty="0">
                <a:latin typeface="Arial"/>
                <a:cs typeface="Arial"/>
              </a:rPr>
              <a:t>€</a:t>
            </a:r>
            <a:r>
              <a:rPr sz="1650" spc="-25" dirty="0">
                <a:latin typeface="Arial"/>
                <a:cs typeface="Arial"/>
              </a:rPr>
              <a:t>, </a:t>
            </a:r>
            <a:r>
              <a:rPr sz="1650" dirty="0">
                <a:latin typeface="Arial"/>
                <a:cs typeface="Arial"/>
              </a:rPr>
              <a:t>als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Förderung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der</a:t>
            </a:r>
            <a:r>
              <a:rPr sz="1650" spc="-55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Mehrkosten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dirty="0">
                <a:latin typeface="Arial"/>
                <a:cs typeface="Arial"/>
              </a:rPr>
              <a:t>für</a:t>
            </a:r>
            <a:r>
              <a:rPr sz="1650" spc="-50" dirty="0">
                <a:latin typeface="Arial"/>
                <a:cs typeface="Arial"/>
              </a:rPr>
              <a:t> </a:t>
            </a:r>
            <a:r>
              <a:rPr sz="1650" spc="-20" dirty="0">
                <a:latin typeface="Arial"/>
                <a:cs typeface="Arial"/>
              </a:rPr>
              <a:t>Gas.</a:t>
            </a:r>
            <a:endParaRPr sz="165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14481233" y="9093712"/>
            <a:ext cx="935355" cy="154940"/>
            <a:chOff x="14481233" y="9093712"/>
            <a:chExt cx="935355" cy="154940"/>
          </a:xfrm>
        </p:grpSpPr>
        <p:sp>
          <p:nvSpPr>
            <p:cNvPr id="52" name="object 52"/>
            <p:cNvSpPr/>
            <p:nvPr/>
          </p:nvSpPr>
          <p:spPr>
            <a:xfrm>
              <a:off x="14481233" y="9171165"/>
              <a:ext cx="880744" cy="0"/>
            </a:xfrm>
            <a:custGeom>
              <a:avLst/>
              <a:gdLst/>
              <a:ahLst/>
              <a:cxnLst/>
              <a:rect l="l" t="t" r="r" b="b"/>
              <a:pathLst>
                <a:path w="880744">
                  <a:moveTo>
                    <a:pt x="0" y="0"/>
                  </a:moveTo>
                  <a:lnTo>
                    <a:pt x="880748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5333149" y="9093712"/>
              <a:ext cx="83820" cy="154940"/>
            </a:xfrm>
            <a:custGeom>
              <a:avLst/>
              <a:gdLst/>
              <a:ahLst/>
              <a:cxnLst/>
              <a:rect l="l" t="t" r="r" b="b"/>
              <a:pathLst>
                <a:path w="83819" h="154940">
                  <a:moveTo>
                    <a:pt x="0" y="0"/>
                  </a:moveTo>
                  <a:lnTo>
                    <a:pt x="0" y="154895"/>
                  </a:lnTo>
                  <a:lnTo>
                    <a:pt x="83306" y="774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4" name="object 54"/>
          <p:cNvGrpSpPr/>
          <p:nvPr/>
        </p:nvGrpSpPr>
        <p:grpSpPr>
          <a:xfrm>
            <a:off x="9721681" y="8361202"/>
            <a:ext cx="453390" cy="453390"/>
            <a:chOff x="9721681" y="8361202"/>
            <a:chExt cx="453390" cy="453390"/>
          </a:xfrm>
        </p:grpSpPr>
        <p:sp>
          <p:nvSpPr>
            <p:cNvPr id="55" name="object 55"/>
            <p:cNvSpPr/>
            <p:nvPr/>
          </p:nvSpPr>
          <p:spPr>
            <a:xfrm>
              <a:off x="9721681" y="8361202"/>
              <a:ext cx="453390" cy="453390"/>
            </a:xfrm>
            <a:custGeom>
              <a:avLst/>
              <a:gdLst/>
              <a:ahLst/>
              <a:cxnLst/>
              <a:rect l="l" t="t" r="r" b="b"/>
              <a:pathLst>
                <a:path w="453390" h="453390">
                  <a:moveTo>
                    <a:pt x="226610" y="0"/>
                  </a:moveTo>
                  <a:lnTo>
                    <a:pt x="180939" y="4605"/>
                  </a:lnTo>
                  <a:lnTo>
                    <a:pt x="138401" y="17812"/>
                  </a:lnTo>
                  <a:lnTo>
                    <a:pt x="99908" y="38709"/>
                  </a:lnTo>
                  <a:lnTo>
                    <a:pt x="66371" y="66385"/>
                  </a:lnTo>
                  <a:lnTo>
                    <a:pt x="38700" y="99927"/>
                  </a:lnTo>
                  <a:lnTo>
                    <a:pt x="17807" y="138423"/>
                  </a:lnTo>
                  <a:lnTo>
                    <a:pt x="4603" y="180962"/>
                  </a:lnTo>
                  <a:lnTo>
                    <a:pt x="0" y="226631"/>
                  </a:lnTo>
                  <a:lnTo>
                    <a:pt x="4603" y="272296"/>
                  </a:lnTo>
                  <a:lnTo>
                    <a:pt x="17807" y="314830"/>
                  </a:lnTo>
                  <a:lnTo>
                    <a:pt x="38700" y="353321"/>
                  </a:lnTo>
                  <a:lnTo>
                    <a:pt x="66371" y="386858"/>
                  </a:lnTo>
                  <a:lnTo>
                    <a:pt x="99908" y="414529"/>
                  </a:lnTo>
                  <a:lnTo>
                    <a:pt x="138401" y="435423"/>
                  </a:lnTo>
                  <a:lnTo>
                    <a:pt x="180939" y="448628"/>
                  </a:lnTo>
                  <a:lnTo>
                    <a:pt x="226610" y="453232"/>
                  </a:lnTo>
                  <a:lnTo>
                    <a:pt x="272276" y="448628"/>
                  </a:lnTo>
                  <a:lnTo>
                    <a:pt x="314811" y="435423"/>
                  </a:lnTo>
                  <a:lnTo>
                    <a:pt x="353304" y="414529"/>
                  </a:lnTo>
                  <a:lnTo>
                    <a:pt x="386842" y="386858"/>
                  </a:lnTo>
                  <a:lnTo>
                    <a:pt x="414515" y="353321"/>
                  </a:lnTo>
                  <a:lnTo>
                    <a:pt x="435411" y="314830"/>
                  </a:lnTo>
                  <a:lnTo>
                    <a:pt x="448617" y="272296"/>
                  </a:lnTo>
                  <a:lnTo>
                    <a:pt x="453221" y="226631"/>
                  </a:lnTo>
                  <a:lnTo>
                    <a:pt x="448617" y="180962"/>
                  </a:lnTo>
                  <a:lnTo>
                    <a:pt x="435411" y="138423"/>
                  </a:lnTo>
                  <a:lnTo>
                    <a:pt x="414515" y="99927"/>
                  </a:lnTo>
                  <a:lnTo>
                    <a:pt x="386842" y="66385"/>
                  </a:lnTo>
                  <a:lnTo>
                    <a:pt x="353304" y="38709"/>
                  </a:lnTo>
                  <a:lnTo>
                    <a:pt x="314811" y="17812"/>
                  </a:lnTo>
                  <a:lnTo>
                    <a:pt x="272276" y="4605"/>
                  </a:lnTo>
                  <a:lnTo>
                    <a:pt x="226610" y="0"/>
                  </a:lnTo>
                  <a:close/>
                </a:path>
              </a:pathLst>
            </a:custGeom>
            <a:solidFill>
              <a:srgbClr val="E2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9872429" y="8512676"/>
              <a:ext cx="151765" cy="150495"/>
            </a:xfrm>
            <a:custGeom>
              <a:avLst/>
              <a:gdLst/>
              <a:ahLst/>
              <a:cxnLst/>
              <a:rect l="l" t="t" r="r" b="b"/>
              <a:pathLst>
                <a:path w="151765" h="150495">
                  <a:moveTo>
                    <a:pt x="0" y="150278"/>
                  </a:moveTo>
                  <a:lnTo>
                    <a:pt x="151733" y="0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9873165" y="8511960"/>
              <a:ext cx="150495" cy="151765"/>
            </a:xfrm>
            <a:custGeom>
              <a:avLst/>
              <a:gdLst/>
              <a:ahLst/>
              <a:cxnLst/>
              <a:rect l="l" t="t" r="r" b="b"/>
              <a:pathLst>
                <a:path w="150495" h="151765">
                  <a:moveTo>
                    <a:pt x="0" y="0"/>
                  </a:moveTo>
                  <a:lnTo>
                    <a:pt x="150267" y="151723"/>
                  </a:lnTo>
                </a:path>
              </a:pathLst>
            </a:custGeom>
            <a:ln w="4531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Textfeld 57">
            <a:extLst>
              <a:ext uri="{FF2B5EF4-FFF2-40B4-BE49-F238E27FC236}">
                <a16:creationId xmlns:a16="http://schemas.microsoft.com/office/drawing/2014/main" id="{51FA890C-9BE5-42C0-8550-C154AD7D25C0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66976" y="9918482"/>
            <a:ext cx="18399760" cy="168275"/>
            <a:chOff x="866976" y="9918482"/>
            <a:chExt cx="18399760" cy="168275"/>
          </a:xfrm>
        </p:grpSpPr>
        <p:sp>
          <p:nvSpPr>
            <p:cNvPr id="3" name="object 3"/>
            <p:cNvSpPr/>
            <p:nvPr/>
          </p:nvSpPr>
          <p:spPr>
            <a:xfrm>
              <a:off x="866976" y="10002521"/>
              <a:ext cx="18265775" cy="0"/>
            </a:xfrm>
            <a:custGeom>
              <a:avLst/>
              <a:gdLst/>
              <a:ahLst/>
              <a:cxnLst/>
              <a:rect l="l" t="t" r="r" b="b"/>
              <a:pathLst>
                <a:path w="18265775">
                  <a:moveTo>
                    <a:pt x="0" y="0"/>
                  </a:moveTo>
                  <a:lnTo>
                    <a:pt x="18265705" y="0"/>
                  </a:lnTo>
                </a:path>
              </a:pathLst>
            </a:custGeom>
            <a:ln w="62825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19035494" y="9918482"/>
              <a:ext cx="231140" cy="168275"/>
            </a:xfrm>
            <a:custGeom>
              <a:avLst/>
              <a:gdLst/>
              <a:ahLst/>
              <a:cxnLst/>
              <a:rect l="l" t="t" r="r" b="b"/>
              <a:pathLst>
                <a:path w="231140" h="168275">
                  <a:moveTo>
                    <a:pt x="0" y="0"/>
                  </a:moveTo>
                  <a:lnTo>
                    <a:pt x="0" y="168078"/>
                  </a:lnTo>
                  <a:lnTo>
                    <a:pt x="230935" y="840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537029" y="2888316"/>
            <a:ext cx="18431089" cy="7198441"/>
            <a:chOff x="835545" y="2814829"/>
            <a:chExt cx="18431089" cy="7198441"/>
          </a:xfrm>
        </p:grpSpPr>
        <p:sp>
          <p:nvSpPr>
            <p:cNvPr id="6" name="object 6"/>
            <p:cNvSpPr/>
            <p:nvPr/>
          </p:nvSpPr>
          <p:spPr>
            <a:xfrm>
              <a:off x="866976" y="2898868"/>
              <a:ext cx="18265775" cy="0"/>
            </a:xfrm>
            <a:custGeom>
              <a:avLst/>
              <a:gdLst/>
              <a:ahLst/>
              <a:cxnLst/>
              <a:rect l="l" t="t" r="r" b="b"/>
              <a:pathLst>
                <a:path w="18265775">
                  <a:moveTo>
                    <a:pt x="0" y="0"/>
                  </a:moveTo>
                  <a:lnTo>
                    <a:pt x="18265705" y="0"/>
                  </a:lnTo>
                </a:path>
              </a:pathLst>
            </a:custGeom>
            <a:ln w="62825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19035494" y="2814829"/>
              <a:ext cx="231140" cy="168275"/>
            </a:xfrm>
            <a:custGeom>
              <a:avLst/>
              <a:gdLst/>
              <a:ahLst/>
              <a:cxnLst/>
              <a:rect l="l" t="t" r="r" b="b"/>
              <a:pathLst>
                <a:path w="231140" h="168275">
                  <a:moveTo>
                    <a:pt x="0" y="0"/>
                  </a:moveTo>
                  <a:lnTo>
                    <a:pt x="0" y="168078"/>
                  </a:lnTo>
                  <a:lnTo>
                    <a:pt x="230935" y="840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840790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835545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4" h="7109459">
                  <a:moveTo>
                    <a:pt x="10477" y="7103643"/>
                  </a:moveTo>
                  <a:lnTo>
                    <a:pt x="8940" y="7099948"/>
                  </a:lnTo>
                  <a:lnTo>
                    <a:pt x="5232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32" y="7108876"/>
                  </a:lnTo>
                  <a:lnTo>
                    <a:pt x="8940" y="7107352"/>
                  </a:lnTo>
                  <a:lnTo>
                    <a:pt x="10477" y="7103643"/>
                  </a:lnTo>
                  <a:close/>
                </a:path>
                <a:path w="10794" h="7109459">
                  <a:moveTo>
                    <a:pt x="10477" y="5232"/>
                  </a:moveTo>
                  <a:lnTo>
                    <a:pt x="8940" y="1536"/>
                  </a:lnTo>
                  <a:lnTo>
                    <a:pt x="5232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32" y="10464"/>
                  </a:lnTo>
                  <a:lnTo>
                    <a:pt x="8940" y="8940"/>
                  </a:lnTo>
                  <a:lnTo>
                    <a:pt x="10477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2307412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2302167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4" h="7109459">
                  <a:moveTo>
                    <a:pt x="10477" y="7103643"/>
                  </a:moveTo>
                  <a:lnTo>
                    <a:pt x="8940" y="7099948"/>
                  </a:lnTo>
                  <a:lnTo>
                    <a:pt x="5245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45" y="7108876"/>
                  </a:lnTo>
                  <a:lnTo>
                    <a:pt x="8940" y="7107352"/>
                  </a:lnTo>
                  <a:lnTo>
                    <a:pt x="10477" y="7103643"/>
                  </a:lnTo>
                  <a:close/>
                </a:path>
                <a:path w="10794" h="7109459">
                  <a:moveTo>
                    <a:pt x="10477" y="5232"/>
                  </a:moveTo>
                  <a:lnTo>
                    <a:pt x="8940" y="1536"/>
                  </a:lnTo>
                  <a:lnTo>
                    <a:pt x="5245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45" y="10464"/>
                  </a:lnTo>
                  <a:lnTo>
                    <a:pt x="8940" y="8940"/>
                  </a:lnTo>
                  <a:lnTo>
                    <a:pt x="10477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3774035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3768788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5" h="7109459">
                  <a:moveTo>
                    <a:pt x="10477" y="7103643"/>
                  </a:moveTo>
                  <a:lnTo>
                    <a:pt x="8940" y="7099948"/>
                  </a:lnTo>
                  <a:lnTo>
                    <a:pt x="5245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45" y="7108876"/>
                  </a:lnTo>
                  <a:lnTo>
                    <a:pt x="8940" y="7107352"/>
                  </a:lnTo>
                  <a:lnTo>
                    <a:pt x="10477" y="7103643"/>
                  </a:lnTo>
                  <a:close/>
                </a:path>
                <a:path w="10795" h="7109459">
                  <a:moveTo>
                    <a:pt x="10477" y="5232"/>
                  </a:moveTo>
                  <a:lnTo>
                    <a:pt x="8940" y="1536"/>
                  </a:lnTo>
                  <a:lnTo>
                    <a:pt x="5245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45" y="10464"/>
                  </a:lnTo>
                  <a:lnTo>
                    <a:pt x="8940" y="8940"/>
                  </a:lnTo>
                  <a:lnTo>
                    <a:pt x="10477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5240657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235410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5" h="7109459">
                  <a:moveTo>
                    <a:pt x="10477" y="7103643"/>
                  </a:moveTo>
                  <a:lnTo>
                    <a:pt x="8940" y="7099948"/>
                  </a:lnTo>
                  <a:lnTo>
                    <a:pt x="5245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45" y="7108876"/>
                  </a:lnTo>
                  <a:lnTo>
                    <a:pt x="8940" y="7107352"/>
                  </a:lnTo>
                  <a:lnTo>
                    <a:pt x="10477" y="7103643"/>
                  </a:lnTo>
                  <a:close/>
                </a:path>
                <a:path w="10795" h="7109459">
                  <a:moveTo>
                    <a:pt x="10477" y="5232"/>
                  </a:moveTo>
                  <a:lnTo>
                    <a:pt x="8940" y="1536"/>
                  </a:lnTo>
                  <a:lnTo>
                    <a:pt x="5245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45" y="10464"/>
                  </a:lnTo>
                  <a:lnTo>
                    <a:pt x="8940" y="8940"/>
                  </a:lnTo>
                  <a:lnTo>
                    <a:pt x="10477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6707280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6702044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5" h="7109459">
                  <a:moveTo>
                    <a:pt x="10464" y="7103643"/>
                  </a:moveTo>
                  <a:lnTo>
                    <a:pt x="8928" y="7099948"/>
                  </a:lnTo>
                  <a:lnTo>
                    <a:pt x="5232" y="7098411"/>
                  </a:lnTo>
                  <a:lnTo>
                    <a:pt x="1524" y="7099948"/>
                  </a:lnTo>
                  <a:lnTo>
                    <a:pt x="0" y="7103643"/>
                  </a:lnTo>
                  <a:lnTo>
                    <a:pt x="1524" y="7107352"/>
                  </a:lnTo>
                  <a:lnTo>
                    <a:pt x="5232" y="7108876"/>
                  </a:lnTo>
                  <a:lnTo>
                    <a:pt x="8928" y="7107352"/>
                  </a:lnTo>
                  <a:lnTo>
                    <a:pt x="10464" y="7103643"/>
                  </a:lnTo>
                  <a:close/>
                </a:path>
                <a:path w="10795" h="7109459">
                  <a:moveTo>
                    <a:pt x="10464" y="5232"/>
                  </a:moveTo>
                  <a:lnTo>
                    <a:pt x="8928" y="1536"/>
                  </a:lnTo>
                  <a:lnTo>
                    <a:pt x="5232" y="0"/>
                  </a:lnTo>
                  <a:lnTo>
                    <a:pt x="1524" y="1536"/>
                  </a:lnTo>
                  <a:lnTo>
                    <a:pt x="0" y="5232"/>
                  </a:lnTo>
                  <a:lnTo>
                    <a:pt x="1524" y="8940"/>
                  </a:lnTo>
                  <a:lnTo>
                    <a:pt x="5232" y="10464"/>
                  </a:lnTo>
                  <a:lnTo>
                    <a:pt x="8928" y="8940"/>
                  </a:lnTo>
                  <a:lnTo>
                    <a:pt x="10464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8173902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8168665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5" h="7109459">
                  <a:moveTo>
                    <a:pt x="10464" y="7103643"/>
                  </a:moveTo>
                  <a:lnTo>
                    <a:pt x="8928" y="7099948"/>
                  </a:lnTo>
                  <a:lnTo>
                    <a:pt x="5232" y="7098411"/>
                  </a:lnTo>
                  <a:lnTo>
                    <a:pt x="1524" y="7099948"/>
                  </a:lnTo>
                  <a:lnTo>
                    <a:pt x="0" y="7103643"/>
                  </a:lnTo>
                  <a:lnTo>
                    <a:pt x="1524" y="7107352"/>
                  </a:lnTo>
                  <a:lnTo>
                    <a:pt x="5232" y="7108876"/>
                  </a:lnTo>
                  <a:lnTo>
                    <a:pt x="8928" y="7107352"/>
                  </a:lnTo>
                  <a:lnTo>
                    <a:pt x="10464" y="7103643"/>
                  </a:lnTo>
                  <a:close/>
                </a:path>
                <a:path w="10795" h="7109459">
                  <a:moveTo>
                    <a:pt x="10464" y="5232"/>
                  </a:moveTo>
                  <a:lnTo>
                    <a:pt x="8928" y="1536"/>
                  </a:lnTo>
                  <a:lnTo>
                    <a:pt x="5232" y="0"/>
                  </a:lnTo>
                  <a:lnTo>
                    <a:pt x="1524" y="1536"/>
                  </a:lnTo>
                  <a:lnTo>
                    <a:pt x="0" y="5232"/>
                  </a:lnTo>
                  <a:lnTo>
                    <a:pt x="1524" y="8940"/>
                  </a:lnTo>
                  <a:lnTo>
                    <a:pt x="5232" y="10464"/>
                  </a:lnTo>
                  <a:lnTo>
                    <a:pt x="8928" y="8940"/>
                  </a:lnTo>
                  <a:lnTo>
                    <a:pt x="10464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9640525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9635287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5" h="7109459">
                  <a:moveTo>
                    <a:pt x="10464" y="7103643"/>
                  </a:moveTo>
                  <a:lnTo>
                    <a:pt x="8928" y="7099948"/>
                  </a:lnTo>
                  <a:lnTo>
                    <a:pt x="5232" y="7098411"/>
                  </a:lnTo>
                  <a:lnTo>
                    <a:pt x="1524" y="7099948"/>
                  </a:lnTo>
                  <a:lnTo>
                    <a:pt x="0" y="7103643"/>
                  </a:lnTo>
                  <a:lnTo>
                    <a:pt x="1524" y="7107352"/>
                  </a:lnTo>
                  <a:lnTo>
                    <a:pt x="5232" y="7108876"/>
                  </a:lnTo>
                  <a:lnTo>
                    <a:pt x="8928" y="7107352"/>
                  </a:lnTo>
                  <a:lnTo>
                    <a:pt x="10464" y="7103643"/>
                  </a:lnTo>
                  <a:close/>
                </a:path>
                <a:path w="10795" h="7109459">
                  <a:moveTo>
                    <a:pt x="10464" y="5232"/>
                  </a:moveTo>
                  <a:lnTo>
                    <a:pt x="8928" y="1536"/>
                  </a:lnTo>
                  <a:lnTo>
                    <a:pt x="5232" y="0"/>
                  </a:lnTo>
                  <a:lnTo>
                    <a:pt x="1524" y="1536"/>
                  </a:lnTo>
                  <a:lnTo>
                    <a:pt x="0" y="5232"/>
                  </a:lnTo>
                  <a:lnTo>
                    <a:pt x="1524" y="8940"/>
                  </a:lnTo>
                  <a:lnTo>
                    <a:pt x="5232" y="10464"/>
                  </a:lnTo>
                  <a:lnTo>
                    <a:pt x="8928" y="8940"/>
                  </a:lnTo>
                  <a:lnTo>
                    <a:pt x="10464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11107147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11101908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5" h="7109459">
                  <a:moveTo>
                    <a:pt x="10464" y="7103643"/>
                  </a:moveTo>
                  <a:lnTo>
                    <a:pt x="8940" y="7099948"/>
                  </a:lnTo>
                  <a:lnTo>
                    <a:pt x="5232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32" y="7108876"/>
                  </a:lnTo>
                  <a:lnTo>
                    <a:pt x="8940" y="7107352"/>
                  </a:lnTo>
                  <a:lnTo>
                    <a:pt x="10464" y="7103643"/>
                  </a:lnTo>
                  <a:close/>
                </a:path>
                <a:path w="10795" h="7109459">
                  <a:moveTo>
                    <a:pt x="10464" y="5232"/>
                  </a:moveTo>
                  <a:lnTo>
                    <a:pt x="8940" y="1536"/>
                  </a:lnTo>
                  <a:lnTo>
                    <a:pt x="5232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32" y="10464"/>
                  </a:lnTo>
                  <a:lnTo>
                    <a:pt x="8940" y="8940"/>
                  </a:lnTo>
                  <a:lnTo>
                    <a:pt x="10464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12573769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12568529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5" h="7109459">
                  <a:moveTo>
                    <a:pt x="10464" y="7103643"/>
                  </a:moveTo>
                  <a:lnTo>
                    <a:pt x="8940" y="7099948"/>
                  </a:lnTo>
                  <a:lnTo>
                    <a:pt x="5232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32" y="7108876"/>
                  </a:lnTo>
                  <a:lnTo>
                    <a:pt x="8940" y="7107352"/>
                  </a:lnTo>
                  <a:lnTo>
                    <a:pt x="10464" y="7103643"/>
                  </a:lnTo>
                  <a:close/>
                </a:path>
                <a:path w="10795" h="7109459">
                  <a:moveTo>
                    <a:pt x="10464" y="5232"/>
                  </a:moveTo>
                  <a:lnTo>
                    <a:pt x="8940" y="1536"/>
                  </a:lnTo>
                  <a:lnTo>
                    <a:pt x="5232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32" y="10464"/>
                  </a:lnTo>
                  <a:lnTo>
                    <a:pt x="8940" y="8940"/>
                  </a:lnTo>
                  <a:lnTo>
                    <a:pt x="10464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14040392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7051303"/>
                  </a:moveTo>
                  <a:lnTo>
                    <a:pt x="0" y="0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14035151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4" h="7109459">
                  <a:moveTo>
                    <a:pt x="10477" y="7103643"/>
                  </a:moveTo>
                  <a:lnTo>
                    <a:pt x="8940" y="7099948"/>
                  </a:lnTo>
                  <a:lnTo>
                    <a:pt x="5232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32" y="7108876"/>
                  </a:lnTo>
                  <a:lnTo>
                    <a:pt x="8940" y="7107352"/>
                  </a:lnTo>
                  <a:lnTo>
                    <a:pt x="10477" y="7103643"/>
                  </a:lnTo>
                  <a:close/>
                </a:path>
                <a:path w="10794" h="7109459">
                  <a:moveTo>
                    <a:pt x="10477" y="5232"/>
                  </a:moveTo>
                  <a:lnTo>
                    <a:pt x="8940" y="1536"/>
                  </a:lnTo>
                  <a:lnTo>
                    <a:pt x="5232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32" y="10464"/>
                  </a:lnTo>
                  <a:lnTo>
                    <a:pt x="8940" y="8940"/>
                  </a:lnTo>
                  <a:lnTo>
                    <a:pt x="10477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15507014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2431276"/>
                  </a:moveTo>
                  <a:lnTo>
                    <a:pt x="0" y="7051303"/>
                  </a:lnTo>
                </a:path>
                <a:path h="7051675">
                  <a:moveTo>
                    <a:pt x="0" y="0"/>
                  </a:moveTo>
                  <a:lnTo>
                    <a:pt x="0" y="1827755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15501773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4" h="7109459">
                  <a:moveTo>
                    <a:pt x="10477" y="7103643"/>
                  </a:moveTo>
                  <a:lnTo>
                    <a:pt x="8940" y="7099948"/>
                  </a:lnTo>
                  <a:lnTo>
                    <a:pt x="5232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32" y="7108876"/>
                  </a:lnTo>
                  <a:lnTo>
                    <a:pt x="8940" y="7107352"/>
                  </a:lnTo>
                  <a:lnTo>
                    <a:pt x="10477" y="7103643"/>
                  </a:lnTo>
                  <a:close/>
                </a:path>
                <a:path w="10794" h="7109459">
                  <a:moveTo>
                    <a:pt x="10477" y="5232"/>
                  </a:moveTo>
                  <a:lnTo>
                    <a:pt x="8940" y="1536"/>
                  </a:lnTo>
                  <a:lnTo>
                    <a:pt x="5232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32" y="10464"/>
                  </a:lnTo>
                  <a:lnTo>
                    <a:pt x="8940" y="8940"/>
                  </a:lnTo>
                  <a:lnTo>
                    <a:pt x="10477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16973637" y="2919806"/>
              <a:ext cx="0" cy="7051675"/>
            </a:xfrm>
            <a:custGeom>
              <a:avLst/>
              <a:gdLst/>
              <a:ahLst/>
              <a:cxnLst/>
              <a:rect l="l" t="t" r="r" b="b"/>
              <a:pathLst>
                <a:path h="7051675">
                  <a:moveTo>
                    <a:pt x="0" y="4241064"/>
                  </a:moveTo>
                  <a:lnTo>
                    <a:pt x="0" y="7051303"/>
                  </a:lnTo>
                </a:path>
                <a:path h="7051675">
                  <a:moveTo>
                    <a:pt x="0" y="0"/>
                  </a:moveTo>
                  <a:lnTo>
                    <a:pt x="0" y="3637543"/>
                  </a:lnTo>
                </a:path>
              </a:pathLst>
            </a:custGeom>
            <a:ln w="10470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object 31"/>
            <p:cNvSpPr/>
            <p:nvPr/>
          </p:nvSpPr>
          <p:spPr>
            <a:xfrm>
              <a:off x="16968393" y="2898882"/>
              <a:ext cx="10795" cy="7109459"/>
            </a:xfrm>
            <a:custGeom>
              <a:avLst/>
              <a:gdLst/>
              <a:ahLst/>
              <a:cxnLst/>
              <a:rect l="l" t="t" r="r" b="b"/>
              <a:pathLst>
                <a:path w="10794" h="7109459">
                  <a:moveTo>
                    <a:pt x="10477" y="7103643"/>
                  </a:moveTo>
                  <a:lnTo>
                    <a:pt x="8940" y="7099948"/>
                  </a:lnTo>
                  <a:lnTo>
                    <a:pt x="5232" y="7098411"/>
                  </a:lnTo>
                  <a:lnTo>
                    <a:pt x="1536" y="7099948"/>
                  </a:lnTo>
                  <a:lnTo>
                    <a:pt x="0" y="7103643"/>
                  </a:lnTo>
                  <a:lnTo>
                    <a:pt x="1536" y="7107352"/>
                  </a:lnTo>
                  <a:lnTo>
                    <a:pt x="5232" y="7108876"/>
                  </a:lnTo>
                  <a:lnTo>
                    <a:pt x="8940" y="7107352"/>
                  </a:lnTo>
                  <a:lnTo>
                    <a:pt x="10477" y="7103643"/>
                  </a:lnTo>
                  <a:close/>
                </a:path>
                <a:path w="10794" h="7109459">
                  <a:moveTo>
                    <a:pt x="10477" y="5232"/>
                  </a:moveTo>
                  <a:lnTo>
                    <a:pt x="8940" y="1536"/>
                  </a:lnTo>
                  <a:lnTo>
                    <a:pt x="5232" y="0"/>
                  </a:lnTo>
                  <a:lnTo>
                    <a:pt x="1536" y="1536"/>
                  </a:lnTo>
                  <a:lnTo>
                    <a:pt x="0" y="5232"/>
                  </a:lnTo>
                  <a:lnTo>
                    <a:pt x="1536" y="8940"/>
                  </a:lnTo>
                  <a:lnTo>
                    <a:pt x="5232" y="10464"/>
                  </a:lnTo>
                  <a:lnTo>
                    <a:pt x="8940" y="8940"/>
                  </a:lnTo>
                  <a:lnTo>
                    <a:pt x="10477" y="5232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18367257" y="2935518"/>
              <a:ext cx="0" cy="7004684"/>
            </a:xfrm>
            <a:custGeom>
              <a:avLst/>
              <a:gdLst/>
              <a:ahLst/>
              <a:cxnLst/>
              <a:rect l="l" t="t" r="r" b="b"/>
              <a:pathLst>
                <a:path h="7004684">
                  <a:moveTo>
                    <a:pt x="0" y="7004184"/>
                  </a:moveTo>
                  <a:lnTo>
                    <a:pt x="0" y="0"/>
                  </a:lnTo>
                </a:path>
              </a:pathLst>
            </a:custGeom>
            <a:ln w="20941">
              <a:solidFill>
                <a:srgbClr val="00387A"/>
              </a:solidFill>
              <a:prstDash val="dot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18356783" y="2893650"/>
              <a:ext cx="20955" cy="7119620"/>
            </a:xfrm>
            <a:custGeom>
              <a:avLst/>
              <a:gdLst/>
              <a:ahLst/>
              <a:cxnLst/>
              <a:rect l="l" t="t" r="r" b="b"/>
              <a:pathLst>
                <a:path w="20955" h="7119620">
                  <a:moveTo>
                    <a:pt x="20942" y="7108876"/>
                  </a:moveTo>
                  <a:lnTo>
                    <a:pt x="17868" y="7101472"/>
                  </a:lnTo>
                  <a:lnTo>
                    <a:pt x="10464" y="7098411"/>
                  </a:lnTo>
                  <a:lnTo>
                    <a:pt x="3060" y="7101472"/>
                  </a:lnTo>
                  <a:lnTo>
                    <a:pt x="0" y="7108876"/>
                  </a:lnTo>
                  <a:lnTo>
                    <a:pt x="3060" y="7116280"/>
                  </a:lnTo>
                  <a:lnTo>
                    <a:pt x="10464" y="7119353"/>
                  </a:lnTo>
                  <a:lnTo>
                    <a:pt x="17868" y="7116280"/>
                  </a:lnTo>
                  <a:lnTo>
                    <a:pt x="20942" y="7108876"/>
                  </a:lnTo>
                  <a:close/>
                </a:path>
                <a:path w="20955" h="7119620">
                  <a:moveTo>
                    <a:pt x="20942" y="10464"/>
                  </a:moveTo>
                  <a:lnTo>
                    <a:pt x="17868" y="3060"/>
                  </a:lnTo>
                  <a:lnTo>
                    <a:pt x="10464" y="0"/>
                  </a:lnTo>
                  <a:lnTo>
                    <a:pt x="3060" y="3060"/>
                  </a:lnTo>
                  <a:lnTo>
                    <a:pt x="0" y="10464"/>
                  </a:lnTo>
                  <a:lnTo>
                    <a:pt x="3060" y="17868"/>
                  </a:lnTo>
                  <a:lnTo>
                    <a:pt x="10464" y="20942"/>
                  </a:lnTo>
                  <a:lnTo>
                    <a:pt x="17868" y="17868"/>
                  </a:lnTo>
                  <a:lnTo>
                    <a:pt x="20942" y="10464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2302254" y="3308799"/>
              <a:ext cx="11729720" cy="603885"/>
            </a:xfrm>
            <a:custGeom>
              <a:avLst/>
              <a:gdLst/>
              <a:ahLst/>
              <a:cxnLst/>
              <a:rect l="l" t="t" r="r" b="b"/>
              <a:pathLst>
                <a:path w="11729719" h="603885">
                  <a:moveTo>
                    <a:pt x="11729412" y="0"/>
                  </a:moveTo>
                  <a:lnTo>
                    <a:pt x="0" y="0"/>
                  </a:lnTo>
                  <a:lnTo>
                    <a:pt x="0" y="603520"/>
                  </a:lnTo>
                  <a:lnTo>
                    <a:pt x="11729412" y="603520"/>
                  </a:lnTo>
                  <a:lnTo>
                    <a:pt x="11729412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16762577" y="6438440"/>
              <a:ext cx="1286596" cy="603885"/>
            </a:xfrm>
            <a:custGeom>
              <a:avLst/>
              <a:gdLst/>
              <a:ahLst/>
              <a:cxnLst/>
              <a:rect l="l" t="t" r="r" b="b"/>
              <a:pathLst>
                <a:path w="1457325" h="603884">
                  <a:moveTo>
                    <a:pt x="1456929" y="0"/>
                  </a:moveTo>
                  <a:lnTo>
                    <a:pt x="0" y="0"/>
                  </a:lnTo>
                  <a:lnTo>
                    <a:pt x="0" y="603520"/>
                  </a:lnTo>
                  <a:lnTo>
                    <a:pt x="1456929" y="603520"/>
                  </a:lnTo>
                  <a:lnTo>
                    <a:pt x="1456929" y="0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15536326" y="4590588"/>
              <a:ext cx="1138840" cy="603885"/>
            </a:xfrm>
            <a:custGeom>
              <a:avLst/>
              <a:gdLst/>
              <a:ahLst/>
              <a:cxnLst/>
              <a:rect l="l" t="t" r="r" b="b"/>
              <a:pathLst>
                <a:path w="1457325" h="603885">
                  <a:moveTo>
                    <a:pt x="1456929" y="0"/>
                  </a:moveTo>
                  <a:lnTo>
                    <a:pt x="0" y="0"/>
                  </a:lnTo>
                  <a:lnTo>
                    <a:pt x="0" y="603520"/>
                  </a:lnTo>
                  <a:lnTo>
                    <a:pt x="1456929" y="603520"/>
                  </a:lnTo>
                  <a:lnTo>
                    <a:pt x="1456929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824970" y="779727"/>
            <a:ext cx="547052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5"/>
              <a:t>Zeitlicher</a:t>
            </a:r>
            <a:r>
              <a:rPr spc="-305"/>
              <a:t> </a:t>
            </a:r>
            <a:r>
              <a:rPr spc="-40"/>
              <a:t>Ablauf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1927127" y="10163779"/>
            <a:ext cx="749300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Feb</a:t>
            </a:r>
            <a:r>
              <a:rPr kumimoji="0" lang="de-AT" sz="1650" b="0" i="0" u="none" strike="noStrike" kern="1200" cap="none" spc="-10" normalizeH="0" baseline="0" noProof="0" err="1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ruar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938312" y="2434590"/>
            <a:ext cx="749299" cy="2660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Feb</a:t>
            </a:r>
            <a:r>
              <a:rPr kumimoji="0" lang="de-AT" sz="1650" b="0" i="0" u="none" strike="noStrike" kern="1200" cap="none" spc="-10" normalizeH="0" baseline="0" noProof="0" err="1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ruar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520371" y="10163779"/>
            <a:ext cx="5080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März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520371" y="2434590"/>
            <a:ext cx="5080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März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011216" y="10163779"/>
            <a:ext cx="46291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April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011216" y="2434590"/>
            <a:ext cx="46291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April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519651" y="10163779"/>
            <a:ext cx="37592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Mai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19651" y="2434590"/>
            <a:ext cx="37592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Mai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960236" y="10163779"/>
            <a:ext cx="42672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Juni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960236" y="2434590"/>
            <a:ext cx="42672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Juni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461551" y="10163779"/>
            <a:ext cx="35687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Juli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461551" y="2434590"/>
            <a:ext cx="35687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Juli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757010" y="10163779"/>
            <a:ext cx="70294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August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757010" y="2434590"/>
            <a:ext cx="70294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August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2030897" y="10163779"/>
            <a:ext cx="108775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September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2030897" y="2434590"/>
            <a:ext cx="108775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September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3641528" y="10163779"/>
            <a:ext cx="8001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Oktober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3641528" y="2434590"/>
            <a:ext cx="80010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Oktober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4996042" y="10163779"/>
            <a:ext cx="10248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November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4996042" y="2434590"/>
            <a:ext cx="10248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November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6464061" y="10163779"/>
            <a:ext cx="1023619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Dezember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6464061" y="2434590"/>
            <a:ext cx="1023619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Dezember</a:t>
            </a:r>
            <a:endParaRPr kumimoji="0" sz="16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7999242" y="2328177"/>
            <a:ext cx="74930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</a:t>
            </a:r>
            <a:r>
              <a:rPr kumimoji="0" lang="de-AT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  <a:endParaRPr kumimoji="0" sz="24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7999242" y="10135165"/>
            <a:ext cx="74930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</a:t>
            </a:r>
            <a:r>
              <a:rPr kumimoji="0" lang="de-AT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</a:t>
            </a:r>
            <a:endParaRPr kumimoji="0" sz="24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440784" y="4441709"/>
            <a:ext cx="469709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950" b="1" i="0" u="none" strike="noStrike" kern="120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von</a:t>
            </a:r>
            <a:r>
              <a:rPr kumimoji="0" sz="2950" b="1" i="0" u="none" strike="noStrike" kern="1200" cap="none" spc="-1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950" b="1" i="0" u="none" strike="noStrike" kern="120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1.2.2022</a:t>
            </a:r>
            <a:r>
              <a:rPr kumimoji="0" sz="2950" b="1" i="0" u="none" strike="noStrike" kern="1200" cap="none" spc="-1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950" b="1" i="0" u="none" strike="noStrike" kern="120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bis</a:t>
            </a:r>
            <a:r>
              <a:rPr kumimoji="0" sz="2950" b="1" i="0" u="none" strike="noStrike" kern="1200" cap="none" spc="-1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30.9.2022</a:t>
            </a:r>
            <a:endParaRPr kumimoji="0" sz="2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440784" y="4894051"/>
            <a:ext cx="310578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950" b="1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werden</a:t>
            </a:r>
            <a:r>
              <a:rPr kumimoji="0" sz="2950" b="1" i="0" u="none" strike="noStrike" kern="1200" cap="none" spc="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950" b="1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gefördert</a:t>
            </a:r>
            <a:endParaRPr kumimoji="0" sz="29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440784" y="5534869"/>
            <a:ext cx="4714240" cy="6805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22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Wenn</a:t>
            </a:r>
            <a:r>
              <a:rPr kumimoji="0" sz="1450" b="0" i="0" u="none" strike="noStrike" kern="1200" cap="none" spc="8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kein</a:t>
            </a:r>
            <a:r>
              <a:rPr kumimoji="0" sz="1450" b="0" i="0" u="none" strike="noStrike" kern="1200" cap="none" spc="9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Smart-Meter</a:t>
            </a:r>
            <a:r>
              <a:rPr kumimoji="0" sz="1450" b="0" i="0" u="none" strike="noStrike" kern="1200" cap="none" spc="8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oder</a:t>
            </a:r>
            <a:r>
              <a:rPr kumimoji="0" sz="1450" b="0" i="0" u="none" strike="noStrike" kern="1200" cap="none" spc="9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Lastprofilzähler</a:t>
            </a:r>
            <a:r>
              <a:rPr kumimoji="0" sz="1450" b="0" i="0" u="none" strike="noStrike" kern="1200" cap="none" spc="8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vorhanden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ist,</a:t>
            </a:r>
            <a:r>
              <a:rPr kumimoji="0" sz="1450" b="0" i="0" u="none" strike="noStrike" kern="1200" cap="none" spc="5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AT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kann eine</a:t>
            </a:r>
            <a:r>
              <a:rPr kumimoji="0" sz="1450" b="0" i="0" u="none" strike="noStrike" kern="1200" cap="none" spc="6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Hochrechnung</a:t>
            </a:r>
            <a:r>
              <a:rPr kumimoji="0" sz="1450" b="0" i="0" u="none" strike="noStrike" kern="1200" cap="none" spc="5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aus</a:t>
            </a:r>
            <a:r>
              <a:rPr kumimoji="0" sz="1450" b="0" i="0" u="none" strike="noStrike" kern="1200" cap="none" spc="6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dem</a:t>
            </a:r>
            <a:r>
              <a:rPr kumimoji="0" sz="1450" b="0" i="0" u="none" strike="noStrike" kern="1200" cap="none" spc="6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Verbrauch</a:t>
            </a:r>
            <a:r>
              <a:rPr kumimoji="0" sz="1450" b="0" i="0" u="none" strike="noStrike" kern="1200" cap="none" spc="55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2021</a:t>
            </a:r>
            <a:r>
              <a:rPr kumimoji="0" sz="1450" b="0" i="0" u="none" strike="noStrike" kern="1200" cap="none" spc="6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-20" normalizeH="0" baseline="0" noProof="0" err="1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vor</a:t>
            </a:r>
            <a:r>
              <a:rPr kumimoji="0" lang="de-AT" sz="1450" b="0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genommen werden</a:t>
            </a:r>
            <a:endParaRPr kumimoji="0" sz="14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256679" y="6592049"/>
            <a:ext cx="10761603" cy="46871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0" lvl="0" indent="0" algn="r" defTabSz="914400" rtl="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950" b="1" i="0" u="none" strike="noStrike" kern="1200" cap="none" spc="-10" normalizeH="0" baseline="0" noProof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Antragstellung</a:t>
            </a:r>
            <a:r>
              <a:rPr kumimoji="0" lang="de-AT" sz="2950" b="1" i="0" u="none" strike="noStrike" kern="1200" cap="none" spc="-10" normalizeH="0" baseline="0" noProof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und Zusage bis zur Budgetobergrenze </a:t>
            </a:r>
            <a:endParaRPr kumimoji="0" sz="29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8974075" y="7232867"/>
            <a:ext cx="7044055" cy="693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7025" marR="5080" lvl="0" indent="-314960" algn="r" defTabSz="914400" rtl="0" eaLnBrk="1" fontAlgn="auto" latinLnBrk="0" hangingPunct="1">
              <a:lnSpc>
                <a:spcPct val="1022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1" i="0" u="sng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</a:t>
            </a:r>
            <a:r>
              <a:rPr kumimoji="0" sz="1450" b="1" i="0" u="sng" strike="noStrike" kern="1200" cap="none" spc="9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1" i="0" u="sng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Unternehmen</a:t>
            </a:r>
            <a:r>
              <a:rPr kumimoji="0" sz="1450" b="1" i="0" u="sng" strike="noStrike" kern="1200" cap="none" spc="9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1" i="0" u="sng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kann</a:t>
            </a:r>
            <a:r>
              <a:rPr kumimoji="0" sz="1450" b="1" i="0" u="sng" strike="noStrike" kern="1200" cap="none" spc="9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1" i="0" u="sng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nur</a:t>
            </a:r>
            <a:r>
              <a:rPr kumimoji="0" sz="1450" b="1" i="0" u="sng" strike="noStrike" kern="1200" cap="none" spc="9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1" i="0" u="sng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ein</a:t>
            </a:r>
            <a:r>
              <a:rPr kumimoji="0" sz="1450" b="1" i="0" u="sng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1" i="0" u="sng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Antrag</a:t>
            </a:r>
            <a:r>
              <a:rPr kumimoji="0" sz="1450" b="1" i="0" u="sng" strike="noStrike" kern="1200" cap="none" spc="9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1" i="0" u="sng" strike="noStrike" kern="1200" cap="none" spc="-1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gestellt</a:t>
            </a:r>
            <a:r>
              <a:rPr kumimoji="0" sz="1450" b="1" i="0" u="sng" strike="noStrike" kern="1200" cap="none" spc="-1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1" i="0" u="sng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werden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Dieser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muss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alle</a:t>
            </a:r>
            <a:r>
              <a:rPr kumimoji="0" sz="1450" b="0" i="0" u="none" strike="noStrike" kern="1200" cap="none" spc="85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Energieformen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die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gefördert</a:t>
            </a:r>
            <a:r>
              <a:rPr kumimoji="0" sz="1450" b="0" i="0" u="none" strike="noStrike" kern="1200" cap="none" spc="85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werden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sollen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umfass</a:t>
            </a: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EF77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</a:t>
            </a:r>
          </a:p>
          <a:p>
            <a:pPr marL="327025" marR="5080" lvl="0" indent="-314960" algn="r" defTabSz="914400" rtl="0" eaLnBrk="1" fontAlgn="auto" latinLnBrk="0" hangingPunct="1">
              <a:lnSpc>
                <a:spcPct val="1022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de-DE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first</a:t>
            </a: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DE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come</a:t>
            </a: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DE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first</a:t>
            </a: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DE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served</a:t>
            </a: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1902503" y="4748093"/>
            <a:ext cx="2713833" cy="46871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950" b="1" i="0" u="none" strike="noStrike" kern="1200" cap="none" spc="-1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Voranmeldung</a:t>
            </a:r>
            <a:endParaRPr kumimoji="0" sz="2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1301798" y="5388911"/>
            <a:ext cx="3612179" cy="693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9890" marR="5080" lvl="0" indent="-377825" algn="l" defTabSz="914400" rtl="0" eaLnBrk="1" fontAlgn="auto" latinLnBrk="0" hangingPunct="1">
              <a:lnSpc>
                <a:spcPct val="1022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Auf</a:t>
            </a:r>
            <a:r>
              <a:rPr kumimoji="0" sz="1450" b="0" i="0" u="none" strike="noStrike" kern="1200" cap="none" spc="75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Basis</a:t>
            </a:r>
            <a:r>
              <a:rPr kumimoji="0" sz="1450" b="0" i="0" u="none" strike="noStrike" kern="1200" cap="none" spc="75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von</a:t>
            </a:r>
            <a:r>
              <a:rPr kumimoji="0" sz="1450" b="0" i="0" u="none" strike="noStrike" kern="1200" cap="none" spc="8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wenigen</a:t>
            </a:r>
            <a:r>
              <a:rPr kumimoji="0" sz="1450" b="0" i="0" u="none" strike="noStrike" kern="1200" cap="none" spc="75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zentralen</a:t>
            </a:r>
            <a:r>
              <a:rPr kumimoji="0" sz="1450" b="0" i="0" u="none" strike="noStrike" kern="1200" cap="none" spc="75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Daten</a:t>
            </a: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erfolgt</a:t>
            </a:r>
            <a:r>
              <a:rPr kumimoji="0" sz="1450" b="0" i="0" u="none" strike="noStrike" kern="1200" cap="none" spc="7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zunächst</a:t>
            </a:r>
            <a:r>
              <a:rPr kumimoji="0" sz="1450" b="0" i="0" u="none" strike="noStrike" kern="1200" cap="none" spc="75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450" b="0" i="0" u="none" strike="noStrike" kern="1200" cap="none" spc="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eine</a:t>
            </a:r>
            <a:r>
              <a:rPr kumimoji="0" sz="1450" b="0" i="0" u="none" strike="noStrike" kern="1200" cap="none" spc="75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DE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Voranmeld</a:t>
            </a:r>
            <a:r>
              <a:rPr kumimoji="0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ung</a:t>
            </a:r>
            <a:endParaRPr kumimoji="0" lang="de-DE" sz="1450" b="0" i="0" u="none" strike="noStrike" kern="1200" cap="none" spc="-10" normalizeH="0" baseline="0" noProof="0" dirty="0">
              <a:ln>
                <a:noFill/>
              </a:ln>
              <a:solidFill>
                <a:srgbClr val="00A5E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89890" marR="5080" lvl="0" indent="-377825" algn="l" defTabSz="914400" rtl="0" eaLnBrk="1" fontAlgn="auto" latinLnBrk="0" hangingPunct="1">
              <a:lnSpc>
                <a:spcPct val="1022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50" b="0" i="0" u="none" strike="noStrike" kern="1200" cap="none" spc="-10" normalizeH="0" baseline="0" noProof="0" dirty="0">
                <a:ln>
                  <a:noFill/>
                </a:ln>
                <a:solidFill>
                  <a:srgbClr val="00A5E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                      </a:t>
            </a:r>
            <a:r>
              <a:rPr kumimoji="0" lang="de-AT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de-AT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first</a:t>
            </a:r>
            <a:r>
              <a:rPr kumimoji="0" lang="de-AT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AT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come</a:t>
            </a:r>
            <a:r>
              <a:rPr kumimoji="0" lang="de-AT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AT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first</a:t>
            </a:r>
            <a:r>
              <a:rPr kumimoji="0" lang="de-AT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de-AT" sz="1450" b="0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served</a:t>
            </a:r>
            <a:r>
              <a:rPr kumimoji="0" lang="de-AT" sz="1450" b="0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)</a:t>
            </a: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2367908" y="8351300"/>
            <a:ext cx="484187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950" b="1" i="0" u="none" strike="noStrike" kern="1200" cap="none" spc="0" normalizeH="0" baseline="0" noProof="0" dirty="0" err="1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Auszahlung</a:t>
            </a:r>
            <a:r>
              <a:rPr kumimoji="0" sz="2950" b="1" i="0" u="none" strike="noStrike" kern="1200" cap="none" spc="-3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950" b="1" i="0" u="none" strike="noStrike" kern="1200" cap="none" spc="0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der</a:t>
            </a:r>
            <a:r>
              <a:rPr kumimoji="0" sz="2950" b="1" i="0" u="none" strike="noStrike" kern="1200" cap="none" spc="-15" normalizeH="0" baseline="0" noProof="0" dirty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950" b="1" i="0" u="none" strike="noStrike" kern="1200" cap="none" spc="-10" normalizeH="0" baseline="0" noProof="0" dirty="0" err="1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Förderung</a:t>
            </a:r>
            <a:endParaRPr kumimoji="0" sz="2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960237" y="8990712"/>
            <a:ext cx="9448360" cy="4528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90930" marR="5080" lvl="0" indent="-1078865" algn="r" defTabSz="914400" rtl="0" eaLnBrk="1" fontAlgn="auto" latinLnBrk="0" hangingPunct="1">
              <a:lnSpc>
                <a:spcPct val="102299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14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Auszahlung auf Basis der bei Antragstellung vorgelegten Unterlagen </a:t>
            </a:r>
            <a:br>
              <a:rPr kumimoji="0" lang="de-AT" sz="14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de-AT" sz="14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(Ausnahme: Detailstichproben – hier werden zusätzliche Unterlagen (</a:t>
            </a:r>
            <a:r>
              <a:rPr kumimoji="0" lang="de-AT" sz="1450" b="0" i="0" u="none" strike="noStrike" kern="1200" cap="none" spc="0" normalizeH="0" baseline="0" noProof="0" err="1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zB</a:t>
            </a:r>
            <a:r>
              <a:rPr kumimoji="0" lang="de-AT" sz="1450" b="0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 Belege) angefordert)</a:t>
            </a:r>
          </a:p>
        </p:txBody>
      </p:sp>
      <p:grpSp>
        <p:nvGrpSpPr>
          <p:cNvPr id="74" name="object 74"/>
          <p:cNvGrpSpPr/>
          <p:nvPr/>
        </p:nvGrpSpPr>
        <p:grpSpPr>
          <a:xfrm>
            <a:off x="17407790" y="8290284"/>
            <a:ext cx="2223689" cy="603885"/>
            <a:chOff x="17566983" y="8292935"/>
            <a:chExt cx="1948180" cy="603885"/>
          </a:xfrm>
        </p:grpSpPr>
        <p:sp>
          <p:nvSpPr>
            <p:cNvPr id="75" name="object 75"/>
            <p:cNvSpPr/>
            <p:nvPr/>
          </p:nvSpPr>
          <p:spPr>
            <a:xfrm>
              <a:off x="17566983" y="8292940"/>
              <a:ext cx="1948180" cy="603885"/>
            </a:xfrm>
            <a:custGeom>
              <a:avLst/>
              <a:gdLst/>
              <a:ahLst/>
              <a:cxnLst/>
              <a:rect l="l" t="t" r="r" b="b"/>
              <a:pathLst>
                <a:path w="1948180" h="603884">
                  <a:moveTo>
                    <a:pt x="1947799" y="301269"/>
                  </a:moveTo>
                  <a:lnTo>
                    <a:pt x="1667294" y="0"/>
                  </a:lnTo>
                  <a:lnTo>
                    <a:pt x="0" y="0"/>
                  </a:lnTo>
                  <a:lnTo>
                    <a:pt x="0" y="603529"/>
                  </a:lnTo>
                  <a:lnTo>
                    <a:pt x="1667294" y="603529"/>
                  </a:lnTo>
                  <a:lnTo>
                    <a:pt x="1667294" y="602526"/>
                  </a:lnTo>
                  <a:lnTo>
                    <a:pt x="1947799" y="301269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6" name="object 76"/>
            <p:cNvSpPr/>
            <p:nvPr/>
          </p:nvSpPr>
          <p:spPr>
            <a:xfrm>
              <a:off x="17789919" y="8380532"/>
              <a:ext cx="721360" cy="428625"/>
            </a:xfrm>
            <a:custGeom>
              <a:avLst/>
              <a:gdLst/>
              <a:ahLst/>
              <a:cxnLst/>
              <a:rect l="l" t="t" r="r" b="b"/>
              <a:pathLst>
                <a:path w="721359" h="428625">
                  <a:moveTo>
                    <a:pt x="504024" y="173901"/>
                  </a:moveTo>
                  <a:lnTo>
                    <a:pt x="461162" y="131546"/>
                  </a:lnTo>
                  <a:lnTo>
                    <a:pt x="410235" y="120142"/>
                  </a:lnTo>
                  <a:lnTo>
                    <a:pt x="370852" y="126593"/>
                  </a:lnTo>
                  <a:lnTo>
                    <a:pt x="336765" y="144500"/>
                  </a:lnTo>
                  <a:lnTo>
                    <a:pt x="310095" y="171729"/>
                  </a:lnTo>
                  <a:lnTo>
                    <a:pt x="292950" y="206108"/>
                  </a:lnTo>
                  <a:lnTo>
                    <a:pt x="264833" y="206108"/>
                  </a:lnTo>
                  <a:lnTo>
                    <a:pt x="258368" y="212521"/>
                  </a:lnTo>
                  <a:lnTo>
                    <a:pt x="258368" y="228358"/>
                  </a:lnTo>
                  <a:lnTo>
                    <a:pt x="264833" y="234772"/>
                  </a:lnTo>
                  <a:lnTo>
                    <a:pt x="287743" y="234772"/>
                  </a:lnTo>
                  <a:lnTo>
                    <a:pt x="287604" y="237185"/>
                  </a:lnTo>
                  <a:lnTo>
                    <a:pt x="287299" y="239471"/>
                  </a:lnTo>
                  <a:lnTo>
                    <a:pt x="287299" y="246799"/>
                  </a:lnTo>
                  <a:lnTo>
                    <a:pt x="287629" y="251599"/>
                  </a:lnTo>
                  <a:lnTo>
                    <a:pt x="288188" y="256273"/>
                  </a:lnTo>
                  <a:lnTo>
                    <a:pt x="264833" y="256273"/>
                  </a:lnTo>
                  <a:lnTo>
                    <a:pt x="258368" y="262674"/>
                  </a:lnTo>
                  <a:lnTo>
                    <a:pt x="258368" y="278523"/>
                  </a:lnTo>
                  <a:lnTo>
                    <a:pt x="264833" y="284924"/>
                  </a:lnTo>
                  <a:lnTo>
                    <a:pt x="295427" y="284924"/>
                  </a:lnTo>
                  <a:lnTo>
                    <a:pt x="313423" y="316649"/>
                  </a:lnTo>
                  <a:lnTo>
                    <a:pt x="339763" y="341591"/>
                  </a:lnTo>
                  <a:lnTo>
                    <a:pt x="372630" y="357898"/>
                  </a:lnTo>
                  <a:lnTo>
                    <a:pt x="410235" y="363740"/>
                  </a:lnTo>
                  <a:lnTo>
                    <a:pt x="437603" y="360667"/>
                  </a:lnTo>
                  <a:lnTo>
                    <a:pt x="481622" y="339496"/>
                  </a:lnTo>
                  <a:lnTo>
                    <a:pt x="504024" y="309727"/>
                  </a:lnTo>
                  <a:lnTo>
                    <a:pt x="502526" y="306095"/>
                  </a:lnTo>
                  <a:lnTo>
                    <a:pt x="499757" y="303288"/>
                  </a:lnTo>
                  <a:lnTo>
                    <a:pt x="497128" y="300685"/>
                  </a:lnTo>
                  <a:lnTo>
                    <a:pt x="493458" y="299148"/>
                  </a:lnTo>
                  <a:lnTo>
                    <a:pt x="489648" y="299148"/>
                  </a:lnTo>
                  <a:lnTo>
                    <a:pt x="485800" y="299123"/>
                  </a:lnTo>
                  <a:lnTo>
                    <a:pt x="482104" y="300609"/>
                  </a:lnTo>
                  <a:lnTo>
                    <a:pt x="479298" y="303364"/>
                  </a:lnTo>
                  <a:lnTo>
                    <a:pt x="464388" y="316814"/>
                  </a:lnTo>
                  <a:lnTo>
                    <a:pt x="448957" y="326796"/>
                  </a:lnTo>
                  <a:lnTo>
                    <a:pt x="431457" y="332968"/>
                  </a:lnTo>
                  <a:lnTo>
                    <a:pt x="410235" y="335089"/>
                  </a:lnTo>
                  <a:lnTo>
                    <a:pt x="384022" y="331444"/>
                  </a:lnTo>
                  <a:lnTo>
                    <a:pt x="360730" y="321208"/>
                  </a:lnTo>
                  <a:lnTo>
                    <a:pt x="341350" y="305358"/>
                  </a:lnTo>
                  <a:lnTo>
                    <a:pt x="326847" y="284924"/>
                  </a:lnTo>
                  <a:lnTo>
                    <a:pt x="425234" y="284924"/>
                  </a:lnTo>
                  <a:lnTo>
                    <a:pt x="431711" y="278523"/>
                  </a:lnTo>
                  <a:lnTo>
                    <a:pt x="431711" y="262674"/>
                  </a:lnTo>
                  <a:lnTo>
                    <a:pt x="425234" y="256273"/>
                  </a:lnTo>
                  <a:lnTo>
                    <a:pt x="317360" y="256273"/>
                  </a:lnTo>
                  <a:lnTo>
                    <a:pt x="316623" y="251587"/>
                  </a:lnTo>
                  <a:lnTo>
                    <a:pt x="316230" y="246799"/>
                  </a:lnTo>
                  <a:lnTo>
                    <a:pt x="316230" y="239471"/>
                  </a:lnTo>
                  <a:lnTo>
                    <a:pt x="316471" y="237185"/>
                  </a:lnTo>
                  <a:lnTo>
                    <a:pt x="316674" y="234772"/>
                  </a:lnTo>
                  <a:lnTo>
                    <a:pt x="425234" y="234772"/>
                  </a:lnTo>
                  <a:lnTo>
                    <a:pt x="431711" y="228358"/>
                  </a:lnTo>
                  <a:lnTo>
                    <a:pt x="431711" y="212521"/>
                  </a:lnTo>
                  <a:lnTo>
                    <a:pt x="425234" y="206108"/>
                  </a:lnTo>
                  <a:lnTo>
                    <a:pt x="323456" y="206108"/>
                  </a:lnTo>
                  <a:lnTo>
                    <a:pt x="337464" y="182943"/>
                  </a:lnTo>
                  <a:lnTo>
                    <a:pt x="357428" y="164820"/>
                  </a:lnTo>
                  <a:lnTo>
                    <a:pt x="382104" y="153009"/>
                  </a:lnTo>
                  <a:lnTo>
                    <a:pt x="410235" y="148793"/>
                  </a:lnTo>
                  <a:lnTo>
                    <a:pt x="431457" y="150876"/>
                  </a:lnTo>
                  <a:lnTo>
                    <a:pt x="448957" y="156972"/>
                  </a:lnTo>
                  <a:lnTo>
                    <a:pt x="464388" y="166878"/>
                  </a:lnTo>
                  <a:lnTo>
                    <a:pt x="479386" y="180365"/>
                  </a:lnTo>
                  <a:lnTo>
                    <a:pt x="482104" y="183032"/>
                  </a:lnTo>
                  <a:lnTo>
                    <a:pt x="485800" y="184531"/>
                  </a:lnTo>
                  <a:lnTo>
                    <a:pt x="493471" y="184480"/>
                  </a:lnTo>
                  <a:lnTo>
                    <a:pt x="497154" y="182943"/>
                  </a:lnTo>
                  <a:lnTo>
                    <a:pt x="502539" y="177558"/>
                  </a:lnTo>
                  <a:lnTo>
                    <a:pt x="504024" y="173901"/>
                  </a:lnTo>
                  <a:close/>
                </a:path>
                <a:path w="721359" h="428625">
                  <a:moveTo>
                    <a:pt x="650138" y="6858"/>
                  </a:moveTo>
                  <a:lnTo>
                    <a:pt x="643077" y="0"/>
                  </a:lnTo>
                  <a:lnTo>
                    <a:pt x="635444" y="114"/>
                  </a:lnTo>
                  <a:lnTo>
                    <a:pt x="14579" y="114"/>
                  </a:lnTo>
                  <a:lnTo>
                    <a:pt x="6045" y="114"/>
                  </a:lnTo>
                  <a:lnTo>
                    <a:pt x="114" y="7594"/>
                  </a:lnTo>
                  <a:lnTo>
                    <a:pt x="114" y="344030"/>
                  </a:lnTo>
                  <a:lnTo>
                    <a:pt x="0" y="351586"/>
                  </a:lnTo>
                  <a:lnTo>
                    <a:pt x="6921" y="358584"/>
                  </a:lnTo>
                  <a:lnTo>
                    <a:pt x="22225" y="358584"/>
                  </a:lnTo>
                  <a:lnTo>
                    <a:pt x="29146" y="351624"/>
                  </a:lnTo>
                  <a:lnTo>
                    <a:pt x="29032" y="344030"/>
                  </a:lnTo>
                  <a:lnTo>
                    <a:pt x="29032" y="28778"/>
                  </a:lnTo>
                  <a:lnTo>
                    <a:pt x="635444" y="28778"/>
                  </a:lnTo>
                  <a:lnTo>
                    <a:pt x="643077" y="28892"/>
                  </a:lnTo>
                  <a:lnTo>
                    <a:pt x="650138" y="22034"/>
                  </a:lnTo>
                  <a:lnTo>
                    <a:pt x="650138" y="6858"/>
                  </a:lnTo>
                  <a:close/>
                </a:path>
                <a:path w="721359" h="428625">
                  <a:moveTo>
                    <a:pt x="721207" y="62471"/>
                  </a:moveTo>
                  <a:lnTo>
                    <a:pt x="714324" y="55651"/>
                  </a:lnTo>
                  <a:lnTo>
                    <a:pt x="692289" y="55651"/>
                  </a:lnTo>
                  <a:lnTo>
                    <a:pt x="692289" y="84302"/>
                  </a:lnTo>
                  <a:lnTo>
                    <a:pt x="692289" y="399567"/>
                  </a:lnTo>
                  <a:lnTo>
                    <a:pt x="505828" y="399567"/>
                  </a:lnTo>
                  <a:lnTo>
                    <a:pt x="535152" y="368236"/>
                  </a:lnTo>
                  <a:lnTo>
                    <a:pt x="557441" y="330708"/>
                  </a:lnTo>
                  <a:lnTo>
                    <a:pt x="571614" y="288201"/>
                  </a:lnTo>
                  <a:lnTo>
                    <a:pt x="576567" y="241935"/>
                  </a:lnTo>
                  <a:lnTo>
                    <a:pt x="571627" y="195732"/>
                  </a:lnTo>
                  <a:lnTo>
                    <a:pt x="557504" y="153238"/>
                  </a:lnTo>
                  <a:lnTo>
                    <a:pt x="547636" y="136563"/>
                  </a:lnTo>
                  <a:lnTo>
                    <a:pt x="547636" y="241935"/>
                  </a:lnTo>
                  <a:lnTo>
                    <a:pt x="540727" y="292506"/>
                  </a:lnTo>
                  <a:lnTo>
                    <a:pt x="521411" y="337032"/>
                  </a:lnTo>
                  <a:lnTo>
                    <a:pt x="491883" y="373418"/>
                  </a:lnTo>
                  <a:lnTo>
                    <a:pt x="454304" y="399567"/>
                  </a:lnTo>
                  <a:lnTo>
                    <a:pt x="322783" y="399567"/>
                  </a:lnTo>
                  <a:lnTo>
                    <a:pt x="285191" y="373418"/>
                  </a:lnTo>
                  <a:lnTo>
                    <a:pt x="271246" y="356235"/>
                  </a:lnTo>
                  <a:lnTo>
                    <a:pt x="271246" y="399567"/>
                  </a:lnTo>
                  <a:lnTo>
                    <a:pt x="84797" y="399567"/>
                  </a:lnTo>
                  <a:lnTo>
                    <a:pt x="84797" y="84302"/>
                  </a:lnTo>
                  <a:lnTo>
                    <a:pt x="271018" y="84302"/>
                  </a:lnTo>
                  <a:lnTo>
                    <a:pt x="241795" y="115684"/>
                  </a:lnTo>
                  <a:lnTo>
                    <a:pt x="219583" y="153238"/>
                  </a:lnTo>
                  <a:lnTo>
                    <a:pt x="205460" y="195732"/>
                  </a:lnTo>
                  <a:lnTo>
                    <a:pt x="200507" y="241935"/>
                  </a:lnTo>
                  <a:lnTo>
                    <a:pt x="205473" y="288201"/>
                  </a:lnTo>
                  <a:lnTo>
                    <a:pt x="219646" y="330708"/>
                  </a:lnTo>
                  <a:lnTo>
                    <a:pt x="241935" y="368236"/>
                  </a:lnTo>
                  <a:lnTo>
                    <a:pt x="271246" y="399567"/>
                  </a:lnTo>
                  <a:lnTo>
                    <a:pt x="271246" y="356235"/>
                  </a:lnTo>
                  <a:lnTo>
                    <a:pt x="255663" y="337032"/>
                  </a:lnTo>
                  <a:lnTo>
                    <a:pt x="236359" y="292493"/>
                  </a:lnTo>
                  <a:lnTo>
                    <a:pt x="229438" y="241935"/>
                  </a:lnTo>
                  <a:lnTo>
                    <a:pt x="236321" y="191477"/>
                  </a:lnTo>
                  <a:lnTo>
                    <a:pt x="255536" y="146964"/>
                  </a:lnTo>
                  <a:lnTo>
                    <a:pt x="284924" y="110528"/>
                  </a:lnTo>
                  <a:lnTo>
                    <a:pt x="322326" y="84302"/>
                  </a:lnTo>
                  <a:lnTo>
                    <a:pt x="454748" y="84302"/>
                  </a:lnTo>
                  <a:lnTo>
                    <a:pt x="492163" y="110528"/>
                  </a:lnTo>
                  <a:lnTo>
                    <a:pt x="521550" y="146964"/>
                  </a:lnTo>
                  <a:lnTo>
                    <a:pt x="540766" y="191477"/>
                  </a:lnTo>
                  <a:lnTo>
                    <a:pt x="547636" y="241935"/>
                  </a:lnTo>
                  <a:lnTo>
                    <a:pt x="547636" y="136563"/>
                  </a:lnTo>
                  <a:lnTo>
                    <a:pt x="535292" y="115684"/>
                  </a:lnTo>
                  <a:lnTo>
                    <a:pt x="506056" y="84302"/>
                  </a:lnTo>
                  <a:lnTo>
                    <a:pt x="692289" y="84302"/>
                  </a:lnTo>
                  <a:lnTo>
                    <a:pt x="692289" y="55651"/>
                  </a:lnTo>
                  <a:lnTo>
                    <a:pt x="70332" y="55651"/>
                  </a:lnTo>
                  <a:lnTo>
                    <a:pt x="62318" y="55727"/>
                  </a:lnTo>
                  <a:lnTo>
                    <a:pt x="56045" y="63512"/>
                  </a:lnTo>
                  <a:lnTo>
                    <a:pt x="55880" y="69977"/>
                  </a:lnTo>
                  <a:lnTo>
                    <a:pt x="55880" y="421398"/>
                  </a:lnTo>
                  <a:lnTo>
                    <a:pt x="62763" y="428231"/>
                  </a:lnTo>
                  <a:lnTo>
                    <a:pt x="714324" y="428231"/>
                  </a:lnTo>
                  <a:lnTo>
                    <a:pt x="721207" y="421398"/>
                  </a:lnTo>
                  <a:lnTo>
                    <a:pt x="721207" y="399567"/>
                  </a:lnTo>
                  <a:lnTo>
                    <a:pt x="721207" y="84302"/>
                  </a:lnTo>
                  <a:lnTo>
                    <a:pt x="721207" y="624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2440784" y="3219462"/>
            <a:ext cx="3649345" cy="1247775"/>
          </a:xfrm>
          <a:prstGeom prst="rect">
            <a:avLst/>
          </a:prstGeom>
        </p:spPr>
        <p:txBody>
          <a:bodyPr vert="horz" wrap="square" lIns="0" tIns="19431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5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50" b="1" i="0" u="none" strike="noStrike" kern="1200" cap="none" spc="-1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Förderfähiger Zeitraum</a:t>
            </a:r>
            <a:endParaRPr kumimoji="0" sz="24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7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950" b="1" i="0" u="none" strike="noStrike" kern="1200" cap="none" spc="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Energie-</a:t>
            </a:r>
            <a:r>
              <a:rPr kumimoji="0" sz="2950" b="1" i="0" u="none" strike="noStrike" kern="1200" cap="none" spc="-1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Mehrkosten</a:t>
            </a:r>
            <a:endParaRPr kumimoji="0" sz="29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7" name="object 62">
            <a:extLst>
              <a:ext uri="{FF2B5EF4-FFF2-40B4-BE49-F238E27FC236}">
                <a16:creationId xmlns:a16="http://schemas.microsoft.com/office/drawing/2014/main" id="{38836466-BB04-ACA4-EA88-B47C8296DD75}"/>
              </a:ext>
            </a:extLst>
          </p:cNvPr>
          <p:cNvSpPr txBox="1"/>
          <p:nvPr/>
        </p:nvSpPr>
        <p:spPr>
          <a:xfrm>
            <a:off x="539750" y="2328177"/>
            <a:ext cx="74930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</a:t>
            </a:r>
            <a:r>
              <a:rPr kumimoji="0" lang="de-AT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</a:t>
            </a:r>
            <a:endParaRPr kumimoji="0" sz="24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8" name="object 63">
            <a:extLst>
              <a:ext uri="{FF2B5EF4-FFF2-40B4-BE49-F238E27FC236}">
                <a16:creationId xmlns:a16="http://schemas.microsoft.com/office/drawing/2014/main" id="{B3A958A6-4397-37E8-329E-CCC35C7A2E7F}"/>
              </a:ext>
            </a:extLst>
          </p:cNvPr>
          <p:cNvSpPr txBox="1"/>
          <p:nvPr/>
        </p:nvSpPr>
        <p:spPr>
          <a:xfrm>
            <a:off x="539750" y="10135165"/>
            <a:ext cx="74930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2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</a:t>
            </a:r>
            <a:r>
              <a:rPr kumimoji="0" lang="de-AT" sz="2450" b="1" i="0" u="none" strike="noStrike" kern="1200" cap="none" spc="-20" normalizeH="0" baseline="0" noProof="0">
                <a:ln>
                  <a:noFill/>
                </a:ln>
                <a:solidFill>
                  <a:srgbClr val="00387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</a:t>
            </a:r>
            <a:endParaRPr kumimoji="0" sz="24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D9F912E6-949A-4C85-A928-8ECA1ED60B24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Vorläufige Indikation basierend auf einem Richtlinienentwurf vom 14.10.2022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 txBox="1">
            <a:spLocks noGrp="1"/>
          </p:cNvSpPr>
          <p:nvPr>
            <p:ph type="title"/>
          </p:nvPr>
        </p:nvSpPr>
        <p:spPr>
          <a:xfrm>
            <a:off x="824970" y="779727"/>
            <a:ext cx="5470525" cy="880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5" dirty="0" err="1"/>
              <a:t>Zeitlicher</a:t>
            </a:r>
            <a:r>
              <a:rPr spc="-305" dirty="0"/>
              <a:t> </a:t>
            </a:r>
            <a:r>
              <a:rPr spc="-40" dirty="0" err="1"/>
              <a:t>Ablauf</a:t>
            </a:r>
            <a:endParaRPr spc="-40" dirty="0"/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D9F912E6-949A-4C85-A928-8ECA1ED60B24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AT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Vorläufige Indikation basierend auf einem Richtlinienentwurf vom 14.10.2022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AT" sz="2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11E03611-2FB1-462A-A639-5CF8D3E0D9B8}"/>
              </a:ext>
            </a:extLst>
          </p:cNvPr>
          <p:cNvSpPr txBox="1"/>
          <p:nvPr/>
        </p:nvSpPr>
        <p:spPr>
          <a:xfrm>
            <a:off x="809625" y="6402406"/>
            <a:ext cx="18712710" cy="345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2400" b="1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Antragstellung</a:t>
            </a:r>
            <a:endParaRPr lang="de-A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Antragstellung muss im individuelle Zeitfenster bei sonstigem Verlust der Förderungsmöglichkeit über den </a:t>
            </a:r>
            <a:r>
              <a:rPr lang="de-AT" sz="1800" dirty="0" err="1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aws</a:t>
            </a: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Fördermanager direkt bei der </a:t>
            </a:r>
            <a:r>
              <a:rPr lang="de-AT" sz="1800" dirty="0" err="1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aws</a:t>
            </a: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erfolgen. Der Beginn der Antragsfrist richtet sich nach dem Einlangen der Voranmeldungen, frühestens ab 29.11.2022. Das Ende der Antragsfrist liegt für alle vorangemeldeten Unternehmen am 15.2.2023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dirty="0">
                <a:solidFill>
                  <a:srgbClr val="00377A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kann nur ein einziger Antrag eingereicht werden, Nachbesserungen sind nicht möglich.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dirty="0">
                <a:solidFill>
                  <a:srgbClr val="00377A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 Antrag werden von der unabhängigen Wirtschaftsprüfung/Steuerberatung/Bilanzbuchhaltung die wesentlichen Daten, die dem Förderungsantrag </a:t>
            </a:r>
            <a:r>
              <a:rPr lang="de-AT" dirty="0" err="1">
                <a:solidFill>
                  <a:srgbClr val="00377A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zugrundeliegen</a:t>
            </a:r>
            <a:r>
              <a:rPr lang="de-AT" dirty="0">
                <a:solidFill>
                  <a:srgbClr val="00377A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mittels Unterschrift festgestellt.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Für eine reibungslose Antragstellung wird die rechtzeitige Kontaktaufnahme mit der </a:t>
            </a:r>
            <a:r>
              <a:rPr lang="de-AT" dirty="0">
                <a:solidFill>
                  <a:srgbClr val="00377A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Wirtschaftsprüfung/Steuerberatung/Bilanzbuchhaltung empfohlen.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 Berechnungshilfe in Form einer Excel-Datei wird zum Download am Fördermanager sowie auf der Website der </a:t>
            </a:r>
            <a:r>
              <a:rPr lang="de-AT" sz="1800" dirty="0" err="1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aws</a:t>
            </a: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zur Verfügung gestellt.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10CE4F3-2A00-45E8-82C5-71911C6841B2}"/>
              </a:ext>
            </a:extLst>
          </p:cNvPr>
          <p:cNvSpPr txBox="1"/>
          <p:nvPr/>
        </p:nvSpPr>
        <p:spPr>
          <a:xfrm>
            <a:off x="824969" y="2001724"/>
            <a:ext cx="18469505" cy="4273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2400" b="1" dirty="0">
                <a:solidFill>
                  <a:srgbClr val="00377A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Voranmeldung</a:t>
            </a:r>
            <a:endParaRPr lang="de-AT" sz="2400" dirty="0">
              <a:solidFill>
                <a:srgbClr val="00377A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Voranmeldung ist im Zeitraum von 7.11.2022 bis 28.11.2022 möglich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Bef>
                <a:spcPts val="1200"/>
              </a:spcBef>
              <a:spcAft>
                <a:spcPts val="1200"/>
              </a:spcAft>
            </a:pPr>
            <a:r>
              <a:rPr lang="de-DE" sz="1800" b="1" u="sng" dirty="0">
                <a:solidFill>
                  <a:srgbClr val="00377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Für die Voranmeldung benötig</a:t>
            </a:r>
            <a:r>
              <a:rPr lang="de-DE" sz="1800" b="1" dirty="0">
                <a:solidFill>
                  <a:srgbClr val="003778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 Angaben:</a:t>
            </a:r>
            <a:endParaRPr lang="de-AT" sz="1800" b="1" dirty="0">
              <a:solidFill>
                <a:srgbClr val="003778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 der Voranmeldung über </a:t>
            </a:r>
            <a:r>
              <a:rPr lang="de-AT" dirty="0">
                <a:solidFill>
                  <a:srgbClr val="00377A"/>
                </a:solidFill>
                <a:latin typeface="Arial" panose="020B060402020202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https://foerdermanager.aws.at</a:t>
            </a:r>
            <a:r>
              <a:rPr lang="de-AT" dirty="0">
                <a:solidFill>
                  <a:srgbClr val="00377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sind folgende </a:t>
            </a: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Informationen bekanntzugeben: </a:t>
            </a:r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buFont typeface="Wingdings" panose="05000000000000000000" pitchFamily="2" charset="2"/>
              <a:buChar char=""/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Angabe, ob der Umsatz des letztverfügbaren Jahresabschlusses EUR 700.000 überschritten hat</a:t>
            </a:r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buFont typeface="Wingdings" panose="05000000000000000000" pitchFamily="2" charset="2"/>
              <a:buChar char=""/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 einem Umsatz &gt; 700.000 EUR </a:t>
            </a:r>
            <a:r>
              <a:rPr lang="de-AT" sz="1800" dirty="0">
                <a:solidFill>
                  <a:srgbClr val="00377A"/>
                </a:solidFill>
                <a:effectLst/>
                <a:latin typeface="Wingdings" panose="05000000000000000000" pitchFamily="2" charset="2"/>
                <a:ea typeface="Calibri" panose="020F0502020204030204" pitchFamily="34" charset="0"/>
                <a:cs typeface="Wingdings" panose="05000000000000000000" pitchFamily="2" charset="2"/>
              </a:rPr>
              <a:t>è</a:t>
            </a: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Angabe, ob es sich voraussichtlich um ein energieintensives Unternehmen handelt.</a:t>
            </a:r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buFont typeface="Wingdings" panose="05000000000000000000" pitchFamily="2" charset="2"/>
              <a:buChar char=""/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Informationen zum/zur Förderungswerber/in (Firmenname, Rechtsform, gegebenenfalls Firmenbuchnummer oder ZVR-Zahl bei unternehmerisch tätigen Vereinen) </a:t>
            </a:r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buFont typeface="Wingdings" panose="05000000000000000000" pitchFamily="2" charset="2"/>
              <a:buChar char=""/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Kontaktdaten der vertretungsbefugten Person(en) </a:t>
            </a:r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buFont typeface="Wingdings" panose="05000000000000000000" pitchFamily="2" charset="2"/>
              <a:buChar char=""/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für den Antragsprozess maßgebliche E-Mail-Adresse (Angabe einer zweiten Person möglich)</a:t>
            </a:r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spcAft>
                <a:spcPts val="600"/>
              </a:spcAft>
            </a:pPr>
            <a:r>
              <a:rPr lang="de-AT" sz="1800" dirty="0">
                <a:solidFill>
                  <a:srgbClr val="00377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Nach erfolgreich abgesendeter Voranmeldung wird ein Bestätigungs-E-Mail an die angegebene(n) E-Mail-Adresse(n) versandt. An diese E-Mailadresse(n) werden in weiterer Folge ebenso E-Mails verschickt, in denen ein individuelles Zeitfenster zugewiesen wird. Dieses Zeitfenster ist auch im Fördermanager ersichtlich.</a:t>
            </a:r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94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13C90C-FE05-4533-B40C-67219F48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970" y="631321"/>
            <a:ext cx="18454158" cy="861774"/>
          </a:xfrm>
        </p:spPr>
        <p:txBody>
          <a:bodyPr/>
          <a:lstStyle/>
          <a:p>
            <a:r>
              <a:rPr lang="de-DE" dirty="0"/>
              <a:t>Besonders betroffene Sektoren (Stufe 4)</a:t>
            </a: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78B9AC2-2365-4689-A30A-DF79B1B92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4759" y="2065283"/>
            <a:ext cx="18254369" cy="843615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17.12	Herstellung von Papier, Karton und Pappe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24.10	Erzeugung von Roheisen, Stahl und Ferrolegierungen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20.17	Herstellung von synthetischem Kautschuk in Primärformen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24.51	Eisengießereien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20.60	Herstellung von Chemiefasern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24.44	Erzeugung und erste Bearbeitung von Kupfer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20.16	Herstellung von Kunststoffen in Primärformen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13.10	Spinnstoffaufbereitung und Spinnerei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24.45	Erzeugung und erste Bearbeitung von Sonstigen NE-Metallen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23.31	Herstellung von keramischen Wand- und Bodenfliesen und -platten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13.95	Herstellung von Vliesstoff und Erzeugnissen daraus (ohne Bekleidung)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23.14	Herstellung von Glasfasern und Waren daraus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20.15	Herstellung von Düngemitteln und Stickstoffverbindungen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16.21	Herstellung von Furnier-, Sperrholz-, Holzfaser- und Holzspanplatten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23.11	Herstellung von Flachglas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23.13	Herstellung von Hohlglas</a:t>
            </a:r>
            <a:endParaRPr lang="de-A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20.11	Teilsektoren innerhalb des Industriegassektors (20.11):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20.14	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Teilsektoren innerhalb des Sektors der Herstellung organischer Grundstoffe und Chemikalien</a:t>
            </a:r>
          </a:p>
          <a:p>
            <a:pPr algn="l">
              <a:lnSpc>
                <a:spcPct val="125000"/>
              </a:lnSpc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23.99	</a:t>
            </a:r>
            <a:r>
              <a:rPr lang="de-DE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Hüttenwolle, Steinwolle und ähnliche mineralische Wollen</a:t>
            </a:r>
            <a:endParaRPr lang="de-AT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BBB5C85-EDEF-457C-AB0F-39AE1AAE9C52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793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4970" y="795655"/>
            <a:ext cx="18454158" cy="1737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de-DE" spc="-25" dirty="0"/>
              <a:t>Kontaktdaten</a:t>
            </a:r>
            <a:endParaRPr spc="-25" dirty="0"/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endParaRPr b="0" spc="-10" dirty="0">
              <a:solidFill>
                <a:srgbClr val="00A5E8"/>
              </a:solidFill>
              <a:latin typeface="Arial"/>
              <a:cs typeface="Arial"/>
            </a:endParaRPr>
          </a:p>
        </p:txBody>
      </p:sp>
      <p:sp>
        <p:nvSpPr>
          <p:cNvPr id="4" name="object 14">
            <a:extLst>
              <a:ext uri="{FF2B5EF4-FFF2-40B4-BE49-F238E27FC236}">
                <a16:creationId xmlns:a16="http://schemas.microsoft.com/office/drawing/2014/main" id="{3462D5A6-18D4-5EAD-6CC7-7BC70070B392}"/>
              </a:ext>
            </a:extLst>
          </p:cNvPr>
          <p:cNvSpPr txBox="1"/>
          <p:nvPr/>
        </p:nvSpPr>
        <p:spPr>
          <a:xfrm>
            <a:off x="824970" y="3444875"/>
            <a:ext cx="17640935" cy="56977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r>
              <a:rPr lang="de-AT" sz="2800" b="1" spc="-20" dirty="0">
                <a:solidFill>
                  <a:srgbClr val="00387A"/>
                </a:solidFill>
                <a:latin typeface="Arial"/>
                <a:cs typeface="Arial"/>
              </a:rPr>
              <a:t>Mag. Wolfgang Schönecker</a:t>
            </a:r>
          </a:p>
          <a:p>
            <a:endParaRPr lang="de-AT" sz="245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endParaRPr lang="de-AT" sz="245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endParaRPr lang="de-AT" sz="245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r>
              <a:rPr lang="de-AT" sz="2450" b="1" spc="-20" dirty="0">
                <a:solidFill>
                  <a:srgbClr val="00387A"/>
                </a:solidFill>
                <a:latin typeface="Arial"/>
                <a:cs typeface="Arial"/>
              </a:rPr>
              <a:t>E-Mail-Adresse</a:t>
            </a:r>
          </a:p>
          <a:p>
            <a:endParaRPr lang="de-AT" sz="245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r>
              <a:rPr lang="de-AT" sz="2450" spc="-20" dirty="0">
                <a:solidFill>
                  <a:srgbClr val="00387A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Energiekostenzuschuss@aws.at</a:t>
            </a:r>
            <a:endParaRPr lang="de-AT" sz="2450" spc="-20" dirty="0">
              <a:solidFill>
                <a:srgbClr val="00387A"/>
              </a:solidFill>
              <a:latin typeface="Arial"/>
              <a:cs typeface="Arial"/>
            </a:endParaRPr>
          </a:p>
          <a:p>
            <a:endParaRPr lang="de-AT" sz="245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endParaRPr lang="de-AT" sz="245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r>
              <a:rPr lang="de-AT" sz="2450" b="1" spc="-20" dirty="0">
                <a:solidFill>
                  <a:srgbClr val="00387A"/>
                </a:solidFill>
                <a:latin typeface="Arial"/>
                <a:cs typeface="Arial"/>
              </a:rPr>
              <a:t>Telefonnummer Hotline</a:t>
            </a:r>
          </a:p>
          <a:p>
            <a:endParaRPr lang="de-AT" sz="245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r>
              <a:rPr lang="de-AT" sz="2450" u="sng" spc="-20" dirty="0">
                <a:solidFill>
                  <a:srgbClr val="00387A"/>
                </a:solidFill>
                <a:latin typeface="Arial"/>
                <a:cs typeface="Arial"/>
              </a:rPr>
              <a:t>+43 1 26 77 999</a:t>
            </a: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bject 2">
            <a:extLst>
              <a:ext uri="{FF2B5EF4-FFF2-40B4-BE49-F238E27FC236}">
                <a16:creationId xmlns:a16="http://schemas.microsoft.com/office/drawing/2014/main" id="{5BF1E92B-8335-5F61-5E44-83A5777DBDD6}"/>
              </a:ext>
            </a:extLst>
          </p:cNvPr>
          <p:cNvSpPr/>
          <p:nvPr/>
        </p:nvSpPr>
        <p:spPr>
          <a:xfrm>
            <a:off x="849935" y="2514547"/>
            <a:ext cx="5778648" cy="7266940"/>
          </a:xfrm>
          <a:custGeom>
            <a:avLst/>
            <a:gdLst/>
            <a:ahLst/>
            <a:cxnLst/>
            <a:rect l="l" t="t" r="r" b="b"/>
            <a:pathLst>
              <a:path w="5724525" h="7266940">
                <a:moveTo>
                  <a:pt x="5724087" y="0"/>
                </a:moveTo>
                <a:lnTo>
                  <a:pt x="0" y="0"/>
                </a:lnTo>
                <a:lnTo>
                  <a:pt x="0" y="7266794"/>
                </a:lnTo>
                <a:lnTo>
                  <a:pt x="5724087" y="7266794"/>
                </a:lnTo>
                <a:lnTo>
                  <a:pt x="5724087" y="0"/>
                </a:lnTo>
                <a:close/>
              </a:path>
            </a:pathLst>
          </a:custGeom>
          <a:solidFill>
            <a:srgbClr val="EFF1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3">
            <a:extLst>
              <a:ext uri="{FF2B5EF4-FFF2-40B4-BE49-F238E27FC236}">
                <a16:creationId xmlns:a16="http://schemas.microsoft.com/office/drawing/2014/main" id="{75973C51-F33B-5258-A7CC-943EEB8606D4}"/>
              </a:ext>
            </a:extLst>
          </p:cNvPr>
          <p:cNvSpPr/>
          <p:nvPr/>
        </p:nvSpPr>
        <p:spPr>
          <a:xfrm>
            <a:off x="7151808" y="2514547"/>
            <a:ext cx="5823919" cy="7266940"/>
          </a:xfrm>
          <a:custGeom>
            <a:avLst/>
            <a:gdLst/>
            <a:ahLst/>
            <a:cxnLst/>
            <a:rect l="l" t="t" r="r" b="b"/>
            <a:pathLst>
              <a:path w="5724525" h="7266940">
                <a:moveTo>
                  <a:pt x="5724087" y="0"/>
                </a:moveTo>
                <a:lnTo>
                  <a:pt x="0" y="0"/>
                </a:lnTo>
                <a:lnTo>
                  <a:pt x="0" y="7266794"/>
                </a:lnTo>
                <a:lnTo>
                  <a:pt x="5724087" y="7266794"/>
                </a:lnTo>
                <a:lnTo>
                  <a:pt x="5724087" y="0"/>
                </a:lnTo>
                <a:close/>
              </a:path>
            </a:pathLst>
          </a:custGeom>
          <a:solidFill>
            <a:srgbClr val="EFF1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4">
            <a:extLst>
              <a:ext uri="{FF2B5EF4-FFF2-40B4-BE49-F238E27FC236}">
                <a16:creationId xmlns:a16="http://schemas.microsoft.com/office/drawing/2014/main" id="{2686B3E7-B28A-782B-43F3-135E96710C43}"/>
              </a:ext>
            </a:extLst>
          </p:cNvPr>
          <p:cNvSpPr/>
          <p:nvPr/>
        </p:nvSpPr>
        <p:spPr>
          <a:xfrm>
            <a:off x="13554605" y="2514547"/>
            <a:ext cx="5724525" cy="7266940"/>
          </a:xfrm>
          <a:custGeom>
            <a:avLst/>
            <a:gdLst/>
            <a:ahLst/>
            <a:cxnLst/>
            <a:rect l="l" t="t" r="r" b="b"/>
            <a:pathLst>
              <a:path w="5724525" h="7266940">
                <a:moveTo>
                  <a:pt x="5724087" y="0"/>
                </a:moveTo>
                <a:lnTo>
                  <a:pt x="0" y="0"/>
                </a:lnTo>
                <a:lnTo>
                  <a:pt x="0" y="7266794"/>
                </a:lnTo>
                <a:lnTo>
                  <a:pt x="5724087" y="7266794"/>
                </a:lnTo>
                <a:lnTo>
                  <a:pt x="5724087" y="0"/>
                </a:lnTo>
                <a:close/>
              </a:path>
            </a:pathLst>
          </a:custGeom>
          <a:solidFill>
            <a:srgbClr val="EFF1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5">
            <a:extLst>
              <a:ext uri="{FF2B5EF4-FFF2-40B4-BE49-F238E27FC236}">
                <a16:creationId xmlns:a16="http://schemas.microsoft.com/office/drawing/2014/main" id="{5BF0A74E-4C14-7900-0FFD-C7D90508B9E3}"/>
              </a:ext>
            </a:extLst>
          </p:cNvPr>
          <p:cNvSpPr txBox="1">
            <a:spLocks/>
          </p:cNvSpPr>
          <p:nvPr/>
        </p:nvSpPr>
        <p:spPr>
          <a:xfrm>
            <a:off x="824970" y="779727"/>
            <a:ext cx="16985615" cy="1734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5600" b="1" i="0">
                <a:solidFill>
                  <a:srgbClr val="00387A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de-AT" kern="0" dirty="0"/>
              <a:t>Energiekostenzuschuss</a:t>
            </a:r>
            <a:r>
              <a:rPr lang="de-AT" kern="0" spc="-5" dirty="0"/>
              <a:t> </a:t>
            </a:r>
            <a:r>
              <a:rPr lang="de-AT" kern="0" dirty="0"/>
              <a:t>für</a:t>
            </a:r>
            <a:r>
              <a:rPr lang="de-AT" kern="0" spc="-5" dirty="0"/>
              <a:t> </a:t>
            </a:r>
            <a:r>
              <a:rPr lang="de-AT" kern="0" spc="-10" dirty="0"/>
              <a:t>Unternehmen</a:t>
            </a:r>
          </a:p>
          <a:p>
            <a:pPr marL="12700">
              <a:spcBef>
                <a:spcPts val="10"/>
              </a:spcBef>
            </a:pPr>
            <a:r>
              <a:rPr lang="de-AT" b="0" kern="0" dirty="0">
                <a:solidFill>
                  <a:srgbClr val="00A5E8"/>
                </a:solidFill>
              </a:rPr>
              <a:t>für den Zeitraum Februar bis September 2022</a:t>
            </a:r>
            <a:endParaRPr lang="de-AT" b="0" kern="0" spc="-10" dirty="0">
              <a:solidFill>
                <a:srgbClr val="00A5E8"/>
              </a:solidFill>
            </a:endParaRPr>
          </a:p>
        </p:txBody>
      </p:sp>
      <p:sp>
        <p:nvSpPr>
          <p:cNvPr id="68" name="object 6">
            <a:extLst>
              <a:ext uri="{FF2B5EF4-FFF2-40B4-BE49-F238E27FC236}">
                <a16:creationId xmlns:a16="http://schemas.microsoft.com/office/drawing/2014/main" id="{C46A03AB-D9A6-6364-32F9-8A4B0CC0A894}"/>
              </a:ext>
            </a:extLst>
          </p:cNvPr>
          <p:cNvSpPr txBox="1"/>
          <p:nvPr/>
        </p:nvSpPr>
        <p:spPr>
          <a:xfrm>
            <a:off x="849935" y="2514547"/>
            <a:ext cx="5778648" cy="5105372"/>
          </a:xfrm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/>
          <a:p>
            <a:pPr marL="407670">
              <a:lnSpc>
                <a:spcPct val="100000"/>
              </a:lnSpc>
              <a:spcBef>
                <a:spcPts val="2075"/>
              </a:spcBef>
            </a:pPr>
            <a:r>
              <a:rPr sz="3950" b="1" spc="65" dirty="0" err="1">
                <a:solidFill>
                  <a:srgbClr val="00387A"/>
                </a:solidFill>
                <a:latin typeface="Arial"/>
                <a:cs typeface="Arial"/>
              </a:rPr>
              <a:t>Ziel</a:t>
            </a:r>
            <a:r>
              <a:rPr sz="3950" b="1" spc="65" dirty="0">
                <a:solidFill>
                  <a:srgbClr val="00387A"/>
                </a:solidFill>
                <a:latin typeface="Arial"/>
                <a:cs typeface="Arial"/>
              </a:rPr>
              <a:t>?</a:t>
            </a:r>
            <a:endParaRPr sz="3950" dirty="0">
              <a:latin typeface="Arial"/>
              <a:cs typeface="Arial"/>
            </a:endParaRPr>
          </a:p>
          <a:p>
            <a:pPr marL="676910" marR="255904" indent="-314325">
              <a:lnSpc>
                <a:spcPct val="101000"/>
              </a:lnSpc>
              <a:spcBef>
                <a:spcPts val="3795"/>
              </a:spcBef>
              <a:buChar char="•"/>
              <a:tabLst>
                <a:tab pos="676910" algn="l"/>
                <a:tab pos="677545" algn="l"/>
              </a:tabLst>
            </a:pP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Unterstützung</a:t>
            </a:r>
            <a:r>
              <a:rPr sz="2450" spc="-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2450" spc="-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spc="-10" dirty="0" err="1">
                <a:solidFill>
                  <a:srgbClr val="00387A"/>
                </a:solidFill>
                <a:latin typeface="Arial"/>
                <a:cs typeface="Arial"/>
              </a:rPr>
              <a:t>energieintensive</a:t>
            </a:r>
            <a:r>
              <a:rPr lang="de-DE" sz="2450" spc="-10" dirty="0">
                <a:solidFill>
                  <a:srgbClr val="00387A"/>
                </a:solidFill>
                <a:latin typeface="Arial"/>
                <a:cs typeface="Arial"/>
              </a:rPr>
              <a:t>*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Unternehmen</a:t>
            </a:r>
            <a:r>
              <a:rPr sz="2450" spc="-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in</a:t>
            </a:r>
            <a:r>
              <a:rPr sz="2450" spc="-1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2450" spc="-1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spc="-10" dirty="0" err="1">
                <a:solidFill>
                  <a:srgbClr val="00387A"/>
                </a:solidFill>
                <a:latin typeface="Arial"/>
                <a:cs typeface="Arial"/>
              </a:rPr>
              <a:t>Energiekrise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zum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Erhalt</a:t>
            </a:r>
            <a:r>
              <a:rPr sz="2450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der </a:t>
            </a:r>
            <a:r>
              <a:rPr sz="2450" spc="-10" dirty="0" err="1">
                <a:solidFill>
                  <a:srgbClr val="00387A"/>
                </a:solidFill>
                <a:latin typeface="Arial"/>
                <a:cs typeface="Arial"/>
              </a:rPr>
              <a:t>Wettbewerbsfähig</a:t>
            </a:r>
            <a:r>
              <a:rPr lang="de-AT" sz="2450" spc="-10" dirty="0">
                <a:solidFill>
                  <a:srgbClr val="00387A"/>
                </a:solidFill>
                <a:latin typeface="Arial"/>
                <a:cs typeface="Arial"/>
              </a:rPr>
              <a:t>-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keit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und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zur</a:t>
            </a:r>
            <a:r>
              <a:rPr sz="2450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Sicherung</a:t>
            </a:r>
            <a:r>
              <a:rPr sz="2450" spc="-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des</a:t>
            </a:r>
            <a:r>
              <a:rPr sz="2450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Wirt­</a:t>
            </a:r>
            <a:r>
              <a:rPr lang="de-AT" sz="2450" spc="-10" dirty="0">
                <a:solidFill>
                  <a:srgbClr val="00387A"/>
                </a:solidFill>
                <a:latin typeface="Arial"/>
                <a:cs typeface="Arial"/>
              </a:rPr>
              <a:t>-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schaftsstandort</a:t>
            </a:r>
            <a:r>
              <a:rPr lang="de-AT" sz="2450" dirty="0">
                <a:solidFill>
                  <a:srgbClr val="00387A"/>
                </a:solidFill>
                <a:latin typeface="Arial"/>
                <a:cs typeface="Arial"/>
              </a:rPr>
              <a:t>s</a:t>
            </a:r>
            <a:r>
              <a:rPr sz="2450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spc="-10" dirty="0" err="1">
                <a:solidFill>
                  <a:srgbClr val="00387A"/>
                </a:solidFill>
                <a:latin typeface="Arial"/>
                <a:cs typeface="Arial"/>
              </a:rPr>
              <a:t>Österreich</a:t>
            </a:r>
            <a:endParaRPr sz="2450" dirty="0">
              <a:latin typeface="Arial"/>
              <a:cs typeface="Arial"/>
            </a:endParaRPr>
          </a:p>
          <a:p>
            <a:pPr marL="676910" marR="429259" indent="-314325">
              <a:lnSpc>
                <a:spcPct val="101000"/>
              </a:lnSpc>
              <a:spcBef>
                <a:spcPts val="1235"/>
              </a:spcBef>
              <a:buChar char="•"/>
              <a:tabLst>
                <a:tab pos="676910" algn="l"/>
                <a:tab pos="677545" algn="l"/>
              </a:tabLst>
            </a:pP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durch</a:t>
            </a:r>
            <a:r>
              <a:rPr sz="2450" spc="-1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Abfederung</a:t>
            </a:r>
            <a:r>
              <a:rPr sz="2450" spc="-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der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Preis</a:t>
            </a:r>
            <a:r>
              <a:rPr lang="de-DE" sz="2450" dirty="0">
                <a:solidFill>
                  <a:srgbClr val="00387A"/>
                </a:solidFill>
                <a:latin typeface="Arial"/>
                <a:cs typeface="Arial"/>
              </a:rPr>
              <a:t>-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­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steigerungen</a:t>
            </a:r>
            <a:r>
              <a:rPr sz="2450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bei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 Strom,</a:t>
            </a:r>
            <a:r>
              <a:rPr sz="2450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AT" sz="2450" dirty="0" err="1">
                <a:solidFill>
                  <a:srgbClr val="00387A"/>
                </a:solidFill>
                <a:latin typeface="Arial"/>
                <a:cs typeface="Arial"/>
              </a:rPr>
              <a:t>Erdg</a:t>
            </a:r>
            <a:r>
              <a:rPr sz="2450" dirty="0">
                <a:solidFill>
                  <a:srgbClr val="00387A"/>
                </a:solidFill>
                <a:latin typeface="Arial"/>
                <a:cs typeface="Arial"/>
              </a:rPr>
              <a:t>as </a:t>
            </a:r>
            <a:r>
              <a:rPr sz="2450" spc="-25" dirty="0">
                <a:solidFill>
                  <a:srgbClr val="00387A"/>
                </a:solidFill>
                <a:latin typeface="Arial"/>
                <a:cs typeface="Arial"/>
              </a:rPr>
              <a:t>und </a:t>
            </a:r>
            <a:r>
              <a:rPr sz="2450" spc="-10" dirty="0" err="1">
                <a:solidFill>
                  <a:srgbClr val="00387A"/>
                </a:solidFill>
                <a:latin typeface="Arial"/>
                <a:cs typeface="Arial"/>
              </a:rPr>
              <a:t>Treibstoffen</a:t>
            </a:r>
            <a:endParaRPr sz="2450" dirty="0">
              <a:latin typeface="Arial"/>
              <a:cs typeface="Arial"/>
            </a:endParaRPr>
          </a:p>
          <a:p>
            <a:pPr marL="676910" indent="-314960">
              <a:lnSpc>
                <a:spcPct val="100000"/>
              </a:lnSpc>
              <a:spcBef>
                <a:spcPts val="1265"/>
              </a:spcBef>
              <a:buChar char="•"/>
              <a:tabLst>
                <a:tab pos="676910" algn="l"/>
                <a:tab pos="677545" algn="l"/>
              </a:tabLst>
            </a:pP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als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b="1" dirty="0" err="1">
                <a:solidFill>
                  <a:srgbClr val="00387A"/>
                </a:solidFill>
                <a:latin typeface="Arial"/>
                <a:cs typeface="Arial"/>
              </a:rPr>
              <a:t>nichtrückzahlbarer</a:t>
            </a:r>
            <a:r>
              <a:rPr sz="2450" b="1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b="1" spc="-10" dirty="0" err="1">
                <a:solidFill>
                  <a:srgbClr val="00387A"/>
                </a:solidFill>
                <a:latin typeface="Arial"/>
                <a:cs typeface="Arial"/>
              </a:rPr>
              <a:t>Zuschuss</a:t>
            </a:r>
            <a:endParaRPr sz="2450" dirty="0">
              <a:latin typeface="Arial"/>
              <a:cs typeface="Arial"/>
            </a:endParaRPr>
          </a:p>
        </p:txBody>
      </p:sp>
      <p:sp>
        <p:nvSpPr>
          <p:cNvPr id="69" name="object 7">
            <a:extLst>
              <a:ext uri="{FF2B5EF4-FFF2-40B4-BE49-F238E27FC236}">
                <a16:creationId xmlns:a16="http://schemas.microsoft.com/office/drawing/2014/main" id="{BA68469C-1B1E-2201-38F5-985F910D79A3}"/>
              </a:ext>
            </a:extLst>
          </p:cNvPr>
          <p:cNvSpPr txBox="1"/>
          <p:nvPr/>
        </p:nvSpPr>
        <p:spPr>
          <a:xfrm>
            <a:off x="7202276" y="2514547"/>
            <a:ext cx="5778648" cy="4328749"/>
          </a:xfrm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/>
          <a:p>
            <a:pPr marL="362585">
              <a:lnSpc>
                <a:spcPct val="100000"/>
              </a:lnSpc>
              <a:spcBef>
                <a:spcPts val="2075"/>
              </a:spcBef>
            </a:pPr>
            <a:r>
              <a:rPr sz="3950" b="1" spc="35" dirty="0" err="1">
                <a:solidFill>
                  <a:srgbClr val="00387A"/>
                </a:solidFill>
                <a:latin typeface="Arial"/>
                <a:cs typeface="Arial"/>
              </a:rPr>
              <a:t>Wer</a:t>
            </a:r>
            <a:r>
              <a:rPr sz="3950" b="1" spc="35" dirty="0">
                <a:solidFill>
                  <a:srgbClr val="00387A"/>
                </a:solidFill>
                <a:latin typeface="Arial"/>
                <a:cs typeface="Arial"/>
              </a:rPr>
              <a:t>?</a:t>
            </a:r>
            <a:endParaRPr sz="3950" dirty="0">
              <a:latin typeface="Arial"/>
              <a:cs typeface="Arial"/>
            </a:endParaRPr>
          </a:p>
          <a:p>
            <a:pPr marL="362585">
              <a:lnSpc>
                <a:spcPct val="100000"/>
              </a:lnSpc>
              <a:spcBef>
                <a:spcPts val="3825"/>
              </a:spcBef>
            </a:pPr>
            <a:r>
              <a:rPr sz="2450" dirty="0" err="1">
                <a:solidFill>
                  <a:srgbClr val="00387A"/>
                </a:solidFill>
                <a:latin typeface="Arial"/>
                <a:cs typeface="Arial"/>
              </a:rPr>
              <a:t>Unterstützt</a:t>
            </a:r>
            <a:r>
              <a:rPr sz="2450" spc="-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spc="-10" dirty="0" err="1">
                <a:solidFill>
                  <a:srgbClr val="00387A"/>
                </a:solidFill>
                <a:latin typeface="Arial"/>
                <a:cs typeface="Arial"/>
              </a:rPr>
              <a:t>werden</a:t>
            </a:r>
            <a:r>
              <a:rPr sz="2450" spc="-10" dirty="0">
                <a:solidFill>
                  <a:srgbClr val="00387A"/>
                </a:solidFill>
                <a:latin typeface="Arial"/>
                <a:cs typeface="Arial"/>
              </a:rPr>
              <a:t>:</a:t>
            </a:r>
            <a:endParaRPr sz="2450" dirty="0">
              <a:latin typeface="Arial"/>
              <a:cs typeface="Arial"/>
            </a:endParaRPr>
          </a:p>
          <a:p>
            <a:pPr marL="676910" marR="621030" indent="-314325">
              <a:lnSpc>
                <a:spcPts val="2800"/>
              </a:lnSpc>
              <a:spcBef>
                <a:spcPts val="1725"/>
              </a:spcBef>
              <a:buChar char="•"/>
              <a:tabLst>
                <a:tab pos="676910" algn="l"/>
                <a:tab pos="677545" algn="l"/>
              </a:tabLst>
            </a:pPr>
            <a:r>
              <a:rPr sz="2450" b="1" dirty="0" err="1">
                <a:solidFill>
                  <a:srgbClr val="00387A"/>
                </a:solidFill>
                <a:latin typeface="Arial"/>
                <a:cs typeface="Arial"/>
              </a:rPr>
              <a:t>Energieintensive</a:t>
            </a:r>
            <a:r>
              <a:rPr lang="de-DE" sz="2450" b="1" dirty="0">
                <a:solidFill>
                  <a:srgbClr val="00387A"/>
                </a:solidFill>
                <a:latin typeface="Arial"/>
                <a:cs typeface="Arial"/>
              </a:rPr>
              <a:t>*</a:t>
            </a:r>
            <a:r>
              <a:rPr sz="2450" b="1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50" b="1" spc="-10" dirty="0" err="1">
                <a:solidFill>
                  <a:srgbClr val="00387A"/>
                </a:solidFill>
                <a:latin typeface="Arial"/>
                <a:cs typeface="Arial"/>
              </a:rPr>
              <a:t>gewerblich</a:t>
            </a:r>
            <a:r>
              <a:rPr sz="2450" b="1" spc="-10" dirty="0" err="1">
                <a:solidFill>
                  <a:schemeClr val="tx2"/>
                </a:solidFill>
                <a:latin typeface="Arial"/>
                <a:cs typeface="Arial"/>
              </a:rPr>
              <a:t>e</a:t>
            </a:r>
            <a:r>
              <a:rPr lang="de-DE" sz="2450" b="1" spc="-10" dirty="0">
                <a:solidFill>
                  <a:schemeClr val="tx2"/>
                </a:solidFill>
                <a:latin typeface="Arial"/>
                <a:cs typeface="Arial"/>
              </a:rPr>
              <a:t>, industrielle und gemeinnützige</a:t>
            </a:r>
            <a:r>
              <a:rPr sz="2450" b="1" spc="-1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2450" b="1" dirty="0" err="1">
                <a:solidFill>
                  <a:schemeClr val="tx2"/>
                </a:solidFill>
                <a:latin typeface="Arial"/>
                <a:cs typeface="Arial"/>
              </a:rPr>
              <a:t>Unternehmen</a:t>
            </a:r>
            <a:r>
              <a:rPr sz="2450" b="1" spc="-3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2450" b="1" dirty="0" err="1">
                <a:solidFill>
                  <a:schemeClr val="tx2"/>
                </a:solidFill>
                <a:latin typeface="Arial"/>
                <a:cs typeface="Arial"/>
              </a:rPr>
              <a:t>aller</a:t>
            </a:r>
            <a:r>
              <a:rPr sz="2450" b="1" spc="-3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de-AT" sz="2450" b="1" spc="-10" dirty="0">
                <a:solidFill>
                  <a:schemeClr val="tx2"/>
                </a:solidFill>
                <a:latin typeface="Arial"/>
                <a:cs typeface="Arial"/>
              </a:rPr>
              <a:t>Größen</a:t>
            </a:r>
          </a:p>
          <a:p>
            <a:pPr marL="676910" marR="621030" indent="-314325">
              <a:lnSpc>
                <a:spcPts val="2800"/>
              </a:lnSpc>
              <a:spcBef>
                <a:spcPts val="1725"/>
              </a:spcBef>
              <a:buChar char="•"/>
              <a:tabLst>
                <a:tab pos="676910" algn="l"/>
                <a:tab pos="677545" algn="l"/>
              </a:tabLst>
            </a:pPr>
            <a:r>
              <a:rPr lang="de-AT" sz="2450" b="1" spc="-10" dirty="0">
                <a:solidFill>
                  <a:srgbClr val="00387A"/>
                </a:solidFill>
                <a:latin typeface="Arial"/>
                <a:cs typeface="Arial"/>
              </a:rPr>
              <a:t>Alle Branchen exkl. ausgeschlossener Sektoren**</a:t>
            </a:r>
            <a:endParaRPr sz="245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70" name="object 8">
            <a:extLst>
              <a:ext uri="{FF2B5EF4-FFF2-40B4-BE49-F238E27FC236}">
                <a16:creationId xmlns:a16="http://schemas.microsoft.com/office/drawing/2014/main" id="{BF8E4C44-A7B8-6E53-1E66-BA9AF7A04EAB}"/>
              </a:ext>
            </a:extLst>
          </p:cNvPr>
          <p:cNvSpPr txBox="1">
            <a:spLocks/>
          </p:cNvSpPr>
          <p:nvPr/>
        </p:nvSpPr>
        <p:spPr>
          <a:xfrm>
            <a:off x="13554605" y="2514547"/>
            <a:ext cx="5724525" cy="4174861"/>
          </a:xfrm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62585">
              <a:spcBef>
                <a:spcPts val="2075"/>
              </a:spcBef>
            </a:pPr>
            <a:r>
              <a:rPr lang="de-AT" sz="3950" b="1" spc="35" dirty="0">
                <a:solidFill>
                  <a:srgbClr val="00387A"/>
                </a:solidFill>
                <a:latin typeface="Arial"/>
                <a:cs typeface="Arial"/>
              </a:rPr>
              <a:t>Was?</a:t>
            </a:r>
          </a:p>
          <a:p>
            <a:pPr marL="362585">
              <a:spcBef>
                <a:spcPts val="3825"/>
              </a:spcBef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Mehrkosten </a:t>
            </a:r>
            <a:r>
              <a:rPr lang="de-AT" sz="2450" b="1" dirty="0">
                <a:solidFill>
                  <a:schemeClr val="tx2"/>
                </a:solidFill>
                <a:latin typeface="Arial"/>
                <a:cs typeface="Arial"/>
              </a:rPr>
              <a:t>für angeschaffte und</a:t>
            </a:r>
            <a:b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</a:b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verbrauchte Energie</a:t>
            </a:r>
          </a:p>
          <a:p>
            <a:pPr marL="362585">
              <a:spcBef>
                <a:spcPts val="25"/>
              </a:spcBef>
            </a:pPr>
            <a:r>
              <a:rPr lang="de-AT" sz="2450" spc="-10" dirty="0">
                <a:solidFill>
                  <a:srgbClr val="00387A"/>
                </a:solidFill>
                <a:latin typeface="Arial"/>
                <a:cs typeface="Arial"/>
              </a:rPr>
              <a:t>im Zeitraum 1.2.2022 bis 30.9.2022:</a:t>
            </a:r>
          </a:p>
          <a:p>
            <a:pPr marL="676910" indent="-314960">
              <a:spcBef>
                <a:spcPts val="1680"/>
              </a:spcBef>
              <a:buFontTx/>
              <a:buChar char="•"/>
              <a:tabLst>
                <a:tab pos="676910" algn="l"/>
                <a:tab pos="677545" algn="l"/>
              </a:tabLst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Erdgas</a:t>
            </a:r>
          </a:p>
          <a:p>
            <a:pPr marL="676910" indent="-314960">
              <a:spcBef>
                <a:spcPts val="1265"/>
              </a:spcBef>
              <a:buFontTx/>
              <a:buChar char="•"/>
              <a:tabLst>
                <a:tab pos="676910" algn="l"/>
                <a:tab pos="677545" algn="l"/>
              </a:tabLst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Strom</a:t>
            </a:r>
          </a:p>
          <a:p>
            <a:pPr marL="676910" indent="-314960">
              <a:spcBef>
                <a:spcPts val="1265"/>
              </a:spcBef>
              <a:buFontTx/>
              <a:buChar char="•"/>
              <a:tabLst>
                <a:tab pos="676910" algn="l"/>
                <a:tab pos="677545" algn="l"/>
              </a:tabLst>
            </a:pPr>
            <a:r>
              <a:rPr lang="de-AT" sz="2450" b="1" dirty="0">
                <a:solidFill>
                  <a:srgbClr val="00387A"/>
                </a:solidFill>
                <a:latin typeface="Arial"/>
                <a:cs typeface="Arial"/>
              </a:rPr>
              <a:t>Treibstoffe</a:t>
            </a:r>
          </a:p>
        </p:txBody>
      </p:sp>
      <p:sp>
        <p:nvSpPr>
          <p:cNvPr id="71" name="object 9">
            <a:extLst>
              <a:ext uri="{FF2B5EF4-FFF2-40B4-BE49-F238E27FC236}">
                <a16:creationId xmlns:a16="http://schemas.microsoft.com/office/drawing/2014/main" id="{8B8576A7-DC27-E612-CD9B-CE8068F2D4BD}"/>
              </a:ext>
            </a:extLst>
          </p:cNvPr>
          <p:cNvSpPr/>
          <p:nvPr/>
        </p:nvSpPr>
        <p:spPr>
          <a:xfrm>
            <a:off x="1663301" y="8384485"/>
            <a:ext cx="1259572" cy="731520"/>
          </a:xfrm>
          <a:custGeom>
            <a:avLst/>
            <a:gdLst/>
            <a:ahLst/>
            <a:cxnLst/>
            <a:rect l="l" t="t" r="r" b="b"/>
            <a:pathLst>
              <a:path w="1247775" h="731520">
                <a:moveTo>
                  <a:pt x="871931" y="296773"/>
                </a:moveTo>
                <a:lnTo>
                  <a:pt x="871880" y="283768"/>
                </a:lnTo>
                <a:lnTo>
                  <a:pt x="869188" y="277558"/>
                </a:lnTo>
                <a:lnTo>
                  <a:pt x="864501" y="273011"/>
                </a:lnTo>
                <a:lnTo>
                  <a:pt x="842302" y="253898"/>
                </a:lnTo>
                <a:lnTo>
                  <a:pt x="833158" y="246024"/>
                </a:lnTo>
                <a:lnTo>
                  <a:pt x="797763" y="224447"/>
                </a:lnTo>
                <a:lnTo>
                  <a:pt x="757008" y="210134"/>
                </a:lnTo>
                <a:lnTo>
                  <a:pt x="709650" y="204952"/>
                </a:lnTo>
                <a:lnTo>
                  <a:pt x="663371" y="209943"/>
                </a:lnTo>
                <a:lnTo>
                  <a:pt x="620623" y="224180"/>
                </a:lnTo>
                <a:lnTo>
                  <a:pt x="582510" y="246570"/>
                </a:lnTo>
                <a:lnTo>
                  <a:pt x="550087" y="276034"/>
                </a:lnTo>
                <a:lnTo>
                  <a:pt x="524459" y="311467"/>
                </a:lnTo>
                <a:lnTo>
                  <a:pt x="506691" y="351790"/>
                </a:lnTo>
                <a:lnTo>
                  <a:pt x="471893" y="351790"/>
                </a:lnTo>
                <a:lnTo>
                  <a:pt x="462153" y="353707"/>
                </a:lnTo>
                <a:lnTo>
                  <a:pt x="454190" y="358952"/>
                </a:lnTo>
                <a:lnTo>
                  <a:pt x="448830" y="366725"/>
                </a:lnTo>
                <a:lnTo>
                  <a:pt x="446862" y="376262"/>
                </a:lnTo>
                <a:lnTo>
                  <a:pt x="448830" y="385787"/>
                </a:lnTo>
                <a:lnTo>
                  <a:pt x="454190" y="393560"/>
                </a:lnTo>
                <a:lnTo>
                  <a:pt x="462153" y="398805"/>
                </a:lnTo>
                <a:lnTo>
                  <a:pt x="471893" y="400723"/>
                </a:lnTo>
                <a:lnTo>
                  <a:pt x="497687" y="400723"/>
                </a:lnTo>
                <a:lnTo>
                  <a:pt x="497459" y="404837"/>
                </a:lnTo>
                <a:lnTo>
                  <a:pt x="496925" y="408762"/>
                </a:lnTo>
                <a:lnTo>
                  <a:pt x="496925" y="421284"/>
                </a:lnTo>
                <a:lnTo>
                  <a:pt x="497509" y="429463"/>
                </a:lnTo>
                <a:lnTo>
                  <a:pt x="498475" y="437438"/>
                </a:lnTo>
                <a:lnTo>
                  <a:pt x="471893" y="437438"/>
                </a:lnTo>
                <a:lnTo>
                  <a:pt x="462153" y="439356"/>
                </a:lnTo>
                <a:lnTo>
                  <a:pt x="454190" y="444601"/>
                </a:lnTo>
                <a:lnTo>
                  <a:pt x="448830" y="452374"/>
                </a:lnTo>
                <a:lnTo>
                  <a:pt x="446862" y="461911"/>
                </a:lnTo>
                <a:lnTo>
                  <a:pt x="448830" y="471436"/>
                </a:lnTo>
                <a:lnTo>
                  <a:pt x="454190" y="479221"/>
                </a:lnTo>
                <a:lnTo>
                  <a:pt x="462153" y="484454"/>
                </a:lnTo>
                <a:lnTo>
                  <a:pt x="471893" y="486384"/>
                </a:lnTo>
                <a:lnTo>
                  <a:pt x="510997" y="486384"/>
                </a:lnTo>
                <a:lnTo>
                  <a:pt x="534644" y="530555"/>
                </a:lnTo>
                <a:lnTo>
                  <a:pt x="567931" y="567702"/>
                </a:lnTo>
                <a:lnTo>
                  <a:pt x="609269" y="596226"/>
                </a:lnTo>
                <a:lnTo>
                  <a:pt x="657034" y="614514"/>
                </a:lnTo>
                <a:lnTo>
                  <a:pt x="709650" y="620966"/>
                </a:lnTo>
                <a:lnTo>
                  <a:pt x="757008" y="615734"/>
                </a:lnTo>
                <a:lnTo>
                  <a:pt x="797750" y="601294"/>
                </a:lnTo>
                <a:lnTo>
                  <a:pt x="833158" y="579577"/>
                </a:lnTo>
                <a:lnTo>
                  <a:pt x="864501" y="552538"/>
                </a:lnTo>
                <a:lnTo>
                  <a:pt x="871931" y="528726"/>
                </a:lnTo>
                <a:lnTo>
                  <a:pt x="869340" y="522516"/>
                </a:lnTo>
                <a:lnTo>
                  <a:pt x="864692" y="517880"/>
                </a:lnTo>
                <a:lnTo>
                  <a:pt x="859993" y="513295"/>
                </a:lnTo>
                <a:lnTo>
                  <a:pt x="853655" y="510667"/>
                </a:lnTo>
                <a:lnTo>
                  <a:pt x="847039" y="510667"/>
                </a:lnTo>
                <a:lnTo>
                  <a:pt x="840397" y="510603"/>
                </a:lnTo>
                <a:lnTo>
                  <a:pt x="833996" y="513143"/>
                </a:lnTo>
                <a:lnTo>
                  <a:pt x="829310" y="517728"/>
                </a:lnTo>
                <a:lnTo>
                  <a:pt x="803338" y="540829"/>
                </a:lnTo>
                <a:lnTo>
                  <a:pt x="776643" y="557872"/>
                </a:lnTo>
                <a:lnTo>
                  <a:pt x="746353" y="568426"/>
                </a:lnTo>
                <a:lnTo>
                  <a:pt x="709650" y="572033"/>
                </a:lnTo>
                <a:lnTo>
                  <a:pt x="664286" y="565823"/>
                </a:lnTo>
                <a:lnTo>
                  <a:pt x="623989" y="548335"/>
                </a:lnTo>
                <a:lnTo>
                  <a:pt x="590448" y="521284"/>
                </a:lnTo>
                <a:lnTo>
                  <a:pt x="565353" y="486384"/>
                </a:lnTo>
                <a:lnTo>
                  <a:pt x="721766" y="486384"/>
                </a:lnTo>
                <a:lnTo>
                  <a:pt x="731520" y="484454"/>
                </a:lnTo>
                <a:lnTo>
                  <a:pt x="739470" y="479221"/>
                </a:lnTo>
                <a:lnTo>
                  <a:pt x="744829" y="471436"/>
                </a:lnTo>
                <a:lnTo>
                  <a:pt x="746798" y="461911"/>
                </a:lnTo>
                <a:lnTo>
                  <a:pt x="744829" y="452374"/>
                </a:lnTo>
                <a:lnTo>
                  <a:pt x="739470" y="444601"/>
                </a:lnTo>
                <a:lnTo>
                  <a:pt x="731520" y="439356"/>
                </a:lnTo>
                <a:lnTo>
                  <a:pt x="721766" y="437438"/>
                </a:lnTo>
                <a:lnTo>
                  <a:pt x="548944" y="437438"/>
                </a:lnTo>
                <a:lnTo>
                  <a:pt x="547662" y="429450"/>
                </a:lnTo>
                <a:lnTo>
                  <a:pt x="546976" y="421284"/>
                </a:lnTo>
                <a:lnTo>
                  <a:pt x="546976" y="408762"/>
                </a:lnTo>
                <a:lnTo>
                  <a:pt x="547420" y="404837"/>
                </a:lnTo>
                <a:lnTo>
                  <a:pt x="547763" y="400723"/>
                </a:lnTo>
                <a:lnTo>
                  <a:pt x="721766" y="400723"/>
                </a:lnTo>
                <a:lnTo>
                  <a:pt x="731520" y="398805"/>
                </a:lnTo>
                <a:lnTo>
                  <a:pt x="739470" y="393560"/>
                </a:lnTo>
                <a:lnTo>
                  <a:pt x="744829" y="385787"/>
                </a:lnTo>
                <a:lnTo>
                  <a:pt x="746798" y="376262"/>
                </a:lnTo>
                <a:lnTo>
                  <a:pt x="744829" y="366725"/>
                </a:lnTo>
                <a:lnTo>
                  <a:pt x="739470" y="358952"/>
                </a:lnTo>
                <a:lnTo>
                  <a:pt x="731520" y="353707"/>
                </a:lnTo>
                <a:lnTo>
                  <a:pt x="721766" y="351790"/>
                </a:lnTo>
                <a:lnTo>
                  <a:pt x="559485" y="351790"/>
                </a:lnTo>
                <a:lnTo>
                  <a:pt x="583717" y="312216"/>
                </a:lnTo>
                <a:lnTo>
                  <a:pt x="618274" y="281254"/>
                </a:lnTo>
                <a:lnTo>
                  <a:pt x="660958" y="261099"/>
                </a:lnTo>
                <a:lnTo>
                  <a:pt x="709650" y="253898"/>
                </a:lnTo>
                <a:lnTo>
                  <a:pt x="746353" y="257441"/>
                </a:lnTo>
                <a:lnTo>
                  <a:pt x="776643" y="267855"/>
                </a:lnTo>
                <a:lnTo>
                  <a:pt x="803338" y="284772"/>
                </a:lnTo>
                <a:lnTo>
                  <a:pt x="829310" y="307809"/>
                </a:lnTo>
                <a:lnTo>
                  <a:pt x="833996" y="312356"/>
                </a:lnTo>
                <a:lnTo>
                  <a:pt x="840409" y="314934"/>
                </a:lnTo>
                <a:lnTo>
                  <a:pt x="853655" y="314833"/>
                </a:lnTo>
                <a:lnTo>
                  <a:pt x="860005" y="312254"/>
                </a:lnTo>
                <a:lnTo>
                  <a:pt x="869340" y="303034"/>
                </a:lnTo>
                <a:lnTo>
                  <a:pt x="871931" y="296773"/>
                </a:lnTo>
                <a:close/>
              </a:path>
              <a:path w="1247775" h="731520">
                <a:moveTo>
                  <a:pt x="1124737" y="24472"/>
                </a:moveTo>
                <a:lnTo>
                  <a:pt x="1122629" y="15151"/>
                </a:lnTo>
                <a:lnTo>
                  <a:pt x="1116977" y="7302"/>
                </a:lnTo>
                <a:lnTo>
                  <a:pt x="1108862" y="1917"/>
                </a:lnTo>
                <a:lnTo>
                  <a:pt x="1099324" y="0"/>
                </a:lnTo>
                <a:lnTo>
                  <a:pt x="25031" y="0"/>
                </a:lnTo>
                <a:lnTo>
                  <a:pt x="14884" y="2171"/>
                </a:lnTo>
                <a:lnTo>
                  <a:pt x="6972" y="7848"/>
                </a:lnTo>
                <a:lnTo>
                  <a:pt x="1841" y="15709"/>
                </a:lnTo>
                <a:lnTo>
                  <a:pt x="0" y="24472"/>
                </a:lnTo>
                <a:lnTo>
                  <a:pt x="0" y="587324"/>
                </a:lnTo>
                <a:lnTo>
                  <a:pt x="1968" y="596646"/>
                </a:lnTo>
                <a:lnTo>
                  <a:pt x="7467" y="604596"/>
                </a:lnTo>
                <a:lnTo>
                  <a:pt x="15506" y="610108"/>
                </a:lnTo>
                <a:lnTo>
                  <a:pt x="25031" y="612178"/>
                </a:lnTo>
                <a:lnTo>
                  <a:pt x="34556" y="610120"/>
                </a:lnTo>
                <a:lnTo>
                  <a:pt x="42583" y="604608"/>
                </a:lnTo>
                <a:lnTo>
                  <a:pt x="48094" y="596671"/>
                </a:lnTo>
                <a:lnTo>
                  <a:pt x="50050" y="587324"/>
                </a:lnTo>
                <a:lnTo>
                  <a:pt x="50050" y="48933"/>
                </a:lnTo>
                <a:lnTo>
                  <a:pt x="1099324" y="48933"/>
                </a:lnTo>
                <a:lnTo>
                  <a:pt x="1108862" y="47015"/>
                </a:lnTo>
                <a:lnTo>
                  <a:pt x="1116977" y="41630"/>
                </a:lnTo>
                <a:lnTo>
                  <a:pt x="1122629" y="33782"/>
                </a:lnTo>
                <a:lnTo>
                  <a:pt x="1124737" y="24472"/>
                </a:lnTo>
                <a:close/>
              </a:path>
              <a:path w="1247775" h="731520">
                <a:moveTo>
                  <a:pt x="1247724" y="119303"/>
                </a:moveTo>
                <a:lnTo>
                  <a:pt x="1245654" y="110070"/>
                </a:lnTo>
                <a:lnTo>
                  <a:pt x="1240116" y="102260"/>
                </a:lnTo>
                <a:lnTo>
                  <a:pt x="1232128" y="96850"/>
                </a:lnTo>
                <a:lnTo>
                  <a:pt x="1222692" y="94830"/>
                </a:lnTo>
                <a:lnTo>
                  <a:pt x="1197673" y="94830"/>
                </a:lnTo>
                <a:lnTo>
                  <a:pt x="1197673" y="143776"/>
                </a:lnTo>
                <a:lnTo>
                  <a:pt x="1197673" y="682155"/>
                </a:lnTo>
                <a:lnTo>
                  <a:pt x="875068" y="682155"/>
                </a:lnTo>
                <a:lnTo>
                  <a:pt x="910145" y="647750"/>
                </a:lnTo>
                <a:lnTo>
                  <a:pt x="940104" y="608342"/>
                </a:lnTo>
                <a:lnTo>
                  <a:pt x="964361" y="564553"/>
                </a:lnTo>
                <a:lnTo>
                  <a:pt x="982383" y="516978"/>
                </a:lnTo>
                <a:lnTo>
                  <a:pt x="993597" y="466242"/>
                </a:lnTo>
                <a:lnTo>
                  <a:pt x="997458" y="412965"/>
                </a:lnTo>
                <a:lnTo>
                  <a:pt x="993609" y="359765"/>
                </a:lnTo>
                <a:lnTo>
                  <a:pt x="982421" y="309054"/>
                </a:lnTo>
                <a:lnTo>
                  <a:pt x="964463" y="261480"/>
                </a:lnTo>
                <a:lnTo>
                  <a:pt x="947394" y="230568"/>
                </a:lnTo>
                <a:lnTo>
                  <a:pt x="947394" y="412965"/>
                </a:lnTo>
                <a:lnTo>
                  <a:pt x="943406" y="463359"/>
                </a:lnTo>
                <a:lnTo>
                  <a:pt x="931887" y="510895"/>
                </a:lnTo>
                <a:lnTo>
                  <a:pt x="913536" y="554888"/>
                </a:lnTo>
                <a:lnTo>
                  <a:pt x="889063" y="594690"/>
                </a:lnTo>
                <a:lnTo>
                  <a:pt x="859180" y="629615"/>
                </a:lnTo>
                <a:lnTo>
                  <a:pt x="824547" y="658990"/>
                </a:lnTo>
                <a:lnTo>
                  <a:pt x="785901" y="682155"/>
                </a:lnTo>
                <a:lnTo>
                  <a:pt x="558304" y="682155"/>
                </a:lnTo>
                <a:lnTo>
                  <a:pt x="519658" y="658990"/>
                </a:lnTo>
                <a:lnTo>
                  <a:pt x="485038" y="629615"/>
                </a:lnTo>
                <a:lnTo>
                  <a:pt x="469150" y="611060"/>
                </a:lnTo>
                <a:lnTo>
                  <a:pt x="469150" y="682155"/>
                </a:lnTo>
                <a:lnTo>
                  <a:pt x="146545" y="682155"/>
                </a:lnTo>
                <a:lnTo>
                  <a:pt x="146545" y="143776"/>
                </a:lnTo>
                <a:lnTo>
                  <a:pt x="468757" y="143776"/>
                </a:lnTo>
                <a:lnTo>
                  <a:pt x="433793" y="178219"/>
                </a:lnTo>
                <a:lnTo>
                  <a:pt x="403936" y="217665"/>
                </a:lnTo>
                <a:lnTo>
                  <a:pt x="379755" y="261493"/>
                </a:lnTo>
                <a:lnTo>
                  <a:pt x="361784" y="309067"/>
                </a:lnTo>
                <a:lnTo>
                  <a:pt x="350608" y="359765"/>
                </a:lnTo>
                <a:lnTo>
                  <a:pt x="346760" y="412965"/>
                </a:lnTo>
                <a:lnTo>
                  <a:pt x="350621" y="466242"/>
                </a:lnTo>
                <a:lnTo>
                  <a:pt x="361835" y="516978"/>
                </a:lnTo>
                <a:lnTo>
                  <a:pt x="379857" y="564553"/>
                </a:lnTo>
                <a:lnTo>
                  <a:pt x="404114" y="608342"/>
                </a:lnTo>
                <a:lnTo>
                  <a:pt x="434060" y="647750"/>
                </a:lnTo>
                <a:lnTo>
                  <a:pt x="469150" y="682155"/>
                </a:lnTo>
                <a:lnTo>
                  <a:pt x="469150" y="611060"/>
                </a:lnTo>
                <a:lnTo>
                  <a:pt x="455142" y="594690"/>
                </a:lnTo>
                <a:lnTo>
                  <a:pt x="430669" y="554888"/>
                </a:lnTo>
                <a:lnTo>
                  <a:pt x="412330" y="510895"/>
                </a:lnTo>
                <a:lnTo>
                  <a:pt x="400812" y="463359"/>
                </a:lnTo>
                <a:lnTo>
                  <a:pt x="396811" y="412965"/>
                </a:lnTo>
                <a:lnTo>
                  <a:pt x="400786" y="362686"/>
                </a:lnTo>
                <a:lnTo>
                  <a:pt x="412254" y="315226"/>
                </a:lnTo>
                <a:lnTo>
                  <a:pt x="430504" y="271233"/>
                </a:lnTo>
                <a:lnTo>
                  <a:pt x="454850" y="231419"/>
                </a:lnTo>
                <a:lnTo>
                  <a:pt x="484606" y="196456"/>
                </a:lnTo>
                <a:lnTo>
                  <a:pt x="519061" y="167017"/>
                </a:lnTo>
                <a:lnTo>
                  <a:pt x="557530" y="143776"/>
                </a:lnTo>
                <a:lnTo>
                  <a:pt x="786676" y="143776"/>
                </a:lnTo>
                <a:lnTo>
                  <a:pt x="825144" y="167017"/>
                </a:lnTo>
                <a:lnTo>
                  <a:pt x="859612" y="196456"/>
                </a:lnTo>
                <a:lnTo>
                  <a:pt x="889355" y="231432"/>
                </a:lnTo>
                <a:lnTo>
                  <a:pt x="913714" y="271246"/>
                </a:lnTo>
                <a:lnTo>
                  <a:pt x="931964" y="315226"/>
                </a:lnTo>
                <a:lnTo>
                  <a:pt x="943419" y="362686"/>
                </a:lnTo>
                <a:lnTo>
                  <a:pt x="947394" y="412965"/>
                </a:lnTo>
                <a:lnTo>
                  <a:pt x="947394" y="230568"/>
                </a:lnTo>
                <a:lnTo>
                  <a:pt x="940269" y="217665"/>
                </a:lnTo>
                <a:lnTo>
                  <a:pt x="910424" y="178219"/>
                </a:lnTo>
                <a:lnTo>
                  <a:pt x="875449" y="143776"/>
                </a:lnTo>
                <a:lnTo>
                  <a:pt x="1197673" y="143776"/>
                </a:lnTo>
                <a:lnTo>
                  <a:pt x="1197673" y="94830"/>
                </a:lnTo>
                <a:lnTo>
                  <a:pt x="121513" y="94830"/>
                </a:lnTo>
                <a:lnTo>
                  <a:pt x="111785" y="97167"/>
                </a:lnTo>
                <a:lnTo>
                  <a:pt x="103911" y="102984"/>
                </a:lnTo>
                <a:lnTo>
                  <a:pt x="98577" y="110845"/>
                </a:lnTo>
                <a:lnTo>
                  <a:pt x="96494" y="119303"/>
                </a:lnTo>
                <a:lnTo>
                  <a:pt x="96494" y="706628"/>
                </a:lnTo>
                <a:lnTo>
                  <a:pt x="98564" y="715860"/>
                </a:lnTo>
                <a:lnTo>
                  <a:pt x="104089" y="723671"/>
                </a:lnTo>
                <a:lnTo>
                  <a:pt x="112077" y="729081"/>
                </a:lnTo>
                <a:lnTo>
                  <a:pt x="121513" y="731100"/>
                </a:lnTo>
                <a:lnTo>
                  <a:pt x="1222692" y="731100"/>
                </a:lnTo>
                <a:lnTo>
                  <a:pt x="1232128" y="729081"/>
                </a:lnTo>
                <a:lnTo>
                  <a:pt x="1240116" y="723671"/>
                </a:lnTo>
                <a:lnTo>
                  <a:pt x="1245654" y="715860"/>
                </a:lnTo>
                <a:lnTo>
                  <a:pt x="1247724" y="706628"/>
                </a:lnTo>
                <a:lnTo>
                  <a:pt x="1247724" y="682155"/>
                </a:lnTo>
                <a:lnTo>
                  <a:pt x="1247724" y="143776"/>
                </a:lnTo>
                <a:lnTo>
                  <a:pt x="1247724" y="119303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10">
            <a:extLst>
              <a:ext uri="{FF2B5EF4-FFF2-40B4-BE49-F238E27FC236}">
                <a16:creationId xmlns:a16="http://schemas.microsoft.com/office/drawing/2014/main" id="{B33AE20E-1B24-8D77-E8B7-26C1EA31DCA1}"/>
              </a:ext>
            </a:extLst>
          </p:cNvPr>
          <p:cNvSpPr/>
          <p:nvPr/>
        </p:nvSpPr>
        <p:spPr>
          <a:xfrm>
            <a:off x="11249174" y="6967085"/>
            <a:ext cx="549340" cy="452120"/>
          </a:xfrm>
          <a:custGeom>
            <a:avLst/>
            <a:gdLst/>
            <a:ahLst/>
            <a:cxnLst/>
            <a:rect l="l" t="t" r="r" b="b"/>
            <a:pathLst>
              <a:path w="544195" h="452120">
                <a:moveTo>
                  <a:pt x="216530" y="0"/>
                </a:moveTo>
                <a:lnTo>
                  <a:pt x="196671" y="2353"/>
                </a:lnTo>
                <a:lnTo>
                  <a:pt x="178314" y="10303"/>
                </a:lnTo>
                <a:lnTo>
                  <a:pt x="162734" y="23510"/>
                </a:lnTo>
                <a:lnTo>
                  <a:pt x="51313" y="77153"/>
                </a:lnTo>
                <a:lnTo>
                  <a:pt x="14732" y="97689"/>
                </a:lnTo>
                <a:lnTo>
                  <a:pt x="0" y="136638"/>
                </a:lnTo>
                <a:lnTo>
                  <a:pt x="1" y="137706"/>
                </a:lnTo>
                <a:lnTo>
                  <a:pt x="1452" y="151211"/>
                </a:lnTo>
                <a:lnTo>
                  <a:pt x="6178" y="164558"/>
                </a:lnTo>
                <a:lnTo>
                  <a:pt x="6246" y="438807"/>
                </a:lnTo>
                <a:lnTo>
                  <a:pt x="6843" y="451906"/>
                </a:lnTo>
                <a:lnTo>
                  <a:pt x="544000" y="451906"/>
                </a:lnTo>
                <a:lnTo>
                  <a:pt x="544000" y="422106"/>
                </a:lnTo>
                <a:lnTo>
                  <a:pt x="36895" y="422106"/>
                </a:lnTo>
                <a:lnTo>
                  <a:pt x="36895" y="193955"/>
                </a:lnTo>
                <a:lnTo>
                  <a:pt x="84427" y="193955"/>
                </a:lnTo>
                <a:lnTo>
                  <a:pt x="91846" y="190730"/>
                </a:lnTo>
                <a:lnTo>
                  <a:pt x="122505" y="190730"/>
                </a:lnTo>
                <a:lnTo>
                  <a:pt x="122505" y="170731"/>
                </a:lnTo>
                <a:lnTo>
                  <a:pt x="127717" y="168217"/>
                </a:lnTo>
                <a:lnTo>
                  <a:pt x="58279" y="168217"/>
                </a:lnTo>
                <a:lnTo>
                  <a:pt x="30528" y="137706"/>
                </a:lnTo>
                <a:lnTo>
                  <a:pt x="32936" y="125768"/>
                </a:lnTo>
                <a:lnTo>
                  <a:pt x="39504" y="116023"/>
                </a:lnTo>
                <a:lnTo>
                  <a:pt x="49249" y="109455"/>
                </a:lnTo>
                <a:lnTo>
                  <a:pt x="61187" y="107047"/>
                </a:lnTo>
                <a:lnTo>
                  <a:pt x="115500" y="107047"/>
                </a:lnTo>
                <a:lnTo>
                  <a:pt x="109230" y="97372"/>
                </a:lnTo>
                <a:lnTo>
                  <a:pt x="99500" y="88042"/>
                </a:lnTo>
                <a:lnTo>
                  <a:pt x="145488" y="65666"/>
                </a:lnTo>
                <a:lnTo>
                  <a:pt x="176754" y="65666"/>
                </a:lnTo>
                <a:lnTo>
                  <a:pt x="179150" y="53814"/>
                </a:lnTo>
                <a:lnTo>
                  <a:pt x="187366" y="41636"/>
                </a:lnTo>
                <a:lnTo>
                  <a:pt x="199549" y="33423"/>
                </a:lnTo>
                <a:lnTo>
                  <a:pt x="214460" y="30411"/>
                </a:lnTo>
                <a:lnTo>
                  <a:pt x="271252" y="30411"/>
                </a:lnTo>
                <a:lnTo>
                  <a:pt x="269194" y="26756"/>
                </a:lnTo>
                <a:lnTo>
                  <a:pt x="254794" y="12870"/>
                </a:lnTo>
                <a:lnTo>
                  <a:pt x="236616" y="3584"/>
                </a:lnTo>
                <a:lnTo>
                  <a:pt x="216530" y="0"/>
                </a:lnTo>
                <a:close/>
              </a:path>
              <a:path w="544195" h="452120">
                <a:moveTo>
                  <a:pt x="479855" y="373353"/>
                </a:moveTo>
                <a:lnTo>
                  <a:pt x="449196" y="373353"/>
                </a:lnTo>
                <a:lnTo>
                  <a:pt x="449196" y="421257"/>
                </a:lnTo>
                <a:lnTo>
                  <a:pt x="45858" y="421257"/>
                </a:lnTo>
                <a:lnTo>
                  <a:pt x="42873" y="421299"/>
                </a:lnTo>
                <a:lnTo>
                  <a:pt x="39847" y="421561"/>
                </a:lnTo>
                <a:lnTo>
                  <a:pt x="36895" y="422106"/>
                </a:lnTo>
                <a:lnTo>
                  <a:pt x="544000" y="422106"/>
                </a:lnTo>
                <a:lnTo>
                  <a:pt x="544000" y="421247"/>
                </a:lnTo>
                <a:lnTo>
                  <a:pt x="479855" y="421247"/>
                </a:lnTo>
                <a:lnTo>
                  <a:pt x="479855" y="373353"/>
                </a:lnTo>
                <a:close/>
              </a:path>
              <a:path w="544195" h="452120">
                <a:moveTo>
                  <a:pt x="122505" y="190730"/>
                </a:moveTo>
                <a:lnTo>
                  <a:pt x="91846" y="190730"/>
                </a:lnTo>
                <a:lnTo>
                  <a:pt x="91835" y="342789"/>
                </a:lnTo>
                <a:lnTo>
                  <a:pt x="80222" y="345475"/>
                </a:lnTo>
                <a:lnTo>
                  <a:pt x="70805" y="352105"/>
                </a:lnTo>
                <a:lnTo>
                  <a:pt x="64489" y="361739"/>
                </a:lnTo>
                <a:lnTo>
                  <a:pt x="62198" y="373353"/>
                </a:lnTo>
                <a:lnTo>
                  <a:pt x="62182" y="421257"/>
                </a:lnTo>
                <a:lnTo>
                  <a:pt x="92841" y="421257"/>
                </a:lnTo>
                <a:lnTo>
                  <a:pt x="92610" y="373353"/>
                </a:lnTo>
                <a:lnTo>
                  <a:pt x="257610" y="373353"/>
                </a:lnTo>
                <a:lnTo>
                  <a:pt x="257610" y="365228"/>
                </a:lnTo>
                <a:lnTo>
                  <a:pt x="254385" y="357416"/>
                </a:lnTo>
                <a:lnTo>
                  <a:pt x="242888" y="345919"/>
                </a:lnTo>
                <a:lnTo>
                  <a:pt x="235077" y="342705"/>
                </a:lnTo>
                <a:lnTo>
                  <a:pt x="122505" y="342705"/>
                </a:lnTo>
                <a:lnTo>
                  <a:pt x="122505" y="190730"/>
                </a:lnTo>
                <a:close/>
              </a:path>
              <a:path w="544195" h="452120">
                <a:moveTo>
                  <a:pt x="257610" y="373353"/>
                </a:moveTo>
                <a:lnTo>
                  <a:pt x="226721" y="373353"/>
                </a:lnTo>
                <a:lnTo>
                  <a:pt x="226721" y="421257"/>
                </a:lnTo>
                <a:lnTo>
                  <a:pt x="315075" y="421247"/>
                </a:lnTo>
                <a:lnTo>
                  <a:pt x="257610" y="421247"/>
                </a:lnTo>
                <a:lnTo>
                  <a:pt x="257610" y="373353"/>
                </a:lnTo>
                <a:close/>
              </a:path>
              <a:path w="544195" h="452120">
                <a:moveTo>
                  <a:pt x="457322" y="342694"/>
                </a:moveTo>
                <a:lnTo>
                  <a:pt x="315033" y="342705"/>
                </a:lnTo>
                <a:lnTo>
                  <a:pt x="284426" y="373353"/>
                </a:lnTo>
                <a:lnTo>
                  <a:pt x="284426" y="421247"/>
                </a:lnTo>
                <a:lnTo>
                  <a:pt x="315075" y="421247"/>
                </a:lnTo>
                <a:lnTo>
                  <a:pt x="315085" y="373353"/>
                </a:lnTo>
                <a:lnTo>
                  <a:pt x="479855" y="373353"/>
                </a:lnTo>
                <a:lnTo>
                  <a:pt x="479855" y="365228"/>
                </a:lnTo>
                <a:lnTo>
                  <a:pt x="476630" y="357416"/>
                </a:lnTo>
                <a:lnTo>
                  <a:pt x="465143" y="345919"/>
                </a:lnTo>
                <a:lnTo>
                  <a:pt x="457322" y="342694"/>
                </a:lnTo>
                <a:close/>
              </a:path>
              <a:path w="544195" h="452120">
                <a:moveTo>
                  <a:pt x="174995" y="373353"/>
                </a:moveTo>
                <a:lnTo>
                  <a:pt x="144336" y="373353"/>
                </a:lnTo>
                <a:lnTo>
                  <a:pt x="144336" y="399070"/>
                </a:lnTo>
                <a:lnTo>
                  <a:pt x="151195" y="405928"/>
                </a:lnTo>
                <a:lnTo>
                  <a:pt x="168137" y="405928"/>
                </a:lnTo>
                <a:lnTo>
                  <a:pt x="174995" y="399070"/>
                </a:lnTo>
                <a:lnTo>
                  <a:pt x="174995" y="373353"/>
                </a:lnTo>
                <a:close/>
              </a:path>
              <a:path w="544195" h="452120">
                <a:moveTo>
                  <a:pt x="397470" y="373353"/>
                </a:moveTo>
                <a:lnTo>
                  <a:pt x="366811" y="373353"/>
                </a:lnTo>
                <a:lnTo>
                  <a:pt x="366811" y="399070"/>
                </a:lnTo>
                <a:lnTo>
                  <a:pt x="373670" y="405928"/>
                </a:lnTo>
                <a:lnTo>
                  <a:pt x="390612" y="405928"/>
                </a:lnTo>
                <a:lnTo>
                  <a:pt x="397470" y="399070"/>
                </a:lnTo>
                <a:lnTo>
                  <a:pt x="397470" y="373353"/>
                </a:lnTo>
                <a:close/>
              </a:path>
              <a:path w="544195" h="452120">
                <a:moveTo>
                  <a:pt x="278117" y="137235"/>
                </a:moveTo>
                <a:lnTo>
                  <a:pt x="222051" y="137235"/>
                </a:lnTo>
                <a:lnTo>
                  <a:pt x="291023" y="182301"/>
                </a:lnTo>
                <a:lnTo>
                  <a:pt x="291029" y="183684"/>
                </a:lnTo>
                <a:lnTo>
                  <a:pt x="291606" y="191469"/>
                </a:lnTo>
                <a:lnTo>
                  <a:pt x="293332" y="199132"/>
                </a:lnTo>
                <a:lnTo>
                  <a:pt x="296165" y="206463"/>
                </a:lnTo>
                <a:lnTo>
                  <a:pt x="300070" y="213337"/>
                </a:lnTo>
                <a:lnTo>
                  <a:pt x="282091" y="233912"/>
                </a:lnTo>
                <a:lnTo>
                  <a:pt x="282091" y="242498"/>
                </a:lnTo>
                <a:lnTo>
                  <a:pt x="333095" y="301010"/>
                </a:lnTo>
                <a:lnTo>
                  <a:pt x="336006" y="304381"/>
                </a:lnTo>
                <a:lnTo>
                  <a:pt x="340268" y="306339"/>
                </a:lnTo>
                <a:lnTo>
                  <a:pt x="399198" y="306298"/>
                </a:lnTo>
                <a:lnTo>
                  <a:pt x="406056" y="299439"/>
                </a:lnTo>
                <a:lnTo>
                  <a:pt x="406056" y="282508"/>
                </a:lnTo>
                <a:lnTo>
                  <a:pt x="399198" y="275649"/>
                </a:lnTo>
                <a:lnTo>
                  <a:pt x="351639" y="275649"/>
                </a:lnTo>
                <a:lnTo>
                  <a:pt x="319074" y="238321"/>
                </a:lnTo>
                <a:lnTo>
                  <a:pt x="323671" y="233033"/>
                </a:lnTo>
                <a:lnTo>
                  <a:pt x="364186" y="233033"/>
                </a:lnTo>
                <a:lnTo>
                  <a:pt x="369680" y="231098"/>
                </a:lnTo>
                <a:lnTo>
                  <a:pt x="382570" y="221578"/>
                </a:lnTo>
                <a:lnTo>
                  <a:pt x="392090" y="208689"/>
                </a:lnTo>
                <a:lnTo>
                  <a:pt x="392841" y="206559"/>
                </a:lnTo>
                <a:lnTo>
                  <a:pt x="342557" y="206559"/>
                </a:lnTo>
                <a:lnTo>
                  <a:pt x="335922" y="204908"/>
                </a:lnTo>
                <a:lnTo>
                  <a:pt x="330089" y="201399"/>
                </a:lnTo>
                <a:lnTo>
                  <a:pt x="325616" y="196448"/>
                </a:lnTo>
                <a:lnTo>
                  <a:pt x="322754" y="190426"/>
                </a:lnTo>
                <a:lnTo>
                  <a:pt x="321745" y="183684"/>
                </a:lnTo>
                <a:lnTo>
                  <a:pt x="323554" y="174737"/>
                </a:lnTo>
                <a:lnTo>
                  <a:pt x="328486" y="167427"/>
                </a:lnTo>
                <a:lnTo>
                  <a:pt x="335796" y="162498"/>
                </a:lnTo>
                <a:lnTo>
                  <a:pt x="344739" y="160689"/>
                </a:lnTo>
                <a:lnTo>
                  <a:pt x="396314" y="160689"/>
                </a:lnTo>
                <a:lnTo>
                  <a:pt x="399313" y="158082"/>
                </a:lnTo>
                <a:lnTo>
                  <a:pt x="446013" y="158082"/>
                </a:lnTo>
                <a:lnTo>
                  <a:pt x="439432" y="152334"/>
                </a:lnTo>
                <a:lnTo>
                  <a:pt x="301284" y="152334"/>
                </a:lnTo>
                <a:lnTo>
                  <a:pt x="278117" y="137235"/>
                </a:lnTo>
                <a:close/>
              </a:path>
              <a:path w="544195" h="452120">
                <a:moveTo>
                  <a:pt x="446013" y="158082"/>
                </a:moveTo>
                <a:lnTo>
                  <a:pt x="399313" y="158082"/>
                </a:lnTo>
                <a:lnTo>
                  <a:pt x="436715" y="190573"/>
                </a:lnTo>
                <a:lnTo>
                  <a:pt x="436715" y="238132"/>
                </a:lnTo>
                <a:lnTo>
                  <a:pt x="443573" y="244991"/>
                </a:lnTo>
                <a:lnTo>
                  <a:pt x="460505" y="244991"/>
                </a:lnTo>
                <a:lnTo>
                  <a:pt x="467363" y="238132"/>
                </a:lnTo>
                <a:lnTo>
                  <a:pt x="467363" y="179233"/>
                </a:lnTo>
                <a:lnTo>
                  <a:pt x="465447" y="175024"/>
                </a:lnTo>
                <a:lnTo>
                  <a:pt x="462075" y="172113"/>
                </a:lnTo>
                <a:lnTo>
                  <a:pt x="446013" y="158082"/>
                </a:lnTo>
                <a:close/>
              </a:path>
              <a:path w="544195" h="452120">
                <a:moveTo>
                  <a:pt x="364186" y="233033"/>
                </a:moveTo>
                <a:lnTo>
                  <a:pt x="323671" y="233033"/>
                </a:lnTo>
                <a:lnTo>
                  <a:pt x="339188" y="237024"/>
                </a:lnTo>
                <a:lnTo>
                  <a:pt x="354872" y="236313"/>
                </a:lnTo>
                <a:lnTo>
                  <a:pt x="364186" y="233033"/>
                </a:lnTo>
                <a:close/>
              </a:path>
              <a:path w="544195" h="452120">
                <a:moveTo>
                  <a:pt x="396314" y="160689"/>
                </a:moveTo>
                <a:lnTo>
                  <a:pt x="344739" y="160689"/>
                </a:lnTo>
                <a:lnTo>
                  <a:pt x="351481" y="161697"/>
                </a:lnTo>
                <a:lnTo>
                  <a:pt x="357507" y="164558"/>
                </a:lnTo>
                <a:lnTo>
                  <a:pt x="362454" y="169030"/>
                </a:lnTo>
                <a:lnTo>
                  <a:pt x="365885" y="174737"/>
                </a:lnTo>
                <a:lnTo>
                  <a:pt x="366002" y="175024"/>
                </a:lnTo>
                <a:lnTo>
                  <a:pt x="367618" y="181497"/>
                </a:lnTo>
                <a:lnTo>
                  <a:pt x="367285" y="188173"/>
                </a:lnTo>
                <a:lnTo>
                  <a:pt x="342557" y="206559"/>
                </a:lnTo>
                <a:lnTo>
                  <a:pt x="392841" y="206559"/>
                </a:lnTo>
                <a:lnTo>
                  <a:pt x="397305" y="193883"/>
                </a:lnTo>
                <a:lnTo>
                  <a:pt x="398016" y="178200"/>
                </a:lnTo>
                <a:lnTo>
                  <a:pt x="394025" y="162679"/>
                </a:lnTo>
                <a:lnTo>
                  <a:pt x="396314" y="160689"/>
                </a:lnTo>
                <a:close/>
              </a:path>
              <a:path w="544195" h="452120">
                <a:moveTo>
                  <a:pt x="84427" y="193955"/>
                </a:moveTo>
                <a:lnTo>
                  <a:pt x="36895" y="193955"/>
                </a:lnTo>
                <a:lnTo>
                  <a:pt x="50626" y="198091"/>
                </a:lnTo>
                <a:lnTo>
                  <a:pt x="64755" y="198912"/>
                </a:lnTo>
                <a:lnTo>
                  <a:pt x="78692" y="196448"/>
                </a:lnTo>
                <a:lnTo>
                  <a:pt x="84427" y="193955"/>
                </a:lnTo>
                <a:close/>
              </a:path>
              <a:path w="544195" h="452120">
                <a:moveTo>
                  <a:pt x="115500" y="107047"/>
                </a:moveTo>
                <a:lnTo>
                  <a:pt x="61187" y="107047"/>
                </a:lnTo>
                <a:lnTo>
                  <a:pt x="70177" y="108394"/>
                </a:lnTo>
                <a:lnTo>
                  <a:pt x="78214" y="112217"/>
                </a:lnTo>
                <a:lnTo>
                  <a:pt x="84816" y="118188"/>
                </a:lnTo>
                <a:lnTo>
                  <a:pt x="89500" y="125978"/>
                </a:lnTo>
                <a:lnTo>
                  <a:pt x="91619" y="134481"/>
                </a:lnTo>
                <a:lnTo>
                  <a:pt x="91604" y="136638"/>
                </a:lnTo>
                <a:lnTo>
                  <a:pt x="67171" y="167763"/>
                </a:lnTo>
                <a:lnTo>
                  <a:pt x="58279" y="168217"/>
                </a:lnTo>
                <a:lnTo>
                  <a:pt x="127717" y="168217"/>
                </a:lnTo>
                <a:lnTo>
                  <a:pt x="193060" y="136701"/>
                </a:lnTo>
                <a:lnTo>
                  <a:pt x="122494" y="136701"/>
                </a:lnTo>
                <a:lnTo>
                  <a:pt x="122494" y="134481"/>
                </a:lnTo>
                <a:lnTo>
                  <a:pt x="120974" y="121076"/>
                </a:lnTo>
                <a:lnTo>
                  <a:pt x="116471" y="108544"/>
                </a:lnTo>
                <a:lnTo>
                  <a:pt x="115500" y="107047"/>
                </a:lnTo>
                <a:close/>
              </a:path>
              <a:path w="544195" h="452120">
                <a:moveTo>
                  <a:pt x="315621" y="101676"/>
                </a:moveTo>
                <a:lnTo>
                  <a:pt x="275003" y="101676"/>
                </a:lnTo>
                <a:lnTo>
                  <a:pt x="310174" y="142680"/>
                </a:lnTo>
                <a:lnTo>
                  <a:pt x="306844" y="145517"/>
                </a:lnTo>
                <a:lnTo>
                  <a:pt x="303850" y="148774"/>
                </a:lnTo>
                <a:lnTo>
                  <a:pt x="301284" y="152334"/>
                </a:lnTo>
                <a:lnTo>
                  <a:pt x="439432" y="152334"/>
                </a:lnTo>
                <a:lnTo>
                  <a:pt x="424256" y="139078"/>
                </a:lnTo>
                <a:lnTo>
                  <a:pt x="374486" y="139078"/>
                </a:lnTo>
                <a:lnTo>
                  <a:pt x="367606" y="135172"/>
                </a:lnTo>
                <a:lnTo>
                  <a:pt x="360277" y="132340"/>
                </a:lnTo>
                <a:lnTo>
                  <a:pt x="352617" y="130614"/>
                </a:lnTo>
                <a:lnTo>
                  <a:pt x="344749" y="130031"/>
                </a:lnTo>
                <a:lnTo>
                  <a:pt x="339922" y="130031"/>
                </a:lnTo>
                <a:lnTo>
                  <a:pt x="315621" y="101676"/>
                </a:lnTo>
                <a:close/>
              </a:path>
              <a:path w="544195" h="452120">
                <a:moveTo>
                  <a:pt x="403637" y="121110"/>
                </a:moveTo>
                <a:lnTo>
                  <a:pt x="395062" y="121110"/>
                </a:lnTo>
                <a:lnTo>
                  <a:pt x="374486" y="139078"/>
                </a:lnTo>
                <a:lnTo>
                  <a:pt x="424256" y="139078"/>
                </a:lnTo>
                <a:lnTo>
                  <a:pt x="403637" y="121110"/>
                </a:lnTo>
                <a:close/>
              </a:path>
              <a:path w="544195" h="452120">
                <a:moveTo>
                  <a:pt x="274952" y="135172"/>
                </a:moveTo>
                <a:lnTo>
                  <a:pt x="196230" y="135172"/>
                </a:lnTo>
                <a:lnTo>
                  <a:pt x="202585" y="136638"/>
                </a:lnTo>
                <a:lnTo>
                  <a:pt x="209039" y="137472"/>
                </a:lnTo>
                <a:lnTo>
                  <a:pt x="215543" y="137671"/>
                </a:lnTo>
                <a:lnTo>
                  <a:pt x="222051" y="137235"/>
                </a:lnTo>
                <a:lnTo>
                  <a:pt x="278117" y="137235"/>
                </a:lnTo>
                <a:lnTo>
                  <a:pt x="274952" y="135172"/>
                </a:lnTo>
                <a:close/>
              </a:path>
              <a:path w="544195" h="452120">
                <a:moveTo>
                  <a:pt x="176754" y="65666"/>
                </a:moveTo>
                <a:lnTo>
                  <a:pt x="145488" y="65666"/>
                </a:lnTo>
                <a:lnTo>
                  <a:pt x="145488" y="68724"/>
                </a:lnTo>
                <a:lnTo>
                  <a:pt x="146770" y="81848"/>
                </a:lnTo>
                <a:lnTo>
                  <a:pt x="150479" y="94377"/>
                </a:lnTo>
                <a:lnTo>
                  <a:pt x="156483" y="105980"/>
                </a:lnTo>
                <a:lnTo>
                  <a:pt x="164650" y="116324"/>
                </a:lnTo>
                <a:lnTo>
                  <a:pt x="122494" y="136701"/>
                </a:lnTo>
                <a:lnTo>
                  <a:pt x="193060" y="136701"/>
                </a:lnTo>
                <a:lnTo>
                  <a:pt x="196230" y="135172"/>
                </a:lnTo>
                <a:lnTo>
                  <a:pt x="274952" y="135172"/>
                </a:lnTo>
                <a:lnTo>
                  <a:pt x="256605" y="123214"/>
                </a:lnTo>
                <a:lnTo>
                  <a:pt x="262017" y="118568"/>
                </a:lnTo>
                <a:lnTo>
                  <a:pt x="266907" y="113395"/>
                </a:lnTo>
                <a:lnTo>
                  <a:pt x="271246" y="107747"/>
                </a:lnTo>
                <a:lnTo>
                  <a:pt x="271781" y="106882"/>
                </a:lnTo>
                <a:lnTo>
                  <a:pt x="210812" y="106882"/>
                </a:lnTo>
                <a:lnTo>
                  <a:pt x="199780" y="104136"/>
                </a:lnTo>
                <a:lnTo>
                  <a:pt x="190056" y="98272"/>
                </a:lnTo>
                <a:lnTo>
                  <a:pt x="182598" y="90007"/>
                </a:lnTo>
                <a:lnTo>
                  <a:pt x="177821" y="79954"/>
                </a:lnTo>
                <a:lnTo>
                  <a:pt x="176136" y="68724"/>
                </a:lnTo>
                <a:lnTo>
                  <a:pt x="176754" y="65666"/>
                </a:lnTo>
                <a:close/>
              </a:path>
              <a:path w="544195" h="452120">
                <a:moveTo>
                  <a:pt x="271252" y="30411"/>
                </a:moveTo>
                <a:lnTo>
                  <a:pt x="214460" y="30411"/>
                </a:lnTo>
                <a:lnTo>
                  <a:pt x="225685" y="32095"/>
                </a:lnTo>
                <a:lnTo>
                  <a:pt x="235738" y="36873"/>
                </a:lnTo>
                <a:lnTo>
                  <a:pt x="244002" y="44330"/>
                </a:lnTo>
                <a:lnTo>
                  <a:pt x="249862" y="54054"/>
                </a:lnTo>
                <a:lnTo>
                  <a:pt x="252609" y="65082"/>
                </a:lnTo>
                <a:lnTo>
                  <a:pt x="252042" y="76199"/>
                </a:lnTo>
                <a:lnTo>
                  <a:pt x="221928" y="106313"/>
                </a:lnTo>
                <a:lnTo>
                  <a:pt x="210812" y="106882"/>
                </a:lnTo>
                <a:lnTo>
                  <a:pt x="271781" y="106882"/>
                </a:lnTo>
                <a:lnTo>
                  <a:pt x="275003" y="101676"/>
                </a:lnTo>
                <a:lnTo>
                  <a:pt x="315621" y="101676"/>
                </a:lnTo>
                <a:lnTo>
                  <a:pt x="283442" y="64127"/>
                </a:lnTo>
                <a:lnTo>
                  <a:pt x="279012" y="44192"/>
                </a:lnTo>
                <a:lnTo>
                  <a:pt x="271252" y="30411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3" name="object 11">
            <a:extLst>
              <a:ext uri="{FF2B5EF4-FFF2-40B4-BE49-F238E27FC236}">
                <a16:creationId xmlns:a16="http://schemas.microsoft.com/office/drawing/2014/main" id="{6AD51560-ED11-0DBD-0E4F-741CD148EBE6}"/>
              </a:ext>
            </a:extLst>
          </p:cNvPr>
          <p:cNvGrpSpPr/>
          <p:nvPr/>
        </p:nvGrpSpPr>
        <p:grpSpPr>
          <a:xfrm>
            <a:off x="8193162" y="6897351"/>
            <a:ext cx="3439846" cy="2240063"/>
            <a:chOff x="7573172" y="7232706"/>
            <a:chExt cx="4958080" cy="2913595"/>
          </a:xfrm>
        </p:grpSpPr>
        <p:sp>
          <p:nvSpPr>
            <p:cNvPr id="74" name="object 12">
              <a:extLst>
                <a:ext uri="{FF2B5EF4-FFF2-40B4-BE49-F238E27FC236}">
                  <a16:creationId xmlns:a16="http://schemas.microsoft.com/office/drawing/2014/main" id="{08C5673A-35BF-E526-8AD2-8CA7B45E4ABB}"/>
                </a:ext>
              </a:extLst>
            </p:cNvPr>
            <p:cNvSpPr/>
            <p:nvPr/>
          </p:nvSpPr>
          <p:spPr>
            <a:xfrm>
              <a:off x="7573172" y="10118455"/>
              <a:ext cx="4958080" cy="0"/>
            </a:xfrm>
            <a:custGeom>
              <a:avLst/>
              <a:gdLst/>
              <a:ahLst/>
              <a:cxnLst/>
              <a:rect l="l" t="t" r="r" b="b"/>
              <a:pathLst>
                <a:path w="4958080">
                  <a:moveTo>
                    <a:pt x="0" y="0"/>
                  </a:moveTo>
                  <a:lnTo>
                    <a:pt x="4957754" y="0"/>
                  </a:lnTo>
                </a:path>
              </a:pathLst>
            </a:custGeom>
            <a:ln w="55705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13">
              <a:extLst>
                <a:ext uri="{FF2B5EF4-FFF2-40B4-BE49-F238E27FC236}">
                  <a16:creationId xmlns:a16="http://schemas.microsoft.com/office/drawing/2014/main" id="{237BFD07-041D-ACE2-9657-C5FF28F9EE4D}"/>
                </a:ext>
              </a:extLst>
            </p:cNvPr>
            <p:cNvSpPr/>
            <p:nvPr/>
          </p:nvSpPr>
          <p:spPr>
            <a:xfrm>
              <a:off x="8230710" y="7745809"/>
              <a:ext cx="1061085" cy="548640"/>
            </a:xfrm>
            <a:custGeom>
              <a:avLst/>
              <a:gdLst/>
              <a:ahLst/>
              <a:cxnLst/>
              <a:rect l="l" t="t" r="r" b="b"/>
              <a:pathLst>
                <a:path w="1061084" h="548640">
                  <a:moveTo>
                    <a:pt x="158249" y="513104"/>
                  </a:moveTo>
                  <a:lnTo>
                    <a:pt x="52095" y="513104"/>
                  </a:lnTo>
                  <a:lnTo>
                    <a:pt x="52095" y="548485"/>
                  </a:lnTo>
                  <a:lnTo>
                    <a:pt x="158249" y="548485"/>
                  </a:lnTo>
                  <a:lnTo>
                    <a:pt x="158249" y="513104"/>
                  </a:lnTo>
                  <a:close/>
                </a:path>
                <a:path w="1061084" h="548640">
                  <a:moveTo>
                    <a:pt x="1007521" y="513104"/>
                  </a:moveTo>
                  <a:lnTo>
                    <a:pt x="901367" y="513104"/>
                  </a:lnTo>
                  <a:lnTo>
                    <a:pt x="901367" y="548485"/>
                  </a:lnTo>
                  <a:lnTo>
                    <a:pt x="1007521" y="548485"/>
                  </a:lnTo>
                  <a:lnTo>
                    <a:pt x="1007521" y="513104"/>
                  </a:lnTo>
                  <a:close/>
                </a:path>
                <a:path w="1061084" h="548640">
                  <a:moveTo>
                    <a:pt x="972140" y="35391"/>
                  </a:moveTo>
                  <a:lnTo>
                    <a:pt x="936748" y="35391"/>
                  </a:lnTo>
                  <a:lnTo>
                    <a:pt x="936748" y="176937"/>
                  </a:lnTo>
                  <a:lnTo>
                    <a:pt x="105172" y="176937"/>
                  </a:lnTo>
                  <a:lnTo>
                    <a:pt x="54931" y="189903"/>
                  </a:lnTo>
                  <a:lnTo>
                    <a:pt x="16839" y="225134"/>
                  </a:lnTo>
                  <a:lnTo>
                    <a:pt x="0" y="274208"/>
                  </a:lnTo>
                  <a:lnTo>
                    <a:pt x="1007" y="300139"/>
                  </a:lnTo>
                  <a:lnTo>
                    <a:pt x="21836" y="348070"/>
                  </a:lnTo>
                  <a:lnTo>
                    <a:pt x="62303" y="379935"/>
                  </a:lnTo>
                  <a:lnTo>
                    <a:pt x="87476" y="387653"/>
                  </a:lnTo>
                  <a:lnTo>
                    <a:pt x="87476" y="513104"/>
                  </a:lnTo>
                  <a:lnTo>
                    <a:pt x="122867" y="513104"/>
                  </a:lnTo>
                  <a:lnTo>
                    <a:pt x="122867" y="389255"/>
                  </a:lnTo>
                  <a:lnTo>
                    <a:pt x="972140" y="389255"/>
                  </a:lnTo>
                  <a:lnTo>
                    <a:pt x="972140" y="387653"/>
                  </a:lnTo>
                  <a:lnTo>
                    <a:pt x="996061" y="380666"/>
                  </a:lnTo>
                  <a:lnTo>
                    <a:pt x="1017424" y="368479"/>
                  </a:lnTo>
                  <a:lnTo>
                    <a:pt x="1033085" y="353863"/>
                  </a:lnTo>
                  <a:lnTo>
                    <a:pt x="105172" y="353863"/>
                  </a:lnTo>
                  <a:lnTo>
                    <a:pt x="91302" y="352491"/>
                  </a:lnTo>
                  <a:lnTo>
                    <a:pt x="55121" y="333141"/>
                  </a:lnTo>
                  <a:lnTo>
                    <a:pt x="35771" y="296960"/>
                  </a:lnTo>
                  <a:lnTo>
                    <a:pt x="34399" y="283090"/>
                  </a:lnTo>
                  <a:lnTo>
                    <a:pt x="35771" y="269223"/>
                  </a:lnTo>
                  <a:lnTo>
                    <a:pt x="55121" y="233050"/>
                  </a:lnTo>
                  <a:lnTo>
                    <a:pt x="91302" y="213690"/>
                  </a:lnTo>
                  <a:lnTo>
                    <a:pt x="105172" y="212318"/>
                  </a:lnTo>
                  <a:lnTo>
                    <a:pt x="1033085" y="212318"/>
                  </a:lnTo>
                  <a:lnTo>
                    <a:pt x="1017424" y="197702"/>
                  </a:lnTo>
                  <a:lnTo>
                    <a:pt x="996061" y="185515"/>
                  </a:lnTo>
                  <a:lnTo>
                    <a:pt x="972140" y="178528"/>
                  </a:lnTo>
                  <a:lnTo>
                    <a:pt x="972140" y="35391"/>
                  </a:lnTo>
                  <a:close/>
                </a:path>
                <a:path w="1061084" h="548640">
                  <a:moveTo>
                    <a:pt x="972140" y="389255"/>
                  </a:moveTo>
                  <a:lnTo>
                    <a:pt x="936748" y="389255"/>
                  </a:lnTo>
                  <a:lnTo>
                    <a:pt x="936748" y="513104"/>
                  </a:lnTo>
                  <a:lnTo>
                    <a:pt x="972140" y="513104"/>
                  </a:lnTo>
                  <a:lnTo>
                    <a:pt x="972140" y="389255"/>
                  </a:lnTo>
                  <a:close/>
                </a:path>
                <a:path w="1061084" h="548640">
                  <a:moveTo>
                    <a:pt x="184091" y="212318"/>
                  </a:moveTo>
                  <a:lnTo>
                    <a:pt x="105172" y="212318"/>
                  </a:lnTo>
                  <a:lnTo>
                    <a:pt x="119041" y="213690"/>
                  </a:lnTo>
                  <a:lnTo>
                    <a:pt x="132255" y="217705"/>
                  </a:lnTo>
                  <a:lnTo>
                    <a:pt x="164057" y="243831"/>
                  </a:lnTo>
                  <a:lnTo>
                    <a:pt x="175944" y="283090"/>
                  </a:lnTo>
                  <a:lnTo>
                    <a:pt x="174572" y="296960"/>
                  </a:lnTo>
                  <a:lnTo>
                    <a:pt x="155223" y="333141"/>
                  </a:lnTo>
                  <a:lnTo>
                    <a:pt x="119041" y="352491"/>
                  </a:lnTo>
                  <a:lnTo>
                    <a:pt x="105172" y="353863"/>
                  </a:lnTo>
                  <a:lnTo>
                    <a:pt x="184091" y="353863"/>
                  </a:lnTo>
                  <a:lnTo>
                    <a:pt x="195753" y="338298"/>
                  </a:lnTo>
                  <a:lnTo>
                    <a:pt x="204300" y="321009"/>
                  </a:lnTo>
                  <a:lnTo>
                    <a:pt x="209556" y="302455"/>
                  </a:lnTo>
                  <a:lnTo>
                    <a:pt x="211346" y="283090"/>
                  </a:lnTo>
                  <a:lnTo>
                    <a:pt x="209556" y="263726"/>
                  </a:lnTo>
                  <a:lnTo>
                    <a:pt x="204300" y="245171"/>
                  </a:lnTo>
                  <a:lnTo>
                    <a:pt x="195753" y="227883"/>
                  </a:lnTo>
                  <a:lnTo>
                    <a:pt x="184091" y="212318"/>
                  </a:lnTo>
                  <a:close/>
                </a:path>
                <a:path w="1061084" h="548640">
                  <a:moveTo>
                    <a:pt x="954455" y="212318"/>
                  </a:moveTo>
                  <a:lnTo>
                    <a:pt x="875546" y="212318"/>
                  </a:lnTo>
                  <a:lnTo>
                    <a:pt x="863884" y="227883"/>
                  </a:lnTo>
                  <a:lnTo>
                    <a:pt x="855337" y="245171"/>
                  </a:lnTo>
                  <a:lnTo>
                    <a:pt x="850081" y="263726"/>
                  </a:lnTo>
                  <a:lnTo>
                    <a:pt x="848290" y="283090"/>
                  </a:lnTo>
                  <a:lnTo>
                    <a:pt x="850081" y="302455"/>
                  </a:lnTo>
                  <a:lnTo>
                    <a:pt x="855337" y="321009"/>
                  </a:lnTo>
                  <a:lnTo>
                    <a:pt x="863884" y="338298"/>
                  </a:lnTo>
                  <a:lnTo>
                    <a:pt x="875546" y="353863"/>
                  </a:lnTo>
                  <a:lnTo>
                    <a:pt x="954455" y="353863"/>
                  </a:lnTo>
                  <a:lnTo>
                    <a:pt x="940581" y="352491"/>
                  </a:lnTo>
                  <a:lnTo>
                    <a:pt x="927368" y="348477"/>
                  </a:lnTo>
                  <a:lnTo>
                    <a:pt x="895569" y="322358"/>
                  </a:lnTo>
                  <a:lnTo>
                    <a:pt x="883682" y="283090"/>
                  </a:lnTo>
                  <a:lnTo>
                    <a:pt x="885054" y="269223"/>
                  </a:lnTo>
                  <a:lnTo>
                    <a:pt x="904404" y="233050"/>
                  </a:lnTo>
                  <a:lnTo>
                    <a:pt x="940581" y="213690"/>
                  </a:lnTo>
                  <a:lnTo>
                    <a:pt x="954455" y="212318"/>
                  </a:lnTo>
                  <a:close/>
                </a:path>
                <a:path w="1061084" h="548640">
                  <a:moveTo>
                    <a:pt x="1033085" y="212318"/>
                  </a:moveTo>
                  <a:lnTo>
                    <a:pt x="954455" y="212318"/>
                  </a:lnTo>
                  <a:lnTo>
                    <a:pt x="968322" y="213690"/>
                  </a:lnTo>
                  <a:lnTo>
                    <a:pt x="981532" y="217705"/>
                  </a:lnTo>
                  <a:lnTo>
                    <a:pt x="1013336" y="243831"/>
                  </a:lnTo>
                  <a:lnTo>
                    <a:pt x="1025227" y="283090"/>
                  </a:lnTo>
                  <a:lnTo>
                    <a:pt x="1023855" y="296960"/>
                  </a:lnTo>
                  <a:lnTo>
                    <a:pt x="1004495" y="333141"/>
                  </a:lnTo>
                  <a:lnTo>
                    <a:pt x="968322" y="352491"/>
                  </a:lnTo>
                  <a:lnTo>
                    <a:pt x="954455" y="353863"/>
                  </a:lnTo>
                  <a:lnTo>
                    <a:pt x="1033085" y="353863"/>
                  </a:lnTo>
                  <a:lnTo>
                    <a:pt x="1035406" y="351696"/>
                  </a:lnTo>
                  <a:lnTo>
                    <a:pt x="1049185" y="330921"/>
                  </a:lnTo>
                  <a:lnTo>
                    <a:pt x="1057737" y="307516"/>
                  </a:lnTo>
                  <a:lnTo>
                    <a:pt x="1060588" y="283090"/>
                  </a:lnTo>
                  <a:lnTo>
                    <a:pt x="1057737" y="258664"/>
                  </a:lnTo>
                  <a:lnTo>
                    <a:pt x="1049185" y="235259"/>
                  </a:lnTo>
                  <a:lnTo>
                    <a:pt x="1035406" y="214484"/>
                  </a:lnTo>
                  <a:lnTo>
                    <a:pt x="1033085" y="212318"/>
                  </a:lnTo>
                  <a:close/>
                </a:path>
                <a:path w="1061084" h="548640">
                  <a:moveTo>
                    <a:pt x="622967" y="0"/>
                  </a:moveTo>
                  <a:lnTo>
                    <a:pt x="431570" y="0"/>
                  </a:lnTo>
                  <a:lnTo>
                    <a:pt x="423654" y="7926"/>
                  </a:lnTo>
                  <a:lnTo>
                    <a:pt x="423654" y="176937"/>
                  </a:lnTo>
                  <a:lnTo>
                    <a:pt x="459035" y="176937"/>
                  </a:lnTo>
                  <a:lnTo>
                    <a:pt x="459035" y="35391"/>
                  </a:lnTo>
                  <a:lnTo>
                    <a:pt x="635972" y="35391"/>
                  </a:lnTo>
                  <a:lnTo>
                    <a:pt x="635972" y="13004"/>
                  </a:lnTo>
                  <a:lnTo>
                    <a:pt x="634108" y="8502"/>
                  </a:lnTo>
                  <a:lnTo>
                    <a:pt x="627470" y="1863"/>
                  </a:lnTo>
                  <a:lnTo>
                    <a:pt x="622967" y="0"/>
                  </a:lnTo>
                  <a:close/>
                </a:path>
                <a:path w="1061084" h="548640">
                  <a:moveTo>
                    <a:pt x="635972" y="35391"/>
                  </a:moveTo>
                  <a:lnTo>
                    <a:pt x="600581" y="35391"/>
                  </a:lnTo>
                  <a:lnTo>
                    <a:pt x="600581" y="176937"/>
                  </a:lnTo>
                  <a:lnTo>
                    <a:pt x="635972" y="176937"/>
                  </a:lnTo>
                  <a:lnTo>
                    <a:pt x="635972" y="35391"/>
                  </a:lnTo>
                  <a:close/>
                </a:path>
                <a:path w="1061084" h="548640">
                  <a:moveTo>
                    <a:pt x="959135" y="0"/>
                  </a:moveTo>
                  <a:lnTo>
                    <a:pt x="767748" y="0"/>
                  </a:lnTo>
                  <a:lnTo>
                    <a:pt x="759822" y="7926"/>
                  </a:lnTo>
                  <a:lnTo>
                    <a:pt x="759822" y="176937"/>
                  </a:lnTo>
                  <a:lnTo>
                    <a:pt x="795203" y="176937"/>
                  </a:lnTo>
                  <a:lnTo>
                    <a:pt x="795203" y="35391"/>
                  </a:lnTo>
                  <a:lnTo>
                    <a:pt x="972140" y="35391"/>
                  </a:lnTo>
                  <a:lnTo>
                    <a:pt x="972140" y="13004"/>
                  </a:lnTo>
                  <a:lnTo>
                    <a:pt x="970276" y="8502"/>
                  </a:lnTo>
                  <a:lnTo>
                    <a:pt x="963638" y="1863"/>
                  </a:lnTo>
                  <a:lnTo>
                    <a:pt x="959135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6" name="object 14">
              <a:extLst>
                <a:ext uri="{FF2B5EF4-FFF2-40B4-BE49-F238E27FC236}">
                  <a16:creationId xmlns:a16="http://schemas.microsoft.com/office/drawing/2014/main" id="{701C4434-18A1-F5B3-0B58-5CDEB4F6F6E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00496" y="7993508"/>
              <a:ext cx="70772" cy="70772"/>
            </a:xfrm>
            <a:prstGeom prst="rect">
              <a:avLst/>
            </a:prstGeom>
          </p:spPr>
        </p:pic>
        <p:pic>
          <p:nvPicPr>
            <p:cNvPr id="77" name="object 15">
              <a:extLst>
                <a:ext uri="{FF2B5EF4-FFF2-40B4-BE49-F238E27FC236}">
                  <a16:creationId xmlns:a16="http://schemas.microsoft.com/office/drawing/2014/main" id="{A37CE96E-DE26-96AD-DDCD-C1E8519D2D6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477428" y="7993508"/>
              <a:ext cx="70772" cy="70772"/>
            </a:xfrm>
            <a:prstGeom prst="rect">
              <a:avLst/>
            </a:prstGeom>
          </p:spPr>
        </p:pic>
        <p:pic>
          <p:nvPicPr>
            <p:cNvPr id="78" name="object 16">
              <a:extLst>
                <a:ext uri="{FF2B5EF4-FFF2-40B4-BE49-F238E27FC236}">
                  <a16:creationId xmlns:a16="http://schemas.microsoft.com/office/drawing/2014/main" id="{EB3A56FA-8A81-98FB-21B4-2EB57D2131B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01281" y="7993508"/>
              <a:ext cx="70772" cy="70772"/>
            </a:xfrm>
            <a:prstGeom prst="rect">
              <a:avLst/>
            </a:prstGeom>
          </p:spPr>
        </p:pic>
        <p:pic>
          <p:nvPicPr>
            <p:cNvPr id="79" name="object 17">
              <a:extLst>
                <a:ext uri="{FF2B5EF4-FFF2-40B4-BE49-F238E27FC236}">
                  <a16:creationId xmlns:a16="http://schemas.microsoft.com/office/drawing/2014/main" id="{86C26F45-7085-0FC7-98A4-C0001ECEBC9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725133" y="7993508"/>
              <a:ext cx="70772" cy="70772"/>
            </a:xfrm>
            <a:prstGeom prst="rect">
              <a:avLst/>
            </a:prstGeom>
          </p:spPr>
        </p:pic>
        <p:pic>
          <p:nvPicPr>
            <p:cNvPr id="80" name="object 18">
              <a:extLst>
                <a:ext uri="{FF2B5EF4-FFF2-40B4-BE49-F238E27FC236}">
                  <a16:creationId xmlns:a16="http://schemas.microsoft.com/office/drawing/2014/main" id="{0742FAC7-2D0C-E9D4-C777-654C18426DE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48986" y="7993508"/>
              <a:ext cx="70772" cy="70772"/>
            </a:xfrm>
            <a:prstGeom prst="rect">
              <a:avLst/>
            </a:prstGeom>
          </p:spPr>
        </p:pic>
        <p:pic>
          <p:nvPicPr>
            <p:cNvPr id="81" name="object 19">
              <a:extLst>
                <a:ext uri="{FF2B5EF4-FFF2-40B4-BE49-F238E27FC236}">
                  <a16:creationId xmlns:a16="http://schemas.microsoft.com/office/drawing/2014/main" id="{3C78D1FF-1ABD-59D0-CE58-45D58DDB464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72838" y="7993508"/>
              <a:ext cx="70772" cy="70772"/>
            </a:xfrm>
            <a:prstGeom prst="rect">
              <a:avLst/>
            </a:prstGeom>
          </p:spPr>
        </p:pic>
        <p:pic>
          <p:nvPicPr>
            <p:cNvPr id="82" name="object 20">
              <a:extLst>
                <a:ext uri="{FF2B5EF4-FFF2-40B4-BE49-F238E27FC236}">
                  <a16:creationId xmlns:a16="http://schemas.microsoft.com/office/drawing/2014/main" id="{BE5DB5BA-17C6-E41D-59F1-58909EC2AC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49770" y="7993508"/>
              <a:ext cx="70772" cy="70772"/>
            </a:xfrm>
            <a:prstGeom prst="rect">
              <a:avLst/>
            </a:prstGeom>
          </p:spPr>
        </p:pic>
        <p:pic>
          <p:nvPicPr>
            <p:cNvPr id="83" name="object 21">
              <a:extLst>
                <a:ext uri="{FF2B5EF4-FFF2-40B4-BE49-F238E27FC236}">
                  <a16:creationId xmlns:a16="http://schemas.microsoft.com/office/drawing/2014/main" id="{9CD2B965-646E-1CF1-21BA-A273ECDBDDB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18186" y="7675035"/>
              <a:ext cx="212318" cy="212318"/>
            </a:xfrm>
            <a:prstGeom prst="rect">
              <a:avLst/>
            </a:prstGeom>
          </p:spPr>
        </p:pic>
        <p:sp>
          <p:nvSpPr>
            <p:cNvPr id="84" name="object 22">
              <a:extLst>
                <a:ext uri="{FF2B5EF4-FFF2-40B4-BE49-F238E27FC236}">
                  <a16:creationId xmlns:a16="http://schemas.microsoft.com/office/drawing/2014/main" id="{019E76B2-CB01-CE24-1219-590B7550E8CB}"/>
                </a:ext>
              </a:extLst>
            </p:cNvPr>
            <p:cNvSpPr/>
            <p:nvPr/>
          </p:nvSpPr>
          <p:spPr>
            <a:xfrm>
              <a:off x="8228660" y="7232706"/>
              <a:ext cx="2489835" cy="831215"/>
            </a:xfrm>
            <a:custGeom>
              <a:avLst/>
              <a:gdLst/>
              <a:ahLst/>
              <a:cxnLst/>
              <a:rect l="l" t="t" r="r" b="b"/>
              <a:pathLst>
                <a:path w="2489834" h="831215">
                  <a:moveTo>
                    <a:pt x="391363" y="391452"/>
                  </a:moveTo>
                  <a:lnTo>
                    <a:pt x="390842" y="384365"/>
                  </a:lnTo>
                  <a:lnTo>
                    <a:pt x="381698" y="371563"/>
                  </a:lnTo>
                  <a:lnTo>
                    <a:pt x="338226" y="310705"/>
                  </a:lnTo>
                  <a:lnTo>
                    <a:pt x="338226" y="371563"/>
                  </a:lnTo>
                  <a:lnTo>
                    <a:pt x="53111" y="371563"/>
                  </a:lnTo>
                  <a:lnTo>
                    <a:pt x="116319" y="283095"/>
                  </a:lnTo>
                  <a:lnTo>
                    <a:pt x="275031" y="283095"/>
                  </a:lnTo>
                  <a:lnTo>
                    <a:pt x="338226" y="371563"/>
                  </a:lnTo>
                  <a:lnTo>
                    <a:pt x="338226" y="310705"/>
                  </a:lnTo>
                  <a:lnTo>
                    <a:pt x="318516" y="283095"/>
                  </a:lnTo>
                  <a:lnTo>
                    <a:pt x="301840" y="259740"/>
                  </a:lnTo>
                  <a:lnTo>
                    <a:pt x="301840" y="247700"/>
                  </a:lnTo>
                  <a:lnTo>
                    <a:pt x="301840" y="0"/>
                  </a:lnTo>
                  <a:lnTo>
                    <a:pt x="266458" y="0"/>
                  </a:lnTo>
                  <a:lnTo>
                    <a:pt x="266458" y="247700"/>
                  </a:lnTo>
                  <a:lnTo>
                    <a:pt x="124917" y="247700"/>
                  </a:lnTo>
                  <a:lnTo>
                    <a:pt x="124917" y="212318"/>
                  </a:lnTo>
                  <a:lnTo>
                    <a:pt x="266458" y="212318"/>
                  </a:lnTo>
                  <a:lnTo>
                    <a:pt x="266458" y="176936"/>
                  </a:lnTo>
                  <a:lnTo>
                    <a:pt x="124917" y="176936"/>
                  </a:lnTo>
                  <a:lnTo>
                    <a:pt x="124917" y="141554"/>
                  </a:lnTo>
                  <a:lnTo>
                    <a:pt x="266458" y="141554"/>
                  </a:lnTo>
                  <a:lnTo>
                    <a:pt x="266458" y="106172"/>
                  </a:lnTo>
                  <a:lnTo>
                    <a:pt x="124917" y="106172"/>
                  </a:lnTo>
                  <a:lnTo>
                    <a:pt x="124917" y="70789"/>
                  </a:lnTo>
                  <a:lnTo>
                    <a:pt x="266458" y="70789"/>
                  </a:lnTo>
                  <a:lnTo>
                    <a:pt x="266458" y="35394"/>
                  </a:lnTo>
                  <a:lnTo>
                    <a:pt x="124917" y="35394"/>
                  </a:lnTo>
                  <a:lnTo>
                    <a:pt x="124917" y="0"/>
                  </a:lnTo>
                  <a:lnTo>
                    <a:pt x="89522" y="0"/>
                  </a:lnTo>
                  <a:lnTo>
                    <a:pt x="89522" y="259740"/>
                  </a:lnTo>
                  <a:lnTo>
                    <a:pt x="520" y="384365"/>
                  </a:lnTo>
                  <a:lnTo>
                    <a:pt x="0" y="391452"/>
                  </a:lnTo>
                  <a:lnTo>
                    <a:pt x="6057" y="403237"/>
                  </a:lnTo>
                  <a:lnTo>
                    <a:pt x="12128" y="406946"/>
                  </a:lnTo>
                  <a:lnTo>
                    <a:pt x="379247" y="406946"/>
                  </a:lnTo>
                  <a:lnTo>
                    <a:pt x="385305" y="403237"/>
                  </a:lnTo>
                  <a:lnTo>
                    <a:pt x="391363" y="391452"/>
                  </a:lnTo>
                  <a:close/>
                </a:path>
                <a:path w="2489834" h="831215">
                  <a:moveTo>
                    <a:pt x="2489771" y="464756"/>
                  </a:moveTo>
                  <a:lnTo>
                    <a:pt x="2487269" y="452361"/>
                  </a:lnTo>
                  <a:lnTo>
                    <a:pt x="2480449" y="442239"/>
                  </a:lnTo>
                  <a:lnTo>
                    <a:pt x="2470340" y="435419"/>
                  </a:lnTo>
                  <a:lnTo>
                    <a:pt x="2457945" y="432917"/>
                  </a:lnTo>
                  <a:lnTo>
                    <a:pt x="2457945" y="464769"/>
                  </a:lnTo>
                  <a:lnTo>
                    <a:pt x="2457945" y="799084"/>
                  </a:lnTo>
                  <a:lnTo>
                    <a:pt x="2044014" y="799084"/>
                  </a:lnTo>
                  <a:lnTo>
                    <a:pt x="2044014" y="464769"/>
                  </a:lnTo>
                  <a:lnTo>
                    <a:pt x="2171369" y="464769"/>
                  </a:lnTo>
                  <a:lnTo>
                    <a:pt x="2171369" y="592124"/>
                  </a:lnTo>
                  <a:lnTo>
                    <a:pt x="2250973" y="560285"/>
                  </a:lnTo>
                  <a:lnTo>
                    <a:pt x="2330577" y="592124"/>
                  </a:lnTo>
                  <a:lnTo>
                    <a:pt x="2330577" y="560285"/>
                  </a:lnTo>
                  <a:lnTo>
                    <a:pt x="2330577" y="544360"/>
                  </a:lnTo>
                  <a:lnTo>
                    <a:pt x="2330577" y="464769"/>
                  </a:lnTo>
                  <a:lnTo>
                    <a:pt x="2457945" y="464769"/>
                  </a:lnTo>
                  <a:lnTo>
                    <a:pt x="2457945" y="432917"/>
                  </a:lnTo>
                  <a:lnTo>
                    <a:pt x="2330577" y="432917"/>
                  </a:lnTo>
                  <a:lnTo>
                    <a:pt x="2298725" y="432917"/>
                  </a:lnTo>
                  <a:lnTo>
                    <a:pt x="2298725" y="464769"/>
                  </a:lnTo>
                  <a:lnTo>
                    <a:pt x="2298725" y="544360"/>
                  </a:lnTo>
                  <a:lnTo>
                    <a:pt x="2250973" y="528447"/>
                  </a:lnTo>
                  <a:lnTo>
                    <a:pt x="2203221" y="544360"/>
                  </a:lnTo>
                  <a:lnTo>
                    <a:pt x="2203221" y="464769"/>
                  </a:lnTo>
                  <a:lnTo>
                    <a:pt x="2298725" y="464769"/>
                  </a:lnTo>
                  <a:lnTo>
                    <a:pt x="2298725" y="432917"/>
                  </a:lnTo>
                  <a:lnTo>
                    <a:pt x="2266899" y="432917"/>
                  </a:lnTo>
                  <a:lnTo>
                    <a:pt x="2266899" y="98590"/>
                  </a:lnTo>
                  <a:lnTo>
                    <a:pt x="2264384" y="86194"/>
                  </a:lnTo>
                  <a:lnTo>
                    <a:pt x="2257564" y="76073"/>
                  </a:lnTo>
                  <a:lnTo>
                    <a:pt x="2247455" y="69265"/>
                  </a:lnTo>
                  <a:lnTo>
                    <a:pt x="2235060" y="66763"/>
                  </a:lnTo>
                  <a:lnTo>
                    <a:pt x="2235060" y="98615"/>
                  </a:lnTo>
                  <a:lnTo>
                    <a:pt x="2235060" y="432917"/>
                  </a:lnTo>
                  <a:lnTo>
                    <a:pt x="2171369" y="432917"/>
                  </a:lnTo>
                  <a:lnTo>
                    <a:pt x="2043963" y="432930"/>
                  </a:lnTo>
                  <a:lnTo>
                    <a:pt x="2012226" y="432930"/>
                  </a:lnTo>
                  <a:lnTo>
                    <a:pt x="2012175" y="464769"/>
                  </a:lnTo>
                  <a:lnTo>
                    <a:pt x="2012175" y="799084"/>
                  </a:lnTo>
                  <a:lnTo>
                    <a:pt x="1598244" y="799084"/>
                  </a:lnTo>
                  <a:lnTo>
                    <a:pt x="1598244" y="464769"/>
                  </a:lnTo>
                  <a:lnTo>
                    <a:pt x="1725612" y="464769"/>
                  </a:lnTo>
                  <a:lnTo>
                    <a:pt x="1725612" y="592124"/>
                  </a:lnTo>
                  <a:lnTo>
                    <a:pt x="1805203" y="560285"/>
                  </a:lnTo>
                  <a:lnTo>
                    <a:pt x="1884819" y="592124"/>
                  </a:lnTo>
                  <a:lnTo>
                    <a:pt x="1884819" y="560285"/>
                  </a:lnTo>
                  <a:lnTo>
                    <a:pt x="1884819" y="544360"/>
                  </a:lnTo>
                  <a:lnTo>
                    <a:pt x="1884819" y="464769"/>
                  </a:lnTo>
                  <a:lnTo>
                    <a:pt x="2012175" y="464769"/>
                  </a:lnTo>
                  <a:lnTo>
                    <a:pt x="2012175" y="432917"/>
                  </a:lnTo>
                  <a:lnTo>
                    <a:pt x="1884819" y="432917"/>
                  </a:lnTo>
                  <a:lnTo>
                    <a:pt x="1852968" y="432917"/>
                  </a:lnTo>
                  <a:lnTo>
                    <a:pt x="1852968" y="464769"/>
                  </a:lnTo>
                  <a:lnTo>
                    <a:pt x="1852968" y="544360"/>
                  </a:lnTo>
                  <a:lnTo>
                    <a:pt x="1805203" y="528447"/>
                  </a:lnTo>
                  <a:lnTo>
                    <a:pt x="1757451" y="544360"/>
                  </a:lnTo>
                  <a:lnTo>
                    <a:pt x="1757451" y="464769"/>
                  </a:lnTo>
                  <a:lnTo>
                    <a:pt x="1852968" y="464769"/>
                  </a:lnTo>
                  <a:lnTo>
                    <a:pt x="1852968" y="432917"/>
                  </a:lnTo>
                  <a:lnTo>
                    <a:pt x="1821129" y="432917"/>
                  </a:lnTo>
                  <a:lnTo>
                    <a:pt x="1821129" y="98615"/>
                  </a:lnTo>
                  <a:lnTo>
                    <a:pt x="1948484" y="98615"/>
                  </a:lnTo>
                  <a:lnTo>
                    <a:pt x="1948484" y="225958"/>
                  </a:lnTo>
                  <a:lnTo>
                    <a:pt x="2028088" y="194132"/>
                  </a:lnTo>
                  <a:lnTo>
                    <a:pt x="2107692" y="225958"/>
                  </a:lnTo>
                  <a:lnTo>
                    <a:pt x="2107692" y="194132"/>
                  </a:lnTo>
                  <a:lnTo>
                    <a:pt x="2107692" y="178206"/>
                  </a:lnTo>
                  <a:lnTo>
                    <a:pt x="2107692" y="98615"/>
                  </a:lnTo>
                  <a:lnTo>
                    <a:pt x="2235060" y="98615"/>
                  </a:lnTo>
                  <a:lnTo>
                    <a:pt x="2235060" y="66763"/>
                  </a:lnTo>
                  <a:lnTo>
                    <a:pt x="2107692" y="66763"/>
                  </a:lnTo>
                  <a:lnTo>
                    <a:pt x="2075853" y="66763"/>
                  </a:lnTo>
                  <a:lnTo>
                    <a:pt x="2075853" y="98615"/>
                  </a:lnTo>
                  <a:lnTo>
                    <a:pt x="2075853" y="178206"/>
                  </a:lnTo>
                  <a:lnTo>
                    <a:pt x="2028088" y="162293"/>
                  </a:lnTo>
                  <a:lnTo>
                    <a:pt x="1980336" y="178206"/>
                  </a:lnTo>
                  <a:lnTo>
                    <a:pt x="1980336" y="98615"/>
                  </a:lnTo>
                  <a:lnTo>
                    <a:pt x="2075853" y="98615"/>
                  </a:lnTo>
                  <a:lnTo>
                    <a:pt x="2075853" y="66763"/>
                  </a:lnTo>
                  <a:lnTo>
                    <a:pt x="1948484" y="66763"/>
                  </a:lnTo>
                  <a:lnTo>
                    <a:pt x="1821129" y="66763"/>
                  </a:lnTo>
                  <a:lnTo>
                    <a:pt x="1808721" y="69265"/>
                  </a:lnTo>
                  <a:lnTo>
                    <a:pt x="1798612" y="76085"/>
                  </a:lnTo>
                  <a:lnTo>
                    <a:pt x="1791792" y="86207"/>
                  </a:lnTo>
                  <a:lnTo>
                    <a:pt x="1789290" y="98590"/>
                  </a:lnTo>
                  <a:lnTo>
                    <a:pt x="1789290" y="432917"/>
                  </a:lnTo>
                  <a:lnTo>
                    <a:pt x="1725612" y="432917"/>
                  </a:lnTo>
                  <a:lnTo>
                    <a:pt x="1598193" y="432930"/>
                  </a:lnTo>
                  <a:lnTo>
                    <a:pt x="1566405" y="464756"/>
                  </a:lnTo>
                  <a:lnTo>
                    <a:pt x="1566405" y="830922"/>
                  </a:lnTo>
                  <a:lnTo>
                    <a:pt x="2012175" y="830922"/>
                  </a:lnTo>
                  <a:lnTo>
                    <a:pt x="2044014" y="830922"/>
                  </a:lnTo>
                  <a:lnTo>
                    <a:pt x="2489771" y="830922"/>
                  </a:lnTo>
                  <a:lnTo>
                    <a:pt x="2489771" y="464756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23">
              <a:extLst>
                <a:ext uri="{FF2B5EF4-FFF2-40B4-BE49-F238E27FC236}">
                  <a16:creationId xmlns:a16="http://schemas.microsoft.com/office/drawing/2014/main" id="{A299E696-54F9-5496-7C63-DA6A9419B2B2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38193" y="8081929"/>
              <a:ext cx="4357577" cy="2064372"/>
            </a:xfrm>
            <a:prstGeom prst="rect">
              <a:avLst/>
            </a:prstGeom>
          </p:spPr>
        </p:pic>
        <p:sp>
          <p:nvSpPr>
            <p:cNvPr id="86" name="object 24">
              <a:extLst>
                <a:ext uri="{FF2B5EF4-FFF2-40B4-BE49-F238E27FC236}">
                  <a16:creationId xmlns:a16="http://schemas.microsoft.com/office/drawing/2014/main" id="{6431A2CF-FB53-E52F-E83C-AEF8CFBA5027}"/>
                </a:ext>
              </a:extLst>
            </p:cNvPr>
            <p:cNvSpPr/>
            <p:nvPr/>
          </p:nvSpPr>
          <p:spPr>
            <a:xfrm>
              <a:off x="11428387" y="7793742"/>
              <a:ext cx="268605" cy="351155"/>
            </a:xfrm>
            <a:custGeom>
              <a:avLst/>
              <a:gdLst/>
              <a:ahLst/>
              <a:cxnLst/>
              <a:rect l="l" t="t" r="r" b="b"/>
              <a:pathLst>
                <a:path w="268604" h="351154">
                  <a:moveTo>
                    <a:pt x="172415" y="16243"/>
                  </a:moveTo>
                  <a:lnTo>
                    <a:pt x="171881" y="7137"/>
                  </a:lnTo>
                  <a:lnTo>
                    <a:pt x="164338" y="0"/>
                  </a:lnTo>
                  <a:lnTo>
                    <a:pt x="146075" y="0"/>
                  </a:lnTo>
                  <a:lnTo>
                    <a:pt x="138544" y="7137"/>
                  </a:lnTo>
                  <a:lnTo>
                    <a:pt x="138010" y="16243"/>
                  </a:lnTo>
                  <a:lnTo>
                    <a:pt x="138010" y="62509"/>
                  </a:lnTo>
                  <a:lnTo>
                    <a:pt x="133908" y="82651"/>
                  </a:lnTo>
                  <a:lnTo>
                    <a:pt x="122809" y="99098"/>
                  </a:lnTo>
                  <a:lnTo>
                    <a:pt x="106349" y="110197"/>
                  </a:lnTo>
                  <a:lnTo>
                    <a:pt x="86207" y="114287"/>
                  </a:lnTo>
                  <a:lnTo>
                    <a:pt x="69329" y="115976"/>
                  </a:lnTo>
                  <a:lnTo>
                    <a:pt x="53238" y="120878"/>
                  </a:lnTo>
                  <a:lnTo>
                    <a:pt x="14503" y="152704"/>
                  </a:lnTo>
                  <a:lnTo>
                    <a:pt x="0" y="200494"/>
                  </a:lnTo>
                  <a:lnTo>
                    <a:pt x="50" y="268160"/>
                  </a:lnTo>
                  <a:lnTo>
                    <a:pt x="7721" y="275869"/>
                  </a:lnTo>
                  <a:lnTo>
                    <a:pt x="17246" y="275894"/>
                  </a:lnTo>
                  <a:lnTo>
                    <a:pt x="26733" y="275869"/>
                  </a:lnTo>
                  <a:lnTo>
                    <a:pt x="34417" y="268135"/>
                  </a:lnTo>
                  <a:lnTo>
                    <a:pt x="34417" y="200494"/>
                  </a:lnTo>
                  <a:lnTo>
                    <a:pt x="38506" y="180352"/>
                  </a:lnTo>
                  <a:lnTo>
                    <a:pt x="49606" y="163893"/>
                  </a:lnTo>
                  <a:lnTo>
                    <a:pt x="66065" y="152793"/>
                  </a:lnTo>
                  <a:lnTo>
                    <a:pt x="86207" y="148717"/>
                  </a:lnTo>
                  <a:lnTo>
                    <a:pt x="103098" y="147027"/>
                  </a:lnTo>
                  <a:lnTo>
                    <a:pt x="119176" y="142113"/>
                  </a:lnTo>
                  <a:lnTo>
                    <a:pt x="157911" y="110299"/>
                  </a:lnTo>
                  <a:lnTo>
                    <a:pt x="172415" y="62509"/>
                  </a:lnTo>
                  <a:lnTo>
                    <a:pt x="172415" y="16243"/>
                  </a:lnTo>
                  <a:close/>
                </a:path>
                <a:path w="268604" h="351154">
                  <a:moveTo>
                    <a:pt x="267995" y="90030"/>
                  </a:moveTo>
                  <a:lnTo>
                    <a:pt x="267462" y="80911"/>
                  </a:lnTo>
                  <a:lnTo>
                    <a:pt x="259905" y="73812"/>
                  </a:lnTo>
                  <a:lnTo>
                    <a:pt x="241655" y="73812"/>
                  </a:lnTo>
                  <a:lnTo>
                    <a:pt x="234099" y="80911"/>
                  </a:lnTo>
                  <a:lnTo>
                    <a:pt x="233565" y="90030"/>
                  </a:lnTo>
                  <a:lnTo>
                    <a:pt x="233565" y="136296"/>
                  </a:lnTo>
                  <a:lnTo>
                    <a:pt x="229476" y="156425"/>
                  </a:lnTo>
                  <a:lnTo>
                    <a:pt x="218389" y="172885"/>
                  </a:lnTo>
                  <a:lnTo>
                    <a:pt x="201930" y="183984"/>
                  </a:lnTo>
                  <a:lnTo>
                    <a:pt x="181787" y="188074"/>
                  </a:lnTo>
                  <a:lnTo>
                    <a:pt x="164896" y="189776"/>
                  </a:lnTo>
                  <a:lnTo>
                    <a:pt x="148805" y="194665"/>
                  </a:lnTo>
                  <a:lnTo>
                    <a:pt x="110096" y="226479"/>
                  </a:lnTo>
                  <a:lnTo>
                    <a:pt x="95580" y="274294"/>
                  </a:lnTo>
                  <a:lnTo>
                    <a:pt x="95580" y="332447"/>
                  </a:lnTo>
                  <a:lnTo>
                    <a:pt x="95288" y="337185"/>
                  </a:lnTo>
                  <a:lnTo>
                    <a:pt x="96964" y="341845"/>
                  </a:lnTo>
                  <a:lnTo>
                    <a:pt x="103492" y="348742"/>
                  </a:lnTo>
                  <a:lnTo>
                    <a:pt x="108051" y="350697"/>
                  </a:lnTo>
                  <a:lnTo>
                    <a:pt x="117525" y="350697"/>
                  </a:lnTo>
                  <a:lnTo>
                    <a:pt x="122072" y="348742"/>
                  </a:lnTo>
                  <a:lnTo>
                    <a:pt x="128600" y="341845"/>
                  </a:lnTo>
                  <a:lnTo>
                    <a:pt x="130263" y="337185"/>
                  </a:lnTo>
                  <a:lnTo>
                    <a:pt x="129997" y="332447"/>
                  </a:lnTo>
                  <a:lnTo>
                    <a:pt x="129997" y="274294"/>
                  </a:lnTo>
                  <a:lnTo>
                    <a:pt x="145186" y="237680"/>
                  </a:lnTo>
                  <a:lnTo>
                    <a:pt x="181787" y="222491"/>
                  </a:lnTo>
                  <a:lnTo>
                    <a:pt x="198678" y="220814"/>
                  </a:lnTo>
                  <a:lnTo>
                    <a:pt x="214769" y="215925"/>
                  </a:lnTo>
                  <a:lnTo>
                    <a:pt x="253492" y="184111"/>
                  </a:lnTo>
                  <a:lnTo>
                    <a:pt x="267995" y="136296"/>
                  </a:lnTo>
                  <a:lnTo>
                    <a:pt x="267995" y="9003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8" name="object 26">
            <a:extLst>
              <a:ext uri="{FF2B5EF4-FFF2-40B4-BE49-F238E27FC236}">
                <a16:creationId xmlns:a16="http://schemas.microsoft.com/office/drawing/2014/main" id="{9564BED0-9AB3-EE45-FB12-05B932690DF3}"/>
              </a:ext>
            </a:extLst>
          </p:cNvPr>
          <p:cNvGrpSpPr/>
          <p:nvPr/>
        </p:nvGrpSpPr>
        <p:grpSpPr>
          <a:xfrm>
            <a:off x="4894050" y="8007548"/>
            <a:ext cx="1155089" cy="1108075"/>
            <a:chOff x="4887542" y="8923330"/>
            <a:chExt cx="1144270" cy="1108075"/>
          </a:xfrm>
        </p:grpSpPr>
        <p:sp>
          <p:nvSpPr>
            <p:cNvPr id="89" name="object 27">
              <a:extLst>
                <a:ext uri="{FF2B5EF4-FFF2-40B4-BE49-F238E27FC236}">
                  <a16:creationId xmlns:a16="http://schemas.microsoft.com/office/drawing/2014/main" id="{A20629DD-2547-A348-DD5F-D28E5788D36A}"/>
                </a:ext>
              </a:extLst>
            </p:cNvPr>
            <p:cNvSpPr/>
            <p:nvPr/>
          </p:nvSpPr>
          <p:spPr>
            <a:xfrm>
              <a:off x="4892212" y="8928001"/>
              <a:ext cx="314325" cy="1099185"/>
            </a:xfrm>
            <a:custGeom>
              <a:avLst/>
              <a:gdLst/>
              <a:ahLst/>
              <a:cxnLst/>
              <a:rect l="l" t="t" r="r" b="b"/>
              <a:pathLst>
                <a:path w="314325" h="1099184">
                  <a:moveTo>
                    <a:pt x="209459" y="0"/>
                  </a:moveTo>
                  <a:lnTo>
                    <a:pt x="195868" y="2784"/>
                  </a:lnTo>
                  <a:lnTo>
                    <a:pt x="184771" y="10379"/>
                  </a:lnTo>
                  <a:lnTo>
                    <a:pt x="177292" y="21645"/>
                  </a:lnTo>
                  <a:lnTo>
                    <a:pt x="174549" y="35443"/>
                  </a:lnTo>
                  <a:lnTo>
                    <a:pt x="174549" y="318974"/>
                  </a:lnTo>
                  <a:lnTo>
                    <a:pt x="104729" y="318974"/>
                  </a:lnTo>
                  <a:lnTo>
                    <a:pt x="104729" y="149702"/>
                  </a:lnTo>
                  <a:lnTo>
                    <a:pt x="96918" y="141775"/>
                  </a:lnTo>
                  <a:lnTo>
                    <a:pt x="77631" y="141775"/>
                  </a:lnTo>
                  <a:lnTo>
                    <a:pt x="69819" y="149702"/>
                  </a:lnTo>
                  <a:lnTo>
                    <a:pt x="69819" y="318974"/>
                  </a:lnTo>
                  <a:lnTo>
                    <a:pt x="0" y="318974"/>
                  </a:lnTo>
                  <a:lnTo>
                    <a:pt x="0" y="1098689"/>
                  </a:lnTo>
                  <a:lnTo>
                    <a:pt x="314189" y="1098689"/>
                  </a:lnTo>
                  <a:lnTo>
                    <a:pt x="314189" y="1027801"/>
                  </a:lnTo>
                  <a:lnTo>
                    <a:pt x="69819" y="1027801"/>
                  </a:lnTo>
                  <a:lnTo>
                    <a:pt x="69819" y="389862"/>
                  </a:lnTo>
                  <a:lnTo>
                    <a:pt x="314189" y="389862"/>
                  </a:lnTo>
                  <a:lnTo>
                    <a:pt x="314189" y="318974"/>
                  </a:lnTo>
                  <a:lnTo>
                    <a:pt x="244369" y="318974"/>
                  </a:lnTo>
                  <a:lnTo>
                    <a:pt x="244369" y="35443"/>
                  </a:lnTo>
                  <a:lnTo>
                    <a:pt x="241627" y="21645"/>
                  </a:lnTo>
                  <a:lnTo>
                    <a:pt x="234147" y="10379"/>
                  </a:lnTo>
                  <a:lnTo>
                    <a:pt x="223051" y="2784"/>
                  </a:lnTo>
                  <a:lnTo>
                    <a:pt x="209459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28">
              <a:extLst>
                <a:ext uri="{FF2B5EF4-FFF2-40B4-BE49-F238E27FC236}">
                  <a16:creationId xmlns:a16="http://schemas.microsoft.com/office/drawing/2014/main" id="{097CF6BE-4B9A-DDE8-21D9-A37250DBC085}"/>
                </a:ext>
              </a:extLst>
            </p:cNvPr>
            <p:cNvSpPr/>
            <p:nvPr/>
          </p:nvSpPr>
          <p:spPr>
            <a:xfrm>
              <a:off x="4892212" y="8928001"/>
              <a:ext cx="314325" cy="1099185"/>
            </a:xfrm>
            <a:custGeom>
              <a:avLst/>
              <a:gdLst/>
              <a:ahLst/>
              <a:cxnLst/>
              <a:rect l="l" t="t" r="r" b="b"/>
              <a:pathLst>
                <a:path w="314325" h="1099184">
                  <a:moveTo>
                    <a:pt x="244369" y="35443"/>
                  </a:moveTo>
                  <a:lnTo>
                    <a:pt x="241627" y="21645"/>
                  </a:lnTo>
                  <a:lnTo>
                    <a:pt x="234147" y="10379"/>
                  </a:lnTo>
                  <a:lnTo>
                    <a:pt x="223051" y="2784"/>
                  </a:lnTo>
                  <a:lnTo>
                    <a:pt x="209459" y="0"/>
                  </a:lnTo>
                  <a:lnTo>
                    <a:pt x="195868" y="2784"/>
                  </a:lnTo>
                  <a:lnTo>
                    <a:pt x="184771" y="10379"/>
                  </a:lnTo>
                  <a:lnTo>
                    <a:pt x="177292" y="21645"/>
                  </a:lnTo>
                  <a:lnTo>
                    <a:pt x="174549" y="35443"/>
                  </a:lnTo>
                  <a:lnTo>
                    <a:pt x="174549" y="318974"/>
                  </a:lnTo>
                  <a:lnTo>
                    <a:pt x="104729" y="318974"/>
                  </a:lnTo>
                  <a:lnTo>
                    <a:pt x="104729" y="159492"/>
                  </a:lnTo>
                  <a:lnTo>
                    <a:pt x="104729" y="149702"/>
                  </a:lnTo>
                  <a:lnTo>
                    <a:pt x="96918" y="141775"/>
                  </a:lnTo>
                  <a:lnTo>
                    <a:pt x="87274" y="141775"/>
                  </a:lnTo>
                  <a:lnTo>
                    <a:pt x="77631" y="141775"/>
                  </a:lnTo>
                  <a:lnTo>
                    <a:pt x="69819" y="149702"/>
                  </a:lnTo>
                  <a:lnTo>
                    <a:pt x="69819" y="159492"/>
                  </a:lnTo>
                  <a:lnTo>
                    <a:pt x="69819" y="318974"/>
                  </a:lnTo>
                  <a:lnTo>
                    <a:pt x="0" y="318974"/>
                  </a:lnTo>
                  <a:lnTo>
                    <a:pt x="0" y="1098689"/>
                  </a:lnTo>
                  <a:lnTo>
                    <a:pt x="314189" y="1098689"/>
                  </a:lnTo>
                  <a:lnTo>
                    <a:pt x="314189" y="1027801"/>
                  </a:lnTo>
                  <a:lnTo>
                    <a:pt x="69819" y="1027801"/>
                  </a:lnTo>
                  <a:lnTo>
                    <a:pt x="69819" y="389862"/>
                  </a:lnTo>
                  <a:lnTo>
                    <a:pt x="314189" y="389862"/>
                  </a:lnTo>
                  <a:lnTo>
                    <a:pt x="314189" y="318974"/>
                  </a:lnTo>
                  <a:lnTo>
                    <a:pt x="244369" y="318974"/>
                  </a:lnTo>
                  <a:lnTo>
                    <a:pt x="244369" y="35443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29">
              <a:extLst>
                <a:ext uri="{FF2B5EF4-FFF2-40B4-BE49-F238E27FC236}">
                  <a16:creationId xmlns:a16="http://schemas.microsoft.com/office/drawing/2014/main" id="{F1E4B611-835A-C3BE-9404-0B0FA9F7D18F}"/>
                </a:ext>
              </a:extLst>
            </p:cNvPr>
            <p:cNvSpPr/>
            <p:nvPr/>
          </p:nvSpPr>
          <p:spPr>
            <a:xfrm>
              <a:off x="5034851" y="9569865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30">
              <a:extLst>
                <a:ext uri="{FF2B5EF4-FFF2-40B4-BE49-F238E27FC236}">
                  <a16:creationId xmlns:a16="http://schemas.microsoft.com/office/drawing/2014/main" id="{30B76C36-8433-721F-2511-7BCA1E646509}"/>
                </a:ext>
              </a:extLst>
            </p:cNvPr>
            <p:cNvSpPr/>
            <p:nvPr/>
          </p:nvSpPr>
          <p:spPr>
            <a:xfrm>
              <a:off x="5034851" y="9569865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31">
              <a:extLst>
                <a:ext uri="{FF2B5EF4-FFF2-40B4-BE49-F238E27FC236}">
                  <a16:creationId xmlns:a16="http://schemas.microsoft.com/office/drawing/2014/main" id="{DB37F6E3-0B7B-2F31-1205-131AF057886F}"/>
                </a:ext>
              </a:extLst>
            </p:cNvPr>
            <p:cNvSpPr/>
            <p:nvPr/>
          </p:nvSpPr>
          <p:spPr>
            <a:xfrm>
              <a:off x="5034851" y="9391578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32">
              <a:extLst>
                <a:ext uri="{FF2B5EF4-FFF2-40B4-BE49-F238E27FC236}">
                  <a16:creationId xmlns:a16="http://schemas.microsoft.com/office/drawing/2014/main" id="{2C5EA44C-321F-F27B-6FA7-D4A25F10DE10}"/>
                </a:ext>
              </a:extLst>
            </p:cNvPr>
            <p:cNvSpPr/>
            <p:nvPr/>
          </p:nvSpPr>
          <p:spPr>
            <a:xfrm>
              <a:off x="5034851" y="9391578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33">
              <a:extLst>
                <a:ext uri="{FF2B5EF4-FFF2-40B4-BE49-F238E27FC236}">
                  <a16:creationId xmlns:a16="http://schemas.microsoft.com/office/drawing/2014/main" id="{92A60F15-3684-C7DD-461F-8BB41ED4A11D}"/>
                </a:ext>
              </a:extLst>
            </p:cNvPr>
            <p:cNvSpPr/>
            <p:nvPr/>
          </p:nvSpPr>
          <p:spPr>
            <a:xfrm>
              <a:off x="5034851" y="974816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34">
              <a:extLst>
                <a:ext uri="{FF2B5EF4-FFF2-40B4-BE49-F238E27FC236}">
                  <a16:creationId xmlns:a16="http://schemas.microsoft.com/office/drawing/2014/main" id="{560CCB43-5BE6-7F58-6D0D-5707E25EACFD}"/>
                </a:ext>
              </a:extLst>
            </p:cNvPr>
            <p:cNvSpPr/>
            <p:nvPr/>
          </p:nvSpPr>
          <p:spPr>
            <a:xfrm>
              <a:off x="5034851" y="974816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35">
              <a:extLst>
                <a:ext uri="{FF2B5EF4-FFF2-40B4-BE49-F238E27FC236}">
                  <a16:creationId xmlns:a16="http://schemas.microsoft.com/office/drawing/2014/main" id="{60E2E2DF-9808-791E-3CD6-DE42BF8935C3}"/>
                </a:ext>
              </a:extLst>
            </p:cNvPr>
            <p:cNvSpPr/>
            <p:nvPr/>
          </p:nvSpPr>
          <p:spPr>
            <a:xfrm>
              <a:off x="5248796" y="8928576"/>
              <a:ext cx="777875" cy="1098550"/>
            </a:xfrm>
            <a:custGeom>
              <a:avLst/>
              <a:gdLst/>
              <a:ahLst/>
              <a:cxnLst/>
              <a:rect l="l" t="t" r="r" b="b"/>
              <a:pathLst>
                <a:path w="777875" h="1098550">
                  <a:moveTo>
                    <a:pt x="459587" y="779145"/>
                  </a:moveTo>
                  <a:lnTo>
                    <a:pt x="318173" y="779145"/>
                  </a:lnTo>
                  <a:lnTo>
                    <a:pt x="318173" y="1027239"/>
                  </a:lnTo>
                  <a:lnTo>
                    <a:pt x="459587" y="1027239"/>
                  </a:lnTo>
                  <a:lnTo>
                    <a:pt x="459587" y="779145"/>
                  </a:lnTo>
                  <a:close/>
                </a:path>
                <a:path w="777875" h="1098550">
                  <a:moveTo>
                    <a:pt x="777760" y="70319"/>
                  </a:moveTo>
                  <a:lnTo>
                    <a:pt x="707047" y="70319"/>
                  </a:lnTo>
                  <a:lnTo>
                    <a:pt x="707047" y="1027239"/>
                  </a:lnTo>
                  <a:lnTo>
                    <a:pt x="777760" y="1027239"/>
                  </a:lnTo>
                  <a:lnTo>
                    <a:pt x="777760" y="70319"/>
                  </a:lnTo>
                  <a:close/>
                </a:path>
                <a:path w="777875" h="1098550">
                  <a:moveTo>
                    <a:pt x="777760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0" y="1027430"/>
                  </a:lnTo>
                  <a:lnTo>
                    <a:pt x="0" y="1098550"/>
                  </a:lnTo>
                  <a:lnTo>
                    <a:pt x="777760" y="1098550"/>
                  </a:lnTo>
                  <a:lnTo>
                    <a:pt x="777760" y="1027430"/>
                  </a:lnTo>
                  <a:lnTo>
                    <a:pt x="70713" y="1027430"/>
                  </a:lnTo>
                  <a:lnTo>
                    <a:pt x="70713" y="69850"/>
                  </a:lnTo>
                  <a:lnTo>
                    <a:pt x="777760" y="69850"/>
                  </a:lnTo>
                  <a:lnTo>
                    <a:pt x="77776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36">
              <a:extLst>
                <a:ext uri="{FF2B5EF4-FFF2-40B4-BE49-F238E27FC236}">
                  <a16:creationId xmlns:a16="http://schemas.microsoft.com/office/drawing/2014/main" id="{08436F22-17E1-9482-714C-A2549307DE59}"/>
                </a:ext>
              </a:extLst>
            </p:cNvPr>
            <p:cNvSpPr/>
            <p:nvPr/>
          </p:nvSpPr>
          <p:spPr>
            <a:xfrm>
              <a:off x="5248803" y="8928000"/>
              <a:ext cx="777875" cy="1099185"/>
            </a:xfrm>
            <a:custGeom>
              <a:avLst/>
              <a:gdLst/>
              <a:ahLst/>
              <a:cxnLst/>
              <a:rect l="l" t="t" r="r" b="b"/>
              <a:pathLst>
                <a:path w="777875" h="1099184">
                  <a:moveTo>
                    <a:pt x="0" y="1098689"/>
                  </a:moveTo>
                  <a:lnTo>
                    <a:pt x="777756" y="1098689"/>
                  </a:lnTo>
                  <a:lnTo>
                    <a:pt x="777756" y="0"/>
                  </a:lnTo>
                  <a:lnTo>
                    <a:pt x="0" y="0"/>
                  </a:lnTo>
                  <a:lnTo>
                    <a:pt x="0" y="1098689"/>
                  </a:lnTo>
                  <a:close/>
                </a:path>
                <a:path w="777875" h="1099184">
                  <a:moveTo>
                    <a:pt x="707046" y="1027811"/>
                  </a:moveTo>
                  <a:lnTo>
                    <a:pt x="459588" y="1027811"/>
                  </a:lnTo>
                  <a:lnTo>
                    <a:pt x="459588" y="779714"/>
                  </a:lnTo>
                  <a:lnTo>
                    <a:pt x="318168" y="779714"/>
                  </a:lnTo>
                  <a:lnTo>
                    <a:pt x="318168" y="1027811"/>
                  </a:lnTo>
                  <a:lnTo>
                    <a:pt x="70709" y="1027811"/>
                  </a:lnTo>
                  <a:lnTo>
                    <a:pt x="70709" y="70887"/>
                  </a:lnTo>
                  <a:lnTo>
                    <a:pt x="707046" y="70887"/>
                  </a:lnTo>
                  <a:lnTo>
                    <a:pt x="707046" y="1027811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37">
              <a:extLst>
                <a:ext uri="{FF2B5EF4-FFF2-40B4-BE49-F238E27FC236}">
                  <a16:creationId xmlns:a16="http://schemas.microsoft.com/office/drawing/2014/main" id="{9ED37E2F-80F3-9802-1389-E5F841CEACF8}"/>
                </a:ext>
              </a:extLst>
            </p:cNvPr>
            <p:cNvSpPr/>
            <p:nvPr/>
          </p:nvSpPr>
          <p:spPr>
            <a:xfrm>
              <a:off x="5569736" y="9498538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38">
              <a:extLst>
                <a:ext uri="{FF2B5EF4-FFF2-40B4-BE49-F238E27FC236}">
                  <a16:creationId xmlns:a16="http://schemas.microsoft.com/office/drawing/2014/main" id="{8F033557-B788-2694-C5EE-51682F01E827}"/>
                </a:ext>
              </a:extLst>
            </p:cNvPr>
            <p:cNvSpPr/>
            <p:nvPr/>
          </p:nvSpPr>
          <p:spPr>
            <a:xfrm>
              <a:off x="5569736" y="9498538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1" name="object 39">
              <a:extLst>
                <a:ext uri="{FF2B5EF4-FFF2-40B4-BE49-F238E27FC236}">
                  <a16:creationId xmlns:a16="http://schemas.microsoft.com/office/drawing/2014/main" id="{2E8FFB89-D6C4-7E77-B793-3AEFD4382C4F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86772" y="9493874"/>
              <a:ext cx="145231" cy="145231"/>
            </a:xfrm>
            <a:prstGeom prst="rect">
              <a:avLst/>
            </a:prstGeom>
          </p:spPr>
        </p:pic>
        <p:pic>
          <p:nvPicPr>
            <p:cNvPr id="102" name="object 40">
              <a:extLst>
                <a:ext uri="{FF2B5EF4-FFF2-40B4-BE49-F238E27FC236}">
                  <a16:creationId xmlns:a16="http://schemas.microsoft.com/office/drawing/2014/main" id="{2E5C70B7-72DF-CF5E-BD6D-983C435DC7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86772" y="9707833"/>
              <a:ext cx="145231" cy="145241"/>
            </a:xfrm>
            <a:prstGeom prst="rect">
              <a:avLst/>
            </a:prstGeom>
          </p:spPr>
        </p:pic>
        <p:sp>
          <p:nvSpPr>
            <p:cNvPr id="103" name="object 41">
              <a:extLst>
                <a:ext uri="{FF2B5EF4-FFF2-40B4-BE49-F238E27FC236}">
                  <a16:creationId xmlns:a16="http://schemas.microsoft.com/office/drawing/2014/main" id="{D2C061B0-14CA-F75B-0F5F-748720738669}"/>
                </a:ext>
              </a:extLst>
            </p:cNvPr>
            <p:cNvSpPr/>
            <p:nvPr/>
          </p:nvSpPr>
          <p:spPr>
            <a:xfrm>
              <a:off x="5748034" y="9498538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42">
              <a:extLst>
                <a:ext uri="{FF2B5EF4-FFF2-40B4-BE49-F238E27FC236}">
                  <a16:creationId xmlns:a16="http://schemas.microsoft.com/office/drawing/2014/main" id="{D16F1C91-C66B-ECE5-0F06-77764AC17E45}"/>
                </a:ext>
              </a:extLst>
            </p:cNvPr>
            <p:cNvSpPr/>
            <p:nvPr/>
          </p:nvSpPr>
          <p:spPr>
            <a:xfrm>
              <a:off x="5748034" y="9498538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43">
              <a:extLst>
                <a:ext uri="{FF2B5EF4-FFF2-40B4-BE49-F238E27FC236}">
                  <a16:creationId xmlns:a16="http://schemas.microsoft.com/office/drawing/2014/main" id="{36B72A31-B8DD-F5F3-2ED3-602E7774287C}"/>
                </a:ext>
              </a:extLst>
            </p:cNvPr>
            <p:cNvSpPr/>
            <p:nvPr/>
          </p:nvSpPr>
          <p:spPr>
            <a:xfrm>
              <a:off x="5748034" y="9712500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44">
              <a:extLst>
                <a:ext uri="{FF2B5EF4-FFF2-40B4-BE49-F238E27FC236}">
                  <a16:creationId xmlns:a16="http://schemas.microsoft.com/office/drawing/2014/main" id="{446CEFC8-7143-FB30-8F53-E82EE114FCB1}"/>
                </a:ext>
              </a:extLst>
            </p:cNvPr>
            <p:cNvSpPr/>
            <p:nvPr/>
          </p:nvSpPr>
          <p:spPr>
            <a:xfrm>
              <a:off x="5748034" y="9712500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45">
              <a:extLst>
                <a:ext uri="{FF2B5EF4-FFF2-40B4-BE49-F238E27FC236}">
                  <a16:creationId xmlns:a16="http://schemas.microsoft.com/office/drawing/2014/main" id="{F9BC8DAF-199B-D749-3A49-41039256112E}"/>
                </a:ext>
              </a:extLst>
            </p:cNvPr>
            <p:cNvSpPr/>
            <p:nvPr/>
          </p:nvSpPr>
          <p:spPr>
            <a:xfrm>
              <a:off x="5569736" y="9284586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46">
              <a:extLst>
                <a:ext uri="{FF2B5EF4-FFF2-40B4-BE49-F238E27FC236}">
                  <a16:creationId xmlns:a16="http://schemas.microsoft.com/office/drawing/2014/main" id="{EFBA3E53-9BA4-DE6B-8A9A-BAC30BC83664}"/>
                </a:ext>
              </a:extLst>
            </p:cNvPr>
            <p:cNvSpPr/>
            <p:nvPr/>
          </p:nvSpPr>
          <p:spPr>
            <a:xfrm>
              <a:off x="5569736" y="9284586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9" name="object 47">
              <a:extLst>
                <a:ext uri="{FF2B5EF4-FFF2-40B4-BE49-F238E27FC236}">
                  <a16:creationId xmlns:a16="http://schemas.microsoft.com/office/drawing/2014/main" id="{D145F9DE-5DA4-1799-5748-23A5C55905BD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386772" y="9279925"/>
              <a:ext cx="145231" cy="145241"/>
            </a:xfrm>
            <a:prstGeom prst="rect">
              <a:avLst/>
            </a:prstGeom>
          </p:spPr>
        </p:pic>
        <p:sp>
          <p:nvSpPr>
            <p:cNvPr id="110" name="object 48">
              <a:extLst>
                <a:ext uri="{FF2B5EF4-FFF2-40B4-BE49-F238E27FC236}">
                  <a16:creationId xmlns:a16="http://schemas.microsoft.com/office/drawing/2014/main" id="{7198EEC4-11FD-BC1E-44C9-CDDB3103521F}"/>
                </a:ext>
              </a:extLst>
            </p:cNvPr>
            <p:cNvSpPr/>
            <p:nvPr/>
          </p:nvSpPr>
          <p:spPr>
            <a:xfrm>
              <a:off x="5748034" y="9284586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49">
              <a:extLst>
                <a:ext uri="{FF2B5EF4-FFF2-40B4-BE49-F238E27FC236}">
                  <a16:creationId xmlns:a16="http://schemas.microsoft.com/office/drawing/2014/main" id="{509518B3-AA71-5DC5-FEAB-82C169197506}"/>
                </a:ext>
              </a:extLst>
            </p:cNvPr>
            <p:cNvSpPr/>
            <p:nvPr/>
          </p:nvSpPr>
          <p:spPr>
            <a:xfrm>
              <a:off x="5748034" y="9284586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50">
              <a:extLst>
                <a:ext uri="{FF2B5EF4-FFF2-40B4-BE49-F238E27FC236}">
                  <a16:creationId xmlns:a16="http://schemas.microsoft.com/office/drawing/2014/main" id="{82F09F3D-8462-F8C6-9757-7B0F0A03E3DF}"/>
                </a:ext>
              </a:extLst>
            </p:cNvPr>
            <p:cNvSpPr/>
            <p:nvPr/>
          </p:nvSpPr>
          <p:spPr>
            <a:xfrm>
              <a:off x="5569736" y="907063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51">
              <a:extLst>
                <a:ext uri="{FF2B5EF4-FFF2-40B4-BE49-F238E27FC236}">
                  <a16:creationId xmlns:a16="http://schemas.microsoft.com/office/drawing/2014/main" id="{B759BD40-FAEF-B680-7493-37B54879A709}"/>
                </a:ext>
              </a:extLst>
            </p:cNvPr>
            <p:cNvSpPr/>
            <p:nvPr/>
          </p:nvSpPr>
          <p:spPr>
            <a:xfrm>
              <a:off x="5569736" y="907063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52">
              <a:extLst>
                <a:ext uri="{FF2B5EF4-FFF2-40B4-BE49-F238E27FC236}">
                  <a16:creationId xmlns:a16="http://schemas.microsoft.com/office/drawing/2014/main" id="{DC4B8857-A13F-713B-2604-1157C121CE78}"/>
                </a:ext>
              </a:extLst>
            </p:cNvPr>
            <p:cNvSpPr/>
            <p:nvPr/>
          </p:nvSpPr>
          <p:spPr>
            <a:xfrm>
              <a:off x="5391438" y="907063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53">
              <a:extLst>
                <a:ext uri="{FF2B5EF4-FFF2-40B4-BE49-F238E27FC236}">
                  <a16:creationId xmlns:a16="http://schemas.microsoft.com/office/drawing/2014/main" id="{EE5C8A75-83C5-5616-A284-E53C22ED3FF7}"/>
                </a:ext>
              </a:extLst>
            </p:cNvPr>
            <p:cNvSpPr/>
            <p:nvPr/>
          </p:nvSpPr>
          <p:spPr>
            <a:xfrm>
              <a:off x="5391438" y="907063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54">
              <a:extLst>
                <a:ext uri="{FF2B5EF4-FFF2-40B4-BE49-F238E27FC236}">
                  <a16:creationId xmlns:a16="http://schemas.microsoft.com/office/drawing/2014/main" id="{5CB1D64B-D74D-9DB3-3104-294E6A8DC423}"/>
                </a:ext>
              </a:extLst>
            </p:cNvPr>
            <p:cNvSpPr/>
            <p:nvPr/>
          </p:nvSpPr>
          <p:spPr>
            <a:xfrm>
              <a:off x="5748034" y="907063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135891" y="0"/>
                  </a:moveTo>
                  <a:lnTo>
                    <a:pt x="0" y="0"/>
                  </a:lnTo>
                  <a:lnTo>
                    <a:pt x="0" y="135891"/>
                  </a:lnTo>
                  <a:lnTo>
                    <a:pt x="135891" y="135891"/>
                  </a:lnTo>
                  <a:lnTo>
                    <a:pt x="135891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55">
              <a:extLst>
                <a:ext uri="{FF2B5EF4-FFF2-40B4-BE49-F238E27FC236}">
                  <a16:creationId xmlns:a16="http://schemas.microsoft.com/office/drawing/2014/main" id="{A9DAA93C-3FD6-92F1-A3FE-4890EBFA53E0}"/>
                </a:ext>
              </a:extLst>
            </p:cNvPr>
            <p:cNvSpPr/>
            <p:nvPr/>
          </p:nvSpPr>
          <p:spPr>
            <a:xfrm>
              <a:off x="5748034" y="9070634"/>
              <a:ext cx="135890" cy="135890"/>
            </a:xfrm>
            <a:custGeom>
              <a:avLst/>
              <a:gdLst/>
              <a:ahLst/>
              <a:cxnLst/>
              <a:rect l="l" t="t" r="r" b="b"/>
              <a:pathLst>
                <a:path w="135889" h="135890">
                  <a:moveTo>
                    <a:pt x="0" y="0"/>
                  </a:moveTo>
                  <a:lnTo>
                    <a:pt x="135891" y="0"/>
                  </a:lnTo>
                  <a:lnTo>
                    <a:pt x="135891" y="135891"/>
                  </a:lnTo>
                  <a:lnTo>
                    <a:pt x="0" y="135891"/>
                  </a:lnTo>
                  <a:lnTo>
                    <a:pt x="0" y="0"/>
                  </a:lnTo>
                  <a:close/>
                </a:path>
              </a:pathLst>
            </a:custGeom>
            <a:ln w="9340">
              <a:solidFill>
                <a:srgbClr val="EFF1F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8" name="object 56">
            <a:extLst>
              <a:ext uri="{FF2B5EF4-FFF2-40B4-BE49-F238E27FC236}">
                <a16:creationId xmlns:a16="http://schemas.microsoft.com/office/drawing/2014/main" id="{A8583CEE-78BB-7DF2-5C93-29A4A6AF19A9}"/>
              </a:ext>
            </a:extLst>
          </p:cNvPr>
          <p:cNvGrpSpPr/>
          <p:nvPr/>
        </p:nvGrpSpPr>
        <p:grpSpPr>
          <a:xfrm>
            <a:off x="3338890" y="8631297"/>
            <a:ext cx="1099322" cy="237490"/>
            <a:chOff x="3332380" y="9547079"/>
            <a:chExt cx="1089025" cy="237490"/>
          </a:xfrm>
        </p:grpSpPr>
        <p:sp>
          <p:nvSpPr>
            <p:cNvPr id="119" name="object 57">
              <a:extLst>
                <a:ext uri="{FF2B5EF4-FFF2-40B4-BE49-F238E27FC236}">
                  <a16:creationId xmlns:a16="http://schemas.microsoft.com/office/drawing/2014/main" id="{5685C587-F715-AD27-CB46-09B2121345E6}"/>
                </a:ext>
              </a:extLst>
            </p:cNvPr>
            <p:cNvSpPr/>
            <p:nvPr/>
          </p:nvSpPr>
          <p:spPr>
            <a:xfrm>
              <a:off x="3332380" y="9665808"/>
              <a:ext cx="1011555" cy="0"/>
            </a:xfrm>
            <a:custGeom>
              <a:avLst/>
              <a:gdLst/>
              <a:ahLst/>
              <a:cxnLst/>
              <a:rect l="l" t="t" r="r" b="b"/>
              <a:pathLst>
                <a:path w="1011554">
                  <a:moveTo>
                    <a:pt x="0" y="0"/>
                  </a:moveTo>
                  <a:lnTo>
                    <a:pt x="1011424" y="0"/>
                  </a:lnTo>
                </a:path>
              </a:pathLst>
            </a:custGeom>
            <a:ln w="62825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58">
              <a:extLst>
                <a:ext uri="{FF2B5EF4-FFF2-40B4-BE49-F238E27FC236}">
                  <a16:creationId xmlns:a16="http://schemas.microsoft.com/office/drawing/2014/main" id="{96B3CD5C-E04E-8E10-7E06-952C8FE0850B}"/>
                </a:ext>
              </a:extLst>
            </p:cNvPr>
            <p:cNvSpPr/>
            <p:nvPr/>
          </p:nvSpPr>
          <p:spPr>
            <a:xfrm>
              <a:off x="4293649" y="9547079"/>
              <a:ext cx="128270" cy="237490"/>
            </a:xfrm>
            <a:custGeom>
              <a:avLst/>
              <a:gdLst/>
              <a:ahLst/>
              <a:cxnLst/>
              <a:rect l="l" t="t" r="r" b="b"/>
              <a:pathLst>
                <a:path w="128270" h="237490">
                  <a:moveTo>
                    <a:pt x="0" y="0"/>
                  </a:moveTo>
                  <a:lnTo>
                    <a:pt x="0" y="237458"/>
                  </a:lnTo>
                  <a:lnTo>
                    <a:pt x="127702" y="1187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1" name="Textfeld 120">
            <a:extLst>
              <a:ext uri="{FF2B5EF4-FFF2-40B4-BE49-F238E27FC236}">
                <a16:creationId xmlns:a16="http://schemas.microsoft.com/office/drawing/2014/main" id="{7C91DAED-CB92-2B6F-E2D7-F1E30FA2677B}"/>
              </a:ext>
            </a:extLst>
          </p:cNvPr>
          <p:cNvSpPr txBox="1"/>
          <p:nvPr/>
        </p:nvSpPr>
        <p:spPr>
          <a:xfrm>
            <a:off x="809625" y="437840"/>
            <a:ext cx="9035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</p:txBody>
      </p:sp>
      <p:grpSp>
        <p:nvGrpSpPr>
          <p:cNvPr id="6" name="object 21">
            <a:extLst>
              <a:ext uri="{FF2B5EF4-FFF2-40B4-BE49-F238E27FC236}">
                <a16:creationId xmlns:a16="http://schemas.microsoft.com/office/drawing/2014/main" id="{BAF246FB-34A8-6D5E-EE97-947737FD26E4}"/>
              </a:ext>
            </a:extLst>
          </p:cNvPr>
          <p:cNvGrpSpPr/>
          <p:nvPr/>
        </p:nvGrpSpPr>
        <p:grpSpPr>
          <a:xfrm>
            <a:off x="13917596" y="7563161"/>
            <a:ext cx="4806315" cy="1732280"/>
            <a:chOff x="13905331" y="8252705"/>
            <a:chExt cx="4806315" cy="1732280"/>
          </a:xfrm>
        </p:grpSpPr>
        <p:sp>
          <p:nvSpPr>
            <p:cNvPr id="7" name="object 22">
              <a:extLst>
                <a:ext uri="{FF2B5EF4-FFF2-40B4-BE49-F238E27FC236}">
                  <a16:creationId xmlns:a16="http://schemas.microsoft.com/office/drawing/2014/main" id="{61730020-D887-37FB-7A0F-EE0E22E36981}"/>
                </a:ext>
              </a:extLst>
            </p:cNvPr>
            <p:cNvSpPr/>
            <p:nvPr/>
          </p:nvSpPr>
          <p:spPr>
            <a:xfrm>
              <a:off x="16051860" y="8252707"/>
              <a:ext cx="2659380" cy="1732280"/>
            </a:xfrm>
            <a:custGeom>
              <a:avLst/>
              <a:gdLst/>
              <a:ahLst/>
              <a:cxnLst/>
              <a:rect l="l" t="t" r="r" b="b"/>
              <a:pathLst>
                <a:path w="2659380" h="1732279">
                  <a:moveTo>
                    <a:pt x="919784" y="846150"/>
                  </a:moveTo>
                  <a:lnTo>
                    <a:pt x="822490" y="846150"/>
                  </a:lnTo>
                  <a:lnTo>
                    <a:pt x="822490" y="899922"/>
                  </a:lnTo>
                  <a:lnTo>
                    <a:pt x="439369" y="1522831"/>
                  </a:lnTo>
                  <a:lnTo>
                    <a:pt x="439369" y="997381"/>
                  </a:lnTo>
                  <a:lnTo>
                    <a:pt x="88633" y="997381"/>
                  </a:lnTo>
                  <a:lnTo>
                    <a:pt x="476110" y="230708"/>
                  </a:lnTo>
                  <a:lnTo>
                    <a:pt x="476110" y="899922"/>
                  </a:lnTo>
                  <a:lnTo>
                    <a:pt x="822490" y="899922"/>
                  </a:lnTo>
                  <a:lnTo>
                    <a:pt x="822490" y="846150"/>
                  </a:lnTo>
                  <a:lnTo>
                    <a:pt x="531202" y="846150"/>
                  </a:lnTo>
                  <a:lnTo>
                    <a:pt x="531202" y="230708"/>
                  </a:lnTo>
                  <a:lnTo>
                    <a:pt x="531202" y="0"/>
                  </a:lnTo>
                  <a:lnTo>
                    <a:pt x="0" y="1051128"/>
                  </a:lnTo>
                  <a:lnTo>
                    <a:pt x="384238" y="1051128"/>
                  </a:lnTo>
                  <a:lnTo>
                    <a:pt x="384238" y="1716951"/>
                  </a:lnTo>
                  <a:lnTo>
                    <a:pt x="503631" y="1522831"/>
                  </a:lnTo>
                  <a:lnTo>
                    <a:pt x="919784" y="846150"/>
                  </a:lnTo>
                  <a:close/>
                </a:path>
                <a:path w="2659380" h="1732279">
                  <a:moveTo>
                    <a:pt x="2216454" y="1036929"/>
                  </a:moveTo>
                  <a:lnTo>
                    <a:pt x="2208987" y="979881"/>
                  </a:lnTo>
                  <a:lnTo>
                    <a:pt x="2189238" y="923391"/>
                  </a:lnTo>
                  <a:lnTo>
                    <a:pt x="2161197" y="869518"/>
                  </a:lnTo>
                  <a:lnTo>
                    <a:pt x="2154110" y="858748"/>
                  </a:lnTo>
                  <a:lnTo>
                    <a:pt x="2154110" y="1036929"/>
                  </a:lnTo>
                  <a:lnTo>
                    <a:pt x="2147443" y="1097432"/>
                  </a:lnTo>
                  <a:lnTo>
                    <a:pt x="2129675" y="1140828"/>
                  </a:lnTo>
                  <a:lnTo>
                    <a:pt x="2104212" y="1169835"/>
                  </a:lnTo>
                  <a:lnTo>
                    <a:pt x="2043734" y="1195590"/>
                  </a:lnTo>
                  <a:lnTo>
                    <a:pt x="2015502" y="1197787"/>
                  </a:lnTo>
                  <a:lnTo>
                    <a:pt x="1987270" y="1195590"/>
                  </a:lnTo>
                  <a:lnTo>
                    <a:pt x="1926793" y="1169835"/>
                  </a:lnTo>
                  <a:lnTo>
                    <a:pt x="1901329" y="1140828"/>
                  </a:lnTo>
                  <a:lnTo>
                    <a:pt x="1883562" y="1097432"/>
                  </a:lnTo>
                  <a:lnTo>
                    <a:pt x="1876882" y="1036929"/>
                  </a:lnTo>
                  <a:lnTo>
                    <a:pt x="1883575" y="992339"/>
                  </a:lnTo>
                  <a:lnTo>
                    <a:pt x="1901355" y="945845"/>
                  </a:lnTo>
                  <a:lnTo>
                    <a:pt x="1926844" y="899680"/>
                  </a:lnTo>
                  <a:lnTo>
                    <a:pt x="1956625" y="856068"/>
                  </a:lnTo>
                  <a:lnTo>
                    <a:pt x="1987321" y="817270"/>
                  </a:lnTo>
                  <a:lnTo>
                    <a:pt x="2015502" y="785482"/>
                  </a:lnTo>
                  <a:lnTo>
                    <a:pt x="2043696" y="817270"/>
                  </a:lnTo>
                  <a:lnTo>
                    <a:pt x="2074379" y="856068"/>
                  </a:lnTo>
                  <a:lnTo>
                    <a:pt x="2104174" y="899680"/>
                  </a:lnTo>
                  <a:lnTo>
                    <a:pt x="2129650" y="945845"/>
                  </a:lnTo>
                  <a:lnTo>
                    <a:pt x="2147430" y="992339"/>
                  </a:lnTo>
                  <a:lnTo>
                    <a:pt x="2154110" y="1036929"/>
                  </a:lnTo>
                  <a:lnTo>
                    <a:pt x="2154110" y="858748"/>
                  </a:lnTo>
                  <a:lnTo>
                    <a:pt x="2128837" y="820318"/>
                  </a:lnTo>
                  <a:lnTo>
                    <a:pt x="2101989" y="785482"/>
                  </a:lnTo>
                  <a:lnTo>
                    <a:pt x="2067039" y="744232"/>
                  </a:lnTo>
                  <a:lnTo>
                    <a:pt x="2035683" y="711695"/>
                  </a:lnTo>
                  <a:lnTo>
                    <a:pt x="2015502" y="692429"/>
                  </a:lnTo>
                  <a:lnTo>
                    <a:pt x="1995322" y="711695"/>
                  </a:lnTo>
                  <a:lnTo>
                    <a:pt x="1963966" y="744245"/>
                  </a:lnTo>
                  <a:lnTo>
                    <a:pt x="1934883" y="777875"/>
                  </a:lnTo>
                  <a:lnTo>
                    <a:pt x="1902167" y="820331"/>
                  </a:lnTo>
                  <a:lnTo>
                    <a:pt x="1869808" y="869530"/>
                  </a:lnTo>
                  <a:lnTo>
                    <a:pt x="1841766" y="923404"/>
                  </a:lnTo>
                  <a:lnTo>
                    <a:pt x="1822018" y="979893"/>
                  </a:lnTo>
                  <a:lnTo>
                    <a:pt x="1814550" y="1036929"/>
                  </a:lnTo>
                  <a:lnTo>
                    <a:pt x="1818106" y="1087729"/>
                  </a:lnTo>
                  <a:lnTo>
                    <a:pt x="1828520" y="1133068"/>
                  </a:lnTo>
                  <a:lnTo>
                    <a:pt x="1845449" y="1172540"/>
                  </a:lnTo>
                  <a:lnTo>
                    <a:pt x="1868551" y="1205738"/>
                  </a:lnTo>
                  <a:lnTo>
                    <a:pt x="1897443" y="1232268"/>
                  </a:lnTo>
                  <a:lnTo>
                    <a:pt x="1931809" y="1251724"/>
                  </a:lnTo>
                  <a:lnTo>
                    <a:pt x="1971281" y="1263688"/>
                  </a:lnTo>
                  <a:lnTo>
                    <a:pt x="2015502" y="1267764"/>
                  </a:lnTo>
                  <a:lnTo>
                    <a:pt x="2059724" y="1263688"/>
                  </a:lnTo>
                  <a:lnTo>
                    <a:pt x="2099195" y="1251712"/>
                  </a:lnTo>
                  <a:lnTo>
                    <a:pt x="2133549" y="1232255"/>
                  </a:lnTo>
                  <a:lnTo>
                    <a:pt x="2162454" y="1205725"/>
                  </a:lnTo>
                  <a:lnTo>
                    <a:pt x="2185555" y="1172527"/>
                  </a:lnTo>
                  <a:lnTo>
                    <a:pt x="2202484" y="1133043"/>
                  </a:lnTo>
                  <a:lnTo>
                    <a:pt x="2212898" y="1087716"/>
                  </a:lnTo>
                  <a:lnTo>
                    <a:pt x="2216454" y="1036929"/>
                  </a:lnTo>
                  <a:close/>
                </a:path>
                <a:path w="2659380" h="1732279">
                  <a:moveTo>
                    <a:pt x="2659342" y="52806"/>
                  </a:moveTo>
                  <a:lnTo>
                    <a:pt x="2656662" y="38036"/>
                  </a:lnTo>
                  <a:lnTo>
                    <a:pt x="2649359" y="25971"/>
                  </a:lnTo>
                  <a:lnTo>
                    <a:pt x="2638539" y="17830"/>
                  </a:lnTo>
                  <a:lnTo>
                    <a:pt x="2625356" y="14859"/>
                  </a:lnTo>
                  <a:lnTo>
                    <a:pt x="2597112" y="14859"/>
                  </a:lnTo>
                  <a:lnTo>
                    <a:pt x="2597112" y="309270"/>
                  </a:lnTo>
                  <a:lnTo>
                    <a:pt x="2597112" y="567944"/>
                  </a:lnTo>
                  <a:lnTo>
                    <a:pt x="2597048" y="637921"/>
                  </a:lnTo>
                  <a:lnTo>
                    <a:pt x="2597048" y="1333131"/>
                  </a:lnTo>
                  <a:lnTo>
                    <a:pt x="2597048" y="1403083"/>
                  </a:lnTo>
                  <a:lnTo>
                    <a:pt x="2597048" y="1556905"/>
                  </a:lnTo>
                  <a:lnTo>
                    <a:pt x="2589695" y="1597698"/>
                  </a:lnTo>
                  <a:lnTo>
                    <a:pt x="2569654" y="1631048"/>
                  </a:lnTo>
                  <a:lnTo>
                    <a:pt x="2539936" y="1653552"/>
                  </a:lnTo>
                  <a:lnTo>
                    <a:pt x="2503563" y="1661807"/>
                  </a:lnTo>
                  <a:lnTo>
                    <a:pt x="1527429" y="1661807"/>
                  </a:lnTo>
                  <a:lnTo>
                    <a:pt x="1491068" y="1653552"/>
                  </a:lnTo>
                  <a:lnTo>
                    <a:pt x="1461350" y="1631048"/>
                  </a:lnTo>
                  <a:lnTo>
                    <a:pt x="1441297" y="1597698"/>
                  </a:lnTo>
                  <a:lnTo>
                    <a:pt x="1433944" y="1556905"/>
                  </a:lnTo>
                  <a:lnTo>
                    <a:pt x="1433944" y="1403083"/>
                  </a:lnTo>
                  <a:lnTo>
                    <a:pt x="2597048" y="1403083"/>
                  </a:lnTo>
                  <a:lnTo>
                    <a:pt x="2597048" y="1333131"/>
                  </a:lnTo>
                  <a:lnTo>
                    <a:pt x="1433944" y="1333157"/>
                  </a:lnTo>
                  <a:lnTo>
                    <a:pt x="1433944" y="637921"/>
                  </a:lnTo>
                  <a:lnTo>
                    <a:pt x="2597048" y="637921"/>
                  </a:lnTo>
                  <a:lnTo>
                    <a:pt x="2597048" y="567944"/>
                  </a:lnTo>
                  <a:lnTo>
                    <a:pt x="1433944" y="567944"/>
                  </a:lnTo>
                  <a:lnTo>
                    <a:pt x="1433944" y="414172"/>
                  </a:lnTo>
                  <a:lnTo>
                    <a:pt x="1441297" y="373367"/>
                  </a:lnTo>
                  <a:lnTo>
                    <a:pt x="1461350" y="340017"/>
                  </a:lnTo>
                  <a:lnTo>
                    <a:pt x="1491068" y="317525"/>
                  </a:lnTo>
                  <a:lnTo>
                    <a:pt x="1527429" y="309270"/>
                  </a:lnTo>
                  <a:lnTo>
                    <a:pt x="2049703" y="309270"/>
                  </a:lnTo>
                  <a:lnTo>
                    <a:pt x="2050224" y="309994"/>
                  </a:lnTo>
                  <a:lnTo>
                    <a:pt x="2051075" y="309270"/>
                  </a:lnTo>
                  <a:lnTo>
                    <a:pt x="2597112" y="309270"/>
                  </a:lnTo>
                  <a:lnTo>
                    <a:pt x="2597112" y="14859"/>
                  </a:lnTo>
                  <a:lnTo>
                    <a:pt x="2597073" y="84797"/>
                  </a:lnTo>
                  <a:lnTo>
                    <a:pt x="2597073" y="239293"/>
                  </a:lnTo>
                  <a:lnTo>
                    <a:pt x="2131377" y="239293"/>
                  </a:lnTo>
                  <a:lnTo>
                    <a:pt x="2291156" y="100126"/>
                  </a:lnTo>
                  <a:lnTo>
                    <a:pt x="2295868" y="95008"/>
                  </a:lnTo>
                  <a:lnTo>
                    <a:pt x="2300655" y="88607"/>
                  </a:lnTo>
                  <a:lnTo>
                    <a:pt x="2308479" y="84797"/>
                  </a:lnTo>
                  <a:lnTo>
                    <a:pt x="2597073" y="84797"/>
                  </a:lnTo>
                  <a:lnTo>
                    <a:pt x="2597073" y="14859"/>
                  </a:lnTo>
                  <a:lnTo>
                    <a:pt x="2316784" y="14859"/>
                  </a:lnTo>
                  <a:lnTo>
                    <a:pt x="2297963" y="16992"/>
                  </a:lnTo>
                  <a:lnTo>
                    <a:pt x="2280323" y="23215"/>
                  </a:lnTo>
                  <a:lnTo>
                    <a:pt x="2264372" y="33274"/>
                  </a:lnTo>
                  <a:lnTo>
                    <a:pt x="2250617" y="46901"/>
                  </a:lnTo>
                  <a:lnTo>
                    <a:pt x="2029688" y="239306"/>
                  </a:lnTo>
                  <a:lnTo>
                    <a:pt x="1859699" y="239306"/>
                  </a:lnTo>
                  <a:lnTo>
                    <a:pt x="1859724" y="164846"/>
                  </a:lnTo>
                  <a:lnTo>
                    <a:pt x="1859724" y="133362"/>
                  </a:lnTo>
                  <a:lnTo>
                    <a:pt x="1857019" y="118389"/>
                  </a:lnTo>
                  <a:lnTo>
                    <a:pt x="1849666" y="106146"/>
                  </a:lnTo>
                  <a:lnTo>
                    <a:pt x="1838782" y="97891"/>
                  </a:lnTo>
                  <a:lnTo>
                    <a:pt x="1825472" y="94869"/>
                  </a:lnTo>
                  <a:lnTo>
                    <a:pt x="1797418" y="94869"/>
                  </a:lnTo>
                  <a:lnTo>
                    <a:pt x="1797418" y="164846"/>
                  </a:lnTo>
                  <a:lnTo>
                    <a:pt x="1797418" y="239344"/>
                  </a:lnTo>
                  <a:lnTo>
                    <a:pt x="1637779" y="239344"/>
                  </a:lnTo>
                  <a:lnTo>
                    <a:pt x="1637779" y="164846"/>
                  </a:lnTo>
                  <a:lnTo>
                    <a:pt x="1797418" y="164846"/>
                  </a:lnTo>
                  <a:lnTo>
                    <a:pt x="1797418" y="94869"/>
                  </a:lnTo>
                  <a:lnTo>
                    <a:pt x="1609725" y="94869"/>
                  </a:lnTo>
                  <a:lnTo>
                    <a:pt x="1596390" y="97904"/>
                  </a:lnTo>
                  <a:lnTo>
                    <a:pt x="1585506" y="106159"/>
                  </a:lnTo>
                  <a:lnTo>
                    <a:pt x="1578165" y="118402"/>
                  </a:lnTo>
                  <a:lnTo>
                    <a:pt x="1575473" y="133362"/>
                  </a:lnTo>
                  <a:lnTo>
                    <a:pt x="1575473" y="239306"/>
                  </a:lnTo>
                  <a:lnTo>
                    <a:pt x="1527467" y="239306"/>
                  </a:lnTo>
                  <a:lnTo>
                    <a:pt x="1486090" y="245567"/>
                  </a:lnTo>
                  <a:lnTo>
                    <a:pt x="1448892" y="263232"/>
                  </a:lnTo>
                  <a:lnTo>
                    <a:pt x="1417358" y="290601"/>
                  </a:lnTo>
                  <a:lnTo>
                    <a:pt x="1392986" y="326009"/>
                  </a:lnTo>
                  <a:lnTo>
                    <a:pt x="1377264" y="367766"/>
                  </a:lnTo>
                  <a:lnTo>
                    <a:pt x="1371688" y="414172"/>
                  </a:lnTo>
                  <a:lnTo>
                    <a:pt x="1371688" y="1556905"/>
                  </a:lnTo>
                  <a:lnTo>
                    <a:pt x="1377238" y="1603336"/>
                  </a:lnTo>
                  <a:lnTo>
                    <a:pt x="1392948" y="1645094"/>
                  </a:lnTo>
                  <a:lnTo>
                    <a:pt x="1417320" y="1680502"/>
                  </a:lnTo>
                  <a:lnTo>
                    <a:pt x="1448854" y="1707870"/>
                  </a:lnTo>
                  <a:lnTo>
                    <a:pt x="1486052" y="1725523"/>
                  </a:lnTo>
                  <a:lnTo>
                    <a:pt x="1527416" y="1731784"/>
                  </a:lnTo>
                  <a:lnTo>
                    <a:pt x="2503551" y="1731784"/>
                  </a:lnTo>
                  <a:lnTo>
                    <a:pt x="2544927" y="1725523"/>
                  </a:lnTo>
                  <a:lnTo>
                    <a:pt x="2582126" y="1707870"/>
                  </a:lnTo>
                  <a:lnTo>
                    <a:pt x="2613672" y="1680502"/>
                  </a:lnTo>
                  <a:lnTo>
                    <a:pt x="2626537" y="1661807"/>
                  </a:lnTo>
                  <a:lnTo>
                    <a:pt x="2638044" y="1645094"/>
                  </a:lnTo>
                  <a:lnTo>
                    <a:pt x="2653766" y="1603336"/>
                  </a:lnTo>
                  <a:lnTo>
                    <a:pt x="2659342" y="1556905"/>
                  </a:lnTo>
                  <a:lnTo>
                    <a:pt x="2659342" y="1403083"/>
                  </a:lnTo>
                  <a:lnTo>
                    <a:pt x="2659342" y="1333157"/>
                  </a:lnTo>
                  <a:lnTo>
                    <a:pt x="2659342" y="84797"/>
                  </a:lnTo>
                  <a:lnTo>
                    <a:pt x="2659342" y="52806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23">
              <a:extLst>
                <a:ext uri="{FF2B5EF4-FFF2-40B4-BE49-F238E27FC236}">
                  <a16:creationId xmlns:a16="http://schemas.microsoft.com/office/drawing/2014/main" id="{AF4C526C-55E8-1C70-71F2-6F827D0553D5}"/>
                </a:ext>
              </a:extLst>
            </p:cNvPr>
            <p:cNvSpPr/>
            <p:nvPr/>
          </p:nvSpPr>
          <p:spPr>
            <a:xfrm>
              <a:off x="13931508" y="8627972"/>
              <a:ext cx="1699895" cy="1071245"/>
            </a:xfrm>
            <a:custGeom>
              <a:avLst/>
              <a:gdLst/>
              <a:ahLst/>
              <a:cxnLst/>
              <a:rect l="l" t="t" r="r" b="b"/>
              <a:pathLst>
                <a:path w="1699894" h="1071245">
                  <a:moveTo>
                    <a:pt x="1508299" y="1037643"/>
                  </a:moveTo>
                  <a:lnTo>
                    <a:pt x="1449034" y="1037643"/>
                  </a:lnTo>
                  <a:lnTo>
                    <a:pt x="1434480" y="1034704"/>
                  </a:lnTo>
                  <a:lnTo>
                    <a:pt x="1422595" y="1026689"/>
                  </a:lnTo>
                  <a:lnTo>
                    <a:pt x="1414581" y="1014801"/>
                  </a:lnTo>
                  <a:lnTo>
                    <a:pt x="1411642" y="1000241"/>
                  </a:lnTo>
                  <a:lnTo>
                    <a:pt x="1411642" y="552705"/>
                  </a:lnTo>
                  <a:lnTo>
                    <a:pt x="1414581" y="538146"/>
                  </a:lnTo>
                  <a:lnTo>
                    <a:pt x="1422595" y="526257"/>
                  </a:lnTo>
                  <a:lnTo>
                    <a:pt x="1434480" y="518242"/>
                  </a:lnTo>
                  <a:lnTo>
                    <a:pt x="1449034" y="515303"/>
                  </a:lnTo>
                  <a:lnTo>
                    <a:pt x="1508299" y="515303"/>
                  </a:lnTo>
                  <a:lnTo>
                    <a:pt x="1522859" y="518242"/>
                  </a:lnTo>
                  <a:lnTo>
                    <a:pt x="1534747" y="526257"/>
                  </a:lnTo>
                  <a:lnTo>
                    <a:pt x="1542762" y="538146"/>
                  </a:lnTo>
                  <a:lnTo>
                    <a:pt x="1545701" y="552705"/>
                  </a:lnTo>
                  <a:lnTo>
                    <a:pt x="1545701" y="1000241"/>
                  </a:lnTo>
                  <a:lnTo>
                    <a:pt x="1542762" y="1014801"/>
                  </a:lnTo>
                  <a:lnTo>
                    <a:pt x="1534747" y="1026689"/>
                  </a:lnTo>
                  <a:lnTo>
                    <a:pt x="1522859" y="1034704"/>
                  </a:lnTo>
                  <a:lnTo>
                    <a:pt x="1508299" y="1037643"/>
                  </a:lnTo>
                  <a:close/>
                </a:path>
                <a:path w="1699894" h="1071245">
                  <a:moveTo>
                    <a:pt x="1411642" y="588903"/>
                  </a:moveTo>
                  <a:lnTo>
                    <a:pt x="1076888" y="588903"/>
                  </a:lnTo>
                  <a:lnTo>
                    <a:pt x="1067157" y="577720"/>
                  </a:lnTo>
                  <a:lnTo>
                    <a:pt x="1056876" y="567050"/>
                  </a:lnTo>
                  <a:lnTo>
                    <a:pt x="1046072" y="556906"/>
                  </a:lnTo>
                  <a:lnTo>
                    <a:pt x="1034774" y="547302"/>
                  </a:lnTo>
                  <a:lnTo>
                    <a:pt x="1034774" y="501366"/>
                  </a:lnTo>
                  <a:lnTo>
                    <a:pt x="1030428" y="479833"/>
                  </a:lnTo>
                  <a:lnTo>
                    <a:pt x="1018573" y="462250"/>
                  </a:lnTo>
                  <a:lnTo>
                    <a:pt x="1000990" y="450395"/>
                  </a:lnTo>
                  <a:lnTo>
                    <a:pt x="979457" y="446049"/>
                  </a:lnTo>
                  <a:lnTo>
                    <a:pt x="719810" y="446049"/>
                  </a:lnTo>
                  <a:lnTo>
                    <a:pt x="698283" y="450395"/>
                  </a:lnTo>
                  <a:lnTo>
                    <a:pt x="680703" y="462250"/>
                  </a:lnTo>
                  <a:lnTo>
                    <a:pt x="668849" y="479833"/>
                  </a:lnTo>
                  <a:lnTo>
                    <a:pt x="664503" y="501366"/>
                  </a:lnTo>
                  <a:lnTo>
                    <a:pt x="664503" y="547302"/>
                  </a:lnTo>
                  <a:lnTo>
                    <a:pt x="653205" y="556906"/>
                  </a:lnTo>
                  <a:lnTo>
                    <a:pt x="642401" y="567050"/>
                  </a:lnTo>
                  <a:lnTo>
                    <a:pt x="632120" y="577720"/>
                  </a:lnTo>
                  <a:lnTo>
                    <a:pt x="622389" y="588903"/>
                  </a:lnTo>
                  <a:lnTo>
                    <a:pt x="287635" y="588903"/>
                  </a:lnTo>
                  <a:lnTo>
                    <a:pt x="287635" y="964588"/>
                  </a:lnTo>
                  <a:lnTo>
                    <a:pt x="622860" y="964588"/>
                  </a:lnTo>
                  <a:lnTo>
                    <a:pt x="658444" y="1000662"/>
                  </a:lnTo>
                  <a:lnTo>
                    <a:pt x="699766" y="1030208"/>
                  </a:lnTo>
                  <a:lnTo>
                    <a:pt x="745973" y="1052372"/>
                  </a:lnTo>
                  <a:lnTo>
                    <a:pt x="796212" y="1066297"/>
                  </a:lnTo>
                  <a:lnTo>
                    <a:pt x="849628" y="1071129"/>
                  </a:lnTo>
                  <a:lnTo>
                    <a:pt x="903050" y="1066297"/>
                  </a:lnTo>
                  <a:lnTo>
                    <a:pt x="953291" y="1052372"/>
                  </a:lnTo>
                  <a:lnTo>
                    <a:pt x="999500" y="1030208"/>
                  </a:lnTo>
                  <a:lnTo>
                    <a:pt x="1040822" y="1000662"/>
                  </a:lnTo>
                  <a:lnTo>
                    <a:pt x="1076407" y="964588"/>
                  </a:lnTo>
                  <a:lnTo>
                    <a:pt x="1411642" y="964588"/>
                  </a:lnTo>
                  <a:lnTo>
                    <a:pt x="1411642" y="588903"/>
                  </a:lnTo>
                  <a:close/>
                </a:path>
                <a:path w="1699894" h="1071245">
                  <a:moveTo>
                    <a:pt x="979038" y="446049"/>
                  </a:moveTo>
                  <a:lnTo>
                    <a:pt x="720229" y="446049"/>
                  </a:lnTo>
                  <a:lnTo>
                    <a:pt x="720229" y="217857"/>
                  </a:lnTo>
                  <a:lnTo>
                    <a:pt x="979038" y="217857"/>
                  </a:lnTo>
                  <a:lnTo>
                    <a:pt x="979038" y="446049"/>
                  </a:lnTo>
                  <a:close/>
                </a:path>
                <a:path w="1699894" h="1071245">
                  <a:moveTo>
                    <a:pt x="1043235" y="107881"/>
                  </a:moveTo>
                  <a:lnTo>
                    <a:pt x="656032" y="107881"/>
                  </a:lnTo>
                  <a:lnTo>
                    <a:pt x="635037" y="103643"/>
                  </a:lnTo>
                  <a:lnTo>
                    <a:pt x="617893" y="92084"/>
                  </a:lnTo>
                  <a:lnTo>
                    <a:pt x="606335" y="74940"/>
                  </a:lnTo>
                  <a:lnTo>
                    <a:pt x="602096" y="53946"/>
                  </a:lnTo>
                  <a:lnTo>
                    <a:pt x="606335" y="32945"/>
                  </a:lnTo>
                  <a:lnTo>
                    <a:pt x="617893" y="15797"/>
                  </a:lnTo>
                  <a:lnTo>
                    <a:pt x="635037" y="4238"/>
                  </a:lnTo>
                  <a:lnTo>
                    <a:pt x="656032" y="0"/>
                  </a:lnTo>
                  <a:lnTo>
                    <a:pt x="1043235" y="0"/>
                  </a:lnTo>
                  <a:lnTo>
                    <a:pt x="1064231" y="4238"/>
                  </a:lnTo>
                  <a:lnTo>
                    <a:pt x="1081379" y="15797"/>
                  </a:lnTo>
                  <a:lnTo>
                    <a:pt x="1092941" y="32945"/>
                  </a:lnTo>
                  <a:lnTo>
                    <a:pt x="1097181" y="53946"/>
                  </a:lnTo>
                  <a:lnTo>
                    <a:pt x="1092941" y="74940"/>
                  </a:lnTo>
                  <a:lnTo>
                    <a:pt x="1081379" y="92084"/>
                  </a:lnTo>
                  <a:lnTo>
                    <a:pt x="1064231" y="103643"/>
                  </a:lnTo>
                  <a:lnTo>
                    <a:pt x="1043235" y="107881"/>
                  </a:lnTo>
                  <a:close/>
                </a:path>
                <a:path w="1699894" h="1071245">
                  <a:moveTo>
                    <a:pt x="995770" y="217867"/>
                  </a:moveTo>
                  <a:lnTo>
                    <a:pt x="703496" y="217867"/>
                  </a:lnTo>
                  <a:lnTo>
                    <a:pt x="688317" y="214802"/>
                  </a:lnTo>
                  <a:lnTo>
                    <a:pt x="675923" y="206442"/>
                  </a:lnTo>
                  <a:lnTo>
                    <a:pt x="667567" y="194044"/>
                  </a:lnTo>
                  <a:lnTo>
                    <a:pt x="664503" y="178863"/>
                  </a:lnTo>
                  <a:lnTo>
                    <a:pt x="664503" y="107881"/>
                  </a:lnTo>
                  <a:lnTo>
                    <a:pt x="1034774" y="107881"/>
                  </a:lnTo>
                  <a:lnTo>
                    <a:pt x="1034774" y="178863"/>
                  </a:lnTo>
                  <a:lnTo>
                    <a:pt x="1031709" y="194044"/>
                  </a:lnTo>
                  <a:lnTo>
                    <a:pt x="1023349" y="206442"/>
                  </a:lnTo>
                  <a:lnTo>
                    <a:pt x="1010951" y="214802"/>
                  </a:lnTo>
                  <a:lnTo>
                    <a:pt x="995770" y="217867"/>
                  </a:lnTo>
                  <a:close/>
                </a:path>
                <a:path w="1699894" h="1071245">
                  <a:moveTo>
                    <a:pt x="250233" y="1037643"/>
                  </a:moveTo>
                  <a:lnTo>
                    <a:pt x="190968" y="1037643"/>
                  </a:lnTo>
                  <a:lnTo>
                    <a:pt x="176414" y="1034704"/>
                  </a:lnTo>
                  <a:lnTo>
                    <a:pt x="164529" y="1026689"/>
                  </a:lnTo>
                  <a:lnTo>
                    <a:pt x="156515" y="1014801"/>
                  </a:lnTo>
                  <a:lnTo>
                    <a:pt x="153576" y="1000241"/>
                  </a:lnTo>
                  <a:lnTo>
                    <a:pt x="153576" y="552705"/>
                  </a:lnTo>
                  <a:lnTo>
                    <a:pt x="156515" y="538146"/>
                  </a:lnTo>
                  <a:lnTo>
                    <a:pt x="164529" y="526257"/>
                  </a:lnTo>
                  <a:lnTo>
                    <a:pt x="176414" y="518242"/>
                  </a:lnTo>
                  <a:lnTo>
                    <a:pt x="190968" y="515303"/>
                  </a:lnTo>
                  <a:lnTo>
                    <a:pt x="250233" y="515303"/>
                  </a:lnTo>
                  <a:lnTo>
                    <a:pt x="264788" y="518242"/>
                  </a:lnTo>
                  <a:lnTo>
                    <a:pt x="276677" y="526257"/>
                  </a:lnTo>
                  <a:lnTo>
                    <a:pt x="284694" y="538146"/>
                  </a:lnTo>
                  <a:lnTo>
                    <a:pt x="287635" y="552705"/>
                  </a:lnTo>
                  <a:lnTo>
                    <a:pt x="287635" y="1000241"/>
                  </a:lnTo>
                  <a:lnTo>
                    <a:pt x="284694" y="1014801"/>
                  </a:lnTo>
                  <a:lnTo>
                    <a:pt x="276677" y="1026689"/>
                  </a:lnTo>
                  <a:lnTo>
                    <a:pt x="264788" y="1034704"/>
                  </a:lnTo>
                  <a:lnTo>
                    <a:pt x="250233" y="1037643"/>
                  </a:lnTo>
                  <a:close/>
                </a:path>
                <a:path w="1699894" h="1071245">
                  <a:moveTo>
                    <a:pt x="1545701" y="588903"/>
                  </a:moveTo>
                  <a:lnTo>
                    <a:pt x="1699267" y="588903"/>
                  </a:lnTo>
                  <a:lnTo>
                    <a:pt x="1699267" y="964588"/>
                  </a:lnTo>
                  <a:lnTo>
                    <a:pt x="1545701" y="964588"/>
                  </a:lnTo>
                </a:path>
                <a:path w="1699894" h="1071245">
                  <a:moveTo>
                    <a:pt x="153576" y="588903"/>
                  </a:moveTo>
                  <a:lnTo>
                    <a:pt x="0" y="588903"/>
                  </a:lnTo>
                  <a:lnTo>
                    <a:pt x="0" y="964588"/>
                  </a:lnTo>
                  <a:lnTo>
                    <a:pt x="153576" y="964588"/>
                  </a:lnTo>
                </a:path>
              </a:pathLst>
            </a:custGeom>
            <a:ln w="52354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4">
            <a:extLst>
              <a:ext uri="{FF2B5EF4-FFF2-40B4-BE49-F238E27FC236}">
                <a16:creationId xmlns:a16="http://schemas.microsoft.com/office/drawing/2014/main" id="{E5073B37-7E18-4DD8-83DC-2DDFE31E60DB}"/>
              </a:ext>
            </a:extLst>
          </p:cNvPr>
          <p:cNvSpPr txBox="1"/>
          <p:nvPr/>
        </p:nvSpPr>
        <p:spPr>
          <a:xfrm>
            <a:off x="824970" y="9900216"/>
            <a:ext cx="18588108" cy="669414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 sz="1600" dirty="0">
                <a:solidFill>
                  <a:srgbClr val="00387A"/>
                </a:solidFill>
                <a:latin typeface="Arial"/>
                <a:cs typeface="Arial"/>
              </a:rPr>
              <a:t>**Energieproduzierende Unternehmen, mineralölverarbeitende Unternehmen, Gewinnung von Erdöl- und Erdgas, Erbringung von Dienstleistungen für die Gewinnung von Erdöl und Erdgas,  Banken - und sonstiges Finanzierungswesen sowie Versicherungswesen, Realitätenwesen, Land- und forstwirtschaftliche Urproduktion, Gebietskörperschaften und deren Betriebe, </a:t>
            </a:r>
            <a:r>
              <a:rPr lang="de-DE" sz="1600" dirty="0">
                <a:solidFill>
                  <a:schemeClr val="tx2"/>
                </a:solidFill>
                <a:latin typeface="Arial"/>
                <a:cs typeface="Arial"/>
              </a:rPr>
              <a:t>staatliche Unternehmen (S13 Liste)</a:t>
            </a:r>
          </a:p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 sz="9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endParaRPr lang="de-AT" sz="950" dirty="0">
              <a:solidFill>
                <a:srgbClr val="00387A"/>
              </a:solidFill>
              <a:latin typeface="Arial"/>
              <a:cs typeface="Arial"/>
            </a:endParaRPr>
          </a:p>
        </p:txBody>
      </p:sp>
      <p:sp>
        <p:nvSpPr>
          <p:cNvPr id="63" name="object 4">
            <a:extLst>
              <a:ext uri="{FF2B5EF4-FFF2-40B4-BE49-F238E27FC236}">
                <a16:creationId xmlns:a16="http://schemas.microsoft.com/office/drawing/2014/main" id="{479B574B-FC84-4517-BD70-0FD9599864A7}"/>
              </a:ext>
            </a:extLst>
          </p:cNvPr>
          <p:cNvSpPr txBox="1"/>
          <p:nvPr/>
        </p:nvSpPr>
        <p:spPr>
          <a:xfrm>
            <a:off x="7361991" y="9284243"/>
            <a:ext cx="5514065" cy="407671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 sz="1200" dirty="0">
                <a:solidFill>
                  <a:srgbClr val="00387A"/>
                </a:solidFill>
                <a:latin typeface="Arial"/>
                <a:cs typeface="Arial"/>
              </a:rPr>
              <a:t>*</a:t>
            </a:r>
            <a:r>
              <a:rPr lang="de-DE" sz="1200" dirty="0">
                <a:solidFill>
                  <a:schemeClr val="tx2"/>
                </a:solidFill>
                <a:latin typeface="Arial"/>
                <a:cs typeface="Arial"/>
              </a:rPr>
              <a:t> Unternehmen mit </a:t>
            </a:r>
            <a:r>
              <a:rPr lang="de-DE" sz="1200" b="1" dirty="0">
                <a:solidFill>
                  <a:schemeClr val="tx2"/>
                </a:solidFill>
                <a:latin typeface="Arial"/>
                <a:cs typeface="Arial"/>
              </a:rPr>
              <a:t>einem Umsatz von nicht mehr als 700.000 </a:t>
            </a:r>
            <a:r>
              <a:rPr lang="de-DE" sz="1200" dirty="0">
                <a:solidFill>
                  <a:schemeClr val="tx2"/>
                </a:solidFill>
                <a:latin typeface="Arial"/>
                <a:cs typeface="Arial"/>
              </a:rPr>
              <a:t>EUR </a:t>
            </a:r>
            <a:r>
              <a:rPr lang="de-DE" sz="1200" b="1" dirty="0">
                <a:solidFill>
                  <a:schemeClr val="tx2"/>
                </a:solidFill>
                <a:latin typeface="Arial"/>
                <a:cs typeface="Arial"/>
              </a:rPr>
              <a:t>müssen </a:t>
            </a:r>
          </a:p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 sz="1200" b="1" dirty="0">
                <a:solidFill>
                  <a:schemeClr val="tx2"/>
                </a:solidFill>
                <a:latin typeface="Arial"/>
                <a:cs typeface="Arial"/>
              </a:rPr>
              <a:t>nicht energieintensiv sein. </a:t>
            </a:r>
            <a:endParaRPr lang="de-AT" sz="1200" dirty="0">
              <a:solidFill>
                <a:srgbClr val="00387A"/>
              </a:solidFill>
              <a:latin typeface="Arial"/>
              <a:cs typeface="Arial"/>
            </a:endParaRPr>
          </a:p>
        </p:txBody>
      </p:sp>
      <p:sp>
        <p:nvSpPr>
          <p:cNvPr id="87" name="object 4">
            <a:extLst>
              <a:ext uri="{FF2B5EF4-FFF2-40B4-BE49-F238E27FC236}">
                <a16:creationId xmlns:a16="http://schemas.microsoft.com/office/drawing/2014/main" id="{DC7AB7EE-B081-4F24-B6C1-E812E052CBCC}"/>
              </a:ext>
            </a:extLst>
          </p:cNvPr>
          <p:cNvSpPr txBox="1"/>
          <p:nvPr/>
        </p:nvSpPr>
        <p:spPr>
          <a:xfrm>
            <a:off x="982226" y="9241547"/>
            <a:ext cx="5514065" cy="407671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 sz="1200" dirty="0">
                <a:solidFill>
                  <a:srgbClr val="00387A"/>
                </a:solidFill>
                <a:latin typeface="Arial"/>
                <a:cs typeface="Arial"/>
              </a:rPr>
              <a:t>*</a:t>
            </a:r>
            <a:r>
              <a:rPr lang="de-DE" sz="1200" dirty="0">
                <a:solidFill>
                  <a:schemeClr val="tx2"/>
                </a:solidFill>
                <a:latin typeface="Arial"/>
                <a:cs typeface="Arial"/>
              </a:rPr>
              <a:t> Unternehmen mit </a:t>
            </a:r>
            <a:r>
              <a:rPr lang="de-DE" sz="1200" b="1" dirty="0">
                <a:solidFill>
                  <a:schemeClr val="tx2"/>
                </a:solidFill>
                <a:latin typeface="Arial"/>
                <a:cs typeface="Arial"/>
              </a:rPr>
              <a:t>einem Umsatz von nicht mehr als 700.000 </a:t>
            </a:r>
            <a:r>
              <a:rPr lang="de-DE" sz="1200" dirty="0">
                <a:solidFill>
                  <a:schemeClr val="tx2"/>
                </a:solidFill>
                <a:latin typeface="Arial"/>
                <a:cs typeface="Arial"/>
              </a:rPr>
              <a:t>EUR </a:t>
            </a:r>
            <a:r>
              <a:rPr lang="de-DE" sz="1200" b="1" dirty="0">
                <a:solidFill>
                  <a:schemeClr val="tx2"/>
                </a:solidFill>
                <a:latin typeface="Arial"/>
                <a:cs typeface="Arial"/>
              </a:rPr>
              <a:t>müssen </a:t>
            </a:r>
          </a:p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 sz="1200" b="1" dirty="0">
                <a:solidFill>
                  <a:schemeClr val="tx2"/>
                </a:solidFill>
                <a:latin typeface="Arial"/>
                <a:cs typeface="Arial"/>
              </a:rPr>
              <a:t>nicht energieintensiv sein. </a:t>
            </a:r>
            <a:endParaRPr lang="de-AT" sz="1200" dirty="0">
              <a:solidFill>
                <a:srgbClr val="00387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680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6" grpId="0" animBg="1"/>
      <p:bldP spid="68" grpId="0"/>
      <p:bldP spid="69" grpId="0"/>
      <p:bldP spid="70" grpId="0"/>
      <p:bldP spid="71" grpId="0" animBg="1"/>
      <p:bldP spid="72" grpId="0" animBg="1"/>
      <p:bldP spid="62" grpId="0"/>
      <p:bldP spid="63" grpId="0"/>
      <p:bldP spid="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9625" y="1052421"/>
            <a:ext cx="18454158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de-DE" dirty="0"/>
              <a:t>förderungsfähige</a:t>
            </a:r>
            <a:r>
              <a:rPr spc="-235" dirty="0"/>
              <a:t> </a:t>
            </a:r>
            <a:r>
              <a:rPr dirty="0" err="1"/>
              <a:t>Unternehmen</a:t>
            </a:r>
            <a:endParaRPr spc="-25" dirty="0"/>
          </a:p>
        </p:txBody>
      </p:sp>
      <p:sp>
        <p:nvSpPr>
          <p:cNvPr id="10" name="object 10"/>
          <p:cNvSpPr txBox="1"/>
          <p:nvPr/>
        </p:nvSpPr>
        <p:spPr>
          <a:xfrm>
            <a:off x="984384" y="2542242"/>
            <a:ext cx="10399896" cy="74320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gewerbliche und industrielle Unternehmen</a:t>
            </a:r>
          </a:p>
          <a:p>
            <a:pPr marL="1905"/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  <a:t>Wirtschaftskammermitglieder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konzessionierte Unternehmen des öffentlichen Verkehrs</a:t>
            </a:r>
          </a:p>
          <a:p>
            <a:pPr marL="0" lvl="2"/>
            <a: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  <a:t>	Seilbahngesellschaften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gemeinnützige Rechtsträger </a:t>
            </a:r>
            <a:b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</a:br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mit ihren unternehmerischen Tätigkeiten</a:t>
            </a:r>
          </a:p>
          <a:p>
            <a:pPr marL="1905"/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  <a:t>Vereine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Bestehende Unternehmen</a:t>
            </a:r>
          </a:p>
          <a:p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  <a:t>gegründet vor 1.1.2021</a:t>
            </a:r>
            <a:b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</a:br>
            <a: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  <a:t>	für Basisstufe gegründet vor 1.1.2022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Energieintensität</a:t>
            </a:r>
          </a:p>
          <a:p>
            <a:pPr marL="0" lvl="1"/>
            <a:r>
              <a:rPr lang="de-DE" sz="2800" b="1" spc="35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  <a:t>Energiekosten mind. 3% vom Produktionswert</a:t>
            </a:r>
            <a:b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</a:br>
            <a:r>
              <a:rPr lang="de-DE" sz="2800" spc="35" dirty="0">
                <a:solidFill>
                  <a:srgbClr val="00387A"/>
                </a:solidFill>
                <a:latin typeface="Arial"/>
                <a:cs typeface="Arial"/>
              </a:rPr>
              <a:t>	oder Umsatz max. EUR 700.000,-</a:t>
            </a:r>
            <a:endParaRPr sz="2800" spc="35" dirty="0">
              <a:solidFill>
                <a:srgbClr val="00387A"/>
              </a:solidFill>
              <a:latin typeface="Arial"/>
              <a:cs typeface="Arial"/>
            </a:endParaRPr>
          </a:p>
          <a:p>
            <a:pPr marL="355600" marR="508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800" b="1" dirty="0">
                <a:solidFill>
                  <a:srgbClr val="00387A"/>
                </a:solidFill>
                <a:latin typeface="Arial"/>
                <a:cs typeface="Arial"/>
              </a:rPr>
              <a:t>Betriebsstätte in Österreich</a:t>
            </a:r>
          </a:p>
          <a:p>
            <a:pPr marL="12700" marR="5080">
              <a:lnSpc>
                <a:spcPts val="5200"/>
              </a:lnSpc>
              <a:spcBef>
                <a:spcPts val="95"/>
              </a:spcBef>
            </a:pPr>
            <a:endParaRPr sz="3600" dirty="0">
              <a:latin typeface="Arial"/>
              <a:cs typeface="Arial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C2DBFE0-AAAB-B4A5-1070-71CD40D6A71B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64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4970" y="795655"/>
            <a:ext cx="18454158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de-DE" dirty="0"/>
              <a:t>Nicht förderungsfähige</a:t>
            </a:r>
            <a:r>
              <a:rPr spc="-235" dirty="0"/>
              <a:t> </a:t>
            </a:r>
            <a:r>
              <a:rPr dirty="0" err="1"/>
              <a:t>Unternehmen</a:t>
            </a:r>
            <a:endParaRPr spc="-25" dirty="0"/>
          </a:p>
        </p:txBody>
      </p:sp>
      <p:sp>
        <p:nvSpPr>
          <p:cNvPr id="10" name="object 10"/>
          <p:cNvSpPr txBox="1"/>
          <p:nvPr/>
        </p:nvSpPr>
        <p:spPr>
          <a:xfrm>
            <a:off x="10408813" y="1967911"/>
            <a:ext cx="8870315" cy="90608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 err="1">
                <a:solidFill>
                  <a:srgbClr val="00387A"/>
                </a:solidFill>
                <a:latin typeface="Arial"/>
                <a:cs typeface="Arial"/>
              </a:rPr>
              <a:t>Verkammerte</a:t>
            </a: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 und nicht </a:t>
            </a:r>
            <a:r>
              <a:rPr lang="de-DE" sz="2400" b="1" spc="35" dirty="0" err="1">
                <a:solidFill>
                  <a:srgbClr val="00387A"/>
                </a:solidFill>
                <a:latin typeface="Arial"/>
                <a:cs typeface="Arial"/>
              </a:rPr>
              <a:t>verkammerte</a:t>
            </a: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 freie Berufe</a:t>
            </a:r>
          </a:p>
          <a:p>
            <a:pPr marL="360000">
              <a:spcBef>
                <a:spcPts val="600"/>
              </a:spcBef>
              <a:spcAft>
                <a:spcPts val="600"/>
              </a:spcAft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dazu zählen</a:t>
            </a:r>
            <a:endParaRPr lang="de-DE" sz="2400" spc="35" dirty="0">
              <a:solidFill>
                <a:srgbClr val="00387A"/>
              </a:solidFill>
              <a:latin typeface="Arial"/>
              <a:cs typeface="Arial"/>
            </a:endParaRP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Apotheker*innen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Architekt*innen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Humanmediziner*innen (inkl. </a:t>
            </a:r>
            <a:r>
              <a:rPr lang="de-DE" sz="2400" spc="35" dirty="0" err="1">
                <a:solidFill>
                  <a:srgbClr val="00387A"/>
                </a:solidFill>
                <a:latin typeface="Arial"/>
                <a:cs typeface="Arial"/>
              </a:rPr>
              <a:t>Zahnärzt</a:t>
            </a: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*innen) und </a:t>
            </a:r>
            <a:r>
              <a:rPr lang="de-DE" sz="2400" spc="35" dirty="0" err="1">
                <a:solidFill>
                  <a:srgbClr val="00387A"/>
                </a:solidFill>
                <a:latin typeface="Arial"/>
                <a:cs typeface="Arial"/>
              </a:rPr>
              <a:t>Tierärzt</a:t>
            </a: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*Innen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Wirtschaftstreuhänder*innen, Steuerberater*innen und Sachverständige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Notar*innen und Rechtsanwälte*innen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Dolmetscher*innen und Journalist*innen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Designer*innen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Musiker*innen und Schauspieler*innen	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Unternehmen, wenn gegen sie oder einen geschäftsführenden Gesellschafter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ein Insolvenzverfahren anhängig ist</a:t>
            </a:r>
          </a:p>
          <a:p>
            <a:pPr marL="792000" indent="-342900">
              <a:buFont typeface="Arial" panose="020B0604020202020204" pitchFamily="34" charset="0"/>
              <a:buChar char="•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	die gesetzlich vorgesehenen Voraussetzungen für die       	Eröffnung eines Insolvenzverfahrens gegeben sind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Definierte Gesetzesverstöße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Unternehmen, gegen die die EU Sanktionen verhängt hat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de-DE" sz="2400" b="1" spc="35" dirty="0">
              <a:solidFill>
                <a:srgbClr val="00387A"/>
              </a:solidFill>
              <a:latin typeface="Arial"/>
              <a:cs typeface="Arial"/>
            </a:endParaRPr>
          </a:p>
          <a:p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	</a:t>
            </a:r>
            <a:endParaRPr lang="de-DE" sz="2400" spc="35" dirty="0">
              <a:solidFill>
                <a:srgbClr val="00387A"/>
              </a:solidFill>
              <a:latin typeface="Arial"/>
              <a:cs typeface="Arial"/>
            </a:endParaRP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de-DE" sz="2400" b="1" spc="35" dirty="0">
              <a:solidFill>
                <a:srgbClr val="00387A"/>
              </a:solidFill>
              <a:latin typeface="Arial"/>
              <a:cs typeface="Arial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C2DBFE0-AAAB-B4A5-1070-71CD40D6A71B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0">
            <a:extLst>
              <a:ext uri="{FF2B5EF4-FFF2-40B4-BE49-F238E27FC236}">
                <a16:creationId xmlns:a16="http://schemas.microsoft.com/office/drawing/2014/main" id="{4CA0E743-1CA1-43F2-815B-F60E34C6E7E2}"/>
              </a:ext>
            </a:extLst>
          </p:cNvPr>
          <p:cNvSpPr txBox="1"/>
          <p:nvPr/>
        </p:nvSpPr>
        <p:spPr>
          <a:xfrm>
            <a:off x="809625" y="1967911"/>
            <a:ext cx="8745855" cy="89402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Gebietskörperschaften und deren Betriebe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staatliche Unternehmen (S13 Liste)</a:t>
            </a:r>
          </a:p>
          <a:p>
            <a:pPr marL="540000" indent="-342900">
              <a:spcBef>
                <a:spcPts val="1200"/>
              </a:spcBef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Ausgenommen: Wettbewerb am Markt UND keine Erbringung hoheitlicher Tätigkeiten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Ausgeschlossene Branchen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Energieproduzierende Unternehmen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mineralölverarbeitende Unternehmen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Gewinnung von Erdöl- und Erdgas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Erbringung von Dienstleistungen für die Gewinnung von Erdöl und Erdgas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Banken - und sonstiges Finanzierungswesen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Versicherungswesen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Realitätenwesen</a:t>
            </a:r>
          </a:p>
          <a:p>
            <a:pPr marL="540000" indent="-342900">
              <a:buFont typeface="Symbol" panose="05050102010706020507" pitchFamily="18" charset="2"/>
              <a:buChar char="-"/>
            </a:pPr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Land- und forstwirtschaftliche Urproduktion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Neugründungen</a:t>
            </a:r>
          </a:p>
          <a:p>
            <a:pPr marL="0" lvl="2"/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	ab 1.1.2021 für Berechnungsstufe</a:t>
            </a:r>
          </a:p>
          <a:p>
            <a:pPr marL="0" lvl="2"/>
            <a:r>
              <a:rPr lang="de-DE" sz="2400" spc="35" dirty="0">
                <a:solidFill>
                  <a:srgbClr val="00387A"/>
                </a:solidFill>
                <a:latin typeface="Arial"/>
                <a:cs typeface="Arial"/>
              </a:rPr>
              <a:t>	ab 1.1.2022 generell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Vereine ohne unternehmerische Tätigkeiten</a:t>
            </a:r>
          </a:p>
          <a:p>
            <a:pPr marL="344805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de-DE" sz="2400" b="1" spc="35" dirty="0">
                <a:solidFill>
                  <a:srgbClr val="00387A"/>
                </a:solidFill>
                <a:latin typeface="Arial"/>
                <a:cs typeface="Arial"/>
              </a:rPr>
              <a:t>Politische Parteien und Unternehmen in deren Eigentum</a:t>
            </a:r>
          </a:p>
          <a:p>
            <a:pPr marL="1905"/>
            <a:endParaRPr lang="de-DE" sz="2400" spc="35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 marR="5080">
              <a:lnSpc>
                <a:spcPts val="5200"/>
              </a:lnSpc>
              <a:spcBef>
                <a:spcPts val="95"/>
              </a:spcBef>
            </a:pPr>
            <a:endParaRPr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405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4970" y="795655"/>
            <a:ext cx="18454158" cy="198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err="1"/>
              <a:t>Wann</a:t>
            </a:r>
            <a:r>
              <a:rPr spc="-240" dirty="0"/>
              <a:t> </a:t>
            </a:r>
            <a:r>
              <a:rPr dirty="0" err="1"/>
              <a:t>ist</a:t>
            </a:r>
            <a:r>
              <a:rPr spc="-235" dirty="0"/>
              <a:t> </a:t>
            </a:r>
            <a:r>
              <a:rPr dirty="0" err="1"/>
              <a:t>ein</a:t>
            </a:r>
            <a:r>
              <a:rPr spc="-235" dirty="0"/>
              <a:t> </a:t>
            </a:r>
            <a:r>
              <a:rPr dirty="0" err="1"/>
              <a:t>Unternehmen</a:t>
            </a:r>
            <a:r>
              <a:rPr spc="-235" dirty="0"/>
              <a:t> </a:t>
            </a:r>
            <a:r>
              <a:rPr spc="-25" dirty="0" err="1"/>
              <a:t>energieintensiv</a:t>
            </a:r>
            <a:r>
              <a:rPr spc="-25" dirty="0"/>
              <a:t>?</a:t>
            </a:r>
          </a:p>
          <a:p>
            <a:pPr marL="12700">
              <a:spcBef>
                <a:spcPts val="10"/>
              </a:spcBef>
            </a:pPr>
            <a:r>
              <a:rPr lang="de-DE" sz="2400" dirty="0">
                <a:solidFill>
                  <a:srgbClr val="FFC000"/>
                </a:solidFill>
                <a:latin typeface="Arial"/>
                <a:cs typeface="Arial"/>
              </a:rPr>
              <a:t>Unternehmen mit einem Umsatz von nicht mehr als 700.000 EUR (gemäß letztverfügbarem/r Jahresumsatz, Einkommenssteuer- oder Körperschaftssteuererklärung) müssen nicht energieintensiv sein </a:t>
            </a:r>
            <a:br>
              <a:rPr lang="de-AT" sz="2400" dirty="0">
                <a:solidFill>
                  <a:srgbClr val="002060"/>
                </a:solidFill>
                <a:latin typeface="Arial"/>
                <a:cs typeface="Arial"/>
              </a:rPr>
            </a:br>
            <a:endParaRPr sz="2400" b="0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09625" y="2560969"/>
            <a:ext cx="16674334" cy="2420934"/>
          </a:xfrm>
          <a:custGeom>
            <a:avLst/>
            <a:gdLst/>
            <a:ahLst/>
            <a:cxnLst/>
            <a:rect l="l" t="t" r="r" b="b"/>
            <a:pathLst>
              <a:path w="10052050" h="6199505">
                <a:moveTo>
                  <a:pt x="10052049" y="0"/>
                </a:moveTo>
                <a:lnTo>
                  <a:pt x="0" y="0"/>
                </a:lnTo>
                <a:lnTo>
                  <a:pt x="0" y="6199235"/>
                </a:lnTo>
                <a:lnTo>
                  <a:pt x="8376708" y="6199235"/>
                </a:lnTo>
                <a:lnTo>
                  <a:pt x="10052049" y="0"/>
                </a:lnTo>
                <a:close/>
              </a:path>
            </a:pathLst>
          </a:custGeom>
          <a:solidFill>
            <a:srgbClr val="EFF1F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1926059" y="2793220"/>
            <a:ext cx="5546796" cy="19639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" algn="ctr">
              <a:lnSpc>
                <a:spcPts val="5200"/>
              </a:lnSpc>
              <a:spcBef>
                <a:spcPts val="95"/>
              </a:spcBef>
            </a:pPr>
            <a:r>
              <a:rPr sz="3600" b="1" spc="35" dirty="0" err="1">
                <a:solidFill>
                  <a:srgbClr val="00387A"/>
                </a:solidFill>
                <a:latin typeface="Arial"/>
                <a:cs typeface="Arial"/>
              </a:rPr>
              <a:t>Energiekosten</a:t>
            </a:r>
            <a:r>
              <a:rPr lang="de-AT" sz="3600" b="1" spc="35" dirty="0">
                <a:solidFill>
                  <a:srgbClr val="00387A"/>
                </a:solidFill>
                <a:latin typeface="Arial"/>
                <a:cs typeface="Arial"/>
              </a:rPr>
              <a:t>*</a:t>
            </a:r>
            <a:endParaRPr sz="3600" dirty="0">
              <a:latin typeface="Arial"/>
              <a:cs typeface="Arial"/>
            </a:endParaRPr>
          </a:p>
          <a:p>
            <a:pPr marL="12700" marR="5080" algn="ctr">
              <a:lnSpc>
                <a:spcPts val="5200"/>
              </a:lnSpc>
              <a:spcBef>
                <a:spcPts val="95"/>
              </a:spcBef>
            </a:pPr>
            <a:r>
              <a:rPr sz="3600" dirty="0" err="1">
                <a:solidFill>
                  <a:srgbClr val="00387A"/>
                </a:solidFill>
                <a:latin typeface="Arial"/>
                <a:cs typeface="Arial"/>
              </a:rPr>
              <a:t>im</a:t>
            </a:r>
            <a:r>
              <a:rPr sz="3600" spc="3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600" dirty="0" err="1">
                <a:solidFill>
                  <a:srgbClr val="00387A"/>
                </a:solidFill>
                <a:latin typeface="Arial"/>
                <a:cs typeface="Arial"/>
              </a:rPr>
              <a:t>Unternehmen</a:t>
            </a:r>
            <a:r>
              <a:rPr sz="3600" spc="3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600" spc="-10" dirty="0" err="1">
                <a:solidFill>
                  <a:srgbClr val="00387A"/>
                </a:solidFill>
                <a:latin typeface="Arial"/>
                <a:cs typeface="Arial"/>
              </a:rPr>
              <a:t>belaufen</a:t>
            </a:r>
            <a:r>
              <a:rPr sz="360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600" dirty="0" err="1">
                <a:solidFill>
                  <a:srgbClr val="00387A"/>
                </a:solidFill>
                <a:latin typeface="Arial"/>
                <a:cs typeface="Arial"/>
              </a:rPr>
              <a:t>sich</a:t>
            </a:r>
            <a:r>
              <a:rPr sz="3600" spc="2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00387A"/>
                </a:solidFill>
                <a:latin typeface="Arial"/>
                <a:cs typeface="Arial"/>
              </a:rPr>
              <a:t>auf</a:t>
            </a:r>
            <a:r>
              <a:rPr sz="3600" spc="2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3600" spc="-10" dirty="0" err="1">
                <a:solidFill>
                  <a:srgbClr val="00387A"/>
                </a:solidFill>
                <a:latin typeface="Arial"/>
                <a:cs typeface="Arial"/>
              </a:rPr>
              <a:t>mindestens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52049" y="2815626"/>
            <a:ext cx="3938270" cy="192700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350" algn="ctr">
              <a:lnSpc>
                <a:spcPct val="100000"/>
              </a:lnSpc>
              <a:spcBef>
                <a:spcPts val="135"/>
              </a:spcBef>
            </a:pPr>
            <a:r>
              <a:rPr sz="5900" b="1" spc="90" dirty="0">
                <a:solidFill>
                  <a:srgbClr val="00387A"/>
                </a:solidFill>
                <a:latin typeface="Arial"/>
                <a:cs typeface="Arial"/>
              </a:rPr>
              <a:t>3%</a:t>
            </a:r>
            <a:endParaRPr lang="de-DE" sz="5900" b="1" dirty="0">
              <a:latin typeface="Arial"/>
              <a:cs typeface="Arial"/>
            </a:endParaRPr>
          </a:p>
          <a:p>
            <a:pPr marL="6350" algn="ctr">
              <a:lnSpc>
                <a:spcPct val="100000"/>
              </a:lnSpc>
              <a:spcBef>
                <a:spcPts val="135"/>
              </a:spcBef>
            </a:pPr>
            <a:r>
              <a:rPr sz="3300" spc="-25" dirty="0">
                <a:solidFill>
                  <a:srgbClr val="00387A"/>
                </a:solidFill>
                <a:latin typeface="Arial"/>
                <a:cs typeface="Arial"/>
              </a:rPr>
              <a:t>des</a:t>
            </a:r>
            <a:endParaRPr sz="3300" dirty="0">
              <a:latin typeface="Arial"/>
              <a:cs typeface="Arial"/>
            </a:endParaRPr>
          </a:p>
          <a:p>
            <a:pPr algn="ctr">
              <a:lnSpc>
                <a:spcPts val="3960"/>
              </a:lnSpc>
            </a:pPr>
            <a:r>
              <a:rPr sz="3300" b="1" spc="-10" dirty="0" err="1">
                <a:solidFill>
                  <a:srgbClr val="00387A"/>
                </a:solidFill>
                <a:latin typeface="Arial"/>
                <a:cs typeface="Arial"/>
              </a:rPr>
              <a:t>Produktionswertes</a:t>
            </a:r>
            <a:endParaRPr sz="33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09625" y="5227586"/>
            <a:ext cx="18828280" cy="551561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lang="de-DE" sz="2400" b="1" dirty="0">
                <a:latin typeface="Arial"/>
                <a:cs typeface="Arial"/>
              </a:rPr>
              <a:t>Energie- und Strombeschaffungskosten zur Feststellung der Energieintensität </a:t>
            </a:r>
          </a:p>
          <a:p>
            <a:pPr marL="12700">
              <a:spcBef>
                <a:spcPts val="90"/>
              </a:spcBef>
            </a:pPr>
            <a:r>
              <a:rPr lang="de-DE" sz="2400" dirty="0">
                <a:latin typeface="Arial"/>
                <a:cs typeface="Arial"/>
              </a:rPr>
              <a:t>sind die tatsächlichen Kosten für die Beschaffung der Energie oder für die Gewinnung der Energie im Betrieb.</a:t>
            </a:r>
          </a:p>
          <a:p>
            <a:pPr marL="12700">
              <a:spcBef>
                <a:spcPts val="90"/>
              </a:spcBef>
            </a:pPr>
            <a:r>
              <a:rPr lang="de-AT" sz="2400" spc="-10" dirty="0">
                <a:latin typeface="Arial"/>
                <a:cs typeface="Arial"/>
              </a:rPr>
              <a:t>Die zu berücksichtigenden Energiekostenarten finden sich in der Beilage zur Richtlinie. Bei Förderungen in Basis Stufe 1 zählen auch die </a:t>
            </a:r>
            <a:r>
              <a:rPr lang="de-AT" sz="2400" b="1" spc="-10" dirty="0">
                <a:latin typeface="Arial"/>
                <a:cs typeface="Arial"/>
              </a:rPr>
              <a:t>Kosten für Fahrzeugtreibstoffe </a:t>
            </a:r>
            <a:r>
              <a:rPr lang="de-AT" sz="2400" spc="-10" dirty="0">
                <a:latin typeface="Arial"/>
                <a:cs typeface="Arial"/>
              </a:rPr>
              <a:t>zu den Energiekosten, bei Förderungen ab Stufe 2 zählen Fahrzeugtreibstoffe nicht mehr zu den Energiekosten</a:t>
            </a:r>
            <a:endParaRPr lang="de-AT" sz="2800" dirty="0">
              <a:latin typeface="Arial"/>
              <a:cs typeface="Arial"/>
            </a:endParaRPr>
          </a:p>
          <a:p>
            <a:pPr marL="12700">
              <a:spcBef>
                <a:spcPts val="1200"/>
              </a:spcBef>
            </a:pPr>
            <a:r>
              <a:rPr lang="de-AT" sz="2400" b="1" dirty="0">
                <a:latin typeface="Arial"/>
                <a:cs typeface="Arial"/>
              </a:rPr>
              <a:t>Produktionswert</a:t>
            </a:r>
          </a:p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Umsatz</a:t>
            </a:r>
          </a:p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de-AT" sz="2400" dirty="0">
                <a:latin typeface="Arial" panose="020B0604020202020204" pitchFamily="34" charset="0"/>
                <a:cs typeface="Arial" panose="020B0604020202020204" pitchFamily="34" charset="0"/>
              </a:rPr>
              <a:t>an den Preis des Erzeugnisses geknüpften Subventionen</a:t>
            </a:r>
          </a:p>
          <a:p>
            <a:r>
              <a:rPr lang="de-AT" sz="2400" dirty="0">
                <a:latin typeface="Arial" panose="020B0604020202020204" pitchFamily="34" charset="0"/>
                <a:cs typeface="Arial" panose="020B0604020202020204" pitchFamily="34" charset="0"/>
              </a:rPr>
              <a:t>+/- Vorratsveränderungen bei fertigen und unfertigen Erzeugnissen</a:t>
            </a:r>
          </a:p>
          <a:p>
            <a:r>
              <a:rPr lang="de-AT" sz="2400" dirty="0">
                <a:latin typeface="Arial" panose="020B0604020202020204" pitchFamily="34" charset="0"/>
                <a:cs typeface="Arial" panose="020B0604020202020204" pitchFamily="34" charset="0"/>
              </a:rPr>
              <a:t>+/- Vorratsveränderungen bei zum Wiederverkauf erworbener Waren und Dienstleistungen</a:t>
            </a:r>
          </a:p>
          <a:p>
            <a:r>
              <a:rPr lang="de-AT" sz="2400" dirty="0">
                <a:latin typeface="Arial" panose="020B0604020202020204" pitchFamily="34" charset="0"/>
                <a:cs typeface="Arial" panose="020B0604020202020204" pitchFamily="34" charset="0"/>
              </a:rPr>
              <a:t>- Käufe von Waren und Dienstleistungen zum Wiederverkauf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400" dirty="0" err="1">
                <a:latin typeface="Arial"/>
                <a:cs typeface="Arial"/>
              </a:rPr>
              <a:t>Feststellung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auf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Grundlage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 err="1">
                <a:latin typeface="Arial"/>
                <a:cs typeface="Arial"/>
              </a:rPr>
              <a:t>Jahresabschlusses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2021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 err="1">
                <a:latin typeface="Arial"/>
                <a:cs typeface="Arial"/>
              </a:rPr>
              <a:t>bzw</a:t>
            </a:r>
            <a:r>
              <a:rPr sz="2400" spc="-10" dirty="0">
                <a:latin typeface="Arial"/>
                <a:cs typeface="Arial"/>
              </a:rPr>
              <a:t>.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wenn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dieser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noch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nicht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verfügbar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wäre</a:t>
            </a:r>
            <a:r>
              <a:rPr sz="2400" dirty="0">
                <a:latin typeface="Arial"/>
                <a:cs typeface="Arial"/>
              </a:rPr>
              <a:t>,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des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letzten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verfügbaren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 err="1">
                <a:latin typeface="Arial"/>
                <a:cs typeface="Arial"/>
              </a:rPr>
              <a:t>Jahresabschlusses</a:t>
            </a:r>
            <a:r>
              <a:rPr lang="de-AT" sz="2400" spc="-10" dirty="0">
                <a:latin typeface="Arial"/>
                <a:cs typeface="Arial"/>
              </a:rPr>
              <a:t>, bei Einnahmen-/Ausgabenrechnungen mit einer vereinfachten </a:t>
            </a:r>
            <a:r>
              <a:rPr lang="de-AT" sz="2400" spc="-10" dirty="0">
                <a:solidFill>
                  <a:srgbClr val="002060"/>
                </a:solidFill>
                <a:latin typeface="Arial"/>
                <a:cs typeface="Arial"/>
              </a:rPr>
              <a:t>Berechnung</a:t>
            </a:r>
            <a:r>
              <a:rPr lang="de-AT" sz="2400" spc="-10" dirty="0">
                <a:latin typeface="Arial"/>
                <a:cs typeface="Arial"/>
              </a:rPr>
              <a:t>. Alternativ kann bei Stufe 1 auch mit den Werten aus dem Zeitraum 1.2. – 30.9. 2022 gerechnet werden.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C2DBFE0-AAAB-B4A5-1070-71CD40D6A71B}"/>
              </a:ext>
            </a:extLst>
          </p:cNvPr>
          <p:cNvSpPr txBox="1"/>
          <p:nvPr/>
        </p:nvSpPr>
        <p:spPr>
          <a:xfrm>
            <a:off x="809625" y="437840"/>
            <a:ext cx="88924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  <a:p>
            <a:endParaRPr lang="de-AT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26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363546" y="4100744"/>
            <a:ext cx="12889865" cy="4209415"/>
            <a:chOff x="6363546" y="4100744"/>
            <a:chExt cx="12889865" cy="4209415"/>
          </a:xfrm>
        </p:grpSpPr>
        <p:sp>
          <p:nvSpPr>
            <p:cNvPr id="3" name="object 3"/>
            <p:cNvSpPr/>
            <p:nvPr/>
          </p:nvSpPr>
          <p:spPr>
            <a:xfrm>
              <a:off x="6363546" y="5394837"/>
              <a:ext cx="1889760" cy="2915285"/>
            </a:xfrm>
            <a:custGeom>
              <a:avLst/>
              <a:gdLst/>
              <a:ahLst/>
              <a:cxnLst/>
              <a:rect l="l" t="t" r="r" b="b"/>
              <a:pathLst>
                <a:path w="1889759" h="2915284">
                  <a:moveTo>
                    <a:pt x="1826844" y="0"/>
                  </a:moveTo>
                  <a:lnTo>
                    <a:pt x="62825" y="0"/>
                  </a:lnTo>
                  <a:lnTo>
                    <a:pt x="38369" y="4938"/>
                  </a:lnTo>
                  <a:lnTo>
                    <a:pt x="18399" y="18403"/>
                  </a:lnTo>
                  <a:lnTo>
                    <a:pt x="4936" y="38373"/>
                  </a:lnTo>
                  <a:lnTo>
                    <a:pt x="0" y="62825"/>
                  </a:lnTo>
                  <a:lnTo>
                    <a:pt x="0" y="2852258"/>
                  </a:lnTo>
                  <a:lnTo>
                    <a:pt x="4936" y="2876714"/>
                  </a:lnTo>
                  <a:lnTo>
                    <a:pt x="18399" y="2896684"/>
                  </a:lnTo>
                  <a:lnTo>
                    <a:pt x="38369" y="2910147"/>
                  </a:lnTo>
                  <a:lnTo>
                    <a:pt x="62825" y="2915084"/>
                  </a:lnTo>
                  <a:lnTo>
                    <a:pt x="1826844" y="2915084"/>
                  </a:lnTo>
                  <a:lnTo>
                    <a:pt x="1851296" y="2910147"/>
                  </a:lnTo>
                  <a:lnTo>
                    <a:pt x="1871266" y="2896684"/>
                  </a:lnTo>
                  <a:lnTo>
                    <a:pt x="1884732" y="2876714"/>
                  </a:lnTo>
                  <a:lnTo>
                    <a:pt x="1889670" y="2852258"/>
                  </a:lnTo>
                  <a:lnTo>
                    <a:pt x="1889670" y="62825"/>
                  </a:lnTo>
                  <a:lnTo>
                    <a:pt x="1884732" y="38373"/>
                  </a:lnTo>
                  <a:lnTo>
                    <a:pt x="1871266" y="18403"/>
                  </a:lnTo>
                  <a:lnTo>
                    <a:pt x="1851296" y="4938"/>
                  </a:lnTo>
                  <a:lnTo>
                    <a:pt x="1826844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510181" y="4100744"/>
              <a:ext cx="9742805" cy="1174115"/>
            </a:xfrm>
            <a:custGeom>
              <a:avLst/>
              <a:gdLst/>
              <a:ahLst/>
              <a:cxnLst/>
              <a:rect l="l" t="t" r="r" b="b"/>
              <a:pathLst>
                <a:path w="9742805" h="1174114">
                  <a:moveTo>
                    <a:pt x="9742781" y="0"/>
                  </a:moveTo>
                  <a:lnTo>
                    <a:pt x="0" y="0"/>
                  </a:lnTo>
                  <a:lnTo>
                    <a:pt x="0" y="1173849"/>
                  </a:lnTo>
                  <a:lnTo>
                    <a:pt x="9742781" y="1173849"/>
                  </a:lnTo>
                  <a:lnTo>
                    <a:pt x="9742781" y="0"/>
                  </a:lnTo>
                  <a:close/>
                </a:path>
              </a:pathLst>
            </a:custGeom>
            <a:solidFill>
              <a:srgbClr val="D5ED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510181" y="3753058"/>
            <a:ext cx="9742805" cy="347980"/>
          </a:xfrm>
          <a:prstGeom prst="rect">
            <a:avLst/>
          </a:prstGeom>
          <a:solidFill>
            <a:srgbClr val="93D2FF"/>
          </a:solidFill>
        </p:spPr>
        <p:txBody>
          <a:bodyPr vert="horz" wrap="square" lIns="0" tIns="29209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229"/>
              </a:spcBef>
            </a:pPr>
            <a:r>
              <a:rPr sz="1800" b="1" spc="-10">
                <a:solidFill>
                  <a:srgbClr val="00387A"/>
                </a:solidFill>
                <a:latin typeface="Arial"/>
                <a:cs typeface="Arial"/>
              </a:rPr>
              <a:t>BASIS-</a:t>
            </a:r>
            <a:r>
              <a:rPr sz="1800" b="1">
                <a:solidFill>
                  <a:srgbClr val="00387A"/>
                </a:solidFill>
                <a:latin typeface="Arial"/>
                <a:cs typeface="Arial"/>
              </a:rPr>
              <a:t>STUFE</a:t>
            </a:r>
            <a:r>
              <a:rPr sz="1800" b="1" spc="1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800" b="1" spc="-50">
                <a:solidFill>
                  <a:srgbClr val="00387A"/>
                </a:solidFill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98478" y="4577202"/>
            <a:ext cx="229425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2950" b="1" spc="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2950" b="1" spc="-4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 spc="-10">
                <a:solidFill>
                  <a:srgbClr val="00387A"/>
                </a:solidFill>
                <a:latin typeface="Arial"/>
                <a:cs typeface="Arial"/>
              </a:rPr>
              <a:t>400.000</a:t>
            </a:r>
            <a:endParaRPr sz="29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139281" y="4643068"/>
            <a:ext cx="812165" cy="352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endParaRPr sz="21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06226" y="4641979"/>
            <a:ext cx="946785" cy="352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Erdgas</a:t>
            </a:r>
            <a:endParaRPr sz="21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632704" y="4643612"/>
            <a:ext cx="1414145" cy="352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b="1" spc="-20">
                <a:solidFill>
                  <a:srgbClr val="00387A"/>
                </a:solidFill>
                <a:latin typeface="Arial"/>
                <a:cs typeface="Arial"/>
              </a:rPr>
              <a:t>Treibstoffe</a:t>
            </a:r>
            <a:endParaRPr sz="21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7534" y="4206637"/>
            <a:ext cx="4737100" cy="252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544445" algn="l"/>
              </a:tabLst>
            </a:pP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Zuschusshöhe: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450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Förderbare</a:t>
            </a:r>
            <a:r>
              <a:rPr sz="1450" u="sng" spc="15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Energieträger: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24970" y="3029829"/>
            <a:ext cx="455993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b="1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Welches</a:t>
            </a:r>
            <a:r>
              <a:rPr sz="1950" b="1" u="sng" spc="4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Unternehmen</a:t>
            </a:r>
            <a:r>
              <a:rPr sz="1950" b="1" u="sng" spc="4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hat</a:t>
            </a:r>
            <a:r>
              <a:rPr sz="1950" b="1" u="sng" spc="-4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Anspruch?</a:t>
            </a:r>
            <a:endParaRPr sz="19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490642" y="3029829"/>
            <a:ext cx="5971608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b="1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Welche</a:t>
            </a:r>
            <a:r>
              <a:rPr sz="1950" b="1" u="sng" spc="75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Förderungskategorien</a:t>
            </a:r>
            <a:r>
              <a:rPr sz="1950" b="1" u="sng" spc="8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gibt</a:t>
            </a:r>
            <a:r>
              <a:rPr sz="1950" b="1" u="sng" spc="8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950" b="1" u="sng" spc="-25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es?</a:t>
            </a:r>
            <a:endParaRPr sz="195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67858" y="4014969"/>
            <a:ext cx="1914525" cy="3778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10">
                <a:solidFill>
                  <a:srgbClr val="00A5E8"/>
                </a:solidFill>
                <a:latin typeface="Arial"/>
                <a:cs typeface="Arial"/>
              </a:rPr>
              <a:t>Unternehmen</a:t>
            </a:r>
            <a:endParaRPr sz="2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64884" y="5445735"/>
            <a:ext cx="2764859" cy="29202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95"/>
              </a:spcBef>
            </a:pPr>
            <a:r>
              <a:rPr sz="1800" b="1" dirty="0" err="1">
                <a:latin typeface="Arial"/>
                <a:cs typeface="Arial"/>
              </a:rPr>
              <a:t>Handelt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es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 err="1">
                <a:latin typeface="Arial"/>
                <a:cs typeface="Arial"/>
              </a:rPr>
              <a:t>sich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um </a:t>
            </a:r>
            <a:r>
              <a:rPr sz="1800" b="1" dirty="0" err="1">
                <a:latin typeface="Arial"/>
                <a:cs typeface="Arial"/>
              </a:rPr>
              <a:t>ein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10" dirty="0" err="1">
                <a:latin typeface="Arial"/>
                <a:cs typeface="Arial"/>
              </a:rPr>
              <a:t>energieintensives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10" dirty="0" err="1">
                <a:latin typeface="Arial"/>
                <a:cs typeface="Arial"/>
              </a:rPr>
              <a:t>Unternehme</a:t>
            </a:r>
            <a:r>
              <a:rPr sz="1800" b="1" spc="-10" dirty="0" err="1">
                <a:solidFill>
                  <a:schemeClr val="tx2"/>
                </a:solidFill>
                <a:latin typeface="Arial"/>
                <a:cs typeface="Arial"/>
              </a:rPr>
              <a:t>n</a:t>
            </a:r>
            <a:r>
              <a:rPr sz="1800" b="1" spc="-10" dirty="0">
                <a:solidFill>
                  <a:schemeClr val="tx2"/>
                </a:solidFill>
                <a:latin typeface="Arial"/>
                <a:cs typeface="Arial"/>
              </a:rPr>
              <a:t>?</a:t>
            </a:r>
            <a:br>
              <a:rPr lang="de-DE" sz="1800" b="1" spc="-10" dirty="0">
                <a:solidFill>
                  <a:schemeClr val="tx2"/>
                </a:solidFill>
                <a:latin typeface="Arial"/>
                <a:cs typeface="Arial"/>
              </a:rPr>
            </a:br>
            <a:endParaRPr sz="1800" dirty="0">
              <a:solidFill>
                <a:schemeClr val="tx2"/>
              </a:solidFill>
              <a:latin typeface="Arial"/>
              <a:cs typeface="Arial"/>
            </a:endParaRPr>
          </a:p>
          <a:p>
            <a:pPr marL="180000" marR="5080" indent="-180000">
              <a:lnSpc>
                <a:spcPct val="100800"/>
              </a:lnSpc>
              <a:spcBef>
                <a:spcPts val="95"/>
              </a:spcBef>
              <a:buChar char="•"/>
              <a:tabLst>
                <a:tab pos="201295" algn="l"/>
              </a:tabLst>
            </a:pPr>
            <a:r>
              <a:rPr dirty="0" err="1">
                <a:latin typeface="Arial"/>
                <a:cs typeface="Arial"/>
              </a:rPr>
              <a:t>Energiekosten</a:t>
            </a:r>
            <a:r>
              <a:rPr dirty="0">
                <a:latin typeface="Arial"/>
                <a:cs typeface="Arial"/>
              </a:rPr>
              <a:t> min. 3% des</a:t>
            </a:r>
            <a:r>
              <a:rPr lang="de-DE" dirty="0">
                <a:latin typeface="Arial"/>
                <a:cs typeface="Arial"/>
              </a:rPr>
              <a:t> </a:t>
            </a:r>
            <a:r>
              <a:rPr lang="de-AT" dirty="0">
                <a:latin typeface="Arial"/>
                <a:cs typeface="Arial"/>
              </a:rPr>
              <a:t>Produktionswertes</a:t>
            </a:r>
          </a:p>
          <a:p>
            <a:pPr marL="12065" marR="820419">
              <a:lnSpc>
                <a:spcPct val="100000"/>
              </a:lnSpc>
              <a:spcBef>
                <a:spcPts val="1205"/>
              </a:spcBef>
              <a:tabLst>
                <a:tab pos="201295" algn="l"/>
              </a:tabLst>
            </a:pPr>
            <a:r>
              <a:rPr lang="de-AT" sz="1650" spc="-10" dirty="0">
                <a:latin typeface="Arial"/>
                <a:cs typeface="Arial"/>
              </a:rPr>
              <a:t>ODER</a:t>
            </a:r>
            <a:br>
              <a:rPr lang="de-AT" sz="1650" spc="-10" dirty="0">
                <a:latin typeface="Arial"/>
                <a:cs typeface="Arial"/>
              </a:rPr>
            </a:br>
            <a:endParaRPr lang="de-AT" sz="1650" spc="-10" dirty="0">
              <a:latin typeface="Arial"/>
              <a:cs typeface="Arial"/>
            </a:endParaRPr>
          </a:p>
          <a:p>
            <a:pPr marL="180000" marR="5080" indent="-180000">
              <a:lnSpc>
                <a:spcPct val="100800"/>
              </a:lnSpc>
              <a:spcBef>
                <a:spcPts val="95"/>
              </a:spcBef>
              <a:buChar char="•"/>
              <a:tabLst>
                <a:tab pos="201295" algn="l"/>
              </a:tabLst>
            </a:pPr>
            <a:r>
              <a:rPr lang="de-AT" dirty="0">
                <a:latin typeface="Arial"/>
                <a:cs typeface="Arial"/>
              </a:rPr>
              <a:t>Umsatz nicht mehr als EUR 700.000,-*)</a:t>
            </a:r>
          </a:p>
        </p:txBody>
      </p:sp>
      <p:grpSp>
        <p:nvGrpSpPr>
          <p:cNvPr id="17" name="object 17"/>
          <p:cNvGrpSpPr/>
          <p:nvPr/>
        </p:nvGrpSpPr>
        <p:grpSpPr>
          <a:xfrm>
            <a:off x="9235320" y="4270597"/>
            <a:ext cx="7338059" cy="842010"/>
            <a:chOff x="9235320" y="4270597"/>
            <a:chExt cx="7338059" cy="842010"/>
          </a:xfrm>
        </p:grpSpPr>
        <p:sp>
          <p:nvSpPr>
            <p:cNvPr id="18" name="object 18"/>
            <p:cNvSpPr/>
            <p:nvPr/>
          </p:nvSpPr>
          <p:spPr>
            <a:xfrm>
              <a:off x="9235320" y="4270597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10">
                  <a:moveTo>
                    <a:pt x="274860" y="0"/>
                  </a:moveTo>
                  <a:lnTo>
                    <a:pt x="225455" y="4428"/>
                  </a:lnTo>
                  <a:lnTo>
                    <a:pt x="178954" y="17195"/>
                  </a:lnTo>
                  <a:lnTo>
                    <a:pt x="136135" y="37525"/>
                  </a:lnTo>
                  <a:lnTo>
                    <a:pt x="97773" y="64641"/>
                  </a:lnTo>
                  <a:lnTo>
                    <a:pt x="64645" y="97769"/>
                  </a:lnTo>
                  <a:lnTo>
                    <a:pt x="37527" y="136130"/>
                  </a:lnTo>
                  <a:lnTo>
                    <a:pt x="17196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6" y="370770"/>
                  </a:lnTo>
                  <a:lnTo>
                    <a:pt x="37527" y="413590"/>
                  </a:lnTo>
                  <a:lnTo>
                    <a:pt x="64645" y="451952"/>
                  </a:lnTo>
                  <a:lnTo>
                    <a:pt x="97773" y="485079"/>
                  </a:lnTo>
                  <a:lnTo>
                    <a:pt x="136135" y="512196"/>
                  </a:lnTo>
                  <a:lnTo>
                    <a:pt x="178954" y="532526"/>
                  </a:lnTo>
                  <a:lnTo>
                    <a:pt x="225455" y="545293"/>
                  </a:lnTo>
                  <a:lnTo>
                    <a:pt x="274860" y="549721"/>
                  </a:ln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2522083" y="4554778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10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4189147" y="4554778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10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6015550" y="4554778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10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9408748" y="4347531"/>
            <a:ext cx="189230" cy="3790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b="1" spc="1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16119" y="3727419"/>
            <a:ext cx="6772563" cy="5316373"/>
            <a:chOff x="816119" y="3727419"/>
            <a:chExt cx="6772563" cy="5316373"/>
          </a:xfrm>
        </p:grpSpPr>
        <p:sp>
          <p:nvSpPr>
            <p:cNvPr id="24" name="object 24"/>
            <p:cNvSpPr/>
            <p:nvPr/>
          </p:nvSpPr>
          <p:spPr>
            <a:xfrm>
              <a:off x="2542373" y="6885034"/>
              <a:ext cx="3888206" cy="2158758"/>
            </a:xfrm>
            <a:custGeom>
              <a:avLst/>
              <a:gdLst/>
              <a:ahLst/>
              <a:cxnLst/>
              <a:rect l="l" t="t" r="r" b="b"/>
              <a:pathLst>
                <a:path w="3883660" h="3497579">
                  <a:moveTo>
                    <a:pt x="0" y="1047088"/>
                  </a:moveTo>
                  <a:lnTo>
                    <a:pt x="0" y="3497275"/>
                  </a:lnTo>
                  <a:lnTo>
                    <a:pt x="3152804" y="3497275"/>
                  </a:lnTo>
                  <a:lnTo>
                    <a:pt x="3152804" y="0"/>
                  </a:lnTo>
                  <a:lnTo>
                    <a:pt x="3883358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851238" y="6388611"/>
              <a:ext cx="0" cy="1298575"/>
            </a:xfrm>
            <a:custGeom>
              <a:avLst/>
              <a:gdLst/>
              <a:ahLst/>
              <a:cxnLst/>
              <a:rect l="l" t="t" r="r" b="b"/>
              <a:pathLst>
                <a:path h="1298575">
                  <a:moveTo>
                    <a:pt x="0" y="0"/>
                  </a:moveTo>
                  <a:lnTo>
                    <a:pt x="0" y="1298379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403912" y="7686990"/>
              <a:ext cx="863600" cy="0"/>
            </a:xfrm>
            <a:custGeom>
              <a:avLst/>
              <a:gdLst/>
              <a:ahLst/>
              <a:cxnLst/>
              <a:rect l="l" t="t" r="r" b="b"/>
              <a:pathLst>
                <a:path w="863600">
                  <a:moveTo>
                    <a:pt x="863240" y="0"/>
                  </a:moveTo>
                  <a:lnTo>
                    <a:pt x="0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267156" y="7422932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408896" y="7604195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09" y="18552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028612" y="5128989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70" h="560070">
                  <a:moveTo>
                    <a:pt x="559523" y="279781"/>
                  </a:moveTo>
                  <a:lnTo>
                    <a:pt x="555866" y="234403"/>
                  </a:lnTo>
                  <a:lnTo>
                    <a:pt x="545261" y="191350"/>
                  </a:lnTo>
                  <a:lnTo>
                    <a:pt x="528294" y="151206"/>
                  </a:lnTo>
                  <a:lnTo>
                    <a:pt x="505548" y="114554"/>
                  </a:lnTo>
                  <a:lnTo>
                    <a:pt x="477570" y="81953"/>
                  </a:lnTo>
                  <a:lnTo>
                    <a:pt x="444982" y="53987"/>
                  </a:lnTo>
                  <a:lnTo>
                    <a:pt x="408317" y="31229"/>
                  </a:lnTo>
                  <a:lnTo>
                    <a:pt x="368173" y="14262"/>
                  </a:lnTo>
                  <a:lnTo>
                    <a:pt x="325132" y="3657"/>
                  </a:lnTo>
                  <a:lnTo>
                    <a:pt x="279755" y="0"/>
                  </a:lnTo>
                  <a:lnTo>
                    <a:pt x="234378" y="3657"/>
                  </a:lnTo>
                  <a:lnTo>
                    <a:pt x="191338" y="14262"/>
                  </a:lnTo>
                  <a:lnTo>
                    <a:pt x="151193" y="31229"/>
                  </a:lnTo>
                  <a:lnTo>
                    <a:pt x="114528" y="53987"/>
                  </a:lnTo>
                  <a:lnTo>
                    <a:pt x="81940" y="81953"/>
                  </a:lnTo>
                  <a:lnTo>
                    <a:pt x="53975" y="114554"/>
                  </a:lnTo>
                  <a:lnTo>
                    <a:pt x="31229" y="151206"/>
                  </a:lnTo>
                  <a:lnTo>
                    <a:pt x="14262" y="191350"/>
                  </a:lnTo>
                  <a:lnTo>
                    <a:pt x="3657" y="234403"/>
                  </a:lnTo>
                  <a:lnTo>
                    <a:pt x="0" y="279781"/>
                  </a:lnTo>
                  <a:lnTo>
                    <a:pt x="3657" y="325158"/>
                  </a:lnTo>
                  <a:lnTo>
                    <a:pt x="14262" y="368198"/>
                  </a:lnTo>
                  <a:lnTo>
                    <a:pt x="31229" y="408343"/>
                  </a:lnTo>
                  <a:lnTo>
                    <a:pt x="53975" y="444995"/>
                  </a:lnTo>
                  <a:lnTo>
                    <a:pt x="81940" y="477596"/>
                  </a:lnTo>
                  <a:lnTo>
                    <a:pt x="114528" y="505548"/>
                  </a:lnTo>
                  <a:lnTo>
                    <a:pt x="151193" y="528307"/>
                  </a:lnTo>
                  <a:lnTo>
                    <a:pt x="191338" y="545274"/>
                  </a:lnTo>
                  <a:lnTo>
                    <a:pt x="234378" y="555866"/>
                  </a:lnTo>
                  <a:lnTo>
                    <a:pt x="279755" y="559536"/>
                  </a:lnTo>
                  <a:lnTo>
                    <a:pt x="325132" y="555866"/>
                  </a:lnTo>
                  <a:lnTo>
                    <a:pt x="368173" y="545274"/>
                  </a:lnTo>
                  <a:lnTo>
                    <a:pt x="408317" y="528307"/>
                  </a:lnTo>
                  <a:lnTo>
                    <a:pt x="444982" y="505548"/>
                  </a:lnTo>
                  <a:lnTo>
                    <a:pt x="477570" y="477596"/>
                  </a:lnTo>
                  <a:lnTo>
                    <a:pt x="505548" y="444995"/>
                  </a:lnTo>
                  <a:lnTo>
                    <a:pt x="528294" y="408343"/>
                  </a:lnTo>
                  <a:lnTo>
                    <a:pt x="545261" y="368198"/>
                  </a:lnTo>
                  <a:lnTo>
                    <a:pt x="555866" y="325158"/>
                  </a:lnTo>
                  <a:lnTo>
                    <a:pt x="559523" y="279781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170357" y="5310232"/>
              <a:ext cx="276225" cy="186055"/>
            </a:xfrm>
            <a:custGeom>
              <a:avLst/>
              <a:gdLst/>
              <a:ahLst/>
              <a:cxnLst/>
              <a:rect l="l" t="t" r="r" b="b"/>
              <a:pathLst>
                <a:path w="276225" h="186054">
                  <a:moveTo>
                    <a:pt x="0" y="96813"/>
                  </a:moveTo>
                  <a:lnTo>
                    <a:pt x="88719" y="185533"/>
                  </a:lnTo>
                  <a:lnTo>
                    <a:pt x="276043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44381" y="7422932"/>
              <a:ext cx="560070" cy="560070"/>
            </a:xfrm>
            <a:custGeom>
              <a:avLst/>
              <a:gdLst/>
              <a:ahLst/>
              <a:cxnLst/>
              <a:rect l="l" t="t" r="r" b="b"/>
              <a:pathLst>
                <a:path w="560069" h="560070">
                  <a:moveTo>
                    <a:pt x="279761" y="0"/>
                  </a:moveTo>
                  <a:lnTo>
                    <a:pt x="234382" y="3662"/>
                  </a:lnTo>
                  <a:lnTo>
                    <a:pt x="191334" y="14264"/>
                  </a:lnTo>
                  <a:lnTo>
                    <a:pt x="151194" y="31230"/>
                  </a:lnTo>
                  <a:lnTo>
                    <a:pt x="114537" y="53984"/>
                  </a:lnTo>
                  <a:lnTo>
                    <a:pt x="81939" y="81950"/>
                  </a:lnTo>
                  <a:lnTo>
                    <a:pt x="53977" y="114551"/>
                  </a:lnTo>
                  <a:lnTo>
                    <a:pt x="31226" y="151210"/>
                  </a:lnTo>
                  <a:lnTo>
                    <a:pt x="14262" y="191353"/>
                  </a:lnTo>
                  <a:lnTo>
                    <a:pt x="3661" y="234402"/>
                  </a:lnTo>
                  <a:lnTo>
                    <a:pt x="0" y="279782"/>
                  </a:lnTo>
                  <a:lnTo>
                    <a:pt x="3661" y="325158"/>
                  </a:lnTo>
                  <a:lnTo>
                    <a:pt x="14262" y="368203"/>
                  </a:lnTo>
                  <a:lnTo>
                    <a:pt x="31226" y="408341"/>
                  </a:lnTo>
                  <a:lnTo>
                    <a:pt x="53977" y="444997"/>
                  </a:lnTo>
                  <a:lnTo>
                    <a:pt x="81939" y="477594"/>
                  </a:lnTo>
                  <a:lnTo>
                    <a:pt x="114537" y="505555"/>
                  </a:lnTo>
                  <a:lnTo>
                    <a:pt x="151194" y="528306"/>
                  </a:lnTo>
                  <a:lnTo>
                    <a:pt x="191334" y="545270"/>
                  </a:lnTo>
                  <a:lnTo>
                    <a:pt x="234382" y="555871"/>
                  </a:lnTo>
                  <a:lnTo>
                    <a:pt x="279761" y="559532"/>
                  </a:lnTo>
                  <a:lnTo>
                    <a:pt x="325135" y="555871"/>
                  </a:lnTo>
                  <a:lnTo>
                    <a:pt x="368180" y="545270"/>
                  </a:lnTo>
                  <a:lnTo>
                    <a:pt x="408320" y="528306"/>
                  </a:lnTo>
                  <a:lnTo>
                    <a:pt x="444979" y="505555"/>
                  </a:lnTo>
                  <a:lnTo>
                    <a:pt x="477579" y="477594"/>
                  </a:lnTo>
                  <a:lnTo>
                    <a:pt x="505545" y="444997"/>
                  </a:lnTo>
                  <a:lnTo>
                    <a:pt x="528300" y="408341"/>
                  </a:lnTo>
                  <a:lnTo>
                    <a:pt x="545267" y="368203"/>
                  </a:lnTo>
                  <a:lnTo>
                    <a:pt x="555870" y="325158"/>
                  </a:lnTo>
                  <a:lnTo>
                    <a:pt x="559532" y="279782"/>
                  </a:lnTo>
                  <a:lnTo>
                    <a:pt x="555870" y="234402"/>
                  </a:lnTo>
                  <a:lnTo>
                    <a:pt x="545267" y="191353"/>
                  </a:lnTo>
                  <a:lnTo>
                    <a:pt x="528300" y="151210"/>
                  </a:lnTo>
                  <a:lnTo>
                    <a:pt x="505545" y="114551"/>
                  </a:lnTo>
                  <a:lnTo>
                    <a:pt x="477579" y="81950"/>
                  </a:lnTo>
                  <a:lnTo>
                    <a:pt x="444979" y="53984"/>
                  </a:lnTo>
                  <a:lnTo>
                    <a:pt x="408320" y="31230"/>
                  </a:lnTo>
                  <a:lnTo>
                    <a:pt x="368180" y="14264"/>
                  </a:lnTo>
                  <a:lnTo>
                    <a:pt x="325135" y="3662"/>
                  </a:lnTo>
                  <a:lnTo>
                    <a:pt x="279761" y="0"/>
                  </a:lnTo>
                  <a:close/>
                </a:path>
              </a:pathLst>
            </a:custGeom>
            <a:solidFill>
              <a:srgbClr val="E2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030461" y="7609938"/>
              <a:ext cx="187960" cy="186055"/>
            </a:xfrm>
            <a:custGeom>
              <a:avLst/>
              <a:gdLst/>
              <a:ahLst/>
              <a:cxnLst/>
              <a:rect l="l" t="t" r="r" b="b"/>
              <a:pathLst>
                <a:path w="187959" h="186054">
                  <a:moveTo>
                    <a:pt x="0" y="185523"/>
                  </a:moveTo>
                  <a:lnTo>
                    <a:pt x="187345" y="0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31382" y="7609030"/>
              <a:ext cx="186055" cy="187960"/>
            </a:xfrm>
            <a:custGeom>
              <a:avLst/>
              <a:gdLst/>
              <a:ahLst/>
              <a:cxnLst/>
              <a:rect l="l" t="t" r="r" b="b"/>
              <a:pathLst>
                <a:path w="186055" h="187959">
                  <a:moveTo>
                    <a:pt x="0" y="0"/>
                  </a:moveTo>
                  <a:lnTo>
                    <a:pt x="185523" y="187345"/>
                  </a:lnTo>
                </a:path>
              </a:pathLst>
            </a:custGeom>
            <a:ln w="5595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835532" y="4465351"/>
              <a:ext cx="0" cy="1101090"/>
            </a:xfrm>
            <a:custGeom>
              <a:avLst/>
              <a:gdLst/>
              <a:ahLst/>
              <a:cxnLst/>
              <a:rect l="l" t="t" r="r" b="b"/>
              <a:pathLst>
                <a:path h="1101089">
                  <a:moveTo>
                    <a:pt x="0" y="0"/>
                  </a:moveTo>
                  <a:lnTo>
                    <a:pt x="0" y="1100688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33663" y="3727419"/>
              <a:ext cx="1003935" cy="1003935"/>
            </a:xfrm>
            <a:custGeom>
              <a:avLst/>
              <a:gdLst/>
              <a:ahLst/>
              <a:cxnLst/>
              <a:rect l="l" t="t" r="r" b="b"/>
              <a:pathLst>
                <a:path w="1003935" h="1003935">
                  <a:moveTo>
                    <a:pt x="501869" y="0"/>
                  </a:moveTo>
                  <a:lnTo>
                    <a:pt x="453536" y="2297"/>
                  </a:lnTo>
                  <a:lnTo>
                    <a:pt x="406502" y="9049"/>
                  </a:lnTo>
                  <a:lnTo>
                    <a:pt x="360979" y="20045"/>
                  </a:lnTo>
                  <a:lnTo>
                    <a:pt x="317176" y="35076"/>
                  </a:lnTo>
                  <a:lnTo>
                    <a:pt x="275304" y="53930"/>
                  </a:lnTo>
                  <a:lnTo>
                    <a:pt x="235573" y="76397"/>
                  </a:lnTo>
                  <a:lnTo>
                    <a:pt x="198194" y="102267"/>
                  </a:lnTo>
                  <a:lnTo>
                    <a:pt x="163376" y="131331"/>
                  </a:lnTo>
                  <a:lnTo>
                    <a:pt x="131331" y="163376"/>
                  </a:lnTo>
                  <a:lnTo>
                    <a:pt x="102267" y="198194"/>
                  </a:lnTo>
                  <a:lnTo>
                    <a:pt x="76397" y="235573"/>
                  </a:lnTo>
                  <a:lnTo>
                    <a:pt x="53930" y="275304"/>
                  </a:lnTo>
                  <a:lnTo>
                    <a:pt x="35076" y="317176"/>
                  </a:lnTo>
                  <a:lnTo>
                    <a:pt x="20045" y="360979"/>
                  </a:lnTo>
                  <a:lnTo>
                    <a:pt x="9049" y="406502"/>
                  </a:lnTo>
                  <a:lnTo>
                    <a:pt x="2297" y="453536"/>
                  </a:lnTo>
                  <a:lnTo>
                    <a:pt x="0" y="501869"/>
                  </a:lnTo>
                  <a:lnTo>
                    <a:pt x="2297" y="550202"/>
                  </a:lnTo>
                  <a:lnTo>
                    <a:pt x="9049" y="597236"/>
                  </a:lnTo>
                  <a:lnTo>
                    <a:pt x="20045" y="642759"/>
                  </a:lnTo>
                  <a:lnTo>
                    <a:pt x="35076" y="686562"/>
                  </a:lnTo>
                  <a:lnTo>
                    <a:pt x="53930" y="728434"/>
                  </a:lnTo>
                  <a:lnTo>
                    <a:pt x="76397" y="768165"/>
                  </a:lnTo>
                  <a:lnTo>
                    <a:pt x="102267" y="805544"/>
                  </a:lnTo>
                  <a:lnTo>
                    <a:pt x="131331" y="840362"/>
                  </a:lnTo>
                  <a:lnTo>
                    <a:pt x="163376" y="872407"/>
                  </a:lnTo>
                  <a:lnTo>
                    <a:pt x="198194" y="901471"/>
                  </a:lnTo>
                  <a:lnTo>
                    <a:pt x="235573" y="927341"/>
                  </a:lnTo>
                  <a:lnTo>
                    <a:pt x="275304" y="949808"/>
                  </a:lnTo>
                  <a:lnTo>
                    <a:pt x="317176" y="968662"/>
                  </a:lnTo>
                  <a:lnTo>
                    <a:pt x="360979" y="983693"/>
                  </a:lnTo>
                  <a:lnTo>
                    <a:pt x="406502" y="994689"/>
                  </a:lnTo>
                  <a:lnTo>
                    <a:pt x="453536" y="1001441"/>
                  </a:lnTo>
                  <a:lnTo>
                    <a:pt x="501869" y="1003739"/>
                  </a:lnTo>
                  <a:lnTo>
                    <a:pt x="550202" y="1001441"/>
                  </a:lnTo>
                  <a:lnTo>
                    <a:pt x="597236" y="994689"/>
                  </a:lnTo>
                  <a:lnTo>
                    <a:pt x="642759" y="983693"/>
                  </a:lnTo>
                  <a:lnTo>
                    <a:pt x="686562" y="968662"/>
                  </a:lnTo>
                  <a:lnTo>
                    <a:pt x="728434" y="949808"/>
                  </a:lnTo>
                  <a:lnTo>
                    <a:pt x="768165" y="927341"/>
                  </a:lnTo>
                  <a:lnTo>
                    <a:pt x="805544" y="901471"/>
                  </a:lnTo>
                  <a:lnTo>
                    <a:pt x="840362" y="872407"/>
                  </a:lnTo>
                  <a:lnTo>
                    <a:pt x="872407" y="840362"/>
                  </a:lnTo>
                  <a:lnTo>
                    <a:pt x="901471" y="805544"/>
                  </a:lnTo>
                  <a:lnTo>
                    <a:pt x="927341" y="768165"/>
                  </a:lnTo>
                  <a:lnTo>
                    <a:pt x="949808" y="728434"/>
                  </a:lnTo>
                  <a:lnTo>
                    <a:pt x="968662" y="686562"/>
                  </a:lnTo>
                  <a:lnTo>
                    <a:pt x="983693" y="642759"/>
                  </a:lnTo>
                  <a:lnTo>
                    <a:pt x="994689" y="597236"/>
                  </a:lnTo>
                  <a:lnTo>
                    <a:pt x="1001441" y="550202"/>
                  </a:lnTo>
                  <a:lnTo>
                    <a:pt x="1003739" y="501869"/>
                  </a:lnTo>
                  <a:lnTo>
                    <a:pt x="1001441" y="453536"/>
                  </a:lnTo>
                  <a:lnTo>
                    <a:pt x="994689" y="406502"/>
                  </a:lnTo>
                  <a:lnTo>
                    <a:pt x="983693" y="360979"/>
                  </a:lnTo>
                  <a:lnTo>
                    <a:pt x="968662" y="317176"/>
                  </a:lnTo>
                  <a:lnTo>
                    <a:pt x="949808" y="275304"/>
                  </a:lnTo>
                  <a:lnTo>
                    <a:pt x="927341" y="235573"/>
                  </a:lnTo>
                  <a:lnTo>
                    <a:pt x="901471" y="198194"/>
                  </a:lnTo>
                  <a:lnTo>
                    <a:pt x="872407" y="163376"/>
                  </a:lnTo>
                  <a:lnTo>
                    <a:pt x="840362" y="131331"/>
                  </a:lnTo>
                  <a:lnTo>
                    <a:pt x="805544" y="102267"/>
                  </a:lnTo>
                  <a:lnTo>
                    <a:pt x="768165" y="76397"/>
                  </a:lnTo>
                  <a:lnTo>
                    <a:pt x="728434" y="53930"/>
                  </a:lnTo>
                  <a:lnTo>
                    <a:pt x="686562" y="35076"/>
                  </a:lnTo>
                  <a:lnTo>
                    <a:pt x="642759" y="20045"/>
                  </a:lnTo>
                  <a:lnTo>
                    <a:pt x="597236" y="9049"/>
                  </a:lnTo>
                  <a:lnTo>
                    <a:pt x="550202" y="2297"/>
                  </a:lnTo>
                  <a:lnTo>
                    <a:pt x="501869" y="0"/>
                  </a:lnTo>
                  <a:close/>
                </a:path>
              </a:pathLst>
            </a:custGeom>
            <a:solidFill>
              <a:srgbClr val="00A5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58133" y="3951085"/>
              <a:ext cx="153035" cy="538480"/>
            </a:xfrm>
            <a:custGeom>
              <a:avLst/>
              <a:gdLst/>
              <a:ahLst/>
              <a:cxnLst/>
              <a:rect l="l" t="t" r="r" b="b"/>
              <a:pathLst>
                <a:path w="153035" h="538479">
                  <a:moveTo>
                    <a:pt x="111211" y="0"/>
                  </a:moveTo>
                  <a:lnTo>
                    <a:pt x="92457" y="0"/>
                  </a:lnTo>
                  <a:lnTo>
                    <a:pt x="84856" y="7769"/>
                  </a:lnTo>
                  <a:lnTo>
                    <a:pt x="84856" y="156215"/>
                  </a:lnTo>
                  <a:lnTo>
                    <a:pt x="50919" y="156215"/>
                  </a:lnTo>
                  <a:lnTo>
                    <a:pt x="50919" y="73317"/>
                  </a:lnTo>
                  <a:lnTo>
                    <a:pt x="47118" y="69432"/>
                  </a:lnTo>
                  <a:lnTo>
                    <a:pt x="37747" y="69432"/>
                  </a:lnTo>
                  <a:lnTo>
                    <a:pt x="33946" y="73317"/>
                  </a:lnTo>
                  <a:lnTo>
                    <a:pt x="33946" y="156215"/>
                  </a:lnTo>
                  <a:lnTo>
                    <a:pt x="0" y="156215"/>
                  </a:lnTo>
                  <a:lnTo>
                    <a:pt x="0" y="538056"/>
                  </a:lnTo>
                  <a:lnTo>
                    <a:pt x="152749" y="538056"/>
                  </a:lnTo>
                  <a:lnTo>
                    <a:pt x="152749" y="503345"/>
                  </a:lnTo>
                  <a:lnTo>
                    <a:pt x="33946" y="503345"/>
                  </a:lnTo>
                  <a:lnTo>
                    <a:pt x="33946" y="190926"/>
                  </a:lnTo>
                  <a:lnTo>
                    <a:pt x="152749" y="190926"/>
                  </a:lnTo>
                  <a:lnTo>
                    <a:pt x="152749" y="156215"/>
                  </a:lnTo>
                  <a:lnTo>
                    <a:pt x="118802" y="156215"/>
                  </a:lnTo>
                  <a:lnTo>
                    <a:pt x="118802" y="17360"/>
                  </a:lnTo>
                  <a:lnTo>
                    <a:pt x="118802" y="7769"/>
                  </a:lnTo>
                  <a:lnTo>
                    <a:pt x="1112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558133" y="3951085"/>
              <a:ext cx="153035" cy="538480"/>
            </a:xfrm>
            <a:custGeom>
              <a:avLst/>
              <a:gdLst/>
              <a:ahLst/>
              <a:cxnLst/>
              <a:rect l="l" t="t" r="r" b="b"/>
              <a:pathLst>
                <a:path w="153035" h="538479">
                  <a:moveTo>
                    <a:pt x="118802" y="17360"/>
                  </a:moveTo>
                  <a:lnTo>
                    <a:pt x="118802" y="7769"/>
                  </a:lnTo>
                  <a:lnTo>
                    <a:pt x="111211" y="0"/>
                  </a:lnTo>
                  <a:lnTo>
                    <a:pt x="101829" y="0"/>
                  </a:lnTo>
                  <a:lnTo>
                    <a:pt x="92457" y="0"/>
                  </a:lnTo>
                  <a:lnTo>
                    <a:pt x="84856" y="7769"/>
                  </a:lnTo>
                  <a:lnTo>
                    <a:pt x="84856" y="17360"/>
                  </a:lnTo>
                  <a:lnTo>
                    <a:pt x="84856" y="156215"/>
                  </a:lnTo>
                  <a:lnTo>
                    <a:pt x="50919" y="156215"/>
                  </a:lnTo>
                  <a:lnTo>
                    <a:pt x="50919" y="78112"/>
                  </a:lnTo>
                  <a:lnTo>
                    <a:pt x="50919" y="73317"/>
                  </a:lnTo>
                  <a:lnTo>
                    <a:pt x="47118" y="69432"/>
                  </a:lnTo>
                  <a:lnTo>
                    <a:pt x="42428" y="69432"/>
                  </a:lnTo>
                  <a:lnTo>
                    <a:pt x="37747" y="69432"/>
                  </a:lnTo>
                  <a:lnTo>
                    <a:pt x="33946" y="73317"/>
                  </a:lnTo>
                  <a:lnTo>
                    <a:pt x="33946" y="78112"/>
                  </a:lnTo>
                  <a:lnTo>
                    <a:pt x="33946" y="156215"/>
                  </a:lnTo>
                  <a:lnTo>
                    <a:pt x="0" y="156215"/>
                  </a:lnTo>
                  <a:lnTo>
                    <a:pt x="0" y="538056"/>
                  </a:lnTo>
                  <a:lnTo>
                    <a:pt x="152749" y="538056"/>
                  </a:lnTo>
                  <a:lnTo>
                    <a:pt x="152749" y="503345"/>
                  </a:lnTo>
                  <a:lnTo>
                    <a:pt x="33946" y="503345"/>
                  </a:lnTo>
                  <a:lnTo>
                    <a:pt x="33946" y="190926"/>
                  </a:lnTo>
                  <a:lnTo>
                    <a:pt x="152749" y="190926"/>
                  </a:lnTo>
                  <a:lnTo>
                    <a:pt x="152749" y="156215"/>
                  </a:lnTo>
                  <a:lnTo>
                    <a:pt x="118802" y="156215"/>
                  </a:lnTo>
                  <a:lnTo>
                    <a:pt x="118802" y="17360"/>
                  </a:lnTo>
                  <a:close/>
                </a:path>
              </a:pathLst>
            </a:custGeom>
            <a:ln w="8806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23652" y="4174244"/>
              <a:ext cx="74144" cy="249280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732940" y="3951445"/>
              <a:ext cx="380365" cy="537210"/>
            </a:xfrm>
            <a:custGeom>
              <a:avLst/>
              <a:gdLst/>
              <a:ahLst/>
              <a:cxnLst/>
              <a:rect l="l" t="t" r="r" b="b"/>
              <a:pathLst>
                <a:path w="380364" h="537210">
                  <a:moveTo>
                    <a:pt x="379984" y="0"/>
                  </a:moveTo>
                  <a:lnTo>
                    <a:pt x="0" y="0"/>
                  </a:lnTo>
                  <a:lnTo>
                    <a:pt x="0" y="34290"/>
                  </a:lnTo>
                  <a:lnTo>
                    <a:pt x="0" y="502920"/>
                  </a:lnTo>
                  <a:lnTo>
                    <a:pt x="0" y="537210"/>
                  </a:lnTo>
                  <a:lnTo>
                    <a:pt x="379984" y="537210"/>
                  </a:lnTo>
                  <a:lnTo>
                    <a:pt x="379984" y="502983"/>
                  </a:lnTo>
                  <a:lnTo>
                    <a:pt x="379984" y="34366"/>
                  </a:lnTo>
                  <a:lnTo>
                    <a:pt x="345427" y="34366"/>
                  </a:lnTo>
                  <a:lnTo>
                    <a:pt x="345427" y="502920"/>
                  </a:lnTo>
                  <a:lnTo>
                    <a:pt x="224536" y="502920"/>
                  </a:lnTo>
                  <a:lnTo>
                    <a:pt x="224536" y="381495"/>
                  </a:lnTo>
                  <a:lnTo>
                    <a:pt x="155448" y="381495"/>
                  </a:lnTo>
                  <a:lnTo>
                    <a:pt x="155448" y="502920"/>
                  </a:lnTo>
                  <a:lnTo>
                    <a:pt x="34544" y="502920"/>
                  </a:lnTo>
                  <a:lnTo>
                    <a:pt x="34544" y="34290"/>
                  </a:lnTo>
                  <a:lnTo>
                    <a:pt x="379984" y="34290"/>
                  </a:lnTo>
                  <a:lnTo>
                    <a:pt x="3799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732941" y="3951083"/>
              <a:ext cx="380365" cy="538480"/>
            </a:xfrm>
            <a:custGeom>
              <a:avLst/>
              <a:gdLst/>
              <a:ahLst/>
              <a:cxnLst/>
              <a:rect l="l" t="t" r="r" b="b"/>
              <a:pathLst>
                <a:path w="380364" h="538479">
                  <a:moveTo>
                    <a:pt x="0" y="538056"/>
                  </a:moveTo>
                  <a:lnTo>
                    <a:pt x="379988" y="538056"/>
                  </a:lnTo>
                  <a:lnTo>
                    <a:pt x="379988" y="0"/>
                  </a:lnTo>
                  <a:lnTo>
                    <a:pt x="0" y="0"/>
                  </a:lnTo>
                  <a:lnTo>
                    <a:pt x="0" y="538056"/>
                  </a:lnTo>
                  <a:close/>
                </a:path>
                <a:path w="380364" h="538479">
                  <a:moveTo>
                    <a:pt x="345434" y="503345"/>
                  </a:moveTo>
                  <a:lnTo>
                    <a:pt x="224537" y="503345"/>
                  </a:lnTo>
                  <a:lnTo>
                    <a:pt x="224537" y="381852"/>
                  </a:lnTo>
                  <a:lnTo>
                    <a:pt x="155450" y="381852"/>
                  </a:lnTo>
                  <a:lnTo>
                    <a:pt x="155450" y="503345"/>
                  </a:lnTo>
                  <a:lnTo>
                    <a:pt x="34543" y="503345"/>
                  </a:lnTo>
                  <a:lnTo>
                    <a:pt x="34543" y="34721"/>
                  </a:lnTo>
                  <a:lnTo>
                    <a:pt x="345434" y="34721"/>
                  </a:lnTo>
                  <a:lnTo>
                    <a:pt x="345434" y="503345"/>
                  </a:lnTo>
                  <a:close/>
                </a:path>
              </a:pathLst>
            </a:custGeom>
            <a:ln w="8806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890267" y="4231159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65338" y="0"/>
                  </a:moveTo>
                  <a:lnTo>
                    <a:pt x="0" y="0"/>
                  </a:lnTo>
                  <a:lnTo>
                    <a:pt x="0" y="65432"/>
                  </a:lnTo>
                  <a:lnTo>
                    <a:pt x="65338" y="65432"/>
                  </a:lnTo>
                  <a:lnTo>
                    <a:pt x="653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890267" y="4231159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0" y="0"/>
                  </a:moveTo>
                  <a:lnTo>
                    <a:pt x="65338" y="0"/>
                  </a:lnTo>
                  <a:lnTo>
                    <a:pt x="65338" y="65432"/>
                  </a:lnTo>
                  <a:lnTo>
                    <a:pt x="0" y="65432"/>
                  </a:lnTo>
                  <a:lnTo>
                    <a:pt x="0" y="0"/>
                  </a:lnTo>
                  <a:close/>
                </a:path>
              </a:pathLst>
            </a:custGeom>
            <a:ln w="8806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802863" y="4231153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65338" y="0"/>
                  </a:moveTo>
                  <a:lnTo>
                    <a:pt x="0" y="0"/>
                  </a:lnTo>
                  <a:lnTo>
                    <a:pt x="0" y="65443"/>
                  </a:lnTo>
                  <a:lnTo>
                    <a:pt x="65338" y="65443"/>
                  </a:lnTo>
                  <a:lnTo>
                    <a:pt x="65338" y="32721"/>
                  </a:lnTo>
                  <a:lnTo>
                    <a:pt x="653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802863" y="4231153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65338" y="32721"/>
                  </a:moveTo>
                  <a:lnTo>
                    <a:pt x="65338" y="0"/>
                  </a:lnTo>
                  <a:lnTo>
                    <a:pt x="0" y="0"/>
                  </a:lnTo>
                  <a:lnTo>
                    <a:pt x="0" y="65443"/>
                  </a:lnTo>
                  <a:lnTo>
                    <a:pt x="65338" y="65443"/>
                  </a:lnTo>
                  <a:lnTo>
                    <a:pt x="65338" y="32721"/>
                  </a:lnTo>
                  <a:close/>
                </a:path>
              </a:pathLst>
            </a:custGeom>
            <a:ln w="8806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802863" y="4336192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65338" y="0"/>
                  </a:moveTo>
                  <a:lnTo>
                    <a:pt x="0" y="0"/>
                  </a:lnTo>
                  <a:lnTo>
                    <a:pt x="0" y="65432"/>
                  </a:lnTo>
                  <a:lnTo>
                    <a:pt x="65338" y="65432"/>
                  </a:lnTo>
                  <a:lnTo>
                    <a:pt x="65338" y="16355"/>
                  </a:lnTo>
                  <a:lnTo>
                    <a:pt x="653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802863" y="4336192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65338" y="16355"/>
                  </a:moveTo>
                  <a:lnTo>
                    <a:pt x="65338" y="0"/>
                  </a:lnTo>
                  <a:lnTo>
                    <a:pt x="0" y="0"/>
                  </a:lnTo>
                  <a:lnTo>
                    <a:pt x="0" y="65432"/>
                  </a:lnTo>
                  <a:lnTo>
                    <a:pt x="65338" y="65432"/>
                  </a:lnTo>
                  <a:lnTo>
                    <a:pt x="65338" y="16355"/>
                  </a:lnTo>
                  <a:close/>
                </a:path>
              </a:pathLst>
            </a:custGeom>
            <a:ln w="8806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977667" y="4231159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65338" y="0"/>
                  </a:moveTo>
                  <a:lnTo>
                    <a:pt x="0" y="0"/>
                  </a:lnTo>
                  <a:lnTo>
                    <a:pt x="0" y="65432"/>
                  </a:lnTo>
                  <a:lnTo>
                    <a:pt x="65338" y="65432"/>
                  </a:lnTo>
                  <a:lnTo>
                    <a:pt x="653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977667" y="4231159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0" y="0"/>
                  </a:moveTo>
                  <a:lnTo>
                    <a:pt x="65338" y="0"/>
                  </a:lnTo>
                  <a:lnTo>
                    <a:pt x="65338" y="65432"/>
                  </a:lnTo>
                  <a:lnTo>
                    <a:pt x="0" y="65432"/>
                  </a:lnTo>
                  <a:lnTo>
                    <a:pt x="0" y="0"/>
                  </a:lnTo>
                  <a:close/>
                </a:path>
              </a:pathLst>
            </a:custGeom>
            <a:ln w="8806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977667" y="4336182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65338" y="0"/>
                  </a:moveTo>
                  <a:lnTo>
                    <a:pt x="0" y="0"/>
                  </a:lnTo>
                  <a:lnTo>
                    <a:pt x="0" y="65432"/>
                  </a:lnTo>
                  <a:lnTo>
                    <a:pt x="65338" y="65432"/>
                  </a:lnTo>
                  <a:lnTo>
                    <a:pt x="6533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977667" y="4336182"/>
              <a:ext cx="65405" cy="66040"/>
            </a:xfrm>
            <a:custGeom>
              <a:avLst/>
              <a:gdLst/>
              <a:ahLst/>
              <a:cxnLst/>
              <a:rect l="l" t="t" r="r" b="b"/>
              <a:pathLst>
                <a:path w="65405" h="66039">
                  <a:moveTo>
                    <a:pt x="0" y="0"/>
                  </a:moveTo>
                  <a:lnTo>
                    <a:pt x="65338" y="0"/>
                  </a:lnTo>
                  <a:lnTo>
                    <a:pt x="65338" y="65432"/>
                  </a:lnTo>
                  <a:lnTo>
                    <a:pt x="0" y="65432"/>
                  </a:lnTo>
                  <a:lnTo>
                    <a:pt x="0" y="0"/>
                  </a:lnTo>
                  <a:close/>
                </a:path>
              </a:pathLst>
            </a:custGeom>
            <a:ln w="8806">
              <a:solidFill>
                <a:srgbClr val="00A5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98460" y="4121722"/>
              <a:ext cx="248948" cy="74250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98463" y="4016699"/>
              <a:ext cx="248945" cy="74238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816119" y="5394837"/>
              <a:ext cx="2038985" cy="993775"/>
            </a:xfrm>
            <a:custGeom>
              <a:avLst/>
              <a:gdLst/>
              <a:ahLst/>
              <a:cxnLst/>
              <a:rect l="l" t="t" r="r" b="b"/>
              <a:pathLst>
                <a:path w="2038985" h="993775">
                  <a:moveTo>
                    <a:pt x="1976002" y="0"/>
                  </a:moveTo>
                  <a:lnTo>
                    <a:pt x="62825" y="0"/>
                  </a:lnTo>
                  <a:lnTo>
                    <a:pt x="38369" y="4938"/>
                  </a:lnTo>
                  <a:lnTo>
                    <a:pt x="18399" y="18403"/>
                  </a:lnTo>
                  <a:lnTo>
                    <a:pt x="4936" y="38373"/>
                  </a:lnTo>
                  <a:lnTo>
                    <a:pt x="0" y="62825"/>
                  </a:lnTo>
                  <a:lnTo>
                    <a:pt x="0" y="930945"/>
                  </a:lnTo>
                  <a:lnTo>
                    <a:pt x="4936" y="955401"/>
                  </a:lnTo>
                  <a:lnTo>
                    <a:pt x="18399" y="975370"/>
                  </a:lnTo>
                  <a:lnTo>
                    <a:pt x="38369" y="988834"/>
                  </a:lnTo>
                  <a:lnTo>
                    <a:pt x="62825" y="993770"/>
                  </a:lnTo>
                  <a:lnTo>
                    <a:pt x="1976002" y="993770"/>
                  </a:lnTo>
                  <a:lnTo>
                    <a:pt x="2000453" y="988834"/>
                  </a:lnTo>
                  <a:lnTo>
                    <a:pt x="2020424" y="975370"/>
                  </a:lnTo>
                  <a:lnTo>
                    <a:pt x="2033889" y="955401"/>
                  </a:lnTo>
                  <a:lnTo>
                    <a:pt x="2038827" y="930945"/>
                  </a:lnTo>
                  <a:lnTo>
                    <a:pt x="2038827" y="62825"/>
                  </a:lnTo>
                  <a:lnTo>
                    <a:pt x="2033889" y="38373"/>
                  </a:lnTo>
                  <a:lnTo>
                    <a:pt x="2020424" y="18403"/>
                  </a:lnTo>
                  <a:lnTo>
                    <a:pt x="2000453" y="4938"/>
                  </a:lnTo>
                  <a:lnTo>
                    <a:pt x="1976002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1245878" y="5516655"/>
            <a:ext cx="1179830" cy="729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2860">
              <a:lnSpc>
                <a:spcPct val="100400"/>
              </a:lnSpc>
              <a:spcBef>
                <a:spcPts val="95"/>
              </a:spcBef>
            </a:pPr>
            <a:r>
              <a:rPr sz="2300" spc="-10">
                <a:solidFill>
                  <a:srgbClr val="FFFFFF"/>
                </a:solidFill>
                <a:latin typeface="Arial"/>
                <a:cs typeface="Arial"/>
              </a:rPr>
              <a:t>Energie- intensiv?</a:t>
            </a:r>
            <a:endParaRPr sz="23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486984" y="5864143"/>
            <a:ext cx="1643380" cy="133498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90"/>
              </a:spcBef>
            </a:pPr>
            <a:r>
              <a:rPr sz="2150" b="1" spc="-10" err="1">
                <a:solidFill>
                  <a:srgbClr val="FFFFFF"/>
                </a:solidFill>
                <a:latin typeface="Arial"/>
                <a:cs typeface="Arial"/>
              </a:rPr>
              <a:t>Energie</a:t>
            </a:r>
            <a:r>
              <a:rPr sz="2150" b="1" spc="-1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2150" b="1" spc="-10" err="1">
                <a:solidFill>
                  <a:srgbClr val="FFFFFF"/>
                </a:solidFill>
                <a:latin typeface="Arial"/>
                <a:cs typeface="Arial"/>
              </a:rPr>
              <a:t>kosten</a:t>
            </a:r>
            <a:r>
              <a:rPr sz="2150" b="1" spc="-1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lang="de-AT" sz="2150" b="1" spc="-1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2150" b="1" spc="-10" err="1">
                <a:solidFill>
                  <a:srgbClr val="FFFFFF"/>
                </a:solidFill>
                <a:latin typeface="Arial"/>
                <a:cs typeface="Arial"/>
              </a:rPr>
              <a:t>uschuss</a:t>
            </a:r>
            <a:r>
              <a:rPr sz="2150" b="1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b="1">
                <a:solidFill>
                  <a:srgbClr val="FFFFFF"/>
                </a:solidFill>
                <a:latin typeface="Arial"/>
                <a:cs typeface="Arial"/>
              </a:rPr>
              <a:t>ist</a:t>
            </a:r>
            <a:r>
              <a:rPr sz="2150" b="1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50" b="1" spc="-10">
                <a:solidFill>
                  <a:srgbClr val="FFFFFF"/>
                </a:solidFill>
                <a:latin typeface="Arial"/>
                <a:cs typeface="Arial"/>
              </a:rPr>
              <a:t>möglich</a:t>
            </a:r>
            <a:endParaRPr sz="2150">
              <a:latin typeface="Arial"/>
              <a:cs typeface="Arial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9510181" y="4636395"/>
            <a:ext cx="9742805" cy="2477570"/>
            <a:chOff x="9510181" y="4636395"/>
            <a:chExt cx="9742805" cy="2477570"/>
          </a:xfrm>
        </p:grpSpPr>
        <p:sp>
          <p:nvSpPr>
            <p:cNvPr id="57" name="object 57"/>
            <p:cNvSpPr/>
            <p:nvPr/>
          </p:nvSpPr>
          <p:spPr>
            <a:xfrm>
              <a:off x="12693486" y="4636395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4">
                  <a:moveTo>
                    <a:pt x="119525" y="0"/>
                  </a:moveTo>
                  <a:lnTo>
                    <a:pt x="0" y="236505"/>
                  </a:lnTo>
                  <a:lnTo>
                    <a:pt x="86458" y="236505"/>
                  </a:lnTo>
                  <a:lnTo>
                    <a:pt x="86458" y="386312"/>
                  </a:lnTo>
                  <a:lnTo>
                    <a:pt x="113317" y="342638"/>
                  </a:lnTo>
                  <a:lnTo>
                    <a:pt x="98866" y="342638"/>
                  </a:lnTo>
                  <a:lnTo>
                    <a:pt x="98866" y="224412"/>
                  </a:lnTo>
                  <a:lnTo>
                    <a:pt x="19947" y="224412"/>
                  </a:lnTo>
                  <a:lnTo>
                    <a:pt x="107127" y="51904"/>
                  </a:lnTo>
                  <a:lnTo>
                    <a:pt x="119525" y="51904"/>
                  </a:lnTo>
                  <a:lnTo>
                    <a:pt x="119525" y="0"/>
                  </a:lnTo>
                  <a:close/>
                </a:path>
                <a:path w="207009" h="386714">
                  <a:moveTo>
                    <a:pt x="119525" y="51904"/>
                  </a:moveTo>
                  <a:lnTo>
                    <a:pt x="107127" y="51904"/>
                  </a:lnTo>
                  <a:lnTo>
                    <a:pt x="107127" y="202485"/>
                  </a:lnTo>
                  <a:lnTo>
                    <a:pt x="185062" y="202485"/>
                  </a:lnTo>
                  <a:lnTo>
                    <a:pt x="98866" y="342638"/>
                  </a:lnTo>
                  <a:lnTo>
                    <a:pt x="113317" y="342638"/>
                  </a:lnTo>
                  <a:lnTo>
                    <a:pt x="206957" y="190381"/>
                  </a:lnTo>
                  <a:lnTo>
                    <a:pt x="119525" y="190381"/>
                  </a:lnTo>
                  <a:lnTo>
                    <a:pt x="119525" y="51904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2693486" y="4636395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4">
                  <a:moveTo>
                    <a:pt x="86458" y="386312"/>
                  </a:moveTo>
                  <a:lnTo>
                    <a:pt x="86458" y="236505"/>
                  </a:lnTo>
                  <a:lnTo>
                    <a:pt x="0" y="236505"/>
                  </a:lnTo>
                  <a:lnTo>
                    <a:pt x="119525" y="0"/>
                  </a:lnTo>
                  <a:lnTo>
                    <a:pt x="119525" y="190381"/>
                  </a:lnTo>
                  <a:lnTo>
                    <a:pt x="206957" y="190381"/>
                  </a:lnTo>
                  <a:lnTo>
                    <a:pt x="86458" y="386312"/>
                  </a:lnTo>
                  <a:close/>
                </a:path>
                <a:path w="207009" h="386714">
                  <a:moveTo>
                    <a:pt x="19947" y="224412"/>
                  </a:moveTo>
                  <a:lnTo>
                    <a:pt x="98866" y="224412"/>
                  </a:lnTo>
                  <a:lnTo>
                    <a:pt x="98866" y="342638"/>
                  </a:lnTo>
                  <a:lnTo>
                    <a:pt x="185062" y="202485"/>
                  </a:lnTo>
                  <a:lnTo>
                    <a:pt x="107127" y="202485"/>
                  </a:lnTo>
                  <a:lnTo>
                    <a:pt x="107127" y="51904"/>
                  </a:lnTo>
                  <a:lnTo>
                    <a:pt x="19947" y="224412"/>
                  </a:lnTo>
                  <a:close/>
                </a:path>
              </a:pathLst>
            </a:custGeom>
            <a:ln w="4711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6160031" y="4657257"/>
              <a:ext cx="260985" cy="347980"/>
            </a:xfrm>
            <a:custGeom>
              <a:avLst/>
              <a:gdLst/>
              <a:ahLst/>
              <a:cxnLst/>
              <a:rect l="l" t="t" r="r" b="b"/>
              <a:pathLst>
                <a:path w="260984" h="347979">
                  <a:moveTo>
                    <a:pt x="95724" y="16198"/>
                  </a:moveTo>
                  <a:lnTo>
                    <a:pt x="44386" y="16198"/>
                  </a:lnTo>
                  <a:lnTo>
                    <a:pt x="41276" y="19695"/>
                  </a:lnTo>
                  <a:lnTo>
                    <a:pt x="41276" y="45454"/>
                  </a:lnTo>
                  <a:lnTo>
                    <a:pt x="31502" y="45464"/>
                  </a:lnTo>
                  <a:lnTo>
                    <a:pt x="19281" y="48242"/>
                  </a:lnTo>
                  <a:lnTo>
                    <a:pt x="9252" y="55841"/>
                  </a:lnTo>
                  <a:lnTo>
                    <a:pt x="2483" y="67099"/>
                  </a:lnTo>
                  <a:lnTo>
                    <a:pt x="0" y="80866"/>
                  </a:lnTo>
                  <a:lnTo>
                    <a:pt x="0" y="312262"/>
                  </a:lnTo>
                  <a:lnTo>
                    <a:pt x="2482" y="326034"/>
                  </a:lnTo>
                  <a:lnTo>
                    <a:pt x="9247" y="337292"/>
                  </a:lnTo>
                  <a:lnTo>
                    <a:pt x="19273" y="344888"/>
                  </a:lnTo>
                  <a:lnTo>
                    <a:pt x="31538" y="347675"/>
                  </a:lnTo>
                  <a:lnTo>
                    <a:pt x="229207" y="347675"/>
                  </a:lnTo>
                  <a:lnTo>
                    <a:pt x="241478" y="344888"/>
                  </a:lnTo>
                  <a:lnTo>
                    <a:pt x="251508" y="337292"/>
                  </a:lnTo>
                  <a:lnTo>
                    <a:pt x="253782" y="333508"/>
                  </a:lnTo>
                  <a:lnTo>
                    <a:pt x="31548" y="333508"/>
                  </a:lnTo>
                  <a:lnTo>
                    <a:pt x="24182" y="331836"/>
                  </a:lnTo>
                  <a:lnTo>
                    <a:pt x="18164" y="327279"/>
                  </a:lnTo>
                  <a:lnTo>
                    <a:pt x="14105" y="320525"/>
                  </a:lnTo>
                  <a:lnTo>
                    <a:pt x="12617" y="312262"/>
                  </a:lnTo>
                  <a:lnTo>
                    <a:pt x="12617" y="281111"/>
                  </a:lnTo>
                  <a:lnTo>
                    <a:pt x="260756" y="281111"/>
                  </a:lnTo>
                  <a:lnTo>
                    <a:pt x="260756" y="266955"/>
                  </a:lnTo>
                  <a:lnTo>
                    <a:pt x="12617" y="266955"/>
                  </a:lnTo>
                  <a:lnTo>
                    <a:pt x="12617" y="126163"/>
                  </a:lnTo>
                  <a:lnTo>
                    <a:pt x="260756" y="126163"/>
                  </a:lnTo>
                  <a:lnTo>
                    <a:pt x="260756" y="111996"/>
                  </a:lnTo>
                  <a:lnTo>
                    <a:pt x="12617" y="111996"/>
                  </a:lnTo>
                  <a:lnTo>
                    <a:pt x="12617" y="80866"/>
                  </a:lnTo>
                  <a:lnTo>
                    <a:pt x="260756" y="59621"/>
                  </a:lnTo>
                  <a:lnTo>
                    <a:pt x="260756" y="45464"/>
                  </a:lnTo>
                  <a:lnTo>
                    <a:pt x="53883" y="45464"/>
                  </a:lnTo>
                  <a:lnTo>
                    <a:pt x="53883" y="30376"/>
                  </a:lnTo>
                  <a:lnTo>
                    <a:pt x="98831" y="30376"/>
                  </a:lnTo>
                  <a:lnTo>
                    <a:pt x="98825" y="19695"/>
                  </a:lnTo>
                  <a:lnTo>
                    <a:pt x="95724" y="16198"/>
                  </a:lnTo>
                  <a:close/>
                </a:path>
                <a:path w="260984" h="347979">
                  <a:moveTo>
                    <a:pt x="260756" y="281111"/>
                  </a:moveTo>
                  <a:lnTo>
                    <a:pt x="248139" y="281111"/>
                  </a:lnTo>
                  <a:lnTo>
                    <a:pt x="248139" y="312262"/>
                  </a:lnTo>
                  <a:lnTo>
                    <a:pt x="246650" y="320525"/>
                  </a:lnTo>
                  <a:lnTo>
                    <a:pt x="242592" y="327279"/>
                  </a:lnTo>
                  <a:lnTo>
                    <a:pt x="236574" y="331836"/>
                  </a:lnTo>
                  <a:lnTo>
                    <a:pt x="229207" y="333508"/>
                  </a:lnTo>
                  <a:lnTo>
                    <a:pt x="253782" y="333508"/>
                  </a:lnTo>
                  <a:lnTo>
                    <a:pt x="258274" y="326034"/>
                  </a:lnTo>
                  <a:lnTo>
                    <a:pt x="260756" y="312262"/>
                  </a:lnTo>
                  <a:lnTo>
                    <a:pt x="260756" y="281111"/>
                  </a:lnTo>
                  <a:close/>
                </a:path>
                <a:path w="260984" h="347979">
                  <a:moveTo>
                    <a:pt x="260756" y="126163"/>
                  </a:moveTo>
                  <a:lnTo>
                    <a:pt x="248139" y="126163"/>
                  </a:lnTo>
                  <a:lnTo>
                    <a:pt x="248139" y="266955"/>
                  </a:lnTo>
                  <a:lnTo>
                    <a:pt x="260756" y="266955"/>
                  </a:lnTo>
                  <a:lnTo>
                    <a:pt x="260756" y="126163"/>
                  </a:lnTo>
                  <a:close/>
                </a:path>
                <a:path w="260984" h="347979">
                  <a:moveTo>
                    <a:pt x="260756" y="59621"/>
                  </a:moveTo>
                  <a:lnTo>
                    <a:pt x="248149" y="59621"/>
                  </a:lnTo>
                  <a:lnTo>
                    <a:pt x="248149" y="111996"/>
                  </a:lnTo>
                  <a:lnTo>
                    <a:pt x="260756" y="111996"/>
                  </a:lnTo>
                  <a:lnTo>
                    <a:pt x="260756" y="59621"/>
                  </a:lnTo>
                  <a:close/>
                </a:path>
                <a:path w="260984" h="347979">
                  <a:moveTo>
                    <a:pt x="137587" y="59621"/>
                  </a:moveTo>
                  <a:lnTo>
                    <a:pt x="137304" y="59621"/>
                  </a:lnTo>
                  <a:lnTo>
                    <a:pt x="137409" y="59767"/>
                  </a:lnTo>
                  <a:lnTo>
                    <a:pt x="137587" y="59621"/>
                  </a:lnTo>
                  <a:close/>
                </a:path>
                <a:path w="260984" h="347979">
                  <a:moveTo>
                    <a:pt x="98831" y="30376"/>
                  </a:moveTo>
                  <a:lnTo>
                    <a:pt x="86217" y="30376"/>
                  </a:lnTo>
                  <a:lnTo>
                    <a:pt x="86217" y="45464"/>
                  </a:lnTo>
                  <a:lnTo>
                    <a:pt x="260756" y="45464"/>
                  </a:lnTo>
                  <a:lnTo>
                    <a:pt x="98824" y="45454"/>
                  </a:lnTo>
                  <a:lnTo>
                    <a:pt x="98831" y="30376"/>
                  </a:lnTo>
                  <a:close/>
                </a:path>
                <a:path w="260984" h="347979">
                  <a:moveTo>
                    <a:pt x="257667" y="0"/>
                  </a:moveTo>
                  <a:lnTo>
                    <a:pt x="186193" y="0"/>
                  </a:lnTo>
                  <a:lnTo>
                    <a:pt x="181355" y="2355"/>
                  </a:lnTo>
                  <a:lnTo>
                    <a:pt x="177994" y="6491"/>
                  </a:lnTo>
                  <a:lnTo>
                    <a:pt x="133252" y="45454"/>
                  </a:lnTo>
                  <a:lnTo>
                    <a:pt x="260756" y="45454"/>
                  </a:lnTo>
                  <a:lnTo>
                    <a:pt x="153848" y="45443"/>
                  </a:lnTo>
                  <a:lnTo>
                    <a:pt x="186193" y="17266"/>
                  </a:lnTo>
                  <a:lnTo>
                    <a:pt x="187179" y="16198"/>
                  </a:lnTo>
                  <a:lnTo>
                    <a:pt x="188119" y="14931"/>
                  </a:lnTo>
                  <a:lnTo>
                    <a:pt x="189701" y="14167"/>
                  </a:lnTo>
                  <a:lnTo>
                    <a:pt x="260756" y="14167"/>
                  </a:lnTo>
                  <a:lnTo>
                    <a:pt x="260756" y="3444"/>
                  </a:lnTo>
                  <a:lnTo>
                    <a:pt x="257667" y="0"/>
                  </a:lnTo>
                  <a:close/>
                </a:path>
                <a:path w="260984" h="347979">
                  <a:moveTo>
                    <a:pt x="260756" y="14167"/>
                  </a:moveTo>
                  <a:lnTo>
                    <a:pt x="248149" y="14167"/>
                  </a:lnTo>
                  <a:lnTo>
                    <a:pt x="248149" y="45443"/>
                  </a:lnTo>
                  <a:lnTo>
                    <a:pt x="260756" y="45443"/>
                  </a:lnTo>
                  <a:lnTo>
                    <a:pt x="260756" y="14167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249720" y="4794469"/>
              <a:ext cx="81379" cy="116499"/>
            </a:xfrm>
            <a:prstGeom prst="rect">
              <a:avLst/>
            </a:prstGeom>
          </p:spPr>
        </p:pic>
        <p:sp>
          <p:nvSpPr>
            <p:cNvPr id="63" name="object 63"/>
            <p:cNvSpPr/>
            <p:nvPr/>
          </p:nvSpPr>
          <p:spPr>
            <a:xfrm>
              <a:off x="9510181" y="5939850"/>
              <a:ext cx="9742805" cy="1174115"/>
            </a:xfrm>
            <a:custGeom>
              <a:avLst/>
              <a:gdLst/>
              <a:ahLst/>
              <a:cxnLst/>
              <a:rect l="l" t="t" r="r" b="b"/>
              <a:pathLst>
                <a:path w="9742805" h="1174115">
                  <a:moveTo>
                    <a:pt x="9742781" y="0"/>
                  </a:moveTo>
                  <a:lnTo>
                    <a:pt x="0" y="0"/>
                  </a:lnTo>
                  <a:lnTo>
                    <a:pt x="0" y="1173849"/>
                  </a:lnTo>
                  <a:lnTo>
                    <a:pt x="9742781" y="1173849"/>
                  </a:lnTo>
                  <a:lnTo>
                    <a:pt x="9742781" y="0"/>
                  </a:lnTo>
                  <a:close/>
                </a:path>
              </a:pathLst>
            </a:custGeom>
            <a:solidFill>
              <a:srgbClr val="EFF1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9510181" y="5591149"/>
            <a:ext cx="9742805" cy="349250"/>
          </a:xfrm>
          <a:prstGeom prst="rect">
            <a:avLst/>
          </a:prstGeom>
          <a:solidFill>
            <a:srgbClr val="C9C9C9"/>
          </a:solidFill>
        </p:spPr>
        <p:txBody>
          <a:bodyPr vert="horz" wrap="square" lIns="0" tIns="29209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229"/>
              </a:spcBef>
            </a:pPr>
            <a:r>
              <a:rPr sz="1800" b="1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800" b="1" spc="-50">
                <a:solidFill>
                  <a:srgbClr val="00387A"/>
                </a:solidFill>
                <a:latin typeface="Arial"/>
                <a:cs typeface="Arial"/>
              </a:rPr>
              <a:t>2</a:t>
            </a:r>
            <a:endParaRPr sz="18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9998478" y="6416307"/>
            <a:ext cx="1999614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b="1" dirty="0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2950" b="1" spc="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 dirty="0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2950" b="1" spc="-4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 dirty="0">
                <a:solidFill>
                  <a:srgbClr val="00387A"/>
                </a:solidFill>
                <a:latin typeface="Arial"/>
                <a:cs typeface="Arial"/>
              </a:rPr>
              <a:t>2 </a:t>
            </a:r>
            <a:r>
              <a:rPr sz="2950" b="1" spc="-20" dirty="0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3050239" y="6482174"/>
            <a:ext cx="2615565" cy="352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79575" algn="l"/>
              </a:tabLst>
            </a:pP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r>
              <a:rPr sz="2150" b="1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Erdgas</a:t>
            </a:r>
            <a:endParaRPr sz="215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9977534" y="6045742"/>
            <a:ext cx="7508875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454910" algn="l"/>
                <a:tab pos="6136640" algn="l"/>
              </a:tabLst>
            </a:pP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Zuschusshöhe: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450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Förderbare</a:t>
            </a:r>
            <a:r>
              <a:rPr sz="1450" u="sng" spc="125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Energieträger: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450" u="sng" spc="-10" err="1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Voraussetzung</a:t>
            </a: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:</a:t>
            </a:r>
            <a:endParaRPr sz="1450">
              <a:latin typeface="Arial"/>
              <a:cs typeface="Arial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6740074" y="6391216"/>
            <a:ext cx="2512912" cy="5200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50" b="1" spc="-20">
                <a:solidFill>
                  <a:srgbClr val="00387A"/>
                </a:solidFill>
                <a:latin typeface="Arial"/>
                <a:cs typeface="Arial"/>
              </a:rPr>
              <a:t>Verdoppelung</a:t>
            </a:r>
            <a:r>
              <a:rPr sz="1650" b="1" spc="-25">
                <a:solidFill>
                  <a:srgbClr val="00387A"/>
                </a:solidFill>
                <a:latin typeface="Arial"/>
                <a:cs typeface="Arial"/>
              </a:rPr>
              <a:t> der </a:t>
            </a:r>
            <a:r>
              <a:rPr lang="de-AT" sz="1650" b="1" spc="-25" err="1">
                <a:solidFill>
                  <a:srgbClr val="00387A"/>
                </a:solidFill>
                <a:latin typeface="Arial"/>
                <a:cs typeface="Arial"/>
              </a:rPr>
              <a:t>Erdg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as-</a:t>
            </a:r>
            <a:r>
              <a:rPr sz="1650" b="1" spc="-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&amp;</a:t>
            </a:r>
            <a:r>
              <a:rPr sz="1650" b="1" spc="-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Strompreise</a:t>
            </a:r>
            <a:endParaRPr sz="1650">
              <a:latin typeface="Arial"/>
              <a:cs typeface="Arial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9235320" y="6109704"/>
            <a:ext cx="7437755" cy="842010"/>
            <a:chOff x="9235320" y="6109704"/>
            <a:chExt cx="7437755" cy="842010"/>
          </a:xfrm>
        </p:grpSpPr>
        <p:sp>
          <p:nvSpPr>
            <p:cNvPr id="70" name="object 70"/>
            <p:cNvSpPr/>
            <p:nvPr/>
          </p:nvSpPr>
          <p:spPr>
            <a:xfrm>
              <a:off x="9235320" y="6109704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0"/>
                  </a:moveTo>
                  <a:lnTo>
                    <a:pt x="225455" y="4428"/>
                  </a:lnTo>
                  <a:lnTo>
                    <a:pt x="178954" y="17195"/>
                  </a:lnTo>
                  <a:lnTo>
                    <a:pt x="136135" y="37525"/>
                  </a:lnTo>
                  <a:lnTo>
                    <a:pt x="97773" y="64641"/>
                  </a:lnTo>
                  <a:lnTo>
                    <a:pt x="64645" y="97769"/>
                  </a:lnTo>
                  <a:lnTo>
                    <a:pt x="37527" y="136130"/>
                  </a:lnTo>
                  <a:lnTo>
                    <a:pt x="17196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6" y="370770"/>
                  </a:lnTo>
                  <a:lnTo>
                    <a:pt x="37527" y="413590"/>
                  </a:lnTo>
                  <a:lnTo>
                    <a:pt x="64645" y="451952"/>
                  </a:lnTo>
                  <a:lnTo>
                    <a:pt x="97773" y="485079"/>
                  </a:lnTo>
                  <a:lnTo>
                    <a:pt x="136135" y="512196"/>
                  </a:lnTo>
                  <a:lnTo>
                    <a:pt x="178954" y="532526"/>
                  </a:lnTo>
                  <a:lnTo>
                    <a:pt x="225455" y="545293"/>
                  </a:lnTo>
                  <a:lnTo>
                    <a:pt x="274860" y="549721"/>
                  </a:ln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12433040" y="6393881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14100104" y="6393881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16114796" y="6393881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9408748" y="6186637"/>
            <a:ext cx="189230" cy="3790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b="1" spc="1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9510181" y="6475500"/>
            <a:ext cx="9742805" cy="2317063"/>
            <a:chOff x="9510181" y="6475500"/>
            <a:chExt cx="9742805" cy="2317063"/>
          </a:xfrm>
        </p:grpSpPr>
        <p:sp>
          <p:nvSpPr>
            <p:cNvPr id="76" name="object 76"/>
            <p:cNvSpPr/>
            <p:nvPr/>
          </p:nvSpPr>
          <p:spPr>
            <a:xfrm>
              <a:off x="12604442" y="6475500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5">
                  <a:moveTo>
                    <a:pt x="119525" y="0"/>
                  </a:moveTo>
                  <a:lnTo>
                    <a:pt x="0" y="236505"/>
                  </a:lnTo>
                  <a:lnTo>
                    <a:pt x="86458" y="236505"/>
                  </a:lnTo>
                  <a:lnTo>
                    <a:pt x="86458" y="386312"/>
                  </a:lnTo>
                  <a:lnTo>
                    <a:pt x="113317" y="342638"/>
                  </a:lnTo>
                  <a:lnTo>
                    <a:pt x="98866" y="342638"/>
                  </a:lnTo>
                  <a:lnTo>
                    <a:pt x="98866" y="224412"/>
                  </a:lnTo>
                  <a:lnTo>
                    <a:pt x="19947" y="224412"/>
                  </a:lnTo>
                  <a:lnTo>
                    <a:pt x="107127" y="51904"/>
                  </a:lnTo>
                  <a:lnTo>
                    <a:pt x="119525" y="51904"/>
                  </a:lnTo>
                  <a:lnTo>
                    <a:pt x="119525" y="0"/>
                  </a:lnTo>
                  <a:close/>
                </a:path>
                <a:path w="207009" h="386715">
                  <a:moveTo>
                    <a:pt x="119525" y="51904"/>
                  </a:moveTo>
                  <a:lnTo>
                    <a:pt x="107127" y="51904"/>
                  </a:lnTo>
                  <a:lnTo>
                    <a:pt x="107127" y="202485"/>
                  </a:lnTo>
                  <a:lnTo>
                    <a:pt x="185062" y="202485"/>
                  </a:lnTo>
                  <a:lnTo>
                    <a:pt x="98866" y="342638"/>
                  </a:lnTo>
                  <a:lnTo>
                    <a:pt x="113317" y="342638"/>
                  </a:lnTo>
                  <a:lnTo>
                    <a:pt x="206957" y="190381"/>
                  </a:lnTo>
                  <a:lnTo>
                    <a:pt x="119525" y="190381"/>
                  </a:lnTo>
                  <a:lnTo>
                    <a:pt x="119525" y="51904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2604442" y="6475500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5">
                  <a:moveTo>
                    <a:pt x="86458" y="386312"/>
                  </a:moveTo>
                  <a:lnTo>
                    <a:pt x="86458" y="236505"/>
                  </a:lnTo>
                  <a:lnTo>
                    <a:pt x="0" y="236505"/>
                  </a:lnTo>
                  <a:lnTo>
                    <a:pt x="119525" y="0"/>
                  </a:lnTo>
                  <a:lnTo>
                    <a:pt x="119525" y="190381"/>
                  </a:lnTo>
                  <a:lnTo>
                    <a:pt x="206957" y="190381"/>
                  </a:lnTo>
                  <a:lnTo>
                    <a:pt x="86458" y="386312"/>
                  </a:lnTo>
                  <a:close/>
                </a:path>
                <a:path w="207009" h="386715">
                  <a:moveTo>
                    <a:pt x="19947" y="224412"/>
                  </a:moveTo>
                  <a:lnTo>
                    <a:pt x="98866" y="224412"/>
                  </a:lnTo>
                  <a:lnTo>
                    <a:pt x="98866" y="342638"/>
                  </a:lnTo>
                  <a:lnTo>
                    <a:pt x="185062" y="202485"/>
                  </a:lnTo>
                  <a:lnTo>
                    <a:pt x="107127" y="202485"/>
                  </a:lnTo>
                  <a:lnTo>
                    <a:pt x="107127" y="51904"/>
                  </a:lnTo>
                  <a:lnTo>
                    <a:pt x="19947" y="224412"/>
                  </a:lnTo>
                  <a:close/>
                </a:path>
              </a:pathLst>
            </a:custGeom>
            <a:ln w="4711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16358882" y="6520332"/>
              <a:ext cx="61594" cy="297180"/>
            </a:xfrm>
            <a:custGeom>
              <a:avLst/>
              <a:gdLst/>
              <a:ahLst/>
              <a:cxnLst/>
              <a:rect l="l" t="t" r="r" b="b"/>
              <a:pathLst>
                <a:path w="61594" h="297179">
                  <a:moveTo>
                    <a:pt x="61547" y="0"/>
                  </a:moveTo>
                  <a:lnTo>
                    <a:pt x="0" y="0"/>
                  </a:lnTo>
                  <a:lnTo>
                    <a:pt x="0" y="69652"/>
                  </a:lnTo>
                  <a:lnTo>
                    <a:pt x="14784" y="220286"/>
                  </a:lnTo>
                  <a:lnTo>
                    <a:pt x="46972" y="220286"/>
                  </a:lnTo>
                  <a:lnTo>
                    <a:pt x="61547" y="69652"/>
                  </a:lnTo>
                  <a:lnTo>
                    <a:pt x="61547" y="0"/>
                  </a:lnTo>
                  <a:close/>
                </a:path>
                <a:path w="61594" h="297179">
                  <a:moveTo>
                    <a:pt x="59317" y="239929"/>
                  </a:moveTo>
                  <a:lnTo>
                    <a:pt x="2429" y="239929"/>
                  </a:lnTo>
                  <a:lnTo>
                    <a:pt x="2429" y="296818"/>
                  </a:lnTo>
                  <a:lnTo>
                    <a:pt x="59317" y="296818"/>
                  </a:lnTo>
                  <a:lnTo>
                    <a:pt x="59317" y="239929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9510181" y="7618448"/>
              <a:ext cx="9742805" cy="1174115"/>
            </a:xfrm>
            <a:custGeom>
              <a:avLst/>
              <a:gdLst/>
              <a:ahLst/>
              <a:cxnLst/>
              <a:rect l="l" t="t" r="r" b="b"/>
              <a:pathLst>
                <a:path w="9742805" h="1174115">
                  <a:moveTo>
                    <a:pt x="9742781" y="0"/>
                  </a:moveTo>
                  <a:lnTo>
                    <a:pt x="0" y="0"/>
                  </a:lnTo>
                  <a:lnTo>
                    <a:pt x="0" y="1173849"/>
                  </a:lnTo>
                  <a:lnTo>
                    <a:pt x="9742781" y="1173849"/>
                  </a:lnTo>
                  <a:lnTo>
                    <a:pt x="9742781" y="0"/>
                  </a:lnTo>
                  <a:close/>
                </a:path>
              </a:pathLst>
            </a:custGeom>
            <a:solidFill>
              <a:srgbClr val="EFF1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9510181" y="7270763"/>
            <a:ext cx="9742805" cy="347980"/>
          </a:xfrm>
          <a:prstGeom prst="rect">
            <a:avLst/>
          </a:prstGeom>
          <a:solidFill>
            <a:srgbClr val="C9C9C9"/>
          </a:solidFill>
        </p:spPr>
        <p:txBody>
          <a:bodyPr vert="horz" wrap="square" lIns="0" tIns="29209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229"/>
              </a:spcBef>
            </a:pPr>
            <a:r>
              <a:rPr sz="1800" b="1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800" b="1" spc="-50">
                <a:solidFill>
                  <a:srgbClr val="00387A"/>
                </a:solidFill>
                <a:latin typeface="Arial"/>
                <a:cs typeface="Arial"/>
              </a:rPr>
              <a:t>3</a:t>
            </a:r>
            <a:endParaRPr sz="18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9998478" y="8094900"/>
            <a:ext cx="2209165" cy="4781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2950" b="1" spc="-1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2950" b="1" spc="-4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2</a:t>
            </a:r>
            <a:r>
              <a:rPr lang="de-AT" sz="2950" b="1">
                <a:solidFill>
                  <a:srgbClr val="00387A"/>
                </a:solidFill>
                <a:latin typeface="Arial"/>
                <a:cs typeface="Arial"/>
              </a:rPr>
              <a:t>5</a:t>
            </a: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 spc="-20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endParaRPr sz="2950">
              <a:latin typeface="Arial"/>
              <a:cs typeface="Arial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3050239" y="8160766"/>
            <a:ext cx="2615565" cy="352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79575" algn="l"/>
              </a:tabLst>
            </a:pP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r>
              <a:rPr sz="2150" b="1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Erdgas</a:t>
            </a:r>
            <a:endParaRPr sz="2150">
              <a:latin typeface="Arial"/>
              <a:cs typeface="Arial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9977534" y="7724335"/>
            <a:ext cx="9095184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454910" algn="l"/>
                <a:tab pos="6136640" algn="l"/>
              </a:tabLst>
            </a:pP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Zuschusshöhe: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450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Förderbare</a:t>
            </a:r>
            <a:r>
              <a:rPr sz="1450" u="sng" spc="15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Energieträger: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lang="de-AT"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zusätzliche V</a:t>
            </a:r>
            <a:r>
              <a:rPr sz="1450" u="sng" spc="-10" err="1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oraussetzung</a:t>
            </a: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:</a:t>
            </a:r>
            <a:endParaRPr sz="1450">
              <a:latin typeface="Arial"/>
              <a:cs typeface="Arial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6740074" y="8069809"/>
            <a:ext cx="1515110" cy="528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Unternehmen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macht</a:t>
            </a:r>
            <a:r>
              <a:rPr sz="1650" b="1" spc="-7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Verluste</a:t>
            </a:r>
            <a:endParaRPr sz="1650">
              <a:latin typeface="Arial"/>
              <a:cs typeface="Arial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9235320" y="7788299"/>
            <a:ext cx="7437755" cy="842010"/>
            <a:chOff x="9235320" y="7788299"/>
            <a:chExt cx="7437755" cy="842010"/>
          </a:xfrm>
        </p:grpSpPr>
        <p:sp>
          <p:nvSpPr>
            <p:cNvPr id="88" name="object 88"/>
            <p:cNvSpPr/>
            <p:nvPr/>
          </p:nvSpPr>
          <p:spPr>
            <a:xfrm>
              <a:off x="9235320" y="7788299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0"/>
                  </a:moveTo>
                  <a:lnTo>
                    <a:pt x="225455" y="4428"/>
                  </a:lnTo>
                  <a:lnTo>
                    <a:pt x="178954" y="17195"/>
                  </a:lnTo>
                  <a:lnTo>
                    <a:pt x="136135" y="37525"/>
                  </a:lnTo>
                  <a:lnTo>
                    <a:pt x="97773" y="64641"/>
                  </a:lnTo>
                  <a:lnTo>
                    <a:pt x="64645" y="97769"/>
                  </a:lnTo>
                  <a:lnTo>
                    <a:pt x="37527" y="136130"/>
                  </a:lnTo>
                  <a:lnTo>
                    <a:pt x="17196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6" y="370770"/>
                  </a:lnTo>
                  <a:lnTo>
                    <a:pt x="37527" y="413590"/>
                  </a:lnTo>
                  <a:lnTo>
                    <a:pt x="64645" y="451952"/>
                  </a:lnTo>
                  <a:lnTo>
                    <a:pt x="97773" y="485079"/>
                  </a:lnTo>
                  <a:lnTo>
                    <a:pt x="136135" y="512196"/>
                  </a:lnTo>
                  <a:lnTo>
                    <a:pt x="178954" y="532526"/>
                  </a:lnTo>
                  <a:lnTo>
                    <a:pt x="225455" y="545293"/>
                  </a:lnTo>
                  <a:lnTo>
                    <a:pt x="274860" y="549721"/>
                  </a:ln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12433040" y="8072474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14100104" y="8072474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16114796" y="8072474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9408748" y="7865229"/>
            <a:ext cx="189230" cy="3790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b="1" spc="1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93" name="object 93"/>
          <p:cNvGrpSpPr/>
          <p:nvPr/>
        </p:nvGrpSpPr>
        <p:grpSpPr>
          <a:xfrm>
            <a:off x="9510181" y="8154092"/>
            <a:ext cx="9742805" cy="2317059"/>
            <a:chOff x="9510181" y="8154092"/>
            <a:chExt cx="9742805" cy="2317059"/>
          </a:xfrm>
        </p:grpSpPr>
        <p:sp>
          <p:nvSpPr>
            <p:cNvPr id="94" name="object 94"/>
            <p:cNvSpPr/>
            <p:nvPr/>
          </p:nvSpPr>
          <p:spPr>
            <a:xfrm>
              <a:off x="12604442" y="8154092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5">
                  <a:moveTo>
                    <a:pt x="119525" y="0"/>
                  </a:moveTo>
                  <a:lnTo>
                    <a:pt x="0" y="236505"/>
                  </a:lnTo>
                  <a:lnTo>
                    <a:pt x="86458" y="236505"/>
                  </a:lnTo>
                  <a:lnTo>
                    <a:pt x="86458" y="386312"/>
                  </a:lnTo>
                  <a:lnTo>
                    <a:pt x="113317" y="342638"/>
                  </a:lnTo>
                  <a:lnTo>
                    <a:pt x="98866" y="342638"/>
                  </a:lnTo>
                  <a:lnTo>
                    <a:pt x="98866" y="224412"/>
                  </a:lnTo>
                  <a:lnTo>
                    <a:pt x="19947" y="224412"/>
                  </a:lnTo>
                  <a:lnTo>
                    <a:pt x="107127" y="51904"/>
                  </a:lnTo>
                  <a:lnTo>
                    <a:pt x="119525" y="51904"/>
                  </a:lnTo>
                  <a:lnTo>
                    <a:pt x="119525" y="0"/>
                  </a:lnTo>
                  <a:close/>
                </a:path>
                <a:path w="207009" h="386715">
                  <a:moveTo>
                    <a:pt x="119525" y="51904"/>
                  </a:moveTo>
                  <a:lnTo>
                    <a:pt x="107127" y="51904"/>
                  </a:lnTo>
                  <a:lnTo>
                    <a:pt x="107127" y="202485"/>
                  </a:lnTo>
                  <a:lnTo>
                    <a:pt x="185062" y="202485"/>
                  </a:lnTo>
                  <a:lnTo>
                    <a:pt x="98866" y="342638"/>
                  </a:lnTo>
                  <a:lnTo>
                    <a:pt x="113317" y="342638"/>
                  </a:lnTo>
                  <a:lnTo>
                    <a:pt x="206957" y="190381"/>
                  </a:lnTo>
                  <a:lnTo>
                    <a:pt x="119525" y="190381"/>
                  </a:lnTo>
                  <a:lnTo>
                    <a:pt x="119525" y="51904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12604442" y="8154092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5">
                  <a:moveTo>
                    <a:pt x="86458" y="386312"/>
                  </a:moveTo>
                  <a:lnTo>
                    <a:pt x="86458" y="236505"/>
                  </a:lnTo>
                  <a:lnTo>
                    <a:pt x="0" y="236505"/>
                  </a:lnTo>
                  <a:lnTo>
                    <a:pt x="119525" y="0"/>
                  </a:lnTo>
                  <a:lnTo>
                    <a:pt x="119525" y="190381"/>
                  </a:lnTo>
                  <a:lnTo>
                    <a:pt x="206957" y="190381"/>
                  </a:lnTo>
                  <a:lnTo>
                    <a:pt x="86458" y="386312"/>
                  </a:lnTo>
                  <a:close/>
                </a:path>
                <a:path w="207009" h="386715">
                  <a:moveTo>
                    <a:pt x="19947" y="224412"/>
                  </a:moveTo>
                  <a:lnTo>
                    <a:pt x="98866" y="224412"/>
                  </a:lnTo>
                  <a:lnTo>
                    <a:pt x="98866" y="342638"/>
                  </a:lnTo>
                  <a:lnTo>
                    <a:pt x="185062" y="202485"/>
                  </a:lnTo>
                  <a:lnTo>
                    <a:pt x="107127" y="202485"/>
                  </a:lnTo>
                  <a:lnTo>
                    <a:pt x="107127" y="51904"/>
                  </a:lnTo>
                  <a:lnTo>
                    <a:pt x="19947" y="224412"/>
                  </a:lnTo>
                  <a:close/>
                </a:path>
              </a:pathLst>
            </a:custGeom>
            <a:ln w="4711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16358882" y="8198924"/>
              <a:ext cx="61594" cy="297180"/>
            </a:xfrm>
            <a:custGeom>
              <a:avLst/>
              <a:gdLst/>
              <a:ahLst/>
              <a:cxnLst/>
              <a:rect l="l" t="t" r="r" b="b"/>
              <a:pathLst>
                <a:path w="61594" h="297179">
                  <a:moveTo>
                    <a:pt x="61547" y="0"/>
                  </a:moveTo>
                  <a:lnTo>
                    <a:pt x="0" y="0"/>
                  </a:lnTo>
                  <a:lnTo>
                    <a:pt x="0" y="69652"/>
                  </a:lnTo>
                  <a:lnTo>
                    <a:pt x="14784" y="220286"/>
                  </a:lnTo>
                  <a:lnTo>
                    <a:pt x="46972" y="220286"/>
                  </a:lnTo>
                  <a:lnTo>
                    <a:pt x="61547" y="69652"/>
                  </a:lnTo>
                  <a:lnTo>
                    <a:pt x="61547" y="0"/>
                  </a:lnTo>
                  <a:close/>
                </a:path>
                <a:path w="61594" h="297179">
                  <a:moveTo>
                    <a:pt x="59317" y="239929"/>
                  </a:moveTo>
                  <a:lnTo>
                    <a:pt x="2429" y="239929"/>
                  </a:lnTo>
                  <a:lnTo>
                    <a:pt x="2429" y="296818"/>
                  </a:lnTo>
                  <a:lnTo>
                    <a:pt x="59317" y="296818"/>
                  </a:lnTo>
                  <a:lnTo>
                    <a:pt x="59317" y="239929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9510181" y="9297036"/>
              <a:ext cx="9742805" cy="1174115"/>
            </a:xfrm>
            <a:custGeom>
              <a:avLst/>
              <a:gdLst/>
              <a:ahLst/>
              <a:cxnLst/>
              <a:rect l="l" t="t" r="r" b="b"/>
              <a:pathLst>
                <a:path w="9742805" h="1174115">
                  <a:moveTo>
                    <a:pt x="9742781" y="0"/>
                  </a:moveTo>
                  <a:lnTo>
                    <a:pt x="0" y="0"/>
                  </a:lnTo>
                  <a:lnTo>
                    <a:pt x="0" y="1173849"/>
                  </a:lnTo>
                  <a:lnTo>
                    <a:pt x="9742781" y="1173849"/>
                  </a:lnTo>
                  <a:lnTo>
                    <a:pt x="9742781" y="0"/>
                  </a:lnTo>
                  <a:close/>
                </a:path>
              </a:pathLst>
            </a:custGeom>
            <a:solidFill>
              <a:srgbClr val="EFF1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0" name="object 100"/>
          <p:cNvSpPr txBox="1"/>
          <p:nvPr/>
        </p:nvSpPr>
        <p:spPr>
          <a:xfrm>
            <a:off x="9510181" y="8949350"/>
            <a:ext cx="9742805" cy="347980"/>
          </a:xfrm>
          <a:prstGeom prst="rect">
            <a:avLst/>
          </a:prstGeom>
          <a:solidFill>
            <a:srgbClr val="C9C9C9"/>
          </a:solidFill>
        </p:spPr>
        <p:txBody>
          <a:bodyPr vert="horz" wrap="square" lIns="0" tIns="29209" rIns="0" bIns="0" rtlCol="0">
            <a:spAutoFit/>
          </a:bodyPr>
          <a:lstStyle/>
          <a:p>
            <a:pPr marL="189230">
              <a:lnSpc>
                <a:spcPct val="100000"/>
              </a:lnSpc>
              <a:spcBef>
                <a:spcPts val="229"/>
              </a:spcBef>
            </a:pPr>
            <a:r>
              <a:rPr sz="1800" b="1">
                <a:solidFill>
                  <a:srgbClr val="00387A"/>
                </a:solidFill>
                <a:latin typeface="Arial"/>
                <a:cs typeface="Arial"/>
              </a:rPr>
              <a:t>STUFE </a:t>
            </a:r>
            <a:r>
              <a:rPr sz="1800" b="1" spc="-50">
                <a:solidFill>
                  <a:srgbClr val="00387A"/>
                </a:solidFill>
                <a:latin typeface="Arial"/>
                <a:cs typeface="Arial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4717182" y="9838531"/>
            <a:ext cx="948690" cy="352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Erdgas</a:t>
            </a:r>
            <a:endParaRPr sz="2150">
              <a:latin typeface="Arial"/>
              <a:cs typeface="Arial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9939434" y="9330731"/>
            <a:ext cx="8875616" cy="92076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700"/>
              </a:spcBef>
              <a:tabLst>
                <a:tab pos="2493010" algn="l"/>
                <a:tab pos="6174740" algn="l"/>
              </a:tabLst>
            </a:pP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Zuschusshöhe: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1450" u="sng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Förderbare</a:t>
            </a:r>
            <a:r>
              <a:rPr sz="1450" u="sng" spc="15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 </a:t>
            </a: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Energieträger:</a:t>
            </a: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lang="de-AT"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zusätzliche </a:t>
            </a:r>
            <a:r>
              <a:rPr sz="1450" u="sng" spc="-10" err="1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Voraussetzung</a:t>
            </a:r>
            <a:r>
              <a:rPr sz="1450" u="sng" spc="-10">
                <a:solidFill>
                  <a:srgbClr val="00387A"/>
                </a:solidFill>
                <a:uFill>
                  <a:solidFill>
                    <a:srgbClr val="00387A"/>
                  </a:solidFill>
                </a:uFill>
                <a:latin typeface="Arial"/>
                <a:cs typeface="Arial"/>
              </a:rPr>
              <a:t>:</a:t>
            </a:r>
            <a:endParaRPr sz="1450">
              <a:latin typeface="Arial"/>
              <a:cs typeface="Arial"/>
            </a:endParaRPr>
          </a:p>
          <a:p>
            <a:pPr marL="71120">
              <a:lnSpc>
                <a:spcPct val="100000"/>
              </a:lnSpc>
              <a:spcBef>
                <a:spcPts val="1165"/>
              </a:spcBef>
              <a:tabLst>
                <a:tab pos="3122930" algn="l"/>
              </a:tabLst>
            </a:pP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2950" b="1" spc="-1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€</a:t>
            </a:r>
            <a:r>
              <a:rPr sz="2950" b="1" spc="-4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50 </a:t>
            </a:r>
            <a:r>
              <a:rPr sz="2950" b="1" spc="-20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r>
              <a:rPr sz="2950" b="1">
                <a:solidFill>
                  <a:srgbClr val="00387A"/>
                </a:solidFill>
                <a:latin typeface="Arial"/>
                <a:cs typeface="Arial"/>
              </a:rPr>
              <a:t>	</a:t>
            </a:r>
            <a:r>
              <a:rPr sz="3225" b="1" spc="-15" baseline="7751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endParaRPr sz="3225" baseline="7751">
              <a:latin typeface="Arial"/>
              <a:cs typeface="Arial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16740073" y="9748401"/>
            <a:ext cx="2236517" cy="5200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de-AT" sz="1650" b="1">
                <a:solidFill>
                  <a:srgbClr val="00387A"/>
                </a:solidFill>
                <a:latin typeface="Arial"/>
                <a:cs typeface="Arial"/>
              </a:rPr>
              <a:t>Unternehmen ist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in</a:t>
            </a:r>
            <a:r>
              <a:rPr sz="1650" b="1" spc="-1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ausgewählter Branche</a:t>
            </a:r>
            <a:endParaRPr sz="1650">
              <a:latin typeface="Arial"/>
              <a:cs typeface="Arial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9235320" y="9466886"/>
            <a:ext cx="7437755" cy="842010"/>
            <a:chOff x="9235320" y="9466886"/>
            <a:chExt cx="7437755" cy="842010"/>
          </a:xfrm>
        </p:grpSpPr>
        <p:sp>
          <p:nvSpPr>
            <p:cNvPr id="105" name="object 105"/>
            <p:cNvSpPr/>
            <p:nvPr/>
          </p:nvSpPr>
          <p:spPr>
            <a:xfrm>
              <a:off x="9235320" y="9466886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0"/>
                  </a:moveTo>
                  <a:lnTo>
                    <a:pt x="225455" y="4428"/>
                  </a:lnTo>
                  <a:lnTo>
                    <a:pt x="178954" y="17195"/>
                  </a:lnTo>
                  <a:lnTo>
                    <a:pt x="136135" y="37525"/>
                  </a:lnTo>
                  <a:lnTo>
                    <a:pt x="97773" y="64641"/>
                  </a:lnTo>
                  <a:lnTo>
                    <a:pt x="64645" y="97769"/>
                  </a:lnTo>
                  <a:lnTo>
                    <a:pt x="37527" y="136130"/>
                  </a:lnTo>
                  <a:lnTo>
                    <a:pt x="17196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6" y="370770"/>
                  </a:lnTo>
                  <a:lnTo>
                    <a:pt x="37527" y="413590"/>
                  </a:lnTo>
                  <a:lnTo>
                    <a:pt x="64645" y="451952"/>
                  </a:lnTo>
                  <a:lnTo>
                    <a:pt x="97773" y="485079"/>
                  </a:lnTo>
                  <a:lnTo>
                    <a:pt x="136135" y="512196"/>
                  </a:lnTo>
                  <a:lnTo>
                    <a:pt x="178954" y="532526"/>
                  </a:lnTo>
                  <a:lnTo>
                    <a:pt x="225455" y="545293"/>
                  </a:lnTo>
                  <a:lnTo>
                    <a:pt x="274860" y="549721"/>
                  </a:ln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12433040" y="9751068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14100104" y="9751068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16114796" y="9751068"/>
              <a:ext cx="549910" cy="549910"/>
            </a:xfrm>
            <a:custGeom>
              <a:avLst/>
              <a:gdLst/>
              <a:ahLst/>
              <a:cxnLst/>
              <a:rect l="l" t="t" r="r" b="b"/>
              <a:pathLst>
                <a:path w="549909" h="549909">
                  <a:moveTo>
                    <a:pt x="274860" y="549721"/>
                  </a:moveTo>
                  <a:lnTo>
                    <a:pt x="324265" y="545293"/>
                  </a:lnTo>
                  <a:lnTo>
                    <a:pt x="370766" y="532526"/>
                  </a:lnTo>
                  <a:lnTo>
                    <a:pt x="413586" y="512196"/>
                  </a:lnTo>
                  <a:lnTo>
                    <a:pt x="451947" y="485079"/>
                  </a:lnTo>
                  <a:lnTo>
                    <a:pt x="485076" y="451952"/>
                  </a:lnTo>
                  <a:lnTo>
                    <a:pt x="512193" y="413590"/>
                  </a:lnTo>
                  <a:lnTo>
                    <a:pt x="532524" y="370770"/>
                  </a:lnTo>
                  <a:lnTo>
                    <a:pt x="545292" y="324268"/>
                  </a:lnTo>
                  <a:lnTo>
                    <a:pt x="549721" y="274860"/>
                  </a:lnTo>
                  <a:lnTo>
                    <a:pt x="545292" y="225452"/>
                  </a:lnTo>
                  <a:lnTo>
                    <a:pt x="532524" y="178950"/>
                  </a:lnTo>
                  <a:lnTo>
                    <a:pt x="512193" y="136130"/>
                  </a:lnTo>
                  <a:lnTo>
                    <a:pt x="485076" y="97769"/>
                  </a:lnTo>
                  <a:lnTo>
                    <a:pt x="451947" y="64641"/>
                  </a:lnTo>
                  <a:lnTo>
                    <a:pt x="413586" y="37525"/>
                  </a:lnTo>
                  <a:lnTo>
                    <a:pt x="370766" y="17195"/>
                  </a:lnTo>
                  <a:lnTo>
                    <a:pt x="324265" y="4428"/>
                  </a:lnTo>
                  <a:lnTo>
                    <a:pt x="274860" y="0"/>
                  </a:lnTo>
                  <a:lnTo>
                    <a:pt x="225452" y="4428"/>
                  </a:lnTo>
                  <a:lnTo>
                    <a:pt x="178950" y="17195"/>
                  </a:lnTo>
                  <a:lnTo>
                    <a:pt x="136130" y="37525"/>
                  </a:lnTo>
                  <a:lnTo>
                    <a:pt x="97769" y="64641"/>
                  </a:lnTo>
                  <a:lnTo>
                    <a:pt x="64641" y="97769"/>
                  </a:lnTo>
                  <a:lnTo>
                    <a:pt x="37525" y="136130"/>
                  </a:lnTo>
                  <a:lnTo>
                    <a:pt x="17195" y="178950"/>
                  </a:lnTo>
                  <a:lnTo>
                    <a:pt x="4428" y="225452"/>
                  </a:lnTo>
                  <a:lnTo>
                    <a:pt x="0" y="274860"/>
                  </a:lnTo>
                  <a:lnTo>
                    <a:pt x="4428" y="324268"/>
                  </a:lnTo>
                  <a:lnTo>
                    <a:pt x="17195" y="370770"/>
                  </a:lnTo>
                  <a:lnTo>
                    <a:pt x="37525" y="413590"/>
                  </a:lnTo>
                  <a:lnTo>
                    <a:pt x="64641" y="451952"/>
                  </a:lnTo>
                  <a:lnTo>
                    <a:pt x="97769" y="485079"/>
                  </a:lnTo>
                  <a:lnTo>
                    <a:pt x="136130" y="512196"/>
                  </a:lnTo>
                  <a:lnTo>
                    <a:pt x="178950" y="532526"/>
                  </a:lnTo>
                  <a:lnTo>
                    <a:pt x="225452" y="545293"/>
                  </a:lnTo>
                  <a:lnTo>
                    <a:pt x="274860" y="549721"/>
                  </a:lnTo>
                  <a:close/>
                </a:path>
              </a:pathLst>
            </a:custGeom>
            <a:ln w="15706">
              <a:solidFill>
                <a:srgbClr val="EF772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" name="object 109"/>
          <p:cNvSpPr txBox="1"/>
          <p:nvPr/>
        </p:nvSpPr>
        <p:spPr>
          <a:xfrm>
            <a:off x="9408748" y="9543822"/>
            <a:ext cx="189230" cy="3790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b="1" spc="1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2300">
              <a:latin typeface="Arial"/>
              <a:cs typeface="Arial"/>
            </a:endParaRPr>
          </a:p>
        </p:txBody>
      </p:sp>
      <p:grpSp>
        <p:nvGrpSpPr>
          <p:cNvPr id="110" name="object 110"/>
          <p:cNvGrpSpPr/>
          <p:nvPr/>
        </p:nvGrpSpPr>
        <p:grpSpPr>
          <a:xfrm>
            <a:off x="6800113" y="4529752"/>
            <a:ext cx="9620363" cy="5689648"/>
            <a:chOff x="6800113" y="4529752"/>
            <a:chExt cx="9620363" cy="5689648"/>
          </a:xfrm>
        </p:grpSpPr>
        <p:sp>
          <p:nvSpPr>
            <p:cNvPr id="111" name="object 111"/>
            <p:cNvSpPr/>
            <p:nvPr/>
          </p:nvSpPr>
          <p:spPr>
            <a:xfrm>
              <a:off x="6800113" y="7472787"/>
              <a:ext cx="1016635" cy="603885"/>
            </a:xfrm>
            <a:custGeom>
              <a:avLst/>
              <a:gdLst/>
              <a:ahLst/>
              <a:cxnLst/>
              <a:rect l="l" t="t" r="r" b="b"/>
              <a:pathLst>
                <a:path w="1016634" h="603884">
                  <a:moveTo>
                    <a:pt x="710361" y="244983"/>
                  </a:moveTo>
                  <a:lnTo>
                    <a:pt x="710323" y="234251"/>
                  </a:lnTo>
                  <a:lnTo>
                    <a:pt x="708139" y="229120"/>
                  </a:lnTo>
                  <a:lnTo>
                    <a:pt x="704316" y="225374"/>
                  </a:lnTo>
                  <a:lnTo>
                    <a:pt x="686231" y="209588"/>
                  </a:lnTo>
                  <a:lnTo>
                    <a:pt x="678789" y="203085"/>
                  </a:lnTo>
                  <a:lnTo>
                    <a:pt x="649947" y="185280"/>
                  </a:lnTo>
                  <a:lnTo>
                    <a:pt x="616750" y="173456"/>
                  </a:lnTo>
                  <a:lnTo>
                    <a:pt x="578154" y="169176"/>
                  </a:lnTo>
                  <a:lnTo>
                    <a:pt x="533222" y="175082"/>
                  </a:lnTo>
                  <a:lnTo>
                    <a:pt x="492709" y="191693"/>
                  </a:lnTo>
                  <a:lnTo>
                    <a:pt x="458114" y="217500"/>
                  </a:lnTo>
                  <a:lnTo>
                    <a:pt x="430974" y="250913"/>
                  </a:lnTo>
                  <a:lnTo>
                    <a:pt x="412800" y="290398"/>
                  </a:lnTo>
                  <a:lnTo>
                    <a:pt x="384454" y="290398"/>
                  </a:lnTo>
                  <a:lnTo>
                    <a:pt x="376504" y="291985"/>
                  </a:lnTo>
                  <a:lnTo>
                    <a:pt x="370027" y="296303"/>
                  </a:lnTo>
                  <a:lnTo>
                    <a:pt x="365658" y="302729"/>
                  </a:lnTo>
                  <a:lnTo>
                    <a:pt x="364058" y="310603"/>
                  </a:lnTo>
                  <a:lnTo>
                    <a:pt x="365658" y="318465"/>
                  </a:lnTo>
                  <a:lnTo>
                    <a:pt x="370027" y="324891"/>
                  </a:lnTo>
                  <a:lnTo>
                    <a:pt x="376504" y="329209"/>
                  </a:lnTo>
                  <a:lnTo>
                    <a:pt x="384454" y="330796"/>
                  </a:lnTo>
                  <a:lnTo>
                    <a:pt x="405472" y="330796"/>
                  </a:lnTo>
                  <a:lnTo>
                    <a:pt x="405282" y="334187"/>
                  </a:lnTo>
                  <a:lnTo>
                    <a:pt x="404837" y="337426"/>
                  </a:lnTo>
                  <a:lnTo>
                    <a:pt x="404837" y="347764"/>
                  </a:lnTo>
                  <a:lnTo>
                    <a:pt x="405320" y="354520"/>
                  </a:lnTo>
                  <a:lnTo>
                    <a:pt x="406120" y="361099"/>
                  </a:lnTo>
                  <a:lnTo>
                    <a:pt x="384454" y="361099"/>
                  </a:lnTo>
                  <a:lnTo>
                    <a:pt x="376504" y="362686"/>
                  </a:lnTo>
                  <a:lnTo>
                    <a:pt x="370027" y="367017"/>
                  </a:lnTo>
                  <a:lnTo>
                    <a:pt x="365658" y="373430"/>
                  </a:lnTo>
                  <a:lnTo>
                    <a:pt x="364058" y="381304"/>
                  </a:lnTo>
                  <a:lnTo>
                    <a:pt x="365658" y="389166"/>
                  </a:lnTo>
                  <a:lnTo>
                    <a:pt x="370027" y="395592"/>
                  </a:lnTo>
                  <a:lnTo>
                    <a:pt x="376504" y="399910"/>
                  </a:lnTo>
                  <a:lnTo>
                    <a:pt x="384454" y="401497"/>
                  </a:lnTo>
                  <a:lnTo>
                    <a:pt x="416306" y="401497"/>
                  </a:lnTo>
                  <a:lnTo>
                    <a:pt x="441667" y="446227"/>
                  </a:lnTo>
                  <a:lnTo>
                    <a:pt x="478802" y="481380"/>
                  </a:lnTo>
                  <a:lnTo>
                    <a:pt x="525145" y="504367"/>
                  </a:lnTo>
                  <a:lnTo>
                    <a:pt x="578154" y="512610"/>
                  </a:lnTo>
                  <a:lnTo>
                    <a:pt x="616737" y="508279"/>
                  </a:lnTo>
                  <a:lnTo>
                    <a:pt x="678776" y="478434"/>
                  </a:lnTo>
                  <a:lnTo>
                    <a:pt x="708139" y="452323"/>
                  </a:lnTo>
                  <a:lnTo>
                    <a:pt x="710361" y="436460"/>
                  </a:lnTo>
                  <a:lnTo>
                    <a:pt x="708253" y="431330"/>
                  </a:lnTo>
                  <a:lnTo>
                    <a:pt x="704354" y="427380"/>
                  </a:lnTo>
                  <a:lnTo>
                    <a:pt x="700646" y="423722"/>
                  </a:lnTo>
                  <a:lnTo>
                    <a:pt x="695464" y="421538"/>
                  </a:lnTo>
                  <a:lnTo>
                    <a:pt x="690092" y="421538"/>
                  </a:lnTo>
                  <a:lnTo>
                    <a:pt x="684682" y="421513"/>
                  </a:lnTo>
                  <a:lnTo>
                    <a:pt x="679462" y="423595"/>
                  </a:lnTo>
                  <a:lnTo>
                    <a:pt x="675640" y="427380"/>
                  </a:lnTo>
                  <a:lnTo>
                    <a:pt x="654481" y="446455"/>
                  </a:lnTo>
                  <a:lnTo>
                    <a:pt x="632739" y="460527"/>
                  </a:lnTo>
                  <a:lnTo>
                    <a:pt x="608063" y="469226"/>
                  </a:lnTo>
                  <a:lnTo>
                    <a:pt x="578154" y="472211"/>
                  </a:lnTo>
                  <a:lnTo>
                    <a:pt x="541197" y="467080"/>
                  </a:lnTo>
                  <a:lnTo>
                    <a:pt x="508368" y="452640"/>
                  </a:lnTo>
                  <a:lnTo>
                    <a:pt x="481037" y="430314"/>
                  </a:lnTo>
                  <a:lnTo>
                    <a:pt x="460590" y="401497"/>
                  </a:lnTo>
                  <a:lnTo>
                    <a:pt x="588022" y="401497"/>
                  </a:lnTo>
                  <a:lnTo>
                    <a:pt x="595972" y="399910"/>
                  </a:lnTo>
                  <a:lnTo>
                    <a:pt x="602449" y="395592"/>
                  </a:lnTo>
                  <a:lnTo>
                    <a:pt x="606818" y="389166"/>
                  </a:lnTo>
                  <a:lnTo>
                    <a:pt x="608418" y="381304"/>
                  </a:lnTo>
                  <a:lnTo>
                    <a:pt x="606818" y="373430"/>
                  </a:lnTo>
                  <a:lnTo>
                    <a:pt x="602449" y="367017"/>
                  </a:lnTo>
                  <a:lnTo>
                    <a:pt x="595972" y="362686"/>
                  </a:lnTo>
                  <a:lnTo>
                    <a:pt x="588022" y="361099"/>
                  </a:lnTo>
                  <a:lnTo>
                    <a:pt x="447217" y="361099"/>
                  </a:lnTo>
                  <a:lnTo>
                    <a:pt x="446189" y="354507"/>
                  </a:lnTo>
                  <a:lnTo>
                    <a:pt x="445617" y="347764"/>
                  </a:lnTo>
                  <a:lnTo>
                    <a:pt x="445617" y="337426"/>
                  </a:lnTo>
                  <a:lnTo>
                    <a:pt x="445973" y="334187"/>
                  </a:lnTo>
                  <a:lnTo>
                    <a:pt x="446265" y="330796"/>
                  </a:lnTo>
                  <a:lnTo>
                    <a:pt x="588035" y="330796"/>
                  </a:lnTo>
                  <a:lnTo>
                    <a:pt x="595972" y="329209"/>
                  </a:lnTo>
                  <a:lnTo>
                    <a:pt x="602449" y="324891"/>
                  </a:lnTo>
                  <a:lnTo>
                    <a:pt x="606818" y="318465"/>
                  </a:lnTo>
                  <a:lnTo>
                    <a:pt x="608418" y="310591"/>
                  </a:lnTo>
                  <a:lnTo>
                    <a:pt x="606818" y="302729"/>
                  </a:lnTo>
                  <a:lnTo>
                    <a:pt x="602449" y="296303"/>
                  </a:lnTo>
                  <a:lnTo>
                    <a:pt x="595972" y="291985"/>
                  </a:lnTo>
                  <a:lnTo>
                    <a:pt x="588035" y="290398"/>
                  </a:lnTo>
                  <a:lnTo>
                    <a:pt x="455803" y="290398"/>
                  </a:lnTo>
                  <a:lnTo>
                    <a:pt x="475564" y="257721"/>
                  </a:lnTo>
                  <a:lnTo>
                    <a:pt x="503707" y="232181"/>
                  </a:lnTo>
                  <a:lnTo>
                    <a:pt x="538492" y="215531"/>
                  </a:lnTo>
                  <a:lnTo>
                    <a:pt x="578154" y="209588"/>
                  </a:lnTo>
                  <a:lnTo>
                    <a:pt x="608063" y="212521"/>
                  </a:lnTo>
                  <a:lnTo>
                    <a:pt x="632739" y="221119"/>
                  </a:lnTo>
                  <a:lnTo>
                    <a:pt x="654494" y="235077"/>
                  </a:lnTo>
                  <a:lnTo>
                    <a:pt x="675640" y="254088"/>
                  </a:lnTo>
                  <a:lnTo>
                    <a:pt x="679462" y="257835"/>
                  </a:lnTo>
                  <a:lnTo>
                    <a:pt x="684682" y="259981"/>
                  </a:lnTo>
                  <a:lnTo>
                    <a:pt x="695477" y="259892"/>
                  </a:lnTo>
                  <a:lnTo>
                    <a:pt x="700646" y="257771"/>
                  </a:lnTo>
                  <a:lnTo>
                    <a:pt x="708266" y="250151"/>
                  </a:lnTo>
                  <a:lnTo>
                    <a:pt x="710361" y="244983"/>
                  </a:lnTo>
                  <a:close/>
                </a:path>
                <a:path w="1016634" h="603884">
                  <a:moveTo>
                    <a:pt x="916330" y="20205"/>
                  </a:moveTo>
                  <a:lnTo>
                    <a:pt x="914615" y="12509"/>
                  </a:lnTo>
                  <a:lnTo>
                    <a:pt x="910018" y="6032"/>
                  </a:lnTo>
                  <a:lnTo>
                    <a:pt x="903401" y="1587"/>
                  </a:lnTo>
                  <a:lnTo>
                    <a:pt x="895629" y="0"/>
                  </a:lnTo>
                  <a:lnTo>
                    <a:pt x="20383" y="0"/>
                  </a:lnTo>
                  <a:lnTo>
                    <a:pt x="12115" y="1803"/>
                  </a:lnTo>
                  <a:lnTo>
                    <a:pt x="5676" y="6477"/>
                  </a:lnTo>
                  <a:lnTo>
                    <a:pt x="1485" y="12966"/>
                  </a:lnTo>
                  <a:lnTo>
                    <a:pt x="0" y="20205"/>
                  </a:lnTo>
                  <a:lnTo>
                    <a:pt x="0" y="484822"/>
                  </a:lnTo>
                  <a:lnTo>
                    <a:pt x="1587" y="492531"/>
                  </a:lnTo>
                  <a:lnTo>
                    <a:pt x="6083" y="499084"/>
                  </a:lnTo>
                  <a:lnTo>
                    <a:pt x="12623" y="503643"/>
                  </a:lnTo>
                  <a:lnTo>
                    <a:pt x="20383" y="505345"/>
                  </a:lnTo>
                  <a:lnTo>
                    <a:pt x="28143" y="503643"/>
                  </a:lnTo>
                  <a:lnTo>
                    <a:pt x="34683" y="499097"/>
                  </a:lnTo>
                  <a:lnTo>
                    <a:pt x="39166" y="492544"/>
                  </a:lnTo>
                  <a:lnTo>
                    <a:pt x="40767" y="484822"/>
                  </a:lnTo>
                  <a:lnTo>
                    <a:pt x="40767" y="40411"/>
                  </a:lnTo>
                  <a:lnTo>
                    <a:pt x="895629" y="40411"/>
                  </a:lnTo>
                  <a:lnTo>
                    <a:pt x="903401" y="38823"/>
                  </a:lnTo>
                  <a:lnTo>
                    <a:pt x="910018" y="34366"/>
                  </a:lnTo>
                  <a:lnTo>
                    <a:pt x="914615" y="27889"/>
                  </a:lnTo>
                  <a:lnTo>
                    <a:pt x="916330" y="20205"/>
                  </a:lnTo>
                  <a:close/>
                </a:path>
                <a:path w="1016634" h="603884">
                  <a:moveTo>
                    <a:pt x="1016533" y="98488"/>
                  </a:moveTo>
                  <a:lnTo>
                    <a:pt x="1014844" y="90868"/>
                  </a:lnTo>
                  <a:lnTo>
                    <a:pt x="1010335" y="84416"/>
                  </a:lnTo>
                  <a:lnTo>
                    <a:pt x="1003833" y="79959"/>
                  </a:lnTo>
                  <a:lnTo>
                    <a:pt x="996137" y="78282"/>
                  </a:lnTo>
                  <a:lnTo>
                    <a:pt x="975753" y="78282"/>
                  </a:lnTo>
                  <a:lnTo>
                    <a:pt x="975753" y="118694"/>
                  </a:lnTo>
                  <a:lnTo>
                    <a:pt x="975753" y="563105"/>
                  </a:lnTo>
                  <a:lnTo>
                    <a:pt x="712927" y="563105"/>
                  </a:lnTo>
                  <a:lnTo>
                    <a:pt x="746734" y="528523"/>
                  </a:lnTo>
                  <a:lnTo>
                    <a:pt x="774395" y="488137"/>
                  </a:lnTo>
                  <a:lnTo>
                    <a:pt x="795121" y="442810"/>
                  </a:lnTo>
                  <a:lnTo>
                    <a:pt x="808126" y="393446"/>
                  </a:lnTo>
                  <a:lnTo>
                    <a:pt x="812634" y="340906"/>
                  </a:lnTo>
                  <a:lnTo>
                    <a:pt x="808139" y="288429"/>
                  </a:lnTo>
                  <a:lnTo>
                    <a:pt x="795172" y="239077"/>
                  </a:lnTo>
                  <a:lnTo>
                    <a:pt x="774509" y="193751"/>
                  </a:lnTo>
                  <a:lnTo>
                    <a:pt x="771855" y="189865"/>
                  </a:lnTo>
                  <a:lnTo>
                    <a:pt x="771855" y="340906"/>
                  </a:lnTo>
                  <a:lnTo>
                    <a:pt x="767448" y="389216"/>
                  </a:lnTo>
                  <a:lnTo>
                    <a:pt x="754824" y="434200"/>
                  </a:lnTo>
                  <a:lnTo>
                    <a:pt x="734885" y="474954"/>
                  </a:lnTo>
                  <a:lnTo>
                    <a:pt x="708545" y="510616"/>
                  </a:lnTo>
                  <a:lnTo>
                    <a:pt x="676719" y="540296"/>
                  </a:lnTo>
                  <a:lnTo>
                    <a:pt x="640283" y="563105"/>
                  </a:lnTo>
                  <a:lnTo>
                    <a:pt x="454850" y="563105"/>
                  </a:lnTo>
                  <a:lnTo>
                    <a:pt x="418426" y="540296"/>
                  </a:lnTo>
                  <a:lnTo>
                    <a:pt x="386588" y="510616"/>
                  </a:lnTo>
                  <a:lnTo>
                    <a:pt x="382219" y="504710"/>
                  </a:lnTo>
                  <a:lnTo>
                    <a:pt x="382219" y="563105"/>
                  </a:lnTo>
                  <a:lnTo>
                    <a:pt x="119392" y="563105"/>
                  </a:lnTo>
                  <a:lnTo>
                    <a:pt x="119380" y="118694"/>
                  </a:lnTo>
                  <a:lnTo>
                    <a:pt x="381901" y="118694"/>
                  </a:lnTo>
                  <a:lnTo>
                    <a:pt x="348195" y="153327"/>
                  </a:lnTo>
                  <a:lnTo>
                    <a:pt x="320624" y="193751"/>
                  </a:lnTo>
                  <a:lnTo>
                    <a:pt x="299961" y="239077"/>
                  </a:lnTo>
                  <a:lnTo>
                    <a:pt x="286994" y="288429"/>
                  </a:lnTo>
                  <a:lnTo>
                    <a:pt x="282511" y="340906"/>
                  </a:lnTo>
                  <a:lnTo>
                    <a:pt x="287020" y="393446"/>
                  </a:lnTo>
                  <a:lnTo>
                    <a:pt x="300024" y="442810"/>
                  </a:lnTo>
                  <a:lnTo>
                    <a:pt x="320751" y="488137"/>
                  </a:lnTo>
                  <a:lnTo>
                    <a:pt x="348411" y="528523"/>
                  </a:lnTo>
                  <a:lnTo>
                    <a:pt x="382219" y="563105"/>
                  </a:lnTo>
                  <a:lnTo>
                    <a:pt x="382219" y="504710"/>
                  </a:lnTo>
                  <a:lnTo>
                    <a:pt x="360248" y="474954"/>
                  </a:lnTo>
                  <a:lnTo>
                    <a:pt x="340309" y="434200"/>
                  </a:lnTo>
                  <a:lnTo>
                    <a:pt x="327685" y="389166"/>
                  </a:lnTo>
                  <a:lnTo>
                    <a:pt x="323278" y="340906"/>
                  </a:lnTo>
                  <a:lnTo>
                    <a:pt x="327660" y="292696"/>
                  </a:lnTo>
                  <a:lnTo>
                    <a:pt x="340220" y="247764"/>
                  </a:lnTo>
                  <a:lnTo>
                    <a:pt x="360057" y="207010"/>
                  </a:lnTo>
                  <a:lnTo>
                    <a:pt x="386270" y="171323"/>
                  </a:lnTo>
                  <a:lnTo>
                    <a:pt x="417957" y="141579"/>
                  </a:lnTo>
                  <a:lnTo>
                    <a:pt x="454228" y="118694"/>
                  </a:lnTo>
                  <a:lnTo>
                    <a:pt x="640918" y="118694"/>
                  </a:lnTo>
                  <a:lnTo>
                    <a:pt x="677176" y="141579"/>
                  </a:lnTo>
                  <a:lnTo>
                    <a:pt x="708863" y="171323"/>
                  </a:lnTo>
                  <a:lnTo>
                    <a:pt x="735076" y="207010"/>
                  </a:lnTo>
                  <a:lnTo>
                    <a:pt x="754900" y="247764"/>
                  </a:lnTo>
                  <a:lnTo>
                    <a:pt x="767461" y="292696"/>
                  </a:lnTo>
                  <a:lnTo>
                    <a:pt x="771855" y="340906"/>
                  </a:lnTo>
                  <a:lnTo>
                    <a:pt x="771855" y="189865"/>
                  </a:lnTo>
                  <a:lnTo>
                    <a:pt x="746937" y="153327"/>
                  </a:lnTo>
                  <a:lnTo>
                    <a:pt x="713232" y="118694"/>
                  </a:lnTo>
                  <a:lnTo>
                    <a:pt x="975753" y="118694"/>
                  </a:lnTo>
                  <a:lnTo>
                    <a:pt x="975753" y="78282"/>
                  </a:lnTo>
                  <a:lnTo>
                    <a:pt x="98996" y="78282"/>
                  </a:lnTo>
                  <a:lnTo>
                    <a:pt x="91071" y="80213"/>
                  </a:lnTo>
                  <a:lnTo>
                    <a:pt x="84645" y="85013"/>
                  </a:lnTo>
                  <a:lnTo>
                    <a:pt x="80302" y="91503"/>
                  </a:lnTo>
                  <a:lnTo>
                    <a:pt x="78600" y="98488"/>
                  </a:lnTo>
                  <a:lnTo>
                    <a:pt x="78600" y="583311"/>
                  </a:lnTo>
                  <a:lnTo>
                    <a:pt x="80289" y="590931"/>
                  </a:lnTo>
                  <a:lnTo>
                    <a:pt x="84797" y="597382"/>
                  </a:lnTo>
                  <a:lnTo>
                    <a:pt x="91300" y="601840"/>
                  </a:lnTo>
                  <a:lnTo>
                    <a:pt x="98996" y="603516"/>
                  </a:lnTo>
                  <a:lnTo>
                    <a:pt x="996137" y="603516"/>
                  </a:lnTo>
                  <a:lnTo>
                    <a:pt x="1003833" y="601840"/>
                  </a:lnTo>
                  <a:lnTo>
                    <a:pt x="1010335" y="597382"/>
                  </a:lnTo>
                  <a:lnTo>
                    <a:pt x="1014844" y="590931"/>
                  </a:lnTo>
                  <a:lnTo>
                    <a:pt x="1016533" y="583311"/>
                  </a:lnTo>
                  <a:lnTo>
                    <a:pt x="1016533" y="563105"/>
                  </a:lnTo>
                  <a:lnTo>
                    <a:pt x="1016533" y="118694"/>
                  </a:lnTo>
                  <a:lnTo>
                    <a:pt x="1016533" y="984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" name="object 112"/>
            <p:cNvSpPr/>
            <p:nvPr/>
          </p:nvSpPr>
          <p:spPr>
            <a:xfrm>
              <a:off x="8186482" y="6868900"/>
              <a:ext cx="715010" cy="0"/>
            </a:xfrm>
            <a:custGeom>
              <a:avLst/>
              <a:gdLst/>
              <a:ahLst/>
              <a:cxnLst/>
              <a:rect l="l" t="t" r="r" b="b"/>
              <a:pathLst>
                <a:path w="715009">
                  <a:moveTo>
                    <a:pt x="0" y="0"/>
                  </a:moveTo>
                  <a:lnTo>
                    <a:pt x="714679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8901159" y="4529752"/>
              <a:ext cx="346075" cy="0"/>
            </a:xfrm>
            <a:custGeom>
              <a:avLst/>
              <a:gdLst/>
              <a:ahLst/>
              <a:cxnLst/>
              <a:rect l="l" t="t" r="r" b="b"/>
              <a:pathLst>
                <a:path w="346075">
                  <a:moveTo>
                    <a:pt x="0" y="0"/>
                  </a:moveTo>
                  <a:lnTo>
                    <a:pt x="345539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8901159" y="6384563"/>
              <a:ext cx="346075" cy="0"/>
            </a:xfrm>
            <a:custGeom>
              <a:avLst/>
              <a:gdLst/>
              <a:ahLst/>
              <a:cxnLst/>
              <a:rect l="l" t="t" r="r" b="b"/>
              <a:pathLst>
                <a:path w="346075">
                  <a:moveTo>
                    <a:pt x="0" y="0"/>
                  </a:moveTo>
                  <a:lnTo>
                    <a:pt x="345539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8901159" y="8063156"/>
              <a:ext cx="346075" cy="0"/>
            </a:xfrm>
            <a:custGeom>
              <a:avLst/>
              <a:gdLst/>
              <a:ahLst/>
              <a:cxnLst/>
              <a:rect l="l" t="t" r="r" b="b"/>
              <a:pathLst>
                <a:path w="346075">
                  <a:moveTo>
                    <a:pt x="0" y="0"/>
                  </a:moveTo>
                  <a:lnTo>
                    <a:pt x="345539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12604442" y="9832685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5">
                  <a:moveTo>
                    <a:pt x="119525" y="0"/>
                  </a:moveTo>
                  <a:lnTo>
                    <a:pt x="0" y="236505"/>
                  </a:lnTo>
                  <a:lnTo>
                    <a:pt x="86458" y="236505"/>
                  </a:lnTo>
                  <a:lnTo>
                    <a:pt x="86458" y="386312"/>
                  </a:lnTo>
                  <a:lnTo>
                    <a:pt x="113317" y="342638"/>
                  </a:lnTo>
                  <a:lnTo>
                    <a:pt x="98866" y="342638"/>
                  </a:lnTo>
                  <a:lnTo>
                    <a:pt x="98866" y="224412"/>
                  </a:lnTo>
                  <a:lnTo>
                    <a:pt x="19947" y="224412"/>
                  </a:lnTo>
                  <a:lnTo>
                    <a:pt x="107127" y="51904"/>
                  </a:lnTo>
                  <a:lnTo>
                    <a:pt x="119525" y="51904"/>
                  </a:lnTo>
                  <a:lnTo>
                    <a:pt x="119525" y="0"/>
                  </a:lnTo>
                  <a:close/>
                </a:path>
                <a:path w="207009" h="386715">
                  <a:moveTo>
                    <a:pt x="119525" y="51904"/>
                  </a:moveTo>
                  <a:lnTo>
                    <a:pt x="107127" y="51904"/>
                  </a:lnTo>
                  <a:lnTo>
                    <a:pt x="107127" y="202485"/>
                  </a:lnTo>
                  <a:lnTo>
                    <a:pt x="185062" y="202485"/>
                  </a:lnTo>
                  <a:lnTo>
                    <a:pt x="98866" y="342638"/>
                  </a:lnTo>
                  <a:lnTo>
                    <a:pt x="113317" y="342638"/>
                  </a:lnTo>
                  <a:lnTo>
                    <a:pt x="206957" y="190381"/>
                  </a:lnTo>
                  <a:lnTo>
                    <a:pt x="119525" y="190381"/>
                  </a:lnTo>
                  <a:lnTo>
                    <a:pt x="119525" y="51904"/>
                  </a:lnTo>
                  <a:close/>
                </a:path>
              </a:pathLst>
            </a:custGeom>
            <a:solidFill>
              <a:srgbClr val="0038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12604442" y="9832685"/>
              <a:ext cx="207010" cy="386715"/>
            </a:xfrm>
            <a:custGeom>
              <a:avLst/>
              <a:gdLst/>
              <a:ahLst/>
              <a:cxnLst/>
              <a:rect l="l" t="t" r="r" b="b"/>
              <a:pathLst>
                <a:path w="207009" h="386715">
                  <a:moveTo>
                    <a:pt x="86458" y="386312"/>
                  </a:moveTo>
                  <a:lnTo>
                    <a:pt x="86458" y="236505"/>
                  </a:lnTo>
                  <a:lnTo>
                    <a:pt x="0" y="236505"/>
                  </a:lnTo>
                  <a:lnTo>
                    <a:pt x="119525" y="0"/>
                  </a:lnTo>
                  <a:lnTo>
                    <a:pt x="119525" y="190381"/>
                  </a:lnTo>
                  <a:lnTo>
                    <a:pt x="206957" y="190381"/>
                  </a:lnTo>
                  <a:lnTo>
                    <a:pt x="86458" y="386312"/>
                  </a:lnTo>
                  <a:close/>
                </a:path>
                <a:path w="207009" h="386715">
                  <a:moveTo>
                    <a:pt x="19947" y="224412"/>
                  </a:moveTo>
                  <a:lnTo>
                    <a:pt x="98866" y="224412"/>
                  </a:lnTo>
                  <a:lnTo>
                    <a:pt x="98866" y="342638"/>
                  </a:lnTo>
                  <a:lnTo>
                    <a:pt x="185062" y="202485"/>
                  </a:lnTo>
                  <a:lnTo>
                    <a:pt x="107127" y="202485"/>
                  </a:lnTo>
                  <a:lnTo>
                    <a:pt x="107127" y="51904"/>
                  </a:lnTo>
                  <a:lnTo>
                    <a:pt x="19947" y="224412"/>
                  </a:lnTo>
                  <a:close/>
                </a:path>
              </a:pathLst>
            </a:custGeom>
            <a:ln w="4711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16358882" y="9877527"/>
              <a:ext cx="61594" cy="297180"/>
            </a:xfrm>
            <a:custGeom>
              <a:avLst/>
              <a:gdLst/>
              <a:ahLst/>
              <a:cxnLst/>
              <a:rect l="l" t="t" r="r" b="b"/>
              <a:pathLst>
                <a:path w="61594" h="297179">
                  <a:moveTo>
                    <a:pt x="61547" y="0"/>
                  </a:moveTo>
                  <a:lnTo>
                    <a:pt x="0" y="0"/>
                  </a:lnTo>
                  <a:lnTo>
                    <a:pt x="0" y="69641"/>
                  </a:lnTo>
                  <a:lnTo>
                    <a:pt x="14784" y="220276"/>
                  </a:lnTo>
                  <a:lnTo>
                    <a:pt x="46972" y="220276"/>
                  </a:lnTo>
                  <a:lnTo>
                    <a:pt x="61547" y="69641"/>
                  </a:lnTo>
                  <a:lnTo>
                    <a:pt x="61547" y="0"/>
                  </a:lnTo>
                  <a:close/>
                </a:path>
                <a:path w="61594" h="297179">
                  <a:moveTo>
                    <a:pt x="59317" y="239919"/>
                  </a:moveTo>
                  <a:lnTo>
                    <a:pt x="2429" y="239919"/>
                  </a:lnTo>
                  <a:lnTo>
                    <a:pt x="2429" y="296807"/>
                  </a:lnTo>
                  <a:lnTo>
                    <a:pt x="59317" y="296807"/>
                  </a:lnTo>
                  <a:lnTo>
                    <a:pt x="59317" y="239919"/>
                  </a:lnTo>
                  <a:close/>
                </a:path>
              </a:pathLst>
            </a:custGeom>
            <a:solidFill>
              <a:srgbClr val="EF7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8901159" y="9735360"/>
              <a:ext cx="346075" cy="0"/>
            </a:xfrm>
            <a:custGeom>
              <a:avLst/>
              <a:gdLst/>
              <a:ahLst/>
              <a:cxnLst/>
              <a:rect l="l" t="t" r="r" b="b"/>
              <a:pathLst>
                <a:path w="346075">
                  <a:moveTo>
                    <a:pt x="0" y="0"/>
                  </a:moveTo>
                  <a:lnTo>
                    <a:pt x="345539" y="0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8916865" y="4545458"/>
              <a:ext cx="0" cy="5205730"/>
            </a:xfrm>
            <a:custGeom>
              <a:avLst/>
              <a:gdLst/>
              <a:ahLst/>
              <a:cxnLst/>
              <a:rect l="l" t="t" r="r" b="b"/>
              <a:pathLst>
                <a:path h="5205730">
                  <a:moveTo>
                    <a:pt x="0" y="0"/>
                  </a:moveTo>
                  <a:lnTo>
                    <a:pt x="0" y="5205611"/>
                  </a:lnTo>
                </a:path>
              </a:pathLst>
            </a:custGeom>
            <a:ln w="31412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3" name="Textfeld 122">
            <a:extLst>
              <a:ext uri="{FF2B5EF4-FFF2-40B4-BE49-F238E27FC236}">
                <a16:creationId xmlns:a16="http://schemas.microsoft.com/office/drawing/2014/main" id="{72EE3CB8-53E1-0974-8896-4334D02806D2}"/>
              </a:ext>
            </a:extLst>
          </p:cNvPr>
          <p:cNvSpPr txBox="1"/>
          <p:nvPr/>
        </p:nvSpPr>
        <p:spPr>
          <a:xfrm>
            <a:off x="809625" y="437840"/>
            <a:ext cx="887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</p:txBody>
      </p:sp>
      <p:sp>
        <p:nvSpPr>
          <p:cNvPr id="126" name="object 5">
            <a:extLst>
              <a:ext uri="{FF2B5EF4-FFF2-40B4-BE49-F238E27FC236}">
                <a16:creationId xmlns:a16="http://schemas.microsoft.com/office/drawing/2014/main" id="{02918C48-C26A-A51E-05DD-E031554A42CD}"/>
              </a:ext>
            </a:extLst>
          </p:cNvPr>
          <p:cNvSpPr txBox="1">
            <a:spLocks/>
          </p:cNvSpPr>
          <p:nvPr/>
        </p:nvSpPr>
        <p:spPr>
          <a:xfrm>
            <a:off x="824970" y="779727"/>
            <a:ext cx="16985615" cy="1734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5600" b="1" i="0">
                <a:solidFill>
                  <a:srgbClr val="00387A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de-AT" kern="0" err="1"/>
              <a:t>aws</a:t>
            </a:r>
            <a:r>
              <a:rPr lang="de-AT" kern="0" spc="-20"/>
              <a:t> </a:t>
            </a:r>
            <a:r>
              <a:rPr lang="de-AT" kern="0"/>
              <a:t>Energiekostenzuschuss</a:t>
            </a:r>
            <a:r>
              <a:rPr lang="de-AT" kern="0" spc="-5"/>
              <a:t> </a:t>
            </a:r>
            <a:r>
              <a:rPr lang="de-AT" kern="0"/>
              <a:t>für</a:t>
            </a:r>
            <a:r>
              <a:rPr lang="de-AT" kern="0" spc="-5"/>
              <a:t> </a:t>
            </a:r>
            <a:r>
              <a:rPr lang="de-AT" kern="0" spc="-10"/>
              <a:t>Unternehmen</a:t>
            </a:r>
          </a:p>
          <a:p>
            <a:pPr marL="12700">
              <a:spcBef>
                <a:spcPts val="10"/>
              </a:spcBef>
            </a:pPr>
            <a:r>
              <a:rPr lang="de-AT" b="0" kern="0">
                <a:solidFill>
                  <a:srgbClr val="00A5E8"/>
                </a:solidFill>
              </a:rPr>
              <a:t>Im Überblick</a:t>
            </a:r>
            <a:endParaRPr lang="de-AT" b="0" kern="0" spc="-10">
              <a:solidFill>
                <a:srgbClr val="00A5E8"/>
              </a:solidFill>
            </a:endParaRPr>
          </a:p>
        </p:txBody>
      </p:sp>
      <p:grpSp>
        <p:nvGrpSpPr>
          <p:cNvPr id="131" name="Gruppieren 130">
            <a:extLst>
              <a:ext uri="{FF2B5EF4-FFF2-40B4-BE49-F238E27FC236}">
                <a16:creationId xmlns:a16="http://schemas.microsoft.com/office/drawing/2014/main" id="{FDB8665B-CDC1-B078-ED45-3DDFC3048852}"/>
              </a:ext>
            </a:extLst>
          </p:cNvPr>
          <p:cNvGrpSpPr/>
          <p:nvPr/>
        </p:nvGrpSpPr>
        <p:grpSpPr>
          <a:xfrm>
            <a:off x="14172054" y="6516340"/>
            <a:ext cx="400050" cy="258363"/>
            <a:chOff x="14264238" y="4697551"/>
            <a:chExt cx="400050" cy="258363"/>
          </a:xfrm>
        </p:grpSpPr>
        <p:sp>
          <p:nvSpPr>
            <p:cNvPr id="132" name="object 109">
              <a:extLst>
                <a:ext uri="{FF2B5EF4-FFF2-40B4-BE49-F238E27FC236}">
                  <a16:creationId xmlns:a16="http://schemas.microsoft.com/office/drawing/2014/main" id="{041CEE99-26DF-B6CD-DCAF-ABF21370F796}"/>
                </a:ext>
              </a:extLst>
            </p:cNvPr>
            <p:cNvSpPr/>
            <p:nvPr/>
          </p:nvSpPr>
          <p:spPr>
            <a:xfrm>
              <a:off x="14331870" y="4808594"/>
              <a:ext cx="295910" cy="147320"/>
            </a:xfrm>
            <a:custGeom>
              <a:avLst/>
              <a:gdLst/>
              <a:ahLst/>
              <a:cxnLst/>
              <a:rect l="l" t="t" r="r" b="b"/>
              <a:pathLst>
                <a:path w="295909" h="147320">
                  <a:moveTo>
                    <a:pt x="287006" y="139095"/>
                  </a:moveTo>
                  <a:lnTo>
                    <a:pt x="273070" y="139095"/>
                  </a:lnTo>
                  <a:lnTo>
                    <a:pt x="268222" y="139095"/>
                  </a:lnTo>
                  <a:lnTo>
                    <a:pt x="264274" y="135158"/>
                  </a:lnTo>
                  <a:lnTo>
                    <a:pt x="264274" y="130299"/>
                  </a:lnTo>
                  <a:lnTo>
                    <a:pt x="264274" y="25077"/>
                  </a:lnTo>
                  <a:lnTo>
                    <a:pt x="264274" y="20219"/>
                  </a:lnTo>
                  <a:lnTo>
                    <a:pt x="268222" y="16282"/>
                  </a:lnTo>
                  <a:lnTo>
                    <a:pt x="273070" y="16282"/>
                  </a:lnTo>
                  <a:lnTo>
                    <a:pt x="287006" y="16282"/>
                  </a:lnTo>
                  <a:lnTo>
                    <a:pt x="291865" y="16282"/>
                  </a:lnTo>
                  <a:lnTo>
                    <a:pt x="295802" y="20219"/>
                  </a:lnTo>
                  <a:lnTo>
                    <a:pt x="295802" y="25077"/>
                  </a:lnTo>
                  <a:lnTo>
                    <a:pt x="295802" y="130299"/>
                  </a:lnTo>
                  <a:lnTo>
                    <a:pt x="295802" y="135158"/>
                  </a:lnTo>
                  <a:lnTo>
                    <a:pt x="291865" y="139095"/>
                  </a:lnTo>
                  <a:lnTo>
                    <a:pt x="287006" y="139095"/>
                  </a:lnTo>
                  <a:close/>
                </a:path>
                <a:path w="295909" h="147320">
                  <a:moveTo>
                    <a:pt x="264274" y="33590"/>
                  </a:moveTo>
                  <a:lnTo>
                    <a:pt x="185565" y="33590"/>
                  </a:lnTo>
                  <a:lnTo>
                    <a:pt x="182612" y="29999"/>
                  </a:lnTo>
                  <a:lnTo>
                    <a:pt x="179282" y="26732"/>
                  </a:lnTo>
                  <a:lnTo>
                    <a:pt x="175670" y="23800"/>
                  </a:lnTo>
                  <a:lnTo>
                    <a:pt x="175670" y="13004"/>
                  </a:lnTo>
                  <a:lnTo>
                    <a:pt x="175670" y="5821"/>
                  </a:lnTo>
                  <a:lnTo>
                    <a:pt x="169848" y="0"/>
                  </a:lnTo>
                  <a:lnTo>
                    <a:pt x="162665" y="0"/>
                  </a:lnTo>
                  <a:lnTo>
                    <a:pt x="101609" y="0"/>
                  </a:lnTo>
                  <a:lnTo>
                    <a:pt x="94426" y="0"/>
                  </a:lnTo>
                  <a:lnTo>
                    <a:pt x="88604" y="5821"/>
                  </a:lnTo>
                  <a:lnTo>
                    <a:pt x="88604" y="13004"/>
                  </a:lnTo>
                  <a:lnTo>
                    <a:pt x="88604" y="23800"/>
                  </a:lnTo>
                  <a:lnTo>
                    <a:pt x="84992" y="26732"/>
                  </a:lnTo>
                  <a:lnTo>
                    <a:pt x="81672" y="29999"/>
                  </a:lnTo>
                  <a:lnTo>
                    <a:pt x="78709" y="33590"/>
                  </a:lnTo>
                  <a:lnTo>
                    <a:pt x="0" y="33590"/>
                  </a:lnTo>
                  <a:lnTo>
                    <a:pt x="0" y="121922"/>
                  </a:lnTo>
                  <a:lnTo>
                    <a:pt x="78814" y="121922"/>
                  </a:lnTo>
                  <a:lnTo>
                    <a:pt x="89492" y="132290"/>
                  </a:lnTo>
                  <a:lnTo>
                    <a:pt x="102199" y="140182"/>
                  </a:lnTo>
                  <a:lnTo>
                    <a:pt x="116546" y="145207"/>
                  </a:lnTo>
                  <a:lnTo>
                    <a:pt x="132142" y="146969"/>
                  </a:lnTo>
                  <a:lnTo>
                    <a:pt x="147732" y="145207"/>
                  </a:lnTo>
                  <a:lnTo>
                    <a:pt x="162076" y="140182"/>
                  </a:lnTo>
                  <a:lnTo>
                    <a:pt x="174782" y="132290"/>
                  </a:lnTo>
                  <a:lnTo>
                    <a:pt x="185460" y="121922"/>
                  </a:lnTo>
                  <a:lnTo>
                    <a:pt x="264274" y="121922"/>
                  </a:lnTo>
                  <a:lnTo>
                    <a:pt x="264274" y="33590"/>
                  </a:lnTo>
                  <a:close/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3" name="object 110">
              <a:extLst>
                <a:ext uri="{FF2B5EF4-FFF2-40B4-BE49-F238E27FC236}">
                  <a16:creationId xmlns:a16="http://schemas.microsoft.com/office/drawing/2014/main" id="{2F0EFE9B-B92F-9DB8-0F0E-86B3D2E3AD73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399648" y="4697551"/>
              <a:ext cx="128718" cy="117200"/>
            </a:xfrm>
            <a:prstGeom prst="rect">
              <a:avLst/>
            </a:prstGeom>
          </p:spPr>
        </p:pic>
        <p:sp>
          <p:nvSpPr>
            <p:cNvPr id="134" name="object 111">
              <a:extLst>
                <a:ext uri="{FF2B5EF4-FFF2-40B4-BE49-F238E27FC236}">
                  <a16:creationId xmlns:a16="http://schemas.microsoft.com/office/drawing/2014/main" id="{4247D8D7-496F-115F-F48A-4B7817F2CA74}"/>
                </a:ext>
              </a:extLst>
            </p:cNvPr>
            <p:cNvSpPr/>
            <p:nvPr/>
          </p:nvSpPr>
          <p:spPr>
            <a:xfrm>
              <a:off x="14264238" y="4824877"/>
              <a:ext cx="400050" cy="123189"/>
            </a:xfrm>
            <a:custGeom>
              <a:avLst/>
              <a:gdLst/>
              <a:ahLst/>
              <a:cxnLst/>
              <a:rect l="l" t="t" r="r" b="b"/>
              <a:pathLst>
                <a:path w="400050" h="123189">
                  <a:moveTo>
                    <a:pt x="58835" y="122813"/>
                  </a:moveTo>
                  <a:lnTo>
                    <a:pt x="44899" y="122813"/>
                  </a:lnTo>
                  <a:lnTo>
                    <a:pt x="40040" y="122813"/>
                  </a:lnTo>
                  <a:lnTo>
                    <a:pt x="36103" y="118875"/>
                  </a:lnTo>
                  <a:lnTo>
                    <a:pt x="36103" y="114017"/>
                  </a:lnTo>
                  <a:lnTo>
                    <a:pt x="36103" y="8795"/>
                  </a:lnTo>
                  <a:lnTo>
                    <a:pt x="36103" y="3937"/>
                  </a:lnTo>
                  <a:lnTo>
                    <a:pt x="40040" y="0"/>
                  </a:lnTo>
                  <a:lnTo>
                    <a:pt x="44899" y="0"/>
                  </a:lnTo>
                  <a:lnTo>
                    <a:pt x="58835" y="0"/>
                  </a:lnTo>
                  <a:lnTo>
                    <a:pt x="63694" y="0"/>
                  </a:lnTo>
                  <a:lnTo>
                    <a:pt x="67631" y="3937"/>
                  </a:lnTo>
                  <a:lnTo>
                    <a:pt x="67631" y="8795"/>
                  </a:lnTo>
                  <a:lnTo>
                    <a:pt x="67631" y="114017"/>
                  </a:lnTo>
                  <a:lnTo>
                    <a:pt x="67631" y="118875"/>
                  </a:lnTo>
                  <a:lnTo>
                    <a:pt x="63694" y="122813"/>
                  </a:lnTo>
                  <a:lnTo>
                    <a:pt x="58835" y="122813"/>
                  </a:lnTo>
                  <a:close/>
                </a:path>
                <a:path w="400050" h="123189">
                  <a:moveTo>
                    <a:pt x="363433" y="17308"/>
                  </a:moveTo>
                  <a:lnTo>
                    <a:pt x="399537" y="17308"/>
                  </a:lnTo>
                  <a:lnTo>
                    <a:pt x="399537" y="105640"/>
                  </a:lnTo>
                  <a:lnTo>
                    <a:pt x="363433" y="105640"/>
                  </a:lnTo>
                </a:path>
                <a:path w="400050" h="123189">
                  <a:moveTo>
                    <a:pt x="36103" y="17308"/>
                  </a:moveTo>
                  <a:lnTo>
                    <a:pt x="0" y="17308"/>
                  </a:lnTo>
                  <a:lnTo>
                    <a:pt x="0" y="105640"/>
                  </a:lnTo>
                  <a:lnTo>
                    <a:pt x="36103" y="105640"/>
                  </a:lnTo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5" name="Gruppieren 134">
            <a:extLst>
              <a:ext uri="{FF2B5EF4-FFF2-40B4-BE49-F238E27FC236}">
                <a16:creationId xmlns:a16="http://schemas.microsoft.com/office/drawing/2014/main" id="{161DFCB7-379E-CCBF-EFA1-B87079914340}"/>
              </a:ext>
            </a:extLst>
          </p:cNvPr>
          <p:cNvGrpSpPr/>
          <p:nvPr/>
        </p:nvGrpSpPr>
        <p:grpSpPr>
          <a:xfrm>
            <a:off x="14264077" y="4677235"/>
            <a:ext cx="400050" cy="258363"/>
            <a:chOff x="14264238" y="4697551"/>
            <a:chExt cx="400050" cy="258363"/>
          </a:xfrm>
        </p:grpSpPr>
        <p:sp>
          <p:nvSpPr>
            <p:cNvPr id="136" name="object 109">
              <a:extLst>
                <a:ext uri="{FF2B5EF4-FFF2-40B4-BE49-F238E27FC236}">
                  <a16:creationId xmlns:a16="http://schemas.microsoft.com/office/drawing/2014/main" id="{AD409AF2-12DC-4B5D-6008-D56009177565}"/>
                </a:ext>
              </a:extLst>
            </p:cNvPr>
            <p:cNvSpPr/>
            <p:nvPr/>
          </p:nvSpPr>
          <p:spPr>
            <a:xfrm>
              <a:off x="14331870" y="4808594"/>
              <a:ext cx="295910" cy="147320"/>
            </a:xfrm>
            <a:custGeom>
              <a:avLst/>
              <a:gdLst/>
              <a:ahLst/>
              <a:cxnLst/>
              <a:rect l="l" t="t" r="r" b="b"/>
              <a:pathLst>
                <a:path w="295909" h="147320">
                  <a:moveTo>
                    <a:pt x="287006" y="139095"/>
                  </a:moveTo>
                  <a:lnTo>
                    <a:pt x="273070" y="139095"/>
                  </a:lnTo>
                  <a:lnTo>
                    <a:pt x="268222" y="139095"/>
                  </a:lnTo>
                  <a:lnTo>
                    <a:pt x="264274" y="135158"/>
                  </a:lnTo>
                  <a:lnTo>
                    <a:pt x="264274" y="130299"/>
                  </a:lnTo>
                  <a:lnTo>
                    <a:pt x="264274" y="25077"/>
                  </a:lnTo>
                  <a:lnTo>
                    <a:pt x="264274" y="20219"/>
                  </a:lnTo>
                  <a:lnTo>
                    <a:pt x="268222" y="16282"/>
                  </a:lnTo>
                  <a:lnTo>
                    <a:pt x="273070" y="16282"/>
                  </a:lnTo>
                  <a:lnTo>
                    <a:pt x="287006" y="16282"/>
                  </a:lnTo>
                  <a:lnTo>
                    <a:pt x="291865" y="16282"/>
                  </a:lnTo>
                  <a:lnTo>
                    <a:pt x="295802" y="20219"/>
                  </a:lnTo>
                  <a:lnTo>
                    <a:pt x="295802" y="25077"/>
                  </a:lnTo>
                  <a:lnTo>
                    <a:pt x="295802" y="130299"/>
                  </a:lnTo>
                  <a:lnTo>
                    <a:pt x="295802" y="135158"/>
                  </a:lnTo>
                  <a:lnTo>
                    <a:pt x="291865" y="139095"/>
                  </a:lnTo>
                  <a:lnTo>
                    <a:pt x="287006" y="139095"/>
                  </a:lnTo>
                  <a:close/>
                </a:path>
                <a:path w="295909" h="147320">
                  <a:moveTo>
                    <a:pt x="264274" y="33590"/>
                  </a:moveTo>
                  <a:lnTo>
                    <a:pt x="185565" y="33590"/>
                  </a:lnTo>
                  <a:lnTo>
                    <a:pt x="182612" y="29999"/>
                  </a:lnTo>
                  <a:lnTo>
                    <a:pt x="179282" y="26732"/>
                  </a:lnTo>
                  <a:lnTo>
                    <a:pt x="175670" y="23800"/>
                  </a:lnTo>
                  <a:lnTo>
                    <a:pt x="175670" y="13004"/>
                  </a:lnTo>
                  <a:lnTo>
                    <a:pt x="175670" y="5821"/>
                  </a:lnTo>
                  <a:lnTo>
                    <a:pt x="169848" y="0"/>
                  </a:lnTo>
                  <a:lnTo>
                    <a:pt x="162665" y="0"/>
                  </a:lnTo>
                  <a:lnTo>
                    <a:pt x="101609" y="0"/>
                  </a:lnTo>
                  <a:lnTo>
                    <a:pt x="94426" y="0"/>
                  </a:lnTo>
                  <a:lnTo>
                    <a:pt x="88604" y="5821"/>
                  </a:lnTo>
                  <a:lnTo>
                    <a:pt x="88604" y="13004"/>
                  </a:lnTo>
                  <a:lnTo>
                    <a:pt x="88604" y="23800"/>
                  </a:lnTo>
                  <a:lnTo>
                    <a:pt x="84992" y="26732"/>
                  </a:lnTo>
                  <a:lnTo>
                    <a:pt x="81672" y="29999"/>
                  </a:lnTo>
                  <a:lnTo>
                    <a:pt x="78709" y="33590"/>
                  </a:lnTo>
                  <a:lnTo>
                    <a:pt x="0" y="33590"/>
                  </a:lnTo>
                  <a:lnTo>
                    <a:pt x="0" y="121922"/>
                  </a:lnTo>
                  <a:lnTo>
                    <a:pt x="78814" y="121922"/>
                  </a:lnTo>
                  <a:lnTo>
                    <a:pt x="89492" y="132290"/>
                  </a:lnTo>
                  <a:lnTo>
                    <a:pt x="102199" y="140182"/>
                  </a:lnTo>
                  <a:lnTo>
                    <a:pt x="116546" y="145207"/>
                  </a:lnTo>
                  <a:lnTo>
                    <a:pt x="132142" y="146969"/>
                  </a:lnTo>
                  <a:lnTo>
                    <a:pt x="147732" y="145207"/>
                  </a:lnTo>
                  <a:lnTo>
                    <a:pt x="162076" y="140182"/>
                  </a:lnTo>
                  <a:lnTo>
                    <a:pt x="174782" y="132290"/>
                  </a:lnTo>
                  <a:lnTo>
                    <a:pt x="185460" y="121922"/>
                  </a:lnTo>
                  <a:lnTo>
                    <a:pt x="264274" y="121922"/>
                  </a:lnTo>
                  <a:lnTo>
                    <a:pt x="264274" y="33590"/>
                  </a:lnTo>
                  <a:close/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7" name="object 110">
              <a:extLst>
                <a:ext uri="{FF2B5EF4-FFF2-40B4-BE49-F238E27FC236}">
                  <a16:creationId xmlns:a16="http://schemas.microsoft.com/office/drawing/2014/main" id="{DC7A1451-2383-81F8-8970-3D0763F37608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399648" y="4697551"/>
              <a:ext cx="128718" cy="117200"/>
            </a:xfrm>
            <a:prstGeom prst="rect">
              <a:avLst/>
            </a:prstGeom>
          </p:spPr>
        </p:pic>
        <p:sp>
          <p:nvSpPr>
            <p:cNvPr id="138" name="object 111">
              <a:extLst>
                <a:ext uri="{FF2B5EF4-FFF2-40B4-BE49-F238E27FC236}">
                  <a16:creationId xmlns:a16="http://schemas.microsoft.com/office/drawing/2014/main" id="{D2D42432-E7C6-8678-1FDB-624AA8455191}"/>
                </a:ext>
              </a:extLst>
            </p:cNvPr>
            <p:cNvSpPr/>
            <p:nvPr/>
          </p:nvSpPr>
          <p:spPr>
            <a:xfrm>
              <a:off x="14264238" y="4824877"/>
              <a:ext cx="400050" cy="123189"/>
            </a:xfrm>
            <a:custGeom>
              <a:avLst/>
              <a:gdLst/>
              <a:ahLst/>
              <a:cxnLst/>
              <a:rect l="l" t="t" r="r" b="b"/>
              <a:pathLst>
                <a:path w="400050" h="123189">
                  <a:moveTo>
                    <a:pt x="58835" y="122813"/>
                  </a:moveTo>
                  <a:lnTo>
                    <a:pt x="44899" y="122813"/>
                  </a:lnTo>
                  <a:lnTo>
                    <a:pt x="40040" y="122813"/>
                  </a:lnTo>
                  <a:lnTo>
                    <a:pt x="36103" y="118875"/>
                  </a:lnTo>
                  <a:lnTo>
                    <a:pt x="36103" y="114017"/>
                  </a:lnTo>
                  <a:lnTo>
                    <a:pt x="36103" y="8795"/>
                  </a:lnTo>
                  <a:lnTo>
                    <a:pt x="36103" y="3937"/>
                  </a:lnTo>
                  <a:lnTo>
                    <a:pt x="40040" y="0"/>
                  </a:lnTo>
                  <a:lnTo>
                    <a:pt x="44899" y="0"/>
                  </a:lnTo>
                  <a:lnTo>
                    <a:pt x="58835" y="0"/>
                  </a:lnTo>
                  <a:lnTo>
                    <a:pt x="63694" y="0"/>
                  </a:lnTo>
                  <a:lnTo>
                    <a:pt x="67631" y="3937"/>
                  </a:lnTo>
                  <a:lnTo>
                    <a:pt x="67631" y="8795"/>
                  </a:lnTo>
                  <a:lnTo>
                    <a:pt x="67631" y="114017"/>
                  </a:lnTo>
                  <a:lnTo>
                    <a:pt x="67631" y="118875"/>
                  </a:lnTo>
                  <a:lnTo>
                    <a:pt x="63694" y="122813"/>
                  </a:lnTo>
                  <a:lnTo>
                    <a:pt x="58835" y="122813"/>
                  </a:lnTo>
                  <a:close/>
                </a:path>
                <a:path w="400050" h="123189">
                  <a:moveTo>
                    <a:pt x="363433" y="17308"/>
                  </a:moveTo>
                  <a:lnTo>
                    <a:pt x="399537" y="17308"/>
                  </a:lnTo>
                  <a:lnTo>
                    <a:pt x="399537" y="105640"/>
                  </a:lnTo>
                  <a:lnTo>
                    <a:pt x="363433" y="105640"/>
                  </a:lnTo>
                </a:path>
                <a:path w="400050" h="123189">
                  <a:moveTo>
                    <a:pt x="36103" y="17308"/>
                  </a:moveTo>
                  <a:lnTo>
                    <a:pt x="0" y="17308"/>
                  </a:lnTo>
                  <a:lnTo>
                    <a:pt x="0" y="105640"/>
                  </a:lnTo>
                  <a:lnTo>
                    <a:pt x="36103" y="105640"/>
                  </a:lnTo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3" name="Gruppieren 142">
            <a:extLst>
              <a:ext uri="{FF2B5EF4-FFF2-40B4-BE49-F238E27FC236}">
                <a16:creationId xmlns:a16="http://schemas.microsoft.com/office/drawing/2014/main" id="{1B300969-2651-A416-8D37-DD91D9215115}"/>
              </a:ext>
            </a:extLst>
          </p:cNvPr>
          <p:cNvGrpSpPr/>
          <p:nvPr/>
        </p:nvGrpSpPr>
        <p:grpSpPr>
          <a:xfrm>
            <a:off x="14172054" y="8198924"/>
            <a:ext cx="400050" cy="258363"/>
            <a:chOff x="14264238" y="4697551"/>
            <a:chExt cx="400050" cy="258363"/>
          </a:xfrm>
        </p:grpSpPr>
        <p:sp>
          <p:nvSpPr>
            <p:cNvPr id="144" name="object 109">
              <a:extLst>
                <a:ext uri="{FF2B5EF4-FFF2-40B4-BE49-F238E27FC236}">
                  <a16:creationId xmlns:a16="http://schemas.microsoft.com/office/drawing/2014/main" id="{B60F8F16-FB25-8925-3E08-5379A25D2309}"/>
                </a:ext>
              </a:extLst>
            </p:cNvPr>
            <p:cNvSpPr/>
            <p:nvPr/>
          </p:nvSpPr>
          <p:spPr>
            <a:xfrm>
              <a:off x="14331870" y="4808594"/>
              <a:ext cx="295910" cy="147320"/>
            </a:xfrm>
            <a:custGeom>
              <a:avLst/>
              <a:gdLst/>
              <a:ahLst/>
              <a:cxnLst/>
              <a:rect l="l" t="t" r="r" b="b"/>
              <a:pathLst>
                <a:path w="295909" h="147320">
                  <a:moveTo>
                    <a:pt x="287006" y="139095"/>
                  </a:moveTo>
                  <a:lnTo>
                    <a:pt x="273070" y="139095"/>
                  </a:lnTo>
                  <a:lnTo>
                    <a:pt x="268222" y="139095"/>
                  </a:lnTo>
                  <a:lnTo>
                    <a:pt x="264274" y="135158"/>
                  </a:lnTo>
                  <a:lnTo>
                    <a:pt x="264274" y="130299"/>
                  </a:lnTo>
                  <a:lnTo>
                    <a:pt x="264274" y="25077"/>
                  </a:lnTo>
                  <a:lnTo>
                    <a:pt x="264274" y="20219"/>
                  </a:lnTo>
                  <a:lnTo>
                    <a:pt x="268222" y="16282"/>
                  </a:lnTo>
                  <a:lnTo>
                    <a:pt x="273070" y="16282"/>
                  </a:lnTo>
                  <a:lnTo>
                    <a:pt x="287006" y="16282"/>
                  </a:lnTo>
                  <a:lnTo>
                    <a:pt x="291865" y="16282"/>
                  </a:lnTo>
                  <a:lnTo>
                    <a:pt x="295802" y="20219"/>
                  </a:lnTo>
                  <a:lnTo>
                    <a:pt x="295802" y="25077"/>
                  </a:lnTo>
                  <a:lnTo>
                    <a:pt x="295802" y="130299"/>
                  </a:lnTo>
                  <a:lnTo>
                    <a:pt x="295802" y="135158"/>
                  </a:lnTo>
                  <a:lnTo>
                    <a:pt x="291865" y="139095"/>
                  </a:lnTo>
                  <a:lnTo>
                    <a:pt x="287006" y="139095"/>
                  </a:lnTo>
                  <a:close/>
                </a:path>
                <a:path w="295909" h="147320">
                  <a:moveTo>
                    <a:pt x="264274" y="33590"/>
                  </a:moveTo>
                  <a:lnTo>
                    <a:pt x="185565" y="33590"/>
                  </a:lnTo>
                  <a:lnTo>
                    <a:pt x="182612" y="29999"/>
                  </a:lnTo>
                  <a:lnTo>
                    <a:pt x="179282" y="26732"/>
                  </a:lnTo>
                  <a:lnTo>
                    <a:pt x="175670" y="23800"/>
                  </a:lnTo>
                  <a:lnTo>
                    <a:pt x="175670" y="13004"/>
                  </a:lnTo>
                  <a:lnTo>
                    <a:pt x="175670" y="5821"/>
                  </a:lnTo>
                  <a:lnTo>
                    <a:pt x="169848" y="0"/>
                  </a:lnTo>
                  <a:lnTo>
                    <a:pt x="162665" y="0"/>
                  </a:lnTo>
                  <a:lnTo>
                    <a:pt x="101609" y="0"/>
                  </a:lnTo>
                  <a:lnTo>
                    <a:pt x="94426" y="0"/>
                  </a:lnTo>
                  <a:lnTo>
                    <a:pt x="88604" y="5821"/>
                  </a:lnTo>
                  <a:lnTo>
                    <a:pt x="88604" y="13004"/>
                  </a:lnTo>
                  <a:lnTo>
                    <a:pt x="88604" y="23800"/>
                  </a:lnTo>
                  <a:lnTo>
                    <a:pt x="84992" y="26732"/>
                  </a:lnTo>
                  <a:lnTo>
                    <a:pt x="81672" y="29999"/>
                  </a:lnTo>
                  <a:lnTo>
                    <a:pt x="78709" y="33590"/>
                  </a:lnTo>
                  <a:lnTo>
                    <a:pt x="0" y="33590"/>
                  </a:lnTo>
                  <a:lnTo>
                    <a:pt x="0" y="121922"/>
                  </a:lnTo>
                  <a:lnTo>
                    <a:pt x="78814" y="121922"/>
                  </a:lnTo>
                  <a:lnTo>
                    <a:pt x="89492" y="132290"/>
                  </a:lnTo>
                  <a:lnTo>
                    <a:pt x="102199" y="140182"/>
                  </a:lnTo>
                  <a:lnTo>
                    <a:pt x="116546" y="145207"/>
                  </a:lnTo>
                  <a:lnTo>
                    <a:pt x="132142" y="146969"/>
                  </a:lnTo>
                  <a:lnTo>
                    <a:pt x="147732" y="145207"/>
                  </a:lnTo>
                  <a:lnTo>
                    <a:pt x="162076" y="140182"/>
                  </a:lnTo>
                  <a:lnTo>
                    <a:pt x="174782" y="132290"/>
                  </a:lnTo>
                  <a:lnTo>
                    <a:pt x="185460" y="121922"/>
                  </a:lnTo>
                  <a:lnTo>
                    <a:pt x="264274" y="121922"/>
                  </a:lnTo>
                  <a:lnTo>
                    <a:pt x="264274" y="33590"/>
                  </a:lnTo>
                  <a:close/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5" name="object 110">
              <a:extLst>
                <a:ext uri="{FF2B5EF4-FFF2-40B4-BE49-F238E27FC236}">
                  <a16:creationId xmlns:a16="http://schemas.microsoft.com/office/drawing/2014/main" id="{59335E1F-F5AB-97BD-D067-8337373BA382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399648" y="4697551"/>
              <a:ext cx="128718" cy="117200"/>
            </a:xfrm>
            <a:prstGeom prst="rect">
              <a:avLst/>
            </a:prstGeom>
          </p:spPr>
        </p:pic>
        <p:sp>
          <p:nvSpPr>
            <p:cNvPr id="146" name="object 111">
              <a:extLst>
                <a:ext uri="{FF2B5EF4-FFF2-40B4-BE49-F238E27FC236}">
                  <a16:creationId xmlns:a16="http://schemas.microsoft.com/office/drawing/2014/main" id="{1113AAB6-BFAC-B31C-AC7F-AD96CFE5FBD6}"/>
                </a:ext>
              </a:extLst>
            </p:cNvPr>
            <p:cNvSpPr/>
            <p:nvPr/>
          </p:nvSpPr>
          <p:spPr>
            <a:xfrm>
              <a:off x="14264238" y="4824877"/>
              <a:ext cx="400050" cy="123189"/>
            </a:xfrm>
            <a:custGeom>
              <a:avLst/>
              <a:gdLst/>
              <a:ahLst/>
              <a:cxnLst/>
              <a:rect l="l" t="t" r="r" b="b"/>
              <a:pathLst>
                <a:path w="400050" h="123189">
                  <a:moveTo>
                    <a:pt x="58835" y="122813"/>
                  </a:moveTo>
                  <a:lnTo>
                    <a:pt x="44899" y="122813"/>
                  </a:lnTo>
                  <a:lnTo>
                    <a:pt x="40040" y="122813"/>
                  </a:lnTo>
                  <a:lnTo>
                    <a:pt x="36103" y="118875"/>
                  </a:lnTo>
                  <a:lnTo>
                    <a:pt x="36103" y="114017"/>
                  </a:lnTo>
                  <a:lnTo>
                    <a:pt x="36103" y="8795"/>
                  </a:lnTo>
                  <a:lnTo>
                    <a:pt x="36103" y="3937"/>
                  </a:lnTo>
                  <a:lnTo>
                    <a:pt x="40040" y="0"/>
                  </a:lnTo>
                  <a:lnTo>
                    <a:pt x="44899" y="0"/>
                  </a:lnTo>
                  <a:lnTo>
                    <a:pt x="58835" y="0"/>
                  </a:lnTo>
                  <a:lnTo>
                    <a:pt x="63694" y="0"/>
                  </a:lnTo>
                  <a:lnTo>
                    <a:pt x="67631" y="3937"/>
                  </a:lnTo>
                  <a:lnTo>
                    <a:pt x="67631" y="8795"/>
                  </a:lnTo>
                  <a:lnTo>
                    <a:pt x="67631" y="114017"/>
                  </a:lnTo>
                  <a:lnTo>
                    <a:pt x="67631" y="118875"/>
                  </a:lnTo>
                  <a:lnTo>
                    <a:pt x="63694" y="122813"/>
                  </a:lnTo>
                  <a:lnTo>
                    <a:pt x="58835" y="122813"/>
                  </a:lnTo>
                  <a:close/>
                </a:path>
                <a:path w="400050" h="123189">
                  <a:moveTo>
                    <a:pt x="363433" y="17308"/>
                  </a:moveTo>
                  <a:lnTo>
                    <a:pt x="399537" y="17308"/>
                  </a:lnTo>
                  <a:lnTo>
                    <a:pt x="399537" y="105640"/>
                  </a:lnTo>
                  <a:lnTo>
                    <a:pt x="363433" y="105640"/>
                  </a:lnTo>
                </a:path>
                <a:path w="400050" h="123189">
                  <a:moveTo>
                    <a:pt x="36103" y="17308"/>
                  </a:moveTo>
                  <a:lnTo>
                    <a:pt x="0" y="17308"/>
                  </a:lnTo>
                  <a:lnTo>
                    <a:pt x="0" y="105640"/>
                  </a:lnTo>
                  <a:lnTo>
                    <a:pt x="36103" y="105640"/>
                  </a:lnTo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B4EBD7E2-6842-8F06-C5AE-7B1B43C3BC3C}"/>
              </a:ext>
            </a:extLst>
          </p:cNvPr>
          <p:cNvGrpSpPr/>
          <p:nvPr/>
        </p:nvGrpSpPr>
        <p:grpSpPr>
          <a:xfrm>
            <a:off x="14172054" y="9882910"/>
            <a:ext cx="400050" cy="258363"/>
            <a:chOff x="14264238" y="4697551"/>
            <a:chExt cx="400050" cy="258363"/>
          </a:xfrm>
        </p:grpSpPr>
        <p:sp>
          <p:nvSpPr>
            <p:cNvPr id="152" name="object 109">
              <a:extLst>
                <a:ext uri="{FF2B5EF4-FFF2-40B4-BE49-F238E27FC236}">
                  <a16:creationId xmlns:a16="http://schemas.microsoft.com/office/drawing/2014/main" id="{6D8B4DA2-8A01-2122-B7B1-151F3CABA0BF}"/>
                </a:ext>
              </a:extLst>
            </p:cNvPr>
            <p:cNvSpPr/>
            <p:nvPr/>
          </p:nvSpPr>
          <p:spPr>
            <a:xfrm>
              <a:off x="14331870" y="4808594"/>
              <a:ext cx="295910" cy="147320"/>
            </a:xfrm>
            <a:custGeom>
              <a:avLst/>
              <a:gdLst/>
              <a:ahLst/>
              <a:cxnLst/>
              <a:rect l="l" t="t" r="r" b="b"/>
              <a:pathLst>
                <a:path w="295909" h="147320">
                  <a:moveTo>
                    <a:pt x="287006" y="139095"/>
                  </a:moveTo>
                  <a:lnTo>
                    <a:pt x="273070" y="139095"/>
                  </a:lnTo>
                  <a:lnTo>
                    <a:pt x="268222" y="139095"/>
                  </a:lnTo>
                  <a:lnTo>
                    <a:pt x="264274" y="135158"/>
                  </a:lnTo>
                  <a:lnTo>
                    <a:pt x="264274" y="130299"/>
                  </a:lnTo>
                  <a:lnTo>
                    <a:pt x="264274" y="25077"/>
                  </a:lnTo>
                  <a:lnTo>
                    <a:pt x="264274" y="20219"/>
                  </a:lnTo>
                  <a:lnTo>
                    <a:pt x="268222" y="16282"/>
                  </a:lnTo>
                  <a:lnTo>
                    <a:pt x="273070" y="16282"/>
                  </a:lnTo>
                  <a:lnTo>
                    <a:pt x="287006" y="16282"/>
                  </a:lnTo>
                  <a:lnTo>
                    <a:pt x="291865" y="16282"/>
                  </a:lnTo>
                  <a:lnTo>
                    <a:pt x="295802" y="20219"/>
                  </a:lnTo>
                  <a:lnTo>
                    <a:pt x="295802" y="25077"/>
                  </a:lnTo>
                  <a:lnTo>
                    <a:pt x="295802" y="130299"/>
                  </a:lnTo>
                  <a:lnTo>
                    <a:pt x="295802" y="135158"/>
                  </a:lnTo>
                  <a:lnTo>
                    <a:pt x="291865" y="139095"/>
                  </a:lnTo>
                  <a:lnTo>
                    <a:pt x="287006" y="139095"/>
                  </a:lnTo>
                  <a:close/>
                </a:path>
                <a:path w="295909" h="147320">
                  <a:moveTo>
                    <a:pt x="264274" y="33590"/>
                  </a:moveTo>
                  <a:lnTo>
                    <a:pt x="185565" y="33590"/>
                  </a:lnTo>
                  <a:lnTo>
                    <a:pt x="182612" y="29999"/>
                  </a:lnTo>
                  <a:lnTo>
                    <a:pt x="179282" y="26732"/>
                  </a:lnTo>
                  <a:lnTo>
                    <a:pt x="175670" y="23800"/>
                  </a:lnTo>
                  <a:lnTo>
                    <a:pt x="175670" y="13004"/>
                  </a:lnTo>
                  <a:lnTo>
                    <a:pt x="175670" y="5821"/>
                  </a:lnTo>
                  <a:lnTo>
                    <a:pt x="169848" y="0"/>
                  </a:lnTo>
                  <a:lnTo>
                    <a:pt x="162665" y="0"/>
                  </a:lnTo>
                  <a:lnTo>
                    <a:pt x="101609" y="0"/>
                  </a:lnTo>
                  <a:lnTo>
                    <a:pt x="94426" y="0"/>
                  </a:lnTo>
                  <a:lnTo>
                    <a:pt x="88604" y="5821"/>
                  </a:lnTo>
                  <a:lnTo>
                    <a:pt x="88604" y="13004"/>
                  </a:lnTo>
                  <a:lnTo>
                    <a:pt x="88604" y="23800"/>
                  </a:lnTo>
                  <a:lnTo>
                    <a:pt x="84992" y="26732"/>
                  </a:lnTo>
                  <a:lnTo>
                    <a:pt x="81672" y="29999"/>
                  </a:lnTo>
                  <a:lnTo>
                    <a:pt x="78709" y="33590"/>
                  </a:lnTo>
                  <a:lnTo>
                    <a:pt x="0" y="33590"/>
                  </a:lnTo>
                  <a:lnTo>
                    <a:pt x="0" y="121922"/>
                  </a:lnTo>
                  <a:lnTo>
                    <a:pt x="78814" y="121922"/>
                  </a:lnTo>
                  <a:lnTo>
                    <a:pt x="89492" y="132290"/>
                  </a:lnTo>
                  <a:lnTo>
                    <a:pt x="102199" y="140182"/>
                  </a:lnTo>
                  <a:lnTo>
                    <a:pt x="116546" y="145207"/>
                  </a:lnTo>
                  <a:lnTo>
                    <a:pt x="132142" y="146969"/>
                  </a:lnTo>
                  <a:lnTo>
                    <a:pt x="147732" y="145207"/>
                  </a:lnTo>
                  <a:lnTo>
                    <a:pt x="162076" y="140182"/>
                  </a:lnTo>
                  <a:lnTo>
                    <a:pt x="174782" y="132290"/>
                  </a:lnTo>
                  <a:lnTo>
                    <a:pt x="185460" y="121922"/>
                  </a:lnTo>
                  <a:lnTo>
                    <a:pt x="264274" y="121922"/>
                  </a:lnTo>
                  <a:lnTo>
                    <a:pt x="264274" y="33590"/>
                  </a:lnTo>
                  <a:close/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3" name="object 110">
              <a:extLst>
                <a:ext uri="{FF2B5EF4-FFF2-40B4-BE49-F238E27FC236}">
                  <a16:creationId xmlns:a16="http://schemas.microsoft.com/office/drawing/2014/main" id="{69A9A032-4E7A-F906-9BC6-7FE91C50BE0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399648" y="4697551"/>
              <a:ext cx="128718" cy="117200"/>
            </a:xfrm>
            <a:prstGeom prst="rect">
              <a:avLst/>
            </a:prstGeom>
          </p:spPr>
        </p:pic>
        <p:sp>
          <p:nvSpPr>
            <p:cNvPr id="154" name="object 111">
              <a:extLst>
                <a:ext uri="{FF2B5EF4-FFF2-40B4-BE49-F238E27FC236}">
                  <a16:creationId xmlns:a16="http://schemas.microsoft.com/office/drawing/2014/main" id="{BE415F4E-E31C-11DC-5BC8-79C82628391F}"/>
                </a:ext>
              </a:extLst>
            </p:cNvPr>
            <p:cNvSpPr/>
            <p:nvPr/>
          </p:nvSpPr>
          <p:spPr>
            <a:xfrm>
              <a:off x="14264238" y="4824877"/>
              <a:ext cx="400050" cy="123189"/>
            </a:xfrm>
            <a:custGeom>
              <a:avLst/>
              <a:gdLst/>
              <a:ahLst/>
              <a:cxnLst/>
              <a:rect l="l" t="t" r="r" b="b"/>
              <a:pathLst>
                <a:path w="400050" h="123189">
                  <a:moveTo>
                    <a:pt x="58835" y="122813"/>
                  </a:moveTo>
                  <a:lnTo>
                    <a:pt x="44899" y="122813"/>
                  </a:lnTo>
                  <a:lnTo>
                    <a:pt x="40040" y="122813"/>
                  </a:lnTo>
                  <a:lnTo>
                    <a:pt x="36103" y="118875"/>
                  </a:lnTo>
                  <a:lnTo>
                    <a:pt x="36103" y="114017"/>
                  </a:lnTo>
                  <a:lnTo>
                    <a:pt x="36103" y="8795"/>
                  </a:lnTo>
                  <a:lnTo>
                    <a:pt x="36103" y="3937"/>
                  </a:lnTo>
                  <a:lnTo>
                    <a:pt x="40040" y="0"/>
                  </a:lnTo>
                  <a:lnTo>
                    <a:pt x="44899" y="0"/>
                  </a:lnTo>
                  <a:lnTo>
                    <a:pt x="58835" y="0"/>
                  </a:lnTo>
                  <a:lnTo>
                    <a:pt x="63694" y="0"/>
                  </a:lnTo>
                  <a:lnTo>
                    <a:pt x="67631" y="3937"/>
                  </a:lnTo>
                  <a:lnTo>
                    <a:pt x="67631" y="8795"/>
                  </a:lnTo>
                  <a:lnTo>
                    <a:pt x="67631" y="114017"/>
                  </a:lnTo>
                  <a:lnTo>
                    <a:pt x="67631" y="118875"/>
                  </a:lnTo>
                  <a:lnTo>
                    <a:pt x="63694" y="122813"/>
                  </a:lnTo>
                  <a:lnTo>
                    <a:pt x="58835" y="122813"/>
                  </a:lnTo>
                  <a:close/>
                </a:path>
                <a:path w="400050" h="123189">
                  <a:moveTo>
                    <a:pt x="363433" y="17308"/>
                  </a:moveTo>
                  <a:lnTo>
                    <a:pt x="399537" y="17308"/>
                  </a:lnTo>
                  <a:lnTo>
                    <a:pt x="399537" y="105640"/>
                  </a:lnTo>
                  <a:lnTo>
                    <a:pt x="363433" y="105640"/>
                  </a:lnTo>
                </a:path>
                <a:path w="400050" h="123189">
                  <a:moveTo>
                    <a:pt x="36103" y="17308"/>
                  </a:moveTo>
                  <a:lnTo>
                    <a:pt x="0" y="17308"/>
                  </a:lnTo>
                  <a:lnTo>
                    <a:pt x="0" y="105640"/>
                  </a:lnTo>
                  <a:lnTo>
                    <a:pt x="36103" y="105640"/>
                  </a:lnTo>
                </a:path>
              </a:pathLst>
            </a:custGeom>
            <a:ln w="12313">
              <a:solidFill>
                <a:srgbClr val="00387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9" name="object 4">
            <a:extLst>
              <a:ext uri="{FF2B5EF4-FFF2-40B4-BE49-F238E27FC236}">
                <a16:creationId xmlns:a16="http://schemas.microsoft.com/office/drawing/2014/main" id="{D5F11D3A-7B1D-418C-88A0-FEA7E4627FB1}"/>
              </a:ext>
            </a:extLst>
          </p:cNvPr>
          <p:cNvSpPr txBox="1"/>
          <p:nvPr/>
        </p:nvSpPr>
        <p:spPr>
          <a:xfrm>
            <a:off x="531742" y="10759099"/>
            <a:ext cx="18588108" cy="279564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40"/>
              </a:spcBef>
              <a:tabLst>
                <a:tab pos="187325" algn="l"/>
              </a:tabLst>
            </a:pPr>
            <a:r>
              <a:rPr lang="de-DE" sz="1600" dirty="0">
                <a:solidFill>
                  <a:schemeClr val="tx2"/>
                </a:solidFill>
                <a:latin typeface="Arial"/>
                <a:cs typeface="Arial"/>
              </a:rPr>
              <a:t>*) </a:t>
            </a:r>
            <a:r>
              <a:rPr lang="de-DE" sz="1700" dirty="0">
                <a:solidFill>
                  <a:schemeClr val="tx2"/>
                </a:solidFill>
                <a:latin typeface="Arial"/>
                <a:cs typeface="Arial"/>
              </a:rPr>
              <a:t>gemäß letztverfügbarem/r Jahresabschluss, Einkommenssteuer- oder Körperschaftssteuererklärung</a:t>
            </a:r>
            <a:r>
              <a:rPr lang="de-DE" sz="1700" b="1" dirty="0">
                <a:solidFill>
                  <a:schemeClr val="tx2"/>
                </a:solidFill>
                <a:latin typeface="Arial"/>
                <a:cs typeface="Arial"/>
              </a:rPr>
              <a:t>  </a:t>
            </a:r>
            <a:endParaRPr lang="de-AT" sz="17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object 10">
            <a:extLst>
              <a:ext uri="{FF2B5EF4-FFF2-40B4-BE49-F238E27FC236}">
                <a16:creationId xmlns:a16="http://schemas.microsoft.com/office/drawing/2014/main" id="{25480CBB-64A7-393F-F137-A317911D05AB}"/>
              </a:ext>
            </a:extLst>
          </p:cNvPr>
          <p:cNvSpPr/>
          <p:nvPr/>
        </p:nvSpPr>
        <p:spPr>
          <a:xfrm>
            <a:off x="11979069" y="7497154"/>
            <a:ext cx="2355850" cy="425375"/>
          </a:xfrm>
          <a:custGeom>
            <a:avLst/>
            <a:gdLst/>
            <a:ahLst/>
            <a:cxnLst/>
            <a:rect l="l" t="t" r="r" b="b"/>
            <a:pathLst>
              <a:path w="2355850" h="2921634">
                <a:moveTo>
                  <a:pt x="2355760" y="0"/>
                </a:moveTo>
                <a:lnTo>
                  <a:pt x="0" y="0"/>
                </a:lnTo>
                <a:lnTo>
                  <a:pt x="0" y="2921377"/>
                </a:lnTo>
                <a:lnTo>
                  <a:pt x="2355760" y="2921377"/>
                </a:lnTo>
                <a:lnTo>
                  <a:pt x="2355760" y="0"/>
                </a:lnTo>
                <a:close/>
              </a:path>
            </a:pathLst>
          </a:custGeom>
          <a:solidFill>
            <a:srgbClr val="00A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1" name="object 15">
            <a:extLst>
              <a:ext uri="{FF2B5EF4-FFF2-40B4-BE49-F238E27FC236}">
                <a16:creationId xmlns:a16="http://schemas.microsoft.com/office/drawing/2014/main" id="{F5E3507F-DA92-608A-3E8D-A85167838E3A}"/>
              </a:ext>
            </a:extLst>
          </p:cNvPr>
          <p:cNvGrpSpPr/>
          <p:nvPr/>
        </p:nvGrpSpPr>
        <p:grpSpPr>
          <a:xfrm>
            <a:off x="848330" y="8387179"/>
            <a:ext cx="6066155" cy="2031364"/>
            <a:chOff x="848330" y="8387179"/>
            <a:chExt cx="6066155" cy="2031364"/>
          </a:xfrm>
        </p:grpSpPr>
        <p:sp>
          <p:nvSpPr>
            <p:cNvPr id="142" name="object 16">
              <a:extLst>
                <a:ext uri="{FF2B5EF4-FFF2-40B4-BE49-F238E27FC236}">
                  <a16:creationId xmlns:a16="http://schemas.microsoft.com/office/drawing/2014/main" id="{644D81EB-7434-5EBB-0ACC-AAF4086135DC}"/>
                </a:ext>
              </a:extLst>
            </p:cNvPr>
            <p:cNvSpPr/>
            <p:nvPr/>
          </p:nvSpPr>
          <p:spPr>
            <a:xfrm>
              <a:off x="848330" y="8915959"/>
              <a:ext cx="2355850" cy="1503045"/>
            </a:xfrm>
            <a:custGeom>
              <a:avLst/>
              <a:gdLst/>
              <a:ahLst/>
              <a:cxnLst/>
              <a:rect l="l" t="t" r="r" b="b"/>
              <a:pathLst>
                <a:path w="2355850" h="1503045">
                  <a:moveTo>
                    <a:pt x="2355760" y="0"/>
                  </a:moveTo>
                  <a:lnTo>
                    <a:pt x="0" y="0"/>
                  </a:lnTo>
                  <a:lnTo>
                    <a:pt x="0" y="1502572"/>
                  </a:lnTo>
                  <a:lnTo>
                    <a:pt x="2355760" y="1502572"/>
                  </a:lnTo>
                  <a:lnTo>
                    <a:pt x="2355760" y="0"/>
                  </a:lnTo>
                  <a:close/>
                </a:path>
              </a:pathLst>
            </a:custGeom>
            <a:solidFill>
              <a:srgbClr val="C4E5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7">
              <a:extLst>
                <a:ext uri="{FF2B5EF4-FFF2-40B4-BE49-F238E27FC236}">
                  <a16:creationId xmlns:a16="http://schemas.microsoft.com/office/drawing/2014/main" id="{7FEC2170-DBE5-AF78-5006-8E7F531A02DD}"/>
                </a:ext>
              </a:extLst>
            </p:cNvPr>
            <p:cNvSpPr/>
            <p:nvPr/>
          </p:nvSpPr>
          <p:spPr>
            <a:xfrm>
              <a:off x="4558583" y="8387179"/>
              <a:ext cx="2355850" cy="2031364"/>
            </a:xfrm>
            <a:custGeom>
              <a:avLst/>
              <a:gdLst/>
              <a:ahLst/>
              <a:cxnLst/>
              <a:rect l="l" t="t" r="r" b="b"/>
              <a:pathLst>
                <a:path w="2355850" h="2031365">
                  <a:moveTo>
                    <a:pt x="2355760" y="0"/>
                  </a:moveTo>
                  <a:lnTo>
                    <a:pt x="0" y="0"/>
                  </a:lnTo>
                  <a:lnTo>
                    <a:pt x="0" y="2031351"/>
                  </a:lnTo>
                  <a:lnTo>
                    <a:pt x="2355760" y="2031351"/>
                  </a:lnTo>
                  <a:lnTo>
                    <a:pt x="2355760" y="0"/>
                  </a:lnTo>
                  <a:close/>
                </a:path>
              </a:pathLst>
            </a:custGeom>
            <a:solidFill>
              <a:srgbClr val="9ECF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628253" y="10444708"/>
            <a:ext cx="14240510" cy="0"/>
          </a:xfrm>
          <a:custGeom>
            <a:avLst/>
            <a:gdLst/>
            <a:ahLst/>
            <a:cxnLst/>
            <a:rect l="l" t="t" r="r" b="b"/>
            <a:pathLst>
              <a:path w="14240510">
                <a:moveTo>
                  <a:pt x="0" y="0"/>
                </a:moveTo>
                <a:lnTo>
                  <a:pt x="14240404" y="0"/>
                </a:lnTo>
              </a:path>
            </a:pathLst>
          </a:custGeom>
          <a:ln w="52354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58583" y="8387179"/>
            <a:ext cx="2355850" cy="2031364"/>
          </a:xfrm>
          <a:custGeom>
            <a:avLst/>
            <a:gdLst/>
            <a:ahLst/>
            <a:cxnLst/>
            <a:rect l="l" t="t" r="r" b="b"/>
            <a:pathLst>
              <a:path w="2355850" h="2031365">
                <a:moveTo>
                  <a:pt x="2355760" y="0"/>
                </a:moveTo>
                <a:lnTo>
                  <a:pt x="0" y="0"/>
                </a:lnTo>
                <a:lnTo>
                  <a:pt x="0" y="2031351"/>
                </a:lnTo>
                <a:lnTo>
                  <a:pt x="2355760" y="2031351"/>
                </a:lnTo>
                <a:lnTo>
                  <a:pt x="2355760" y="0"/>
                </a:lnTo>
                <a:close/>
              </a:path>
            </a:pathLst>
          </a:custGeom>
          <a:solidFill>
            <a:srgbClr val="9EC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824970" y="795655"/>
            <a:ext cx="18454158" cy="21679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Art,</a:t>
            </a:r>
            <a:r>
              <a:rPr spc="-180" dirty="0"/>
              <a:t> </a:t>
            </a:r>
            <a:r>
              <a:rPr dirty="0" err="1"/>
              <a:t>Höhe</a:t>
            </a:r>
            <a:r>
              <a:rPr spc="-170" dirty="0"/>
              <a:t> </a:t>
            </a:r>
            <a:r>
              <a:rPr dirty="0"/>
              <a:t>und</a:t>
            </a:r>
            <a:r>
              <a:rPr spc="-160" dirty="0"/>
              <a:t> </a:t>
            </a:r>
            <a:r>
              <a:rPr dirty="0"/>
              <a:t>B</a:t>
            </a:r>
            <a:r>
              <a:rPr lang="de-DE" dirty="0"/>
              <a:t>e</a:t>
            </a:r>
            <a:r>
              <a:rPr dirty="0" err="1"/>
              <a:t>rechnung</a:t>
            </a:r>
            <a:r>
              <a:rPr spc="-170" dirty="0"/>
              <a:t> </a:t>
            </a:r>
            <a:r>
              <a:rPr dirty="0"/>
              <a:t>der</a:t>
            </a:r>
            <a:r>
              <a:rPr spc="-160" dirty="0"/>
              <a:t> </a:t>
            </a:r>
            <a:r>
              <a:rPr spc="-10" dirty="0" err="1"/>
              <a:t>Förderung</a:t>
            </a:r>
            <a:endParaRPr spc="-10" dirty="0"/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b="0" spc="-10" dirty="0" err="1">
                <a:solidFill>
                  <a:srgbClr val="00A5E8"/>
                </a:solidFill>
                <a:latin typeface="Arial"/>
                <a:cs typeface="Arial"/>
              </a:rPr>
              <a:t>Förderkategorien</a:t>
            </a:r>
            <a:r>
              <a:rPr b="0" spc="-10" dirty="0">
                <a:solidFill>
                  <a:srgbClr val="00A5E8"/>
                </a:solidFill>
                <a:latin typeface="Arial"/>
                <a:cs typeface="Arial"/>
              </a:rPr>
              <a:t>:</a:t>
            </a:r>
            <a:r>
              <a:rPr b="0" spc="-19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>
                <a:solidFill>
                  <a:srgbClr val="00A5E8"/>
                </a:solidFill>
                <a:latin typeface="Arial"/>
                <a:cs typeface="Arial"/>
              </a:rPr>
              <a:t>4</a:t>
            </a:r>
            <a:r>
              <a:rPr b="0" spc="-190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 err="1">
                <a:solidFill>
                  <a:srgbClr val="00A5E8"/>
                </a:solidFill>
                <a:latin typeface="Arial"/>
                <a:cs typeface="Arial"/>
              </a:rPr>
              <a:t>Stufen</a:t>
            </a:r>
            <a:r>
              <a:rPr b="0" spc="-19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dirty="0" err="1">
                <a:solidFill>
                  <a:srgbClr val="00A5E8"/>
                </a:solidFill>
                <a:latin typeface="Arial"/>
                <a:cs typeface="Arial"/>
              </a:rPr>
              <a:t>nach</a:t>
            </a:r>
            <a:r>
              <a:rPr b="0" spc="-190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b="0" spc="-10" dirty="0" err="1">
                <a:solidFill>
                  <a:srgbClr val="00A5E8"/>
                </a:solidFill>
                <a:latin typeface="Arial"/>
                <a:cs typeface="Arial"/>
              </a:rPr>
              <a:t>Zuschusshöhe</a:t>
            </a:r>
            <a:br>
              <a:rPr lang="de-DE" b="0" spc="-10" dirty="0">
                <a:solidFill>
                  <a:srgbClr val="00A5E8"/>
                </a:solidFill>
                <a:latin typeface="Arial"/>
                <a:cs typeface="Arial"/>
              </a:rPr>
            </a:br>
            <a:r>
              <a:rPr lang="de-AT" sz="2800" b="0" spc="-10" dirty="0">
                <a:solidFill>
                  <a:srgbClr val="FFC000"/>
                </a:solidFill>
                <a:latin typeface="Arial"/>
                <a:cs typeface="Arial"/>
              </a:rPr>
              <a:t>Eine Stufe ist bei Antragstellung auszuwählen, </a:t>
            </a:r>
            <a:r>
              <a:rPr lang="de-AT" sz="2800" b="0" spc="-10" dirty="0">
                <a:solidFill>
                  <a:srgbClr val="FFC000"/>
                </a:solidFill>
              </a:rPr>
              <a:t>eine Kombination mehrerer Stufen ist nicht möglich</a:t>
            </a:r>
            <a:endParaRPr sz="2800" b="0" spc="-1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56" name="Rechteckiger Pfeil 55">
            <a:extLst>
              <a:ext uri="{FF2B5EF4-FFF2-40B4-BE49-F238E27FC236}">
                <a16:creationId xmlns:a16="http://schemas.microsoft.com/office/drawing/2014/main" id="{4F6057CF-B22E-38B7-EEED-70744FAE87F3}"/>
              </a:ext>
            </a:extLst>
          </p:cNvPr>
          <p:cNvSpPr/>
          <p:nvPr/>
        </p:nvSpPr>
        <p:spPr>
          <a:xfrm>
            <a:off x="3321077" y="8455322"/>
            <a:ext cx="437421" cy="1230991"/>
          </a:xfrm>
          <a:prstGeom prst="bentArrow">
            <a:avLst>
              <a:gd name="adj1" fmla="val 6570"/>
              <a:gd name="adj2" fmla="val 25000"/>
              <a:gd name="adj3" fmla="val 25000"/>
              <a:gd name="adj4" fmla="val 61928"/>
            </a:avLst>
          </a:prstGeom>
          <a:solidFill>
            <a:srgbClr val="EF7725"/>
          </a:solidFill>
          <a:ln>
            <a:solidFill>
              <a:srgbClr val="EF77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57" name="Rechteckiger Pfeil 56">
            <a:extLst>
              <a:ext uri="{FF2B5EF4-FFF2-40B4-BE49-F238E27FC236}">
                <a16:creationId xmlns:a16="http://schemas.microsoft.com/office/drawing/2014/main" id="{B89E918B-194C-5980-57FE-D570D0156A8C}"/>
              </a:ext>
            </a:extLst>
          </p:cNvPr>
          <p:cNvSpPr/>
          <p:nvPr/>
        </p:nvSpPr>
        <p:spPr>
          <a:xfrm>
            <a:off x="7010482" y="7970292"/>
            <a:ext cx="437421" cy="1230991"/>
          </a:xfrm>
          <a:prstGeom prst="bentArrow">
            <a:avLst>
              <a:gd name="adj1" fmla="val 6570"/>
              <a:gd name="adj2" fmla="val 25000"/>
              <a:gd name="adj3" fmla="val 25000"/>
              <a:gd name="adj4" fmla="val 61928"/>
            </a:avLst>
          </a:prstGeom>
          <a:solidFill>
            <a:srgbClr val="EF7725"/>
          </a:solidFill>
          <a:ln>
            <a:solidFill>
              <a:srgbClr val="EF77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58" name="Rechteckiger Pfeil 57">
            <a:extLst>
              <a:ext uri="{FF2B5EF4-FFF2-40B4-BE49-F238E27FC236}">
                <a16:creationId xmlns:a16="http://schemas.microsoft.com/office/drawing/2014/main" id="{242ECF9D-5E82-4157-7CC2-41033C5E15BE}"/>
              </a:ext>
            </a:extLst>
          </p:cNvPr>
          <p:cNvSpPr/>
          <p:nvPr/>
        </p:nvSpPr>
        <p:spPr>
          <a:xfrm>
            <a:off x="10731693" y="7493214"/>
            <a:ext cx="437421" cy="1230991"/>
          </a:xfrm>
          <a:prstGeom prst="bentArrow">
            <a:avLst>
              <a:gd name="adj1" fmla="val 6570"/>
              <a:gd name="adj2" fmla="val 25000"/>
              <a:gd name="adj3" fmla="val 25000"/>
              <a:gd name="adj4" fmla="val 61928"/>
            </a:avLst>
          </a:prstGeom>
          <a:solidFill>
            <a:srgbClr val="EF7725"/>
          </a:solidFill>
          <a:ln>
            <a:solidFill>
              <a:srgbClr val="EF77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DED78BA8-B964-1D41-6B0B-54193FED69F1}"/>
              </a:ext>
            </a:extLst>
          </p:cNvPr>
          <p:cNvSpPr txBox="1"/>
          <p:nvPr/>
        </p:nvSpPr>
        <p:spPr>
          <a:xfrm>
            <a:off x="809625" y="437840"/>
            <a:ext cx="887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</p:txBody>
      </p:sp>
      <p:sp>
        <p:nvSpPr>
          <p:cNvPr id="45" name="object 3">
            <a:extLst>
              <a:ext uri="{FF2B5EF4-FFF2-40B4-BE49-F238E27FC236}">
                <a16:creationId xmlns:a16="http://schemas.microsoft.com/office/drawing/2014/main" id="{F4582BDD-BDA8-952C-188D-2059FF7496F0}"/>
              </a:ext>
            </a:extLst>
          </p:cNvPr>
          <p:cNvSpPr txBox="1"/>
          <p:nvPr/>
        </p:nvSpPr>
        <p:spPr>
          <a:xfrm>
            <a:off x="15685385" y="3204091"/>
            <a:ext cx="3886971" cy="7911974"/>
          </a:xfrm>
          <a:prstGeom prst="rect">
            <a:avLst/>
          </a:prstGeom>
          <a:solidFill>
            <a:srgbClr val="EFF1F6"/>
          </a:solidFill>
        </p:spPr>
        <p:txBody>
          <a:bodyPr vert="horz" wrap="square" lIns="0" tIns="217170" rIns="0" bIns="0" rtlCol="0">
            <a:spAutoFit/>
          </a:bodyPr>
          <a:lstStyle/>
          <a:p>
            <a:pPr marL="271780">
              <a:lnSpc>
                <a:spcPct val="100000"/>
              </a:lnSpc>
              <a:spcBef>
                <a:spcPts val="1710"/>
              </a:spcBef>
            </a:pPr>
            <a:r>
              <a:rPr sz="1950" b="1" dirty="0">
                <a:solidFill>
                  <a:srgbClr val="00387A"/>
                </a:solidFill>
                <a:latin typeface="Arial"/>
                <a:cs typeface="Arial"/>
              </a:rPr>
              <a:t>Art,</a:t>
            </a:r>
            <a:r>
              <a:rPr sz="1950" b="1" spc="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dirty="0" err="1">
                <a:solidFill>
                  <a:srgbClr val="00387A"/>
                </a:solidFill>
                <a:latin typeface="Arial"/>
                <a:cs typeface="Arial"/>
              </a:rPr>
              <a:t>Höhe</a:t>
            </a:r>
            <a:r>
              <a:rPr sz="1950" b="1" spc="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dirty="0">
                <a:solidFill>
                  <a:srgbClr val="00387A"/>
                </a:solidFill>
                <a:latin typeface="Arial"/>
                <a:cs typeface="Arial"/>
              </a:rPr>
              <a:t>&amp;</a:t>
            </a:r>
            <a:r>
              <a:rPr sz="1950" b="1" spc="3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10" dirty="0" err="1">
                <a:solidFill>
                  <a:srgbClr val="00387A"/>
                </a:solidFill>
                <a:latin typeface="Arial"/>
                <a:cs typeface="Arial"/>
              </a:rPr>
              <a:t>Berechnung</a:t>
            </a:r>
            <a:endParaRPr sz="1950" dirty="0">
              <a:latin typeface="Arial"/>
              <a:cs typeface="Arial"/>
            </a:endParaRPr>
          </a:p>
          <a:p>
            <a:pPr marL="271780">
              <a:lnSpc>
                <a:spcPct val="100000"/>
              </a:lnSpc>
              <a:spcBef>
                <a:spcPts val="1590"/>
              </a:spcBef>
            </a:pPr>
            <a:r>
              <a:rPr sz="1450" b="1" dirty="0" err="1">
                <a:solidFill>
                  <a:srgbClr val="00387A"/>
                </a:solidFill>
                <a:latin typeface="Arial"/>
                <a:cs typeface="Arial"/>
              </a:rPr>
              <a:t>Basisstufe</a:t>
            </a:r>
            <a:r>
              <a:rPr sz="1450" b="1" spc="10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25" dirty="0">
                <a:solidFill>
                  <a:srgbClr val="00387A"/>
                </a:solidFill>
                <a:latin typeface="Arial"/>
                <a:cs typeface="Arial"/>
              </a:rPr>
              <a:t>1:</a:t>
            </a:r>
            <a:endParaRPr sz="1450" dirty="0">
              <a:latin typeface="Arial"/>
              <a:cs typeface="Arial"/>
            </a:endParaRPr>
          </a:p>
          <a:p>
            <a:pPr marL="271780" marR="158115">
              <a:lnSpc>
                <a:spcPct val="102299"/>
              </a:lnSpc>
              <a:spcBef>
                <a:spcPts val="825"/>
              </a:spcBef>
            </a:pP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Zuschusshöhe</a:t>
            </a:r>
            <a:r>
              <a:rPr sz="1450" spc="10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errechnet</a:t>
            </a:r>
            <a:r>
              <a:rPr sz="1450" spc="9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sich</a:t>
            </a:r>
            <a:r>
              <a:rPr sz="1450" spc="9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aus</a:t>
            </a:r>
            <a:r>
              <a:rPr sz="1450" spc="9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00387A"/>
                </a:solidFill>
                <a:latin typeface="Arial"/>
                <a:cs typeface="Arial"/>
              </a:rPr>
              <a:t>der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Differenz</a:t>
            </a:r>
            <a:r>
              <a:rPr sz="14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des</a:t>
            </a:r>
            <a:r>
              <a:rPr sz="1450" spc="6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Durchschnittspreises</a:t>
            </a:r>
            <a:endParaRPr sz="1450" dirty="0">
              <a:latin typeface="Arial"/>
              <a:cs typeface="Arial"/>
            </a:endParaRPr>
          </a:p>
          <a:p>
            <a:pPr marL="271780" marR="273685">
              <a:lnSpc>
                <a:spcPct val="102299"/>
              </a:lnSpc>
            </a:pP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je</a:t>
            </a:r>
            <a:r>
              <a:rPr sz="1450" spc="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Energieeinheit</a:t>
            </a:r>
            <a:r>
              <a:rPr sz="1450" spc="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im</a:t>
            </a:r>
            <a:r>
              <a:rPr sz="1450" spc="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Förderungszeit­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raum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2022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gegenüber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dem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Durch</a:t>
            </a:r>
            <a:r>
              <a:rPr lang="de-AT" sz="1450" spc="-10" dirty="0">
                <a:solidFill>
                  <a:srgbClr val="00387A"/>
                </a:solidFill>
                <a:latin typeface="Arial"/>
                <a:cs typeface="Arial"/>
              </a:rPr>
              <a:t>-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schnittspreis</a:t>
            </a:r>
            <a:r>
              <a:rPr sz="1450" spc="1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2021.</a:t>
            </a:r>
            <a:endParaRPr sz="1450" dirty="0">
              <a:latin typeface="Arial"/>
              <a:cs typeface="Arial"/>
            </a:endParaRPr>
          </a:p>
          <a:p>
            <a:pPr marL="271780" marR="241935">
              <a:lnSpc>
                <a:spcPct val="102299"/>
              </a:lnSpc>
            </a:pP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4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Durchschnittspreis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2021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ist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25" dirty="0" err="1">
                <a:solidFill>
                  <a:srgbClr val="00387A"/>
                </a:solidFill>
                <a:latin typeface="Arial"/>
                <a:cs typeface="Arial"/>
              </a:rPr>
              <a:t>bei</a:t>
            </a:r>
            <a:r>
              <a:rPr sz="1450" spc="-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den</a:t>
            </a:r>
            <a:r>
              <a:rPr sz="1450" spc="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Treibstoffen</a:t>
            </a:r>
            <a:r>
              <a:rPr sz="1450" spc="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mit</a:t>
            </a:r>
            <a:r>
              <a:rPr sz="1450" spc="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60</a:t>
            </a:r>
            <a:r>
              <a:rPr sz="1450" spc="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Cent</a:t>
            </a:r>
            <a:r>
              <a:rPr sz="1450" spc="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(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netto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)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vorgegeben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,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bei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AT" sz="1450" spc="75" dirty="0" err="1">
                <a:solidFill>
                  <a:srgbClr val="00387A"/>
                </a:solidFill>
                <a:latin typeface="Arial"/>
                <a:cs typeface="Arial"/>
              </a:rPr>
              <a:t>Erdg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as</a:t>
            </a:r>
            <a:r>
              <a:rPr sz="1450" spc="8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25" dirty="0" err="1">
                <a:solidFill>
                  <a:srgbClr val="00387A"/>
                </a:solidFill>
                <a:latin typeface="Arial"/>
                <a:cs typeface="Arial"/>
              </a:rPr>
              <a:t>ist</a:t>
            </a:r>
            <a:r>
              <a:rPr sz="1450" spc="-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z="1450" spc="-10" dirty="0">
                <a:solidFill>
                  <a:srgbClr val="00387A"/>
                </a:solidFill>
                <a:latin typeface="Arial"/>
                <a:cs typeface="Arial"/>
              </a:rPr>
              <a:t>stets der </a:t>
            </a:r>
            <a:r>
              <a:rPr lang="de-DE" sz="1450" spc="-10" dirty="0">
                <a:solidFill>
                  <a:schemeClr val="tx2"/>
                </a:solidFill>
                <a:latin typeface="Arial"/>
                <a:cs typeface="Arial"/>
              </a:rPr>
              <a:t>Arbeitspreis (Energiepreis) heranzuziehen und der Durchschnittspreis im Einzelfall zu berechnen.</a:t>
            </a:r>
            <a:endParaRPr sz="1450" dirty="0">
              <a:solidFill>
                <a:schemeClr val="tx2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 dirty="0">
              <a:latin typeface="Arial"/>
              <a:cs typeface="Arial"/>
            </a:endParaRPr>
          </a:p>
          <a:p>
            <a:pPr marL="271780" marR="797560">
              <a:lnSpc>
                <a:spcPct val="102299"/>
              </a:lnSpc>
            </a:pPr>
            <a:r>
              <a:rPr sz="1450" b="1" dirty="0" err="1">
                <a:solidFill>
                  <a:srgbClr val="00387A"/>
                </a:solidFill>
                <a:latin typeface="Arial"/>
                <a:cs typeface="Arial"/>
              </a:rPr>
              <a:t>Stufe</a:t>
            </a:r>
            <a:r>
              <a:rPr sz="1450" b="1" spc="6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00387A"/>
                </a:solidFill>
                <a:latin typeface="Arial"/>
                <a:cs typeface="Arial"/>
              </a:rPr>
              <a:t>2</a:t>
            </a:r>
            <a:r>
              <a:rPr sz="1450" b="1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450" b="1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dirty="0">
                <a:solidFill>
                  <a:srgbClr val="00387A"/>
                </a:solidFill>
                <a:latin typeface="Arial"/>
                <a:cs typeface="Arial"/>
              </a:rPr>
              <a:t>4:</a:t>
            </a:r>
            <a:r>
              <a:rPr sz="1450" b="1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dirty="0" err="1">
                <a:solidFill>
                  <a:srgbClr val="00387A"/>
                </a:solidFill>
                <a:latin typeface="Arial"/>
                <a:cs typeface="Arial"/>
              </a:rPr>
              <a:t>Förderung</a:t>
            </a:r>
            <a:r>
              <a:rPr sz="1450" b="1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25" dirty="0" err="1">
                <a:solidFill>
                  <a:srgbClr val="00387A"/>
                </a:solidFill>
                <a:latin typeface="Arial"/>
                <a:cs typeface="Arial"/>
              </a:rPr>
              <a:t>mit</a:t>
            </a:r>
            <a:r>
              <a:rPr sz="1450" b="1" spc="-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10" dirty="0" err="1">
                <a:solidFill>
                  <a:srgbClr val="00387A"/>
                </a:solidFill>
                <a:latin typeface="Arial"/>
                <a:cs typeface="Arial"/>
              </a:rPr>
              <a:t>Förderprozentsatz</a:t>
            </a:r>
            <a:endParaRPr sz="1450" dirty="0">
              <a:latin typeface="Arial"/>
              <a:cs typeface="Arial"/>
            </a:endParaRPr>
          </a:p>
          <a:p>
            <a:pPr marL="586105" marR="147320" indent="-314325">
              <a:lnSpc>
                <a:spcPct val="102299"/>
              </a:lnSpc>
              <a:spcBef>
                <a:spcPts val="830"/>
              </a:spcBef>
              <a:buChar char="•"/>
              <a:tabLst>
                <a:tab pos="586105" algn="l"/>
                <a:tab pos="586740" algn="l"/>
              </a:tabLst>
            </a:pP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Abhängig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von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Preissteigerung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im</a:t>
            </a:r>
            <a:r>
              <a:rPr sz="1450" spc="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jeweiligen</a:t>
            </a:r>
            <a:r>
              <a:rPr sz="1450" spc="6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Unternehmen</a:t>
            </a:r>
            <a:endParaRPr sz="1450" dirty="0">
              <a:latin typeface="Arial"/>
              <a:cs typeface="Arial"/>
            </a:endParaRPr>
          </a:p>
          <a:p>
            <a:pPr marL="586105" marR="421640" indent="-314325">
              <a:lnSpc>
                <a:spcPct val="102299"/>
              </a:lnSpc>
              <a:buChar char="•"/>
              <a:tabLst>
                <a:tab pos="586105" algn="l"/>
                <a:tab pos="586740" algn="l"/>
              </a:tabLst>
            </a:pP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1450" spc="9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die</a:t>
            </a:r>
            <a:r>
              <a:rPr sz="1450" spc="8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verbrauchten</a:t>
            </a:r>
            <a:r>
              <a:rPr lang="de-AT" sz="1275" baseline="32679" dirty="0">
                <a:solidFill>
                  <a:srgbClr val="00387A"/>
                </a:solidFill>
                <a:latin typeface="Arial"/>
                <a:cs typeface="Arial"/>
              </a:rPr>
              <a:t>4</a:t>
            </a:r>
            <a:r>
              <a:rPr sz="1275" spc="382" baseline="32679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Energie</a:t>
            </a:r>
            <a:r>
              <a:rPr lang="de-AT" sz="1450" spc="-10" dirty="0">
                <a:solidFill>
                  <a:srgbClr val="00387A"/>
                </a:solidFill>
                <a:latin typeface="Arial"/>
                <a:cs typeface="Arial"/>
              </a:rPr>
              <a:t>-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einheiten</a:t>
            </a:r>
            <a:r>
              <a:rPr sz="1450" spc="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bei</a:t>
            </a:r>
            <a:r>
              <a:rPr sz="1450" spc="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AT" sz="1450" spc="55" dirty="0" err="1">
                <a:solidFill>
                  <a:srgbClr val="00387A"/>
                </a:solidFill>
                <a:latin typeface="Arial"/>
                <a:cs typeface="Arial"/>
              </a:rPr>
              <a:t>Erdg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as</a:t>
            </a:r>
            <a:r>
              <a:rPr sz="1450" spc="6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1450" spc="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Strom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(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nicht</a:t>
            </a:r>
            <a:r>
              <a:rPr sz="1450" spc="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1450" spc="3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Treibstoffe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)</a:t>
            </a:r>
            <a:endParaRPr sz="1450" dirty="0">
              <a:latin typeface="Arial"/>
              <a:cs typeface="Arial"/>
            </a:endParaRPr>
          </a:p>
          <a:p>
            <a:pPr marL="586105" indent="-314960">
              <a:lnSpc>
                <a:spcPct val="100000"/>
              </a:lnSpc>
              <a:spcBef>
                <a:spcPts val="40"/>
              </a:spcBef>
              <a:buChar char="•"/>
              <a:tabLst>
                <a:tab pos="586105" algn="l"/>
                <a:tab pos="586740" algn="l"/>
              </a:tabLst>
            </a:pP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Monatsbetrachtung</a:t>
            </a:r>
            <a:endParaRPr sz="1450" dirty="0">
              <a:latin typeface="Arial"/>
              <a:cs typeface="Arial"/>
            </a:endParaRPr>
          </a:p>
          <a:p>
            <a:pPr marL="586105" marR="650875" indent="-314325">
              <a:lnSpc>
                <a:spcPct val="102299"/>
              </a:lnSpc>
              <a:buChar char="•"/>
              <a:tabLst>
                <a:tab pos="586105" algn="l"/>
                <a:tab pos="586740" algn="l"/>
              </a:tabLst>
            </a:pP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Preissteigerung</a:t>
            </a:r>
            <a:r>
              <a:rPr sz="1450" spc="10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je</a:t>
            </a:r>
            <a:r>
              <a:rPr sz="1450" spc="10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Monat</a:t>
            </a:r>
            <a:r>
              <a:rPr sz="1450" spc="10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25" dirty="0" err="1">
                <a:solidFill>
                  <a:srgbClr val="00387A"/>
                </a:solidFill>
                <a:latin typeface="Arial"/>
                <a:cs typeface="Arial"/>
              </a:rPr>
              <a:t>im</a:t>
            </a:r>
            <a:r>
              <a:rPr sz="1450" spc="-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Vergleich</a:t>
            </a:r>
            <a:r>
              <a:rPr sz="1450" spc="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zu</a:t>
            </a:r>
            <a:r>
              <a:rPr lang="de-DE" sz="1450" dirty="0">
                <a:solidFill>
                  <a:srgbClr val="00387A"/>
                </a:solidFill>
                <a:latin typeface="Arial"/>
                <a:cs typeface="Arial"/>
              </a:rPr>
              <a:t>m Jahresdurchschnittspreis</a:t>
            </a:r>
            <a:r>
              <a:rPr sz="1450" spc="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20" dirty="0">
                <a:solidFill>
                  <a:srgbClr val="00387A"/>
                </a:solidFill>
                <a:latin typeface="Arial"/>
                <a:cs typeface="Arial"/>
              </a:rPr>
              <a:t>2021</a:t>
            </a:r>
            <a:endParaRPr sz="1450" dirty="0">
              <a:latin typeface="Arial"/>
              <a:cs typeface="Arial"/>
            </a:endParaRPr>
          </a:p>
          <a:p>
            <a:pPr marL="586105" marR="378460" indent="-314325">
              <a:lnSpc>
                <a:spcPct val="102299"/>
              </a:lnSpc>
              <a:buChar char="•"/>
              <a:tabLst>
                <a:tab pos="586105" algn="l"/>
                <a:tab pos="586740" algn="l"/>
              </a:tabLst>
            </a:pP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Mindestens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30%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450" spc="7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über</a:t>
            </a:r>
            <a:r>
              <a:rPr sz="1450" spc="7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25" dirty="0">
                <a:solidFill>
                  <a:srgbClr val="00387A"/>
                </a:solidFill>
                <a:latin typeface="Arial"/>
                <a:cs typeface="Arial"/>
              </a:rPr>
              <a:t>die </a:t>
            </a:r>
            <a:r>
              <a:rPr sz="1450" dirty="0" err="1">
                <a:solidFill>
                  <a:srgbClr val="00387A"/>
                </a:solidFill>
                <a:latin typeface="Arial"/>
                <a:cs typeface="Arial"/>
              </a:rPr>
              <a:t>Verdoppelung</a:t>
            </a:r>
            <a:r>
              <a:rPr sz="1450" spc="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hinausgehenden</a:t>
            </a:r>
            <a:r>
              <a:rPr sz="145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387A"/>
                </a:solidFill>
                <a:latin typeface="Arial"/>
                <a:cs typeface="Arial"/>
              </a:rPr>
              <a:t>Mehrkosten</a:t>
            </a:r>
            <a:endParaRPr sz="1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 dirty="0">
              <a:latin typeface="Arial"/>
              <a:cs typeface="Arial"/>
            </a:endParaRPr>
          </a:p>
          <a:p>
            <a:pPr marL="271780" marR="402590">
              <a:lnSpc>
                <a:spcPct val="104099"/>
              </a:lnSpc>
            </a:pPr>
            <a:r>
              <a:rPr lang="de-AT" sz="950" dirty="0">
                <a:solidFill>
                  <a:srgbClr val="00387A"/>
                </a:solidFill>
                <a:latin typeface="Arial"/>
                <a:cs typeface="Arial"/>
              </a:rPr>
              <a:t>4</a:t>
            </a:r>
            <a:r>
              <a:rPr sz="950" dirty="0">
                <a:solidFill>
                  <a:srgbClr val="00387A"/>
                </a:solidFill>
                <a:latin typeface="Arial"/>
                <a:cs typeface="Arial"/>
              </a:rPr>
              <a:t>)</a:t>
            </a:r>
            <a:r>
              <a:rPr sz="950" spc="6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dirty="0" err="1">
                <a:solidFill>
                  <a:srgbClr val="00387A"/>
                </a:solidFill>
                <a:latin typeface="Arial"/>
                <a:cs typeface="Arial"/>
              </a:rPr>
              <a:t>Verbrauch</a:t>
            </a:r>
            <a:r>
              <a:rPr sz="9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dirty="0" err="1">
                <a:solidFill>
                  <a:srgbClr val="00387A"/>
                </a:solidFill>
                <a:latin typeface="Arial"/>
                <a:cs typeface="Arial"/>
              </a:rPr>
              <a:t>ist</a:t>
            </a:r>
            <a:r>
              <a:rPr sz="9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dirty="0" err="1">
                <a:solidFill>
                  <a:srgbClr val="00387A"/>
                </a:solidFill>
                <a:latin typeface="Arial"/>
                <a:cs typeface="Arial"/>
              </a:rPr>
              <a:t>gedeckelt</a:t>
            </a:r>
            <a:r>
              <a:rPr sz="9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dirty="0" err="1">
                <a:solidFill>
                  <a:srgbClr val="00387A"/>
                </a:solidFill>
                <a:latin typeface="Arial"/>
                <a:cs typeface="Arial"/>
              </a:rPr>
              <a:t>mit</a:t>
            </a:r>
            <a:r>
              <a:rPr sz="9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00387A"/>
                </a:solidFill>
                <a:latin typeface="Arial"/>
                <a:cs typeface="Arial"/>
              </a:rPr>
              <a:t>70%</a:t>
            </a:r>
            <a:r>
              <a:rPr sz="9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00387A"/>
                </a:solidFill>
                <a:latin typeface="Arial"/>
                <a:cs typeface="Arial"/>
              </a:rPr>
              <a:t>des</a:t>
            </a:r>
            <a:r>
              <a:rPr sz="950" spc="6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spc="-10" dirty="0" err="1">
                <a:solidFill>
                  <a:srgbClr val="00387A"/>
                </a:solidFill>
                <a:latin typeface="Arial"/>
                <a:cs typeface="Arial"/>
              </a:rPr>
              <a:t>Energie</a:t>
            </a:r>
            <a:r>
              <a:rPr lang="de-AT" sz="950" spc="-10" dirty="0">
                <a:solidFill>
                  <a:srgbClr val="00387A"/>
                </a:solidFill>
                <a:latin typeface="Arial"/>
                <a:cs typeface="Arial"/>
              </a:rPr>
              <a:t>-</a:t>
            </a:r>
            <a:br>
              <a:rPr lang="de-AT" sz="950" spc="-10" dirty="0">
                <a:solidFill>
                  <a:srgbClr val="00387A"/>
                </a:solidFill>
                <a:latin typeface="Arial"/>
                <a:cs typeface="Arial"/>
              </a:rPr>
            </a:br>
            <a:r>
              <a:rPr sz="950" spc="-10" dirty="0" err="1">
                <a:solidFill>
                  <a:srgbClr val="00387A"/>
                </a:solidFill>
                <a:latin typeface="Arial"/>
                <a:cs typeface="Arial"/>
              </a:rPr>
              <a:t>ver­</a:t>
            </a:r>
            <a:r>
              <a:rPr sz="950" dirty="0" err="1">
                <a:solidFill>
                  <a:srgbClr val="00387A"/>
                </a:solidFill>
                <a:latin typeface="Arial"/>
                <a:cs typeface="Arial"/>
              </a:rPr>
              <a:t>brauchs</a:t>
            </a:r>
            <a:r>
              <a:rPr sz="950" spc="8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dirty="0" err="1">
                <a:solidFill>
                  <a:srgbClr val="00387A"/>
                </a:solidFill>
                <a:latin typeface="Arial"/>
                <a:cs typeface="Arial"/>
              </a:rPr>
              <a:t>aus</a:t>
            </a:r>
            <a:r>
              <a:rPr sz="950" spc="9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950" spc="-20" dirty="0">
                <a:solidFill>
                  <a:srgbClr val="00387A"/>
                </a:solidFill>
                <a:latin typeface="Arial"/>
                <a:cs typeface="Arial"/>
              </a:rPr>
              <a:t>2021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46" name="object 4">
            <a:extLst>
              <a:ext uri="{FF2B5EF4-FFF2-40B4-BE49-F238E27FC236}">
                <a16:creationId xmlns:a16="http://schemas.microsoft.com/office/drawing/2014/main" id="{382F122B-81C1-ADC2-656E-9D34889B3962}"/>
              </a:ext>
            </a:extLst>
          </p:cNvPr>
          <p:cNvSpPr txBox="1"/>
          <p:nvPr/>
        </p:nvSpPr>
        <p:spPr>
          <a:xfrm>
            <a:off x="531743" y="10615168"/>
            <a:ext cx="12553569" cy="597599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86690" indent="-174625">
              <a:lnSpc>
                <a:spcPct val="100000"/>
              </a:lnSpc>
              <a:spcBef>
                <a:spcPts val="140"/>
              </a:spcBef>
              <a:buAutoNum type="arabicParenR"/>
              <a:tabLst>
                <a:tab pos="187325" algn="l"/>
              </a:tabLst>
            </a:pPr>
            <a:r>
              <a:rPr lang="de-DE" sz="1200">
                <a:solidFill>
                  <a:schemeClr val="tx2"/>
                </a:solidFill>
                <a:latin typeface="Arial"/>
                <a:cs typeface="Arial"/>
              </a:rPr>
              <a:t>Festzustellen durch WirtschaftsprüferInnen/SteuerberaterInnen/BilanzbuchhalterInnen</a:t>
            </a:r>
            <a:endParaRPr lang="de-DE" sz="1200" strike="sngStrike">
              <a:solidFill>
                <a:schemeClr val="tx2"/>
              </a:solidFill>
              <a:latin typeface="Arial"/>
              <a:cs typeface="Arial"/>
            </a:endParaRPr>
          </a:p>
          <a:p>
            <a:pPr marL="186690" indent="-174625">
              <a:lnSpc>
                <a:spcPct val="100000"/>
              </a:lnSpc>
              <a:spcBef>
                <a:spcPts val="140"/>
              </a:spcBef>
              <a:buAutoNum type="arabicParenR"/>
              <a:tabLst>
                <a:tab pos="187325" algn="l"/>
              </a:tabLst>
            </a:pPr>
            <a:r>
              <a:rPr sz="1200" err="1">
                <a:solidFill>
                  <a:srgbClr val="00387A"/>
                </a:solidFill>
                <a:latin typeface="Arial"/>
                <a:cs typeface="Arial"/>
              </a:rPr>
              <a:t>Betragsgrenzen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beziehen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sich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auf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verbundene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Unternehmen,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d.h.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diese</a:t>
            </a:r>
            <a:r>
              <a:rPr sz="1200" spc="12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sind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als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ein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Unternehmen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err="1">
                <a:solidFill>
                  <a:srgbClr val="00387A"/>
                </a:solidFill>
                <a:latin typeface="Arial"/>
                <a:cs typeface="Arial"/>
              </a:rPr>
              <a:t>zu</a:t>
            </a:r>
            <a:r>
              <a:rPr sz="1200" spc="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spc="-10" err="1">
                <a:solidFill>
                  <a:srgbClr val="00387A"/>
                </a:solidFill>
                <a:latin typeface="Arial"/>
                <a:cs typeface="Arial"/>
              </a:rPr>
              <a:t>werten</a:t>
            </a:r>
            <a:endParaRPr lang="de-AT" sz="1200" spc="-10">
              <a:solidFill>
                <a:srgbClr val="00387A"/>
              </a:solidFill>
              <a:latin typeface="Arial"/>
              <a:cs typeface="Arial"/>
            </a:endParaRPr>
          </a:p>
          <a:p>
            <a:pPr marL="186690" indent="-174625">
              <a:lnSpc>
                <a:spcPct val="100000"/>
              </a:lnSpc>
              <a:spcBef>
                <a:spcPts val="140"/>
              </a:spcBef>
              <a:buAutoNum type="arabicParenR"/>
              <a:tabLst>
                <a:tab pos="187325" algn="l"/>
              </a:tabLst>
            </a:pPr>
            <a:r>
              <a:rPr sz="1200" err="1">
                <a:solidFill>
                  <a:srgbClr val="00387A"/>
                </a:solidFill>
                <a:latin typeface="Arial"/>
                <a:cs typeface="Arial"/>
              </a:rPr>
              <a:t>Betragsabhängige</a:t>
            </a:r>
            <a:r>
              <a:rPr sz="1200" spc="1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err="1">
                <a:solidFill>
                  <a:srgbClr val="00387A"/>
                </a:solidFill>
                <a:latin typeface="Arial"/>
                <a:cs typeface="Arial"/>
              </a:rPr>
              <a:t>Bagatellgrenze</a:t>
            </a:r>
            <a:r>
              <a:rPr lang="de-AT" sz="1200" spc="14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in</a:t>
            </a:r>
            <a:r>
              <a:rPr sz="1200" spc="1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err="1">
                <a:solidFill>
                  <a:srgbClr val="00387A"/>
                </a:solidFill>
                <a:latin typeface="Arial"/>
                <a:cs typeface="Arial"/>
              </a:rPr>
              <a:t>Höhe</a:t>
            </a:r>
            <a:r>
              <a:rPr lang="de-AT" sz="1200" spc="14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von </a:t>
            </a:r>
            <a:r>
              <a:rPr lang="de-AT" sz="1200">
                <a:solidFill>
                  <a:srgbClr val="00387A"/>
                </a:solidFill>
                <a:latin typeface="Arial"/>
                <a:cs typeface="Arial"/>
              </a:rPr>
              <a:t>2.000</a:t>
            </a:r>
            <a:r>
              <a:rPr sz="120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spc="-25">
                <a:solidFill>
                  <a:srgbClr val="00387A"/>
                </a:solidFill>
                <a:latin typeface="Arial"/>
                <a:cs typeface="Arial"/>
              </a:rPr>
              <a:t>EUR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5">
            <a:extLst>
              <a:ext uri="{FF2B5EF4-FFF2-40B4-BE49-F238E27FC236}">
                <a16:creationId xmlns:a16="http://schemas.microsoft.com/office/drawing/2014/main" id="{143CA6BC-A0A1-8BA8-CF07-40D65295F360}"/>
              </a:ext>
            </a:extLst>
          </p:cNvPr>
          <p:cNvSpPr txBox="1"/>
          <p:nvPr/>
        </p:nvSpPr>
        <p:spPr>
          <a:xfrm>
            <a:off x="835632" y="3132938"/>
            <a:ext cx="2627630" cy="219646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300" b="1" u="sng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BASISSTUFE</a:t>
            </a:r>
            <a:r>
              <a:rPr sz="1300" b="1" u="sng" spc="40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 </a:t>
            </a:r>
            <a:r>
              <a:rPr sz="1300" b="1" u="sng" spc="-25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1: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60"/>
              </a:spcBef>
            </a:pPr>
            <a:r>
              <a:rPr sz="2150" b="1">
                <a:solidFill>
                  <a:srgbClr val="00387A"/>
                </a:solidFill>
                <a:latin typeface="Arial"/>
                <a:cs typeface="Arial"/>
              </a:rPr>
              <a:t>Basis</a:t>
            </a:r>
            <a:r>
              <a:rPr lang="de-AT" sz="2150" b="1" spc="-100">
                <a:solidFill>
                  <a:srgbClr val="00387A"/>
                </a:solidFill>
                <a:latin typeface="Arial"/>
                <a:cs typeface="Arial"/>
              </a:rPr>
              <a:t>f</a:t>
            </a:r>
            <a:r>
              <a:rPr sz="2150" b="1" err="1">
                <a:solidFill>
                  <a:srgbClr val="00387A"/>
                </a:solidFill>
                <a:latin typeface="Arial"/>
                <a:cs typeface="Arial"/>
              </a:rPr>
              <a:t>örderung</a:t>
            </a:r>
            <a:r>
              <a:rPr sz="2150" b="1" spc="-9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25">
                <a:solidFill>
                  <a:srgbClr val="00387A"/>
                </a:solidFill>
                <a:latin typeface="Arial"/>
                <a:cs typeface="Arial"/>
              </a:rPr>
              <a:t>für </a:t>
            </a:r>
            <a:r>
              <a:rPr sz="2150" b="1" spc="-20">
                <a:solidFill>
                  <a:srgbClr val="00387A"/>
                </a:solidFill>
                <a:latin typeface="Arial"/>
                <a:cs typeface="Arial"/>
              </a:rPr>
              <a:t>Treibstoffe,</a:t>
            </a:r>
            <a:r>
              <a:rPr sz="2150" b="1" spc="-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Erdgas </a:t>
            </a:r>
            <a:r>
              <a:rPr sz="2150" b="1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2150" b="1" spc="-4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endParaRPr sz="2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75"/>
              </a:spcBef>
            </a:pPr>
            <a:r>
              <a:rPr sz="1450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sz="1450" spc="9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>
                <a:solidFill>
                  <a:srgbClr val="00A5E8"/>
                </a:solidFill>
                <a:latin typeface="Arial"/>
                <a:cs typeface="Arial"/>
              </a:rPr>
              <a:t>der</a:t>
            </a:r>
            <a:r>
              <a:rPr sz="1450" spc="10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spc="-10">
                <a:solidFill>
                  <a:srgbClr val="00A5E8"/>
                </a:solidFill>
                <a:latin typeface="Arial"/>
                <a:cs typeface="Arial"/>
              </a:rPr>
              <a:t>Förderhöhe: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ts val="1980"/>
              </a:lnSpc>
              <a:spcBef>
                <a:spcPts val="35"/>
              </a:spcBef>
            </a:pP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30%</a:t>
            </a:r>
            <a:r>
              <a:rPr sz="1650" b="1" spc="-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650" b="1" spc="-3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Mehrkosten</a:t>
            </a:r>
            <a:endParaRPr sz="16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gegenüber</a:t>
            </a:r>
            <a:r>
              <a:rPr sz="1650" b="1" spc="-9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20">
                <a:solidFill>
                  <a:srgbClr val="00387A"/>
                </a:solidFill>
                <a:latin typeface="Arial"/>
                <a:cs typeface="Arial"/>
              </a:rPr>
              <a:t>2021</a:t>
            </a:r>
            <a:endParaRPr sz="1650">
              <a:latin typeface="Arial"/>
              <a:cs typeface="Arial"/>
            </a:endParaRPr>
          </a:p>
        </p:txBody>
      </p:sp>
      <p:sp>
        <p:nvSpPr>
          <p:cNvPr id="48" name="object 6">
            <a:extLst>
              <a:ext uri="{FF2B5EF4-FFF2-40B4-BE49-F238E27FC236}">
                <a16:creationId xmlns:a16="http://schemas.microsoft.com/office/drawing/2014/main" id="{FD24F4B7-7525-034B-D687-36A4CDD26FF4}"/>
              </a:ext>
            </a:extLst>
          </p:cNvPr>
          <p:cNvSpPr txBox="1"/>
          <p:nvPr/>
        </p:nvSpPr>
        <p:spPr>
          <a:xfrm>
            <a:off x="4545878" y="3132938"/>
            <a:ext cx="2870200" cy="269875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300" b="1" u="sng" dirty="0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STUFE</a:t>
            </a:r>
            <a:r>
              <a:rPr sz="1300" b="1" u="sng" spc="45" dirty="0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 </a:t>
            </a:r>
            <a:r>
              <a:rPr sz="1300" b="1" u="sng" spc="-25" dirty="0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2:</a:t>
            </a:r>
            <a:endParaRPr sz="13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60"/>
              </a:spcBef>
            </a:pPr>
            <a:r>
              <a:rPr sz="2150" b="1" spc="-10" dirty="0" err="1">
                <a:solidFill>
                  <a:srgbClr val="00387A"/>
                </a:solidFill>
                <a:latin typeface="Arial"/>
                <a:cs typeface="Arial"/>
              </a:rPr>
              <a:t>Voraussetzung</a:t>
            </a:r>
            <a:r>
              <a:rPr sz="2150" b="1" spc="-10" dirty="0">
                <a:solidFill>
                  <a:srgbClr val="00387A"/>
                </a:solidFill>
                <a:latin typeface="Arial"/>
                <a:cs typeface="Arial"/>
              </a:rPr>
              <a:t>: </a:t>
            </a:r>
            <a:r>
              <a:rPr sz="2150" b="1" spc="-20" dirty="0" err="1">
                <a:solidFill>
                  <a:srgbClr val="00387A"/>
                </a:solidFill>
                <a:latin typeface="Arial"/>
                <a:cs typeface="Arial"/>
              </a:rPr>
              <a:t>Verdoppelung</a:t>
            </a:r>
            <a:r>
              <a:rPr sz="2150" b="1" spc="-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25" dirty="0">
                <a:solidFill>
                  <a:srgbClr val="00387A"/>
                </a:solidFill>
                <a:latin typeface="Arial"/>
                <a:cs typeface="Arial"/>
              </a:rPr>
              <a:t>der </a:t>
            </a:r>
            <a:r>
              <a:rPr sz="2150" b="1" dirty="0">
                <a:solidFill>
                  <a:srgbClr val="00387A"/>
                </a:solidFill>
                <a:latin typeface="Arial"/>
                <a:cs typeface="Arial"/>
              </a:rPr>
              <a:t>Gas-</a:t>
            </a:r>
            <a:r>
              <a:rPr sz="21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dirty="0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21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 dirty="0" err="1">
                <a:solidFill>
                  <a:srgbClr val="00387A"/>
                </a:solidFill>
                <a:latin typeface="Arial"/>
                <a:cs typeface="Arial"/>
              </a:rPr>
              <a:t>Strompreise</a:t>
            </a:r>
            <a:endParaRPr sz="2150" dirty="0">
              <a:latin typeface="Arial"/>
              <a:cs typeface="Arial"/>
            </a:endParaRPr>
          </a:p>
          <a:p>
            <a:pPr marL="12700" marR="219710">
              <a:lnSpc>
                <a:spcPct val="100499"/>
              </a:lnSpc>
              <a:spcBef>
                <a:spcPts val="1764"/>
              </a:spcBef>
            </a:pPr>
            <a:r>
              <a:rPr sz="1450" dirty="0" err="1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sz="1450" spc="9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A5E8"/>
                </a:solidFill>
                <a:latin typeface="Arial"/>
                <a:cs typeface="Arial"/>
              </a:rPr>
              <a:t>der</a:t>
            </a:r>
            <a:r>
              <a:rPr sz="1450" spc="100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A5E8"/>
                </a:solidFill>
                <a:latin typeface="Arial"/>
                <a:cs typeface="Arial"/>
              </a:rPr>
              <a:t>Förderhöhe</a:t>
            </a:r>
            <a:r>
              <a:rPr sz="1450" spc="-10" dirty="0">
                <a:solidFill>
                  <a:srgbClr val="00A5E8"/>
                </a:solidFill>
                <a:latin typeface="Arial"/>
                <a:cs typeface="Arial"/>
              </a:rPr>
              <a:t>: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max.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30%</a:t>
            </a:r>
            <a:r>
              <a:rPr sz="1650" b="1" spc="-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650" b="1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 dirty="0" err="1">
                <a:solidFill>
                  <a:srgbClr val="00387A"/>
                </a:solidFill>
                <a:latin typeface="Arial"/>
                <a:cs typeface="Arial"/>
              </a:rPr>
              <a:t>Mehrkosten</a:t>
            </a:r>
            <a:r>
              <a:rPr sz="1650" b="1" spc="-10" dirty="0">
                <a:solidFill>
                  <a:srgbClr val="00387A"/>
                </a:solidFill>
                <a:latin typeface="Arial"/>
                <a:cs typeface="Arial"/>
              </a:rPr>
              <a:t>,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die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 err="1">
                <a:solidFill>
                  <a:srgbClr val="00387A"/>
                </a:solidFill>
                <a:latin typeface="Arial"/>
                <a:cs typeface="Arial"/>
              </a:rPr>
              <a:t>über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das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 err="1">
                <a:solidFill>
                  <a:srgbClr val="00387A"/>
                </a:solidFill>
                <a:latin typeface="Arial"/>
                <a:cs typeface="Arial"/>
              </a:rPr>
              <a:t>Doppelte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25" dirty="0">
                <a:solidFill>
                  <a:srgbClr val="00387A"/>
                </a:solidFill>
                <a:latin typeface="Arial"/>
                <a:cs typeface="Arial"/>
              </a:rPr>
              <a:t>der </a:t>
            </a:r>
            <a:r>
              <a:rPr sz="1650" b="1" dirty="0" err="1">
                <a:solidFill>
                  <a:srgbClr val="00387A"/>
                </a:solidFill>
                <a:latin typeface="Arial"/>
                <a:cs typeface="Arial"/>
              </a:rPr>
              <a:t>Energiekosten</a:t>
            </a:r>
            <a:r>
              <a:rPr sz="1650" b="1" spc="-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 err="1">
                <a:solidFill>
                  <a:srgbClr val="00387A"/>
                </a:solidFill>
                <a:latin typeface="Arial"/>
                <a:cs typeface="Arial"/>
              </a:rPr>
              <a:t>aus</a:t>
            </a:r>
            <a:r>
              <a:rPr sz="1650" b="1" spc="-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20" dirty="0">
                <a:solidFill>
                  <a:srgbClr val="00387A"/>
                </a:solidFill>
                <a:latin typeface="Arial"/>
                <a:cs typeface="Arial"/>
              </a:rPr>
              <a:t>2021 </a:t>
            </a:r>
            <a:r>
              <a:rPr sz="1650" b="1" spc="-10" dirty="0" err="1">
                <a:solidFill>
                  <a:srgbClr val="00387A"/>
                </a:solidFill>
                <a:latin typeface="Arial"/>
                <a:cs typeface="Arial"/>
              </a:rPr>
              <a:t>hinausgehen</a:t>
            </a:r>
            <a:endParaRPr sz="1650" dirty="0">
              <a:latin typeface="Arial"/>
              <a:cs typeface="Arial"/>
            </a:endParaRPr>
          </a:p>
        </p:txBody>
      </p:sp>
      <p:sp>
        <p:nvSpPr>
          <p:cNvPr id="49" name="object 7">
            <a:extLst>
              <a:ext uri="{FF2B5EF4-FFF2-40B4-BE49-F238E27FC236}">
                <a16:creationId xmlns:a16="http://schemas.microsoft.com/office/drawing/2014/main" id="{7AF7C294-7546-E390-A4FF-D086BBAB4A41}"/>
              </a:ext>
            </a:extLst>
          </p:cNvPr>
          <p:cNvSpPr txBox="1"/>
          <p:nvPr/>
        </p:nvSpPr>
        <p:spPr>
          <a:xfrm>
            <a:off x="8256127" y="3132938"/>
            <a:ext cx="3096260" cy="373692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20"/>
              </a:spcBef>
            </a:pPr>
            <a:r>
              <a:rPr sz="1300" b="1" u="sng" dirty="0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STUFE</a:t>
            </a:r>
            <a:r>
              <a:rPr sz="1300" b="1" u="sng" spc="45" dirty="0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 </a:t>
            </a:r>
            <a:r>
              <a:rPr sz="1300" b="1" u="sng" spc="-25" dirty="0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3:</a:t>
            </a:r>
            <a:endParaRPr sz="13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60"/>
              </a:spcBef>
            </a:pPr>
            <a:r>
              <a:rPr sz="2150" b="1" dirty="0" err="1">
                <a:solidFill>
                  <a:srgbClr val="00387A"/>
                </a:solidFill>
                <a:latin typeface="Arial"/>
                <a:cs typeface="Arial"/>
              </a:rPr>
              <a:t>Zusätzlich</a:t>
            </a:r>
            <a:r>
              <a:rPr sz="2150" b="1" spc="-114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 dirty="0" err="1">
                <a:solidFill>
                  <a:srgbClr val="00387A"/>
                </a:solidFill>
                <a:latin typeface="Arial"/>
                <a:cs typeface="Arial"/>
              </a:rPr>
              <a:t>möglich</a:t>
            </a:r>
            <a:r>
              <a:rPr sz="2150" b="1" spc="-10" dirty="0">
                <a:solidFill>
                  <a:srgbClr val="00387A"/>
                </a:solidFill>
                <a:latin typeface="Arial"/>
                <a:cs typeface="Arial"/>
              </a:rPr>
              <a:t>, </a:t>
            </a:r>
            <a:r>
              <a:rPr sz="2150" b="1" dirty="0" err="1">
                <a:solidFill>
                  <a:srgbClr val="00387A"/>
                </a:solidFill>
                <a:latin typeface="Arial"/>
                <a:cs typeface="Arial"/>
              </a:rPr>
              <a:t>wenn</a:t>
            </a:r>
            <a:r>
              <a:rPr sz="2150" b="1" spc="-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dirty="0">
                <a:solidFill>
                  <a:srgbClr val="00387A"/>
                </a:solidFill>
                <a:latin typeface="Arial"/>
                <a:cs typeface="Arial"/>
              </a:rPr>
              <a:t>das</a:t>
            </a:r>
            <a:r>
              <a:rPr sz="21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 dirty="0" err="1">
                <a:solidFill>
                  <a:srgbClr val="00387A"/>
                </a:solidFill>
                <a:latin typeface="Arial"/>
                <a:cs typeface="Arial"/>
              </a:rPr>
              <a:t>Unternehmen</a:t>
            </a:r>
            <a:r>
              <a:rPr sz="2150" b="1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20" dirty="0" err="1">
                <a:solidFill>
                  <a:srgbClr val="00387A"/>
                </a:solidFill>
                <a:latin typeface="Arial"/>
                <a:cs typeface="Arial"/>
              </a:rPr>
              <a:t>Verluste</a:t>
            </a:r>
            <a:r>
              <a:rPr sz="2150" b="1" spc="-8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 dirty="0" err="1">
                <a:solidFill>
                  <a:srgbClr val="00387A"/>
                </a:solidFill>
                <a:latin typeface="Arial"/>
                <a:cs typeface="Arial"/>
              </a:rPr>
              <a:t>macht</a:t>
            </a:r>
            <a:endParaRPr sz="215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775"/>
              </a:spcBef>
            </a:pPr>
            <a:r>
              <a:rPr sz="1450" dirty="0" err="1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sz="1450" spc="95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dirty="0">
                <a:solidFill>
                  <a:srgbClr val="00A5E8"/>
                </a:solidFill>
                <a:latin typeface="Arial"/>
                <a:cs typeface="Arial"/>
              </a:rPr>
              <a:t>der</a:t>
            </a:r>
            <a:r>
              <a:rPr sz="1450" spc="100" dirty="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spc="-10" dirty="0" err="1">
                <a:solidFill>
                  <a:srgbClr val="00A5E8"/>
                </a:solidFill>
                <a:latin typeface="Arial"/>
                <a:cs typeface="Arial"/>
              </a:rPr>
              <a:t>Förderhöhe</a:t>
            </a:r>
            <a:r>
              <a:rPr sz="1450" spc="-10" dirty="0">
                <a:solidFill>
                  <a:srgbClr val="00A5E8"/>
                </a:solidFill>
                <a:latin typeface="Arial"/>
                <a:cs typeface="Arial"/>
              </a:rPr>
              <a:t>:</a:t>
            </a:r>
            <a:endParaRPr sz="1450" dirty="0">
              <a:latin typeface="Arial"/>
              <a:cs typeface="Arial"/>
            </a:endParaRPr>
          </a:p>
          <a:p>
            <a:pPr marL="12700" marR="84455" algn="just">
              <a:lnSpc>
                <a:spcPct val="100000"/>
              </a:lnSpc>
              <a:spcBef>
                <a:spcPts val="35"/>
              </a:spcBef>
            </a:pP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max.</a:t>
            </a:r>
            <a:r>
              <a:rPr sz="1650" b="1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50%</a:t>
            </a:r>
            <a:r>
              <a:rPr sz="1650" b="1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650" b="1" spc="-3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 dirty="0" err="1">
                <a:solidFill>
                  <a:srgbClr val="00387A"/>
                </a:solidFill>
                <a:latin typeface="Arial"/>
                <a:cs typeface="Arial"/>
              </a:rPr>
              <a:t>Mehrkosten</a:t>
            </a:r>
            <a:r>
              <a:rPr sz="1650" b="1" spc="-10" dirty="0">
                <a:solidFill>
                  <a:srgbClr val="00387A"/>
                </a:solidFill>
                <a:latin typeface="Arial"/>
                <a:cs typeface="Arial"/>
              </a:rPr>
              <a:t>,</a:t>
            </a:r>
            <a:r>
              <a:rPr sz="1650" b="1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25" dirty="0">
                <a:solidFill>
                  <a:srgbClr val="00387A"/>
                </a:solidFill>
                <a:latin typeface="Arial"/>
                <a:cs typeface="Arial"/>
              </a:rPr>
              <a:t>die </a:t>
            </a:r>
            <a:r>
              <a:rPr sz="1650" b="1" dirty="0" err="1">
                <a:solidFill>
                  <a:srgbClr val="00387A"/>
                </a:solidFill>
                <a:latin typeface="Arial"/>
                <a:cs typeface="Arial"/>
              </a:rPr>
              <a:t>über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das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 err="1">
                <a:solidFill>
                  <a:srgbClr val="00387A"/>
                </a:solidFill>
                <a:latin typeface="Arial"/>
                <a:cs typeface="Arial"/>
              </a:rPr>
              <a:t>Doppelte</a:t>
            </a:r>
            <a:r>
              <a:rPr sz="1650" b="1" spc="-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 dirty="0" err="1">
                <a:solidFill>
                  <a:srgbClr val="00387A"/>
                </a:solidFill>
                <a:latin typeface="Arial"/>
                <a:cs typeface="Arial"/>
              </a:rPr>
              <a:t>Kosten</a:t>
            </a:r>
            <a:r>
              <a:rPr sz="1650" b="1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 err="1">
                <a:solidFill>
                  <a:srgbClr val="00387A"/>
                </a:solidFill>
                <a:latin typeface="Arial"/>
                <a:cs typeface="Arial"/>
              </a:rPr>
              <a:t>aus</a:t>
            </a:r>
            <a:r>
              <a:rPr sz="1650" b="1" spc="-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2021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 dirty="0" err="1">
                <a:solidFill>
                  <a:srgbClr val="00387A"/>
                </a:solidFill>
                <a:latin typeface="Arial"/>
                <a:cs typeface="Arial"/>
              </a:rPr>
              <a:t>hinausgehen</a:t>
            </a:r>
            <a:r>
              <a:rPr sz="1650" b="1" spc="-10" dirty="0">
                <a:solidFill>
                  <a:srgbClr val="00387A"/>
                </a:solidFill>
                <a:latin typeface="Arial"/>
                <a:cs typeface="Arial"/>
              </a:rPr>
              <a:t>,</a:t>
            </a:r>
            <a:endParaRPr lang="de-DE" sz="1650" b="1" spc="-1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 marR="84455" algn="just">
              <a:lnSpc>
                <a:spcPct val="100000"/>
              </a:lnSpc>
              <a:spcBef>
                <a:spcPts val="35"/>
              </a:spcBef>
            </a:pPr>
            <a:r>
              <a:rPr lang="de-DE" sz="1650" b="1" spc="-10" dirty="0">
                <a:solidFill>
                  <a:srgbClr val="00387A"/>
                </a:solidFill>
                <a:latin typeface="Arial"/>
                <a:cs typeface="Arial"/>
              </a:rPr>
              <a:t>Mehrkosten müssen mind. 50% des </a:t>
            </a:r>
            <a:r>
              <a:rPr lang="de-DE" sz="1650" b="1" spc="-10" dirty="0" err="1">
                <a:solidFill>
                  <a:srgbClr val="00387A"/>
                </a:solidFill>
                <a:latin typeface="Arial"/>
                <a:cs typeface="Arial"/>
              </a:rPr>
              <a:t>jew</a:t>
            </a:r>
            <a:r>
              <a:rPr lang="de-DE" sz="1650" b="1" spc="-10" dirty="0">
                <a:solidFill>
                  <a:srgbClr val="00387A"/>
                </a:solidFill>
                <a:latin typeface="Arial"/>
                <a:cs typeface="Arial"/>
              </a:rPr>
              <a:t>. Monatsverlustes ausmachen</a:t>
            </a:r>
            <a:endParaRPr sz="1650" dirty="0">
              <a:latin typeface="Arial"/>
              <a:cs typeface="Arial"/>
            </a:endParaRPr>
          </a:p>
          <a:p>
            <a:pPr marL="12700" algn="just">
              <a:lnSpc>
                <a:spcPts val="1975"/>
              </a:lnSpc>
            </a:pP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max.</a:t>
            </a:r>
            <a:r>
              <a:rPr sz="1650" b="1" spc="-5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80%</a:t>
            </a:r>
            <a:r>
              <a:rPr sz="1650" b="1" spc="-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00387A"/>
                </a:solidFill>
                <a:latin typeface="Arial"/>
                <a:cs typeface="Arial"/>
              </a:rPr>
              <a:t>des</a:t>
            </a:r>
            <a:r>
              <a:rPr sz="1650" b="1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z="1650" b="1" spc="-40" dirty="0" err="1">
                <a:solidFill>
                  <a:srgbClr val="00387A"/>
                </a:solidFill>
                <a:latin typeface="Arial"/>
                <a:cs typeface="Arial"/>
              </a:rPr>
              <a:t>Periodenv</a:t>
            </a:r>
            <a:r>
              <a:rPr sz="1650" b="1" spc="-10" dirty="0" err="1">
                <a:solidFill>
                  <a:srgbClr val="00387A"/>
                </a:solidFill>
                <a:latin typeface="Arial"/>
                <a:cs typeface="Arial"/>
              </a:rPr>
              <a:t>erlustes</a:t>
            </a:r>
            <a:r>
              <a:rPr lang="de-AT" sz="1800" spc="-15" baseline="32679" dirty="0">
                <a:solidFill>
                  <a:schemeClr val="tx2"/>
                </a:solidFill>
                <a:latin typeface="Arial"/>
                <a:cs typeface="Arial"/>
              </a:rPr>
              <a:t>1</a:t>
            </a:r>
            <a:endParaRPr sz="165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3" name="object 8">
            <a:extLst>
              <a:ext uri="{FF2B5EF4-FFF2-40B4-BE49-F238E27FC236}">
                <a16:creationId xmlns:a16="http://schemas.microsoft.com/office/drawing/2014/main" id="{2833D7F7-F2DA-5531-935B-5E8FFA62F025}"/>
              </a:ext>
            </a:extLst>
          </p:cNvPr>
          <p:cNvSpPr txBox="1"/>
          <p:nvPr/>
        </p:nvSpPr>
        <p:spPr>
          <a:xfrm>
            <a:off x="11966374" y="3132938"/>
            <a:ext cx="3016885" cy="269875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20"/>
              </a:spcBef>
            </a:pPr>
            <a:r>
              <a:rPr sz="1300" b="1" u="sng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STUFE</a:t>
            </a:r>
            <a:r>
              <a:rPr sz="1300" b="1" u="sng" spc="45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 </a:t>
            </a:r>
            <a:r>
              <a:rPr sz="1300" b="1" u="sng" spc="-25">
                <a:solidFill>
                  <a:srgbClr val="00A5E8"/>
                </a:solidFill>
                <a:uFill>
                  <a:solidFill>
                    <a:srgbClr val="00A5E8"/>
                  </a:solidFill>
                </a:uFill>
                <a:latin typeface="Arial"/>
                <a:cs typeface="Arial"/>
              </a:rPr>
              <a:t>4:</a:t>
            </a:r>
            <a:endParaRPr sz="1300">
              <a:latin typeface="Arial"/>
              <a:cs typeface="Arial"/>
            </a:endParaRPr>
          </a:p>
          <a:p>
            <a:pPr marL="12700" marR="544830">
              <a:lnSpc>
                <a:spcPct val="100000"/>
              </a:lnSpc>
              <a:spcBef>
                <a:spcPts val="160"/>
              </a:spcBef>
            </a:pPr>
            <a:r>
              <a:rPr sz="2150" b="1">
                <a:solidFill>
                  <a:srgbClr val="00387A"/>
                </a:solidFill>
                <a:latin typeface="Arial"/>
                <a:cs typeface="Arial"/>
              </a:rPr>
              <a:t>Zusätzlich</a:t>
            </a:r>
            <a:r>
              <a:rPr sz="2150" b="1" spc="-114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möglich </a:t>
            </a:r>
            <a:r>
              <a:rPr sz="2150" b="1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2150" b="1" spc="-3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150" b="1" spc="-10">
                <a:solidFill>
                  <a:srgbClr val="00387A"/>
                </a:solidFill>
                <a:latin typeface="Arial"/>
                <a:cs typeface="Arial"/>
              </a:rPr>
              <a:t>ausgewählte Branchen</a:t>
            </a:r>
            <a:endParaRPr sz="215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775"/>
              </a:spcBef>
            </a:pPr>
            <a:r>
              <a:rPr sz="1450">
                <a:solidFill>
                  <a:srgbClr val="00A5E8"/>
                </a:solidFill>
                <a:latin typeface="Arial"/>
                <a:cs typeface="Arial"/>
              </a:rPr>
              <a:t>Berechnung</a:t>
            </a:r>
            <a:r>
              <a:rPr sz="1450" spc="95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>
                <a:solidFill>
                  <a:srgbClr val="00A5E8"/>
                </a:solidFill>
                <a:latin typeface="Arial"/>
                <a:cs typeface="Arial"/>
              </a:rPr>
              <a:t>der</a:t>
            </a:r>
            <a:r>
              <a:rPr sz="1450" spc="100">
                <a:solidFill>
                  <a:srgbClr val="00A5E8"/>
                </a:solidFill>
                <a:latin typeface="Arial"/>
                <a:cs typeface="Arial"/>
              </a:rPr>
              <a:t> </a:t>
            </a:r>
            <a:r>
              <a:rPr sz="1450" spc="-10">
                <a:solidFill>
                  <a:srgbClr val="00A5E8"/>
                </a:solidFill>
                <a:latin typeface="Arial"/>
                <a:cs typeface="Arial"/>
              </a:rPr>
              <a:t>Förderhöhe:</a:t>
            </a:r>
            <a:endParaRPr sz="145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35"/>
              </a:spcBef>
            </a:pP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max.</a:t>
            </a:r>
            <a:r>
              <a:rPr sz="1650" b="1" spc="-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70%</a:t>
            </a:r>
            <a:r>
              <a:rPr sz="1650" b="1" spc="-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650" b="1" spc="-3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Mehrkosten,</a:t>
            </a:r>
            <a:r>
              <a:rPr sz="1650" b="1" spc="-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25">
                <a:solidFill>
                  <a:srgbClr val="00387A"/>
                </a:solidFill>
                <a:latin typeface="Arial"/>
                <a:cs typeface="Arial"/>
              </a:rPr>
              <a:t>die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über</a:t>
            </a:r>
            <a:r>
              <a:rPr sz="1650" b="1" spc="-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das</a:t>
            </a:r>
            <a:r>
              <a:rPr sz="1650" b="1" spc="-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Doppelte</a:t>
            </a:r>
            <a:r>
              <a:rPr sz="1650" b="1" spc="-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1650" b="1" spc="-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Kosten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aus</a:t>
            </a:r>
            <a:r>
              <a:rPr sz="1650" b="1" spc="-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2021</a:t>
            </a:r>
            <a:r>
              <a:rPr sz="1650" b="1" spc="-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>
                <a:solidFill>
                  <a:srgbClr val="00387A"/>
                </a:solidFill>
                <a:latin typeface="Arial"/>
                <a:cs typeface="Arial"/>
              </a:rPr>
              <a:t>hinausgehen,</a:t>
            </a:r>
            <a:endParaRPr sz="1650">
              <a:latin typeface="Arial"/>
              <a:cs typeface="Arial"/>
            </a:endParaRPr>
          </a:p>
          <a:p>
            <a:pPr marL="12700" algn="just">
              <a:lnSpc>
                <a:spcPts val="1975"/>
              </a:lnSpc>
            </a:pP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max.</a:t>
            </a:r>
            <a:r>
              <a:rPr sz="1650" b="1" spc="-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80%</a:t>
            </a:r>
            <a:r>
              <a:rPr sz="1650" b="1" spc="-4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>
                <a:solidFill>
                  <a:srgbClr val="00387A"/>
                </a:solidFill>
                <a:latin typeface="Arial"/>
                <a:cs typeface="Arial"/>
              </a:rPr>
              <a:t>des</a:t>
            </a:r>
            <a:r>
              <a:rPr sz="1650" b="1" spc="-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650" b="1" spc="-10" err="1">
                <a:solidFill>
                  <a:srgbClr val="00387A"/>
                </a:solidFill>
                <a:latin typeface="Arial"/>
                <a:cs typeface="Arial"/>
              </a:rPr>
              <a:t>Verlustes</a:t>
            </a:r>
            <a:r>
              <a:rPr lang="de-AT" sz="1800" spc="-15" baseline="32679">
                <a:solidFill>
                  <a:schemeClr val="tx2"/>
                </a:solidFill>
                <a:latin typeface="Arial"/>
                <a:cs typeface="Arial"/>
              </a:rPr>
              <a:t>1</a:t>
            </a:r>
            <a:endParaRPr sz="165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4" name="object 9">
            <a:extLst>
              <a:ext uri="{FF2B5EF4-FFF2-40B4-BE49-F238E27FC236}">
                <a16:creationId xmlns:a16="http://schemas.microsoft.com/office/drawing/2014/main" id="{8BEA6135-CFEE-AF11-598A-74D154EB2E76}"/>
              </a:ext>
            </a:extLst>
          </p:cNvPr>
          <p:cNvSpPr txBox="1"/>
          <p:nvPr/>
        </p:nvSpPr>
        <p:spPr>
          <a:xfrm>
            <a:off x="831174" y="8227097"/>
            <a:ext cx="1416050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450" spc="-10" err="1">
                <a:solidFill>
                  <a:srgbClr val="00A5E8"/>
                </a:solidFill>
                <a:latin typeface="Arial"/>
                <a:cs typeface="Arial"/>
              </a:rPr>
              <a:t>Zuschusshöhe</a:t>
            </a:r>
            <a:r>
              <a:rPr lang="de-AT" sz="1275" spc="-15" baseline="32679">
                <a:solidFill>
                  <a:srgbClr val="00A5E8"/>
                </a:solidFill>
                <a:latin typeface="Arial"/>
                <a:cs typeface="Arial"/>
              </a:rPr>
              <a:t>2</a:t>
            </a:r>
            <a:r>
              <a:rPr sz="1450" spc="-10">
                <a:solidFill>
                  <a:srgbClr val="00A5E8"/>
                </a:solidFill>
                <a:latin typeface="Arial"/>
                <a:cs typeface="Arial"/>
              </a:rPr>
              <a:t>:</a:t>
            </a:r>
            <a:endParaRPr sz="1450">
              <a:latin typeface="Arial"/>
              <a:cs typeface="Arial"/>
            </a:endParaRPr>
          </a:p>
        </p:txBody>
      </p:sp>
      <p:sp>
        <p:nvSpPr>
          <p:cNvPr id="55" name="object 10">
            <a:extLst>
              <a:ext uri="{FF2B5EF4-FFF2-40B4-BE49-F238E27FC236}">
                <a16:creationId xmlns:a16="http://schemas.microsoft.com/office/drawing/2014/main" id="{F0DA0AB9-E7A1-9C67-F401-2D355D5B7D00}"/>
              </a:ext>
            </a:extLst>
          </p:cNvPr>
          <p:cNvSpPr txBox="1"/>
          <p:nvPr/>
        </p:nvSpPr>
        <p:spPr>
          <a:xfrm>
            <a:off x="835632" y="8465833"/>
            <a:ext cx="2009139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950" b="1" spc="3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400.000</a:t>
            </a:r>
            <a:r>
              <a:rPr sz="1950" b="1" spc="4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20">
                <a:solidFill>
                  <a:srgbClr val="00387A"/>
                </a:solidFill>
                <a:latin typeface="Arial"/>
                <a:cs typeface="Arial"/>
              </a:rPr>
              <a:t>Euro</a:t>
            </a:r>
            <a:endParaRPr sz="1950">
              <a:latin typeface="Arial"/>
              <a:cs typeface="Arial"/>
            </a:endParaRPr>
          </a:p>
        </p:txBody>
      </p:sp>
      <p:sp>
        <p:nvSpPr>
          <p:cNvPr id="59" name="object 11">
            <a:extLst>
              <a:ext uri="{FF2B5EF4-FFF2-40B4-BE49-F238E27FC236}">
                <a16:creationId xmlns:a16="http://schemas.microsoft.com/office/drawing/2014/main" id="{26A534B6-B91C-9E64-4561-71FC74DAB6EE}"/>
              </a:ext>
            </a:extLst>
          </p:cNvPr>
          <p:cNvSpPr txBox="1"/>
          <p:nvPr/>
        </p:nvSpPr>
        <p:spPr>
          <a:xfrm>
            <a:off x="2819169" y="8486943"/>
            <a:ext cx="107314" cy="1897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de-AT" sz="1150" b="1">
                <a:solidFill>
                  <a:srgbClr val="00387A"/>
                </a:solidFill>
                <a:latin typeface="Arial"/>
                <a:cs typeface="Arial"/>
              </a:rPr>
              <a:t>3</a:t>
            </a:r>
            <a:endParaRPr sz="1150">
              <a:latin typeface="Arial"/>
              <a:cs typeface="Arial"/>
            </a:endParaRPr>
          </a:p>
        </p:txBody>
      </p:sp>
      <p:sp>
        <p:nvSpPr>
          <p:cNvPr id="60" name="object 12">
            <a:extLst>
              <a:ext uri="{FF2B5EF4-FFF2-40B4-BE49-F238E27FC236}">
                <a16:creationId xmlns:a16="http://schemas.microsoft.com/office/drawing/2014/main" id="{0875AA75-B324-79D3-347B-9D4DF3C5F7F9}"/>
              </a:ext>
            </a:extLst>
          </p:cNvPr>
          <p:cNvSpPr txBox="1"/>
          <p:nvPr/>
        </p:nvSpPr>
        <p:spPr>
          <a:xfrm>
            <a:off x="4541420" y="7715907"/>
            <a:ext cx="1416050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450" spc="-10" err="1">
                <a:solidFill>
                  <a:srgbClr val="00A5E8"/>
                </a:solidFill>
                <a:latin typeface="Arial"/>
                <a:cs typeface="Arial"/>
              </a:rPr>
              <a:t>Zuschusshöhe</a:t>
            </a:r>
            <a:r>
              <a:rPr lang="de-AT" sz="1275" spc="-15" baseline="32679">
                <a:solidFill>
                  <a:srgbClr val="00A5E8"/>
                </a:solidFill>
                <a:latin typeface="Arial"/>
                <a:cs typeface="Arial"/>
              </a:rPr>
              <a:t>2</a:t>
            </a:r>
            <a:r>
              <a:rPr sz="1450" spc="-10">
                <a:solidFill>
                  <a:srgbClr val="00A5E8"/>
                </a:solidFill>
                <a:latin typeface="Arial"/>
                <a:cs typeface="Arial"/>
              </a:rPr>
              <a:t>:</a:t>
            </a:r>
            <a:endParaRPr sz="1450">
              <a:latin typeface="Arial"/>
              <a:cs typeface="Arial"/>
            </a:endParaRPr>
          </a:p>
        </p:txBody>
      </p:sp>
      <p:sp>
        <p:nvSpPr>
          <p:cNvPr id="61" name="object 13">
            <a:extLst>
              <a:ext uri="{FF2B5EF4-FFF2-40B4-BE49-F238E27FC236}">
                <a16:creationId xmlns:a16="http://schemas.microsoft.com/office/drawing/2014/main" id="{206EF8E7-00C6-DCF6-C13D-C7931B8F65E1}"/>
              </a:ext>
            </a:extLst>
          </p:cNvPr>
          <p:cNvSpPr txBox="1"/>
          <p:nvPr/>
        </p:nvSpPr>
        <p:spPr>
          <a:xfrm>
            <a:off x="4545878" y="7954643"/>
            <a:ext cx="1812925" cy="32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2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20">
                <a:solidFill>
                  <a:srgbClr val="00387A"/>
                </a:solidFill>
                <a:latin typeface="Arial"/>
                <a:cs typeface="Arial"/>
              </a:rPr>
              <a:t>Euro</a:t>
            </a:r>
            <a:endParaRPr sz="1950">
              <a:latin typeface="Arial"/>
              <a:cs typeface="Arial"/>
            </a:endParaRPr>
          </a:p>
        </p:txBody>
      </p:sp>
      <p:sp>
        <p:nvSpPr>
          <p:cNvPr id="62" name="object 14">
            <a:extLst>
              <a:ext uri="{FF2B5EF4-FFF2-40B4-BE49-F238E27FC236}">
                <a16:creationId xmlns:a16="http://schemas.microsoft.com/office/drawing/2014/main" id="{DA8FD9B3-08F5-0772-B756-508CBB60EE67}"/>
              </a:ext>
            </a:extLst>
          </p:cNvPr>
          <p:cNvSpPr txBox="1"/>
          <p:nvPr/>
        </p:nvSpPr>
        <p:spPr>
          <a:xfrm>
            <a:off x="8252171" y="7265659"/>
            <a:ext cx="1416050" cy="240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450" spc="-10" err="1">
                <a:solidFill>
                  <a:srgbClr val="00A5E8"/>
                </a:solidFill>
                <a:latin typeface="Arial"/>
                <a:cs typeface="Arial"/>
              </a:rPr>
              <a:t>Zuschusshöhe</a:t>
            </a:r>
            <a:r>
              <a:rPr lang="de-AT" sz="1275" spc="-15" baseline="32679">
                <a:solidFill>
                  <a:srgbClr val="00A5E8"/>
                </a:solidFill>
                <a:latin typeface="Arial"/>
                <a:cs typeface="Arial"/>
              </a:rPr>
              <a:t>2</a:t>
            </a:r>
            <a:r>
              <a:rPr sz="1450" spc="-10">
                <a:solidFill>
                  <a:srgbClr val="00A5E8"/>
                </a:solidFill>
                <a:latin typeface="Arial"/>
                <a:cs typeface="Arial"/>
              </a:rPr>
              <a:t>:</a:t>
            </a:r>
            <a:endParaRPr sz="1450">
              <a:latin typeface="Arial"/>
              <a:cs typeface="Arial"/>
            </a:endParaRPr>
          </a:p>
        </p:txBody>
      </p:sp>
      <p:sp>
        <p:nvSpPr>
          <p:cNvPr id="63" name="object 15">
            <a:extLst>
              <a:ext uri="{FF2B5EF4-FFF2-40B4-BE49-F238E27FC236}">
                <a16:creationId xmlns:a16="http://schemas.microsoft.com/office/drawing/2014/main" id="{38F56375-F27A-D9D8-91E0-ADEB381561B6}"/>
              </a:ext>
            </a:extLst>
          </p:cNvPr>
          <p:cNvSpPr txBox="1"/>
          <p:nvPr/>
        </p:nvSpPr>
        <p:spPr>
          <a:xfrm>
            <a:off x="8256629" y="7504396"/>
            <a:ext cx="2033840" cy="31611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2</a:t>
            </a:r>
            <a:r>
              <a:rPr lang="de-AT" sz="1950" b="1">
                <a:solidFill>
                  <a:srgbClr val="00387A"/>
                </a:solidFill>
                <a:latin typeface="Arial"/>
                <a:cs typeface="Arial"/>
              </a:rPr>
              <a:t>5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20">
                <a:solidFill>
                  <a:srgbClr val="00387A"/>
                </a:solidFill>
                <a:latin typeface="Arial"/>
                <a:cs typeface="Arial"/>
              </a:rPr>
              <a:t>Euro</a:t>
            </a:r>
            <a:endParaRPr sz="1950">
              <a:latin typeface="Arial"/>
              <a:cs typeface="Arial"/>
            </a:endParaRPr>
          </a:p>
        </p:txBody>
      </p:sp>
      <p:sp>
        <p:nvSpPr>
          <p:cNvPr id="64" name="object 16">
            <a:extLst>
              <a:ext uri="{FF2B5EF4-FFF2-40B4-BE49-F238E27FC236}">
                <a16:creationId xmlns:a16="http://schemas.microsoft.com/office/drawing/2014/main" id="{21C42BB6-B0AA-427D-AD37-B075D6F6221B}"/>
              </a:ext>
            </a:extLst>
          </p:cNvPr>
          <p:cNvSpPr txBox="1"/>
          <p:nvPr/>
        </p:nvSpPr>
        <p:spPr>
          <a:xfrm>
            <a:off x="11940974" y="6825921"/>
            <a:ext cx="2003425" cy="5657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8419">
              <a:lnSpc>
                <a:spcPct val="100000"/>
              </a:lnSpc>
              <a:spcBef>
                <a:spcPts val="135"/>
              </a:spcBef>
            </a:pPr>
            <a:r>
              <a:rPr sz="1450" spc="-10" err="1">
                <a:solidFill>
                  <a:srgbClr val="00A5E8"/>
                </a:solidFill>
                <a:latin typeface="Arial"/>
                <a:cs typeface="Arial"/>
              </a:rPr>
              <a:t>Zuschusshöhe</a:t>
            </a:r>
            <a:r>
              <a:rPr lang="de-AT" sz="1275" spc="-15" baseline="32679">
                <a:solidFill>
                  <a:srgbClr val="00A5E8"/>
                </a:solidFill>
                <a:latin typeface="Arial"/>
                <a:cs typeface="Arial"/>
              </a:rPr>
              <a:t>2</a:t>
            </a:r>
            <a:r>
              <a:rPr sz="1450" spc="-10">
                <a:solidFill>
                  <a:srgbClr val="00A5E8"/>
                </a:solidFill>
                <a:latin typeface="Arial"/>
                <a:cs typeface="Arial"/>
              </a:rPr>
              <a:t>:</a:t>
            </a:r>
            <a:endParaRPr sz="145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bis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50</a:t>
            </a:r>
            <a:r>
              <a:rPr sz="1950" b="1" spc="3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>
                <a:solidFill>
                  <a:srgbClr val="00387A"/>
                </a:solidFill>
                <a:latin typeface="Arial"/>
                <a:cs typeface="Arial"/>
              </a:rPr>
              <a:t>Mio.</a:t>
            </a:r>
            <a:r>
              <a:rPr sz="1950" b="1" spc="3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950" b="1" spc="-20">
                <a:solidFill>
                  <a:srgbClr val="00387A"/>
                </a:solidFill>
                <a:latin typeface="Arial"/>
                <a:cs typeface="Arial"/>
              </a:rPr>
              <a:t>Euro</a:t>
            </a:r>
            <a:endParaRPr sz="1950">
              <a:latin typeface="Arial"/>
              <a:cs typeface="Arial"/>
            </a:endParaRPr>
          </a:p>
        </p:txBody>
      </p:sp>
      <p:sp>
        <p:nvSpPr>
          <p:cNvPr id="65" name="object 17">
            <a:extLst>
              <a:ext uri="{FF2B5EF4-FFF2-40B4-BE49-F238E27FC236}">
                <a16:creationId xmlns:a16="http://schemas.microsoft.com/office/drawing/2014/main" id="{69D4D153-1EBF-A498-F0A4-B45991F1A3D4}"/>
              </a:ext>
            </a:extLst>
          </p:cNvPr>
          <p:cNvSpPr txBox="1"/>
          <p:nvPr/>
        </p:nvSpPr>
        <p:spPr>
          <a:xfrm>
            <a:off x="1068207" y="9649356"/>
            <a:ext cx="1950720" cy="68326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76860" marR="5080" indent="-277495">
              <a:lnSpc>
                <a:spcPct val="103400"/>
              </a:lnSpc>
              <a:spcBef>
                <a:spcPts val="65"/>
              </a:spcBef>
            </a:pPr>
            <a:r>
              <a:rPr sz="1300">
                <a:solidFill>
                  <a:srgbClr val="00387A"/>
                </a:solidFill>
                <a:latin typeface="Arial"/>
                <a:cs typeface="Arial"/>
              </a:rPr>
              <a:t>Förderbare</a:t>
            </a:r>
            <a:r>
              <a:rPr sz="1300" spc="6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300" spc="-10">
                <a:solidFill>
                  <a:srgbClr val="00387A"/>
                </a:solidFill>
                <a:latin typeface="Arial"/>
                <a:cs typeface="Arial"/>
              </a:rPr>
              <a:t>Energieträger: 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Erdgas,</a:t>
            </a:r>
            <a:r>
              <a:rPr sz="1450" b="1" spc="11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1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r>
              <a:rPr sz="1450" b="1" spc="50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1450" b="1" spc="6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b="1" spc="-10">
                <a:solidFill>
                  <a:srgbClr val="00387A"/>
                </a:solidFill>
                <a:latin typeface="Arial"/>
                <a:cs typeface="Arial"/>
              </a:rPr>
              <a:t>Treibstoffe</a:t>
            </a:r>
            <a:endParaRPr sz="1450">
              <a:latin typeface="Arial"/>
              <a:cs typeface="Arial"/>
            </a:endParaRPr>
          </a:p>
        </p:txBody>
      </p:sp>
      <p:sp>
        <p:nvSpPr>
          <p:cNvPr id="66" name="object 18">
            <a:extLst>
              <a:ext uri="{FF2B5EF4-FFF2-40B4-BE49-F238E27FC236}">
                <a16:creationId xmlns:a16="http://schemas.microsoft.com/office/drawing/2014/main" id="{02D69F25-C656-C74A-290F-12835B4384CB}"/>
              </a:ext>
            </a:extLst>
          </p:cNvPr>
          <p:cNvSpPr txBox="1"/>
          <p:nvPr/>
        </p:nvSpPr>
        <p:spPr>
          <a:xfrm>
            <a:off x="4657244" y="9753751"/>
            <a:ext cx="2192655" cy="5365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450">
                <a:solidFill>
                  <a:srgbClr val="FFFFFF"/>
                </a:solidFill>
                <a:latin typeface="Arial"/>
                <a:cs typeface="Arial"/>
              </a:rPr>
              <a:t>Förderbare</a:t>
            </a:r>
            <a:r>
              <a:rPr sz="1450" spc="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50" spc="-10">
                <a:solidFill>
                  <a:srgbClr val="FFFFFF"/>
                </a:solidFill>
                <a:latin typeface="Arial"/>
                <a:cs typeface="Arial"/>
              </a:rPr>
              <a:t>Energieträger:</a:t>
            </a:r>
            <a:endParaRPr sz="1450">
              <a:latin typeface="Arial"/>
              <a:cs typeface="Arial"/>
            </a:endParaRPr>
          </a:p>
          <a:p>
            <a:pPr marL="80645">
              <a:lnSpc>
                <a:spcPct val="100000"/>
              </a:lnSpc>
              <a:spcBef>
                <a:spcPts val="85"/>
              </a:spcBef>
            </a:pPr>
            <a:r>
              <a:rPr sz="1800" b="1">
                <a:solidFill>
                  <a:srgbClr val="FFFFFF"/>
                </a:solidFill>
                <a:latin typeface="Arial"/>
                <a:cs typeface="Arial"/>
              </a:rPr>
              <a:t>Erdgas und </a:t>
            </a:r>
            <a:r>
              <a:rPr sz="1800" b="1" spc="-10">
                <a:solidFill>
                  <a:srgbClr val="FFFFFF"/>
                </a:solidFill>
                <a:latin typeface="Arial"/>
                <a:cs typeface="Arial"/>
              </a:rPr>
              <a:t>Strom</a:t>
            </a:r>
            <a:endParaRPr sz="1800">
              <a:latin typeface="Arial"/>
              <a:cs typeface="Arial"/>
            </a:endParaRPr>
          </a:p>
        </p:txBody>
      </p:sp>
      <p:sp>
        <p:nvSpPr>
          <p:cNvPr id="69" name="object 28">
            <a:extLst>
              <a:ext uri="{FF2B5EF4-FFF2-40B4-BE49-F238E27FC236}">
                <a16:creationId xmlns:a16="http://schemas.microsoft.com/office/drawing/2014/main" id="{124B1BDD-4BDA-B3D8-26E2-07903AA496D0}"/>
              </a:ext>
            </a:extLst>
          </p:cNvPr>
          <p:cNvSpPr txBox="1"/>
          <p:nvPr/>
        </p:nvSpPr>
        <p:spPr>
          <a:xfrm>
            <a:off x="3448112" y="8971310"/>
            <a:ext cx="929640" cy="7797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03099"/>
              </a:lnSpc>
              <a:spcBef>
                <a:spcPts val="90"/>
              </a:spcBef>
            </a:pPr>
            <a:r>
              <a:rPr sz="1200" b="1">
                <a:solidFill>
                  <a:srgbClr val="00387A"/>
                </a:solidFill>
                <a:latin typeface="Arial"/>
                <a:cs typeface="Arial"/>
              </a:rPr>
              <a:t>Bei</a:t>
            </a:r>
            <a:r>
              <a:rPr sz="1200" b="1" spc="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00387A"/>
                </a:solidFill>
                <a:latin typeface="Arial"/>
                <a:cs typeface="Arial"/>
              </a:rPr>
              <a:t>Verdop- </a:t>
            </a:r>
            <a:r>
              <a:rPr sz="1200" b="1">
                <a:solidFill>
                  <a:srgbClr val="00387A"/>
                </a:solidFill>
                <a:latin typeface="Arial"/>
                <a:cs typeface="Arial"/>
              </a:rPr>
              <a:t>pelung</a:t>
            </a:r>
            <a:r>
              <a:rPr sz="1200" b="1" spc="12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b="1" spc="-25">
                <a:solidFill>
                  <a:srgbClr val="00387A"/>
                </a:solidFill>
                <a:latin typeface="Arial"/>
                <a:cs typeface="Arial"/>
              </a:rPr>
              <a:t>der </a:t>
            </a:r>
            <a:r>
              <a:rPr lang="de-AT" sz="1200" b="1" spc="-25" err="1">
                <a:solidFill>
                  <a:srgbClr val="00387A"/>
                </a:solidFill>
                <a:latin typeface="Arial"/>
                <a:cs typeface="Arial"/>
              </a:rPr>
              <a:t>Erdg</a:t>
            </a:r>
            <a:r>
              <a:rPr sz="1200" b="1">
                <a:solidFill>
                  <a:srgbClr val="00387A"/>
                </a:solidFill>
                <a:latin typeface="Arial"/>
                <a:cs typeface="Arial"/>
              </a:rPr>
              <a:t>as-</a:t>
            </a:r>
            <a:r>
              <a:rPr sz="1200" b="1" spc="9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b="1" spc="-25">
                <a:solidFill>
                  <a:srgbClr val="00387A"/>
                </a:solidFill>
                <a:latin typeface="Arial"/>
                <a:cs typeface="Arial"/>
              </a:rPr>
              <a:t>und </a:t>
            </a:r>
            <a:r>
              <a:rPr sz="1200" b="1" spc="-10">
                <a:solidFill>
                  <a:srgbClr val="00387A"/>
                </a:solidFill>
                <a:latin typeface="Arial"/>
                <a:cs typeface="Arial"/>
              </a:rPr>
              <a:t>Strompreise</a:t>
            </a:r>
            <a:endParaRPr sz="1200">
              <a:latin typeface="Arial"/>
              <a:cs typeface="Arial"/>
            </a:endParaRPr>
          </a:p>
        </p:txBody>
      </p:sp>
      <p:sp>
        <p:nvSpPr>
          <p:cNvPr id="70" name="object 29">
            <a:extLst>
              <a:ext uri="{FF2B5EF4-FFF2-40B4-BE49-F238E27FC236}">
                <a16:creationId xmlns:a16="http://schemas.microsoft.com/office/drawing/2014/main" id="{11AE1845-0601-3001-E694-CE008BFBE591}"/>
              </a:ext>
            </a:extLst>
          </p:cNvPr>
          <p:cNvSpPr txBox="1"/>
          <p:nvPr/>
        </p:nvSpPr>
        <p:spPr>
          <a:xfrm>
            <a:off x="7135644" y="8430384"/>
            <a:ext cx="1024890" cy="11563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03099"/>
              </a:lnSpc>
              <a:spcBef>
                <a:spcPts val="90"/>
              </a:spcBef>
            </a:pPr>
            <a:r>
              <a:rPr sz="1200" b="1" spc="-10">
                <a:solidFill>
                  <a:srgbClr val="00387A"/>
                </a:solidFill>
                <a:latin typeface="Arial"/>
                <a:cs typeface="Arial"/>
              </a:rPr>
              <a:t>Zusätzlich möglich, </a:t>
            </a:r>
            <a:r>
              <a:rPr sz="1200" b="1">
                <a:solidFill>
                  <a:srgbClr val="00387A"/>
                </a:solidFill>
                <a:latin typeface="Arial"/>
                <a:cs typeface="Arial"/>
              </a:rPr>
              <a:t>wenn</a:t>
            </a:r>
            <a:r>
              <a:rPr sz="1200" b="1" spc="10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b="1" spc="-25">
                <a:solidFill>
                  <a:srgbClr val="00387A"/>
                </a:solidFill>
                <a:latin typeface="Arial"/>
                <a:cs typeface="Arial"/>
              </a:rPr>
              <a:t>das </a:t>
            </a:r>
            <a:r>
              <a:rPr sz="1200" b="1" spc="-10">
                <a:solidFill>
                  <a:srgbClr val="00387A"/>
                </a:solidFill>
                <a:latin typeface="Arial"/>
                <a:cs typeface="Arial"/>
              </a:rPr>
              <a:t>Unternehmen Verluste macht</a:t>
            </a:r>
            <a:endParaRPr sz="1200">
              <a:latin typeface="Arial"/>
              <a:cs typeface="Arial"/>
            </a:endParaRPr>
          </a:p>
        </p:txBody>
      </p:sp>
      <p:sp>
        <p:nvSpPr>
          <p:cNvPr id="71" name="object 30">
            <a:extLst>
              <a:ext uri="{FF2B5EF4-FFF2-40B4-BE49-F238E27FC236}">
                <a16:creationId xmlns:a16="http://schemas.microsoft.com/office/drawing/2014/main" id="{59A2F2DB-0E02-1081-14DB-E5D458DAA39A}"/>
              </a:ext>
            </a:extLst>
          </p:cNvPr>
          <p:cNvSpPr txBox="1"/>
          <p:nvPr/>
        </p:nvSpPr>
        <p:spPr>
          <a:xfrm>
            <a:off x="10861185" y="7980083"/>
            <a:ext cx="781685" cy="9683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03099"/>
              </a:lnSpc>
              <a:spcBef>
                <a:spcPts val="90"/>
              </a:spcBef>
            </a:pPr>
            <a:r>
              <a:rPr sz="1200" b="1" spc="-10">
                <a:solidFill>
                  <a:srgbClr val="00387A"/>
                </a:solidFill>
                <a:latin typeface="Arial"/>
                <a:cs typeface="Arial"/>
              </a:rPr>
              <a:t>Zusätzlich möglich </a:t>
            </a:r>
            <a:r>
              <a:rPr sz="1200" b="1">
                <a:solidFill>
                  <a:srgbClr val="00387A"/>
                </a:solidFill>
                <a:latin typeface="Arial"/>
                <a:cs typeface="Arial"/>
              </a:rPr>
              <a:t>für</a:t>
            </a:r>
            <a:r>
              <a:rPr sz="1200" b="1" spc="55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00387A"/>
                </a:solidFill>
                <a:latin typeface="Arial"/>
                <a:cs typeface="Arial"/>
              </a:rPr>
              <a:t>ausge- wählte Branchen</a:t>
            </a:r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848330" y="8895195"/>
            <a:ext cx="3710304" cy="10795"/>
          </a:xfrm>
          <a:custGeom>
            <a:avLst/>
            <a:gdLst/>
            <a:ahLst/>
            <a:cxnLst/>
            <a:rect l="l" t="t" r="r" b="b"/>
            <a:pathLst>
              <a:path w="3710304" h="10795">
                <a:moveTo>
                  <a:pt x="0" y="10470"/>
                </a:moveTo>
                <a:lnTo>
                  <a:pt x="3710253" y="10470"/>
                </a:lnTo>
              </a:path>
              <a:path w="3710304" h="10795">
                <a:moveTo>
                  <a:pt x="0" y="0"/>
                </a:moveTo>
                <a:lnTo>
                  <a:pt x="3710253" y="0"/>
                </a:lnTo>
              </a:path>
            </a:pathLst>
          </a:custGeom>
          <a:ln w="12700">
            <a:solidFill>
              <a:srgbClr val="00387A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58573" y="8372777"/>
            <a:ext cx="3710304" cy="0"/>
          </a:xfrm>
          <a:custGeom>
            <a:avLst/>
            <a:gdLst/>
            <a:ahLst/>
            <a:cxnLst/>
            <a:rect l="l" t="t" r="r" b="b"/>
            <a:pathLst>
              <a:path w="3710304">
                <a:moveTo>
                  <a:pt x="3710253" y="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387A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69324" y="7922529"/>
            <a:ext cx="3710304" cy="0"/>
          </a:xfrm>
          <a:custGeom>
            <a:avLst/>
            <a:gdLst/>
            <a:ahLst/>
            <a:cxnLst/>
            <a:rect l="l" t="t" r="r" b="b"/>
            <a:pathLst>
              <a:path w="3710304">
                <a:moveTo>
                  <a:pt x="3710253" y="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387A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36">
            <a:extLst>
              <a:ext uri="{FF2B5EF4-FFF2-40B4-BE49-F238E27FC236}">
                <a16:creationId xmlns:a16="http://schemas.microsoft.com/office/drawing/2014/main" id="{24EF6744-AD57-95E9-AE83-1DCE00CCAE79}"/>
              </a:ext>
            </a:extLst>
          </p:cNvPr>
          <p:cNvSpPr/>
          <p:nvPr/>
        </p:nvSpPr>
        <p:spPr>
          <a:xfrm>
            <a:off x="1376401" y="9253901"/>
            <a:ext cx="329565" cy="163830"/>
          </a:xfrm>
          <a:custGeom>
            <a:avLst/>
            <a:gdLst/>
            <a:ahLst/>
            <a:cxnLst/>
            <a:rect l="l" t="t" r="r" b="b"/>
            <a:pathLst>
              <a:path w="329564" h="163829">
                <a:moveTo>
                  <a:pt x="319540" y="154864"/>
                </a:moveTo>
                <a:lnTo>
                  <a:pt x="304022" y="154864"/>
                </a:lnTo>
                <a:lnTo>
                  <a:pt x="298619" y="154864"/>
                </a:lnTo>
                <a:lnTo>
                  <a:pt x="294231" y="150477"/>
                </a:lnTo>
                <a:lnTo>
                  <a:pt x="294231" y="145074"/>
                </a:lnTo>
                <a:lnTo>
                  <a:pt x="294231" y="27915"/>
                </a:lnTo>
                <a:lnTo>
                  <a:pt x="294231" y="22512"/>
                </a:lnTo>
                <a:lnTo>
                  <a:pt x="298619" y="18125"/>
                </a:lnTo>
                <a:lnTo>
                  <a:pt x="304022" y="18125"/>
                </a:lnTo>
                <a:lnTo>
                  <a:pt x="319540" y="18125"/>
                </a:lnTo>
                <a:lnTo>
                  <a:pt x="324942" y="18125"/>
                </a:lnTo>
                <a:lnTo>
                  <a:pt x="329330" y="22512"/>
                </a:lnTo>
                <a:lnTo>
                  <a:pt x="329330" y="27915"/>
                </a:lnTo>
                <a:lnTo>
                  <a:pt x="329330" y="145074"/>
                </a:lnTo>
                <a:lnTo>
                  <a:pt x="329330" y="150477"/>
                </a:lnTo>
                <a:lnTo>
                  <a:pt x="324942" y="154864"/>
                </a:lnTo>
                <a:lnTo>
                  <a:pt x="319540" y="154864"/>
                </a:lnTo>
                <a:close/>
              </a:path>
              <a:path w="329564" h="163829">
                <a:moveTo>
                  <a:pt x="294231" y="37402"/>
                </a:moveTo>
                <a:lnTo>
                  <a:pt x="206611" y="37402"/>
                </a:lnTo>
                <a:lnTo>
                  <a:pt x="203313" y="33402"/>
                </a:lnTo>
                <a:lnTo>
                  <a:pt x="199606" y="29758"/>
                </a:lnTo>
                <a:lnTo>
                  <a:pt x="195585" y="26501"/>
                </a:lnTo>
                <a:lnTo>
                  <a:pt x="195585" y="14481"/>
                </a:lnTo>
                <a:lnTo>
                  <a:pt x="195585" y="6481"/>
                </a:lnTo>
                <a:lnTo>
                  <a:pt x="189104" y="0"/>
                </a:lnTo>
                <a:lnTo>
                  <a:pt x="181104" y="0"/>
                </a:lnTo>
                <a:lnTo>
                  <a:pt x="113137" y="0"/>
                </a:lnTo>
                <a:lnTo>
                  <a:pt x="105138" y="0"/>
                </a:lnTo>
                <a:lnTo>
                  <a:pt x="98656" y="6481"/>
                </a:lnTo>
                <a:lnTo>
                  <a:pt x="98656" y="14481"/>
                </a:lnTo>
                <a:lnTo>
                  <a:pt x="98656" y="26501"/>
                </a:lnTo>
                <a:lnTo>
                  <a:pt x="94625" y="29758"/>
                </a:lnTo>
                <a:lnTo>
                  <a:pt x="90929" y="33402"/>
                </a:lnTo>
                <a:lnTo>
                  <a:pt x="87630" y="37402"/>
                </a:lnTo>
                <a:lnTo>
                  <a:pt x="0" y="37402"/>
                </a:lnTo>
                <a:lnTo>
                  <a:pt x="0" y="135744"/>
                </a:lnTo>
                <a:lnTo>
                  <a:pt x="87756" y="135744"/>
                </a:lnTo>
                <a:lnTo>
                  <a:pt x="99642" y="147288"/>
                </a:lnTo>
                <a:lnTo>
                  <a:pt x="113788" y="156075"/>
                </a:lnTo>
                <a:lnTo>
                  <a:pt x="129758" y="161667"/>
                </a:lnTo>
                <a:lnTo>
                  <a:pt x="147115" y="163628"/>
                </a:lnTo>
                <a:lnTo>
                  <a:pt x="164477" y="161667"/>
                </a:lnTo>
                <a:lnTo>
                  <a:pt x="180448" y="156075"/>
                </a:lnTo>
                <a:lnTo>
                  <a:pt x="194595" y="147288"/>
                </a:lnTo>
                <a:lnTo>
                  <a:pt x="206485" y="135744"/>
                </a:lnTo>
                <a:lnTo>
                  <a:pt x="294231" y="135744"/>
                </a:lnTo>
                <a:lnTo>
                  <a:pt x="294231" y="37402"/>
                </a:lnTo>
                <a:close/>
              </a:path>
            </a:pathLst>
          </a:custGeom>
          <a:ln w="15706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5" name="object 37">
            <a:extLst>
              <a:ext uri="{FF2B5EF4-FFF2-40B4-BE49-F238E27FC236}">
                <a16:creationId xmlns:a16="http://schemas.microsoft.com/office/drawing/2014/main" id="{46481C0D-95CA-9C87-F1D9-445BF77724D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50870" y="9129287"/>
            <a:ext cx="145304" cy="132467"/>
          </a:xfrm>
          <a:prstGeom prst="rect">
            <a:avLst/>
          </a:prstGeom>
        </p:spPr>
      </p:pic>
      <p:sp>
        <p:nvSpPr>
          <p:cNvPr id="146" name="object 38">
            <a:extLst>
              <a:ext uri="{FF2B5EF4-FFF2-40B4-BE49-F238E27FC236}">
                <a16:creationId xmlns:a16="http://schemas.microsoft.com/office/drawing/2014/main" id="{3828AA60-23E3-22BD-8132-99B23670AE1C}"/>
              </a:ext>
            </a:extLst>
          </p:cNvPr>
          <p:cNvSpPr/>
          <p:nvPr/>
        </p:nvSpPr>
        <p:spPr>
          <a:xfrm>
            <a:off x="1301116" y="9272026"/>
            <a:ext cx="445134" cy="137160"/>
          </a:xfrm>
          <a:custGeom>
            <a:avLst/>
            <a:gdLst/>
            <a:ahLst/>
            <a:cxnLst/>
            <a:rect l="l" t="t" r="r" b="b"/>
            <a:pathLst>
              <a:path w="445135" h="137159">
                <a:moveTo>
                  <a:pt x="65495" y="136739"/>
                </a:moveTo>
                <a:lnTo>
                  <a:pt x="49988" y="136739"/>
                </a:lnTo>
                <a:lnTo>
                  <a:pt x="44574" y="136739"/>
                </a:lnTo>
                <a:lnTo>
                  <a:pt x="40197" y="132351"/>
                </a:lnTo>
                <a:lnTo>
                  <a:pt x="40197" y="126949"/>
                </a:lnTo>
                <a:lnTo>
                  <a:pt x="40197" y="9790"/>
                </a:lnTo>
                <a:lnTo>
                  <a:pt x="40197" y="4387"/>
                </a:lnTo>
                <a:lnTo>
                  <a:pt x="44574" y="0"/>
                </a:lnTo>
                <a:lnTo>
                  <a:pt x="49988" y="0"/>
                </a:lnTo>
                <a:lnTo>
                  <a:pt x="65495" y="0"/>
                </a:lnTo>
                <a:lnTo>
                  <a:pt x="70908" y="0"/>
                </a:lnTo>
                <a:lnTo>
                  <a:pt x="75285" y="4387"/>
                </a:lnTo>
                <a:lnTo>
                  <a:pt x="75285" y="9790"/>
                </a:lnTo>
                <a:lnTo>
                  <a:pt x="75285" y="126949"/>
                </a:lnTo>
                <a:lnTo>
                  <a:pt x="75285" y="132351"/>
                </a:lnTo>
                <a:lnTo>
                  <a:pt x="70908" y="136739"/>
                </a:lnTo>
                <a:lnTo>
                  <a:pt x="65495" y="136739"/>
                </a:lnTo>
                <a:close/>
              </a:path>
              <a:path w="445135" h="137159">
                <a:moveTo>
                  <a:pt x="404615" y="19276"/>
                </a:moveTo>
                <a:lnTo>
                  <a:pt x="444813" y="19276"/>
                </a:lnTo>
                <a:lnTo>
                  <a:pt x="444813" y="117619"/>
                </a:lnTo>
                <a:lnTo>
                  <a:pt x="404615" y="117619"/>
                </a:lnTo>
              </a:path>
              <a:path w="445135" h="137159">
                <a:moveTo>
                  <a:pt x="40197" y="19276"/>
                </a:moveTo>
                <a:lnTo>
                  <a:pt x="0" y="19276"/>
                </a:lnTo>
                <a:lnTo>
                  <a:pt x="0" y="117619"/>
                </a:lnTo>
                <a:lnTo>
                  <a:pt x="40197" y="117619"/>
                </a:lnTo>
              </a:path>
            </a:pathLst>
          </a:custGeom>
          <a:ln w="15706">
            <a:solidFill>
              <a:srgbClr val="00387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9">
            <a:extLst>
              <a:ext uri="{FF2B5EF4-FFF2-40B4-BE49-F238E27FC236}">
                <a16:creationId xmlns:a16="http://schemas.microsoft.com/office/drawing/2014/main" id="{2B8EA9A7-C902-D0DD-D8B9-130E373BAD75}"/>
              </a:ext>
            </a:extLst>
          </p:cNvPr>
          <p:cNvSpPr/>
          <p:nvPr/>
        </p:nvSpPr>
        <p:spPr>
          <a:xfrm>
            <a:off x="2328754" y="9063005"/>
            <a:ext cx="321945" cy="429259"/>
          </a:xfrm>
          <a:custGeom>
            <a:avLst/>
            <a:gdLst/>
            <a:ahLst/>
            <a:cxnLst/>
            <a:rect l="l" t="t" r="r" b="b"/>
            <a:pathLst>
              <a:path w="321944" h="429259">
                <a:moveTo>
                  <a:pt x="118174" y="19999"/>
                </a:moveTo>
                <a:lnTo>
                  <a:pt x="54794" y="19999"/>
                </a:lnTo>
                <a:lnTo>
                  <a:pt x="50951" y="24313"/>
                </a:lnTo>
                <a:lnTo>
                  <a:pt x="50951" y="56113"/>
                </a:lnTo>
                <a:lnTo>
                  <a:pt x="38905" y="56123"/>
                </a:lnTo>
                <a:lnTo>
                  <a:pt x="3066" y="82838"/>
                </a:lnTo>
                <a:lnTo>
                  <a:pt x="0" y="385517"/>
                </a:lnTo>
                <a:lnTo>
                  <a:pt x="3060" y="402512"/>
                </a:lnTo>
                <a:lnTo>
                  <a:pt x="11413" y="416410"/>
                </a:lnTo>
                <a:lnTo>
                  <a:pt x="23795" y="425790"/>
                </a:lnTo>
                <a:lnTo>
                  <a:pt x="38941" y="429233"/>
                </a:lnTo>
                <a:lnTo>
                  <a:pt x="282975" y="429233"/>
                </a:lnTo>
                <a:lnTo>
                  <a:pt x="298120" y="425790"/>
                </a:lnTo>
                <a:lnTo>
                  <a:pt x="310499" y="416410"/>
                </a:lnTo>
                <a:lnTo>
                  <a:pt x="313308" y="411736"/>
                </a:lnTo>
                <a:lnTo>
                  <a:pt x="38941" y="411736"/>
                </a:lnTo>
                <a:lnTo>
                  <a:pt x="29851" y="409672"/>
                </a:lnTo>
                <a:lnTo>
                  <a:pt x="22422" y="404047"/>
                </a:lnTo>
                <a:lnTo>
                  <a:pt x="17409" y="395709"/>
                </a:lnTo>
                <a:lnTo>
                  <a:pt x="15572" y="385517"/>
                </a:lnTo>
                <a:lnTo>
                  <a:pt x="15570" y="347057"/>
                </a:lnTo>
                <a:lnTo>
                  <a:pt x="321916" y="347057"/>
                </a:lnTo>
                <a:lnTo>
                  <a:pt x="321916" y="329571"/>
                </a:lnTo>
                <a:lnTo>
                  <a:pt x="15570" y="329571"/>
                </a:lnTo>
                <a:lnTo>
                  <a:pt x="15570" y="155764"/>
                </a:lnTo>
                <a:lnTo>
                  <a:pt x="321916" y="155764"/>
                </a:lnTo>
                <a:lnTo>
                  <a:pt x="321916" y="138268"/>
                </a:lnTo>
                <a:lnTo>
                  <a:pt x="15570" y="138268"/>
                </a:lnTo>
                <a:lnTo>
                  <a:pt x="15570" y="99829"/>
                </a:lnTo>
                <a:lnTo>
                  <a:pt x="17409" y="89630"/>
                </a:lnTo>
                <a:lnTo>
                  <a:pt x="22422" y="81292"/>
                </a:lnTo>
                <a:lnTo>
                  <a:pt x="29851" y="75664"/>
                </a:lnTo>
                <a:lnTo>
                  <a:pt x="38941" y="73599"/>
                </a:lnTo>
                <a:lnTo>
                  <a:pt x="321916" y="73599"/>
                </a:lnTo>
                <a:lnTo>
                  <a:pt x="321916" y="56123"/>
                </a:lnTo>
                <a:lnTo>
                  <a:pt x="66521" y="56123"/>
                </a:lnTo>
                <a:lnTo>
                  <a:pt x="66521" y="37496"/>
                </a:lnTo>
                <a:lnTo>
                  <a:pt x="122014" y="37496"/>
                </a:lnTo>
                <a:lnTo>
                  <a:pt x="122007" y="24313"/>
                </a:lnTo>
                <a:lnTo>
                  <a:pt x="118174" y="19999"/>
                </a:lnTo>
                <a:close/>
              </a:path>
              <a:path w="321944" h="429259">
                <a:moveTo>
                  <a:pt x="321916" y="347057"/>
                </a:moveTo>
                <a:lnTo>
                  <a:pt x="306346" y="347057"/>
                </a:lnTo>
                <a:lnTo>
                  <a:pt x="306344" y="385517"/>
                </a:lnTo>
                <a:lnTo>
                  <a:pt x="304507" y="395709"/>
                </a:lnTo>
                <a:lnTo>
                  <a:pt x="299494" y="404047"/>
                </a:lnTo>
                <a:lnTo>
                  <a:pt x="292065" y="409672"/>
                </a:lnTo>
                <a:lnTo>
                  <a:pt x="282975" y="411736"/>
                </a:lnTo>
                <a:lnTo>
                  <a:pt x="313308" y="411736"/>
                </a:lnTo>
                <a:lnTo>
                  <a:pt x="318852" y="402512"/>
                </a:lnTo>
                <a:lnTo>
                  <a:pt x="321916" y="385517"/>
                </a:lnTo>
                <a:lnTo>
                  <a:pt x="321916" y="347057"/>
                </a:lnTo>
                <a:close/>
              </a:path>
              <a:path w="321944" h="429259">
                <a:moveTo>
                  <a:pt x="321916" y="155764"/>
                </a:moveTo>
                <a:lnTo>
                  <a:pt x="306346" y="155764"/>
                </a:lnTo>
                <a:lnTo>
                  <a:pt x="306346" y="329571"/>
                </a:lnTo>
                <a:lnTo>
                  <a:pt x="321916" y="329571"/>
                </a:lnTo>
                <a:lnTo>
                  <a:pt x="321916" y="155764"/>
                </a:lnTo>
                <a:close/>
              </a:path>
              <a:path w="321944" h="429259">
                <a:moveTo>
                  <a:pt x="321916" y="73599"/>
                </a:moveTo>
                <a:lnTo>
                  <a:pt x="306357" y="73599"/>
                </a:lnTo>
                <a:lnTo>
                  <a:pt x="306357" y="138268"/>
                </a:lnTo>
                <a:lnTo>
                  <a:pt x="321916" y="138268"/>
                </a:lnTo>
                <a:lnTo>
                  <a:pt x="321916" y="73599"/>
                </a:lnTo>
                <a:close/>
              </a:path>
              <a:path w="321944" h="429259">
                <a:moveTo>
                  <a:pt x="169858" y="73599"/>
                </a:moveTo>
                <a:lnTo>
                  <a:pt x="169513" y="73599"/>
                </a:lnTo>
                <a:lnTo>
                  <a:pt x="169638" y="73788"/>
                </a:lnTo>
                <a:lnTo>
                  <a:pt x="169858" y="73599"/>
                </a:lnTo>
                <a:close/>
              </a:path>
              <a:path w="321944" h="429259">
                <a:moveTo>
                  <a:pt x="122014" y="37496"/>
                </a:moveTo>
                <a:lnTo>
                  <a:pt x="106436" y="37496"/>
                </a:lnTo>
                <a:lnTo>
                  <a:pt x="106436" y="56123"/>
                </a:lnTo>
                <a:lnTo>
                  <a:pt x="321916" y="56123"/>
                </a:lnTo>
                <a:lnTo>
                  <a:pt x="122006" y="56113"/>
                </a:lnTo>
                <a:lnTo>
                  <a:pt x="122014" y="37496"/>
                </a:lnTo>
                <a:close/>
              </a:path>
              <a:path w="321944" h="429259">
                <a:moveTo>
                  <a:pt x="318095" y="0"/>
                </a:moveTo>
                <a:lnTo>
                  <a:pt x="229867" y="0"/>
                </a:lnTo>
                <a:lnTo>
                  <a:pt x="223898" y="2900"/>
                </a:lnTo>
                <a:lnTo>
                  <a:pt x="219742" y="8010"/>
                </a:lnTo>
                <a:lnTo>
                  <a:pt x="164508" y="56113"/>
                </a:lnTo>
                <a:lnTo>
                  <a:pt x="189931" y="56113"/>
                </a:lnTo>
                <a:lnTo>
                  <a:pt x="229867" y="21318"/>
                </a:lnTo>
                <a:lnTo>
                  <a:pt x="231081" y="19999"/>
                </a:lnTo>
                <a:lnTo>
                  <a:pt x="232244" y="18439"/>
                </a:lnTo>
                <a:lnTo>
                  <a:pt x="234202" y="17486"/>
                </a:lnTo>
                <a:lnTo>
                  <a:pt x="321916" y="17486"/>
                </a:lnTo>
                <a:lnTo>
                  <a:pt x="321916" y="4251"/>
                </a:lnTo>
                <a:lnTo>
                  <a:pt x="318095" y="0"/>
                </a:lnTo>
                <a:close/>
              </a:path>
              <a:path w="321944" h="429259">
                <a:moveTo>
                  <a:pt x="321916" y="17486"/>
                </a:moveTo>
                <a:lnTo>
                  <a:pt x="306357" y="17486"/>
                </a:lnTo>
                <a:lnTo>
                  <a:pt x="306357" y="56113"/>
                </a:lnTo>
                <a:lnTo>
                  <a:pt x="321916" y="56113"/>
                </a:lnTo>
                <a:lnTo>
                  <a:pt x="321916" y="17486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21">
            <a:extLst>
              <a:ext uri="{FF2B5EF4-FFF2-40B4-BE49-F238E27FC236}">
                <a16:creationId xmlns:a16="http://schemas.microsoft.com/office/drawing/2014/main" id="{F56AE270-D640-94BA-5929-12AC04FCF130}"/>
              </a:ext>
            </a:extLst>
          </p:cNvPr>
          <p:cNvSpPr/>
          <p:nvPr/>
        </p:nvSpPr>
        <p:spPr>
          <a:xfrm>
            <a:off x="1925944" y="9063005"/>
            <a:ext cx="230504" cy="429259"/>
          </a:xfrm>
          <a:custGeom>
            <a:avLst/>
            <a:gdLst/>
            <a:ahLst/>
            <a:cxnLst/>
            <a:rect l="l" t="t" r="r" b="b"/>
            <a:pathLst>
              <a:path w="230505" h="429259">
                <a:moveTo>
                  <a:pt x="132802" y="0"/>
                </a:moveTo>
                <a:lnTo>
                  <a:pt x="0" y="262777"/>
                </a:lnTo>
                <a:lnTo>
                  <a:pt x="96059" y="262777"/>
                </a:lnTo>
                <a:lnTo>
                  <a:pt x="96059" y="429233"/>
                </a:lnTo>
                <a:lnTo>
                  <a:pt x="125908" y="380700"/>
                </a:lnTo>
                <a:lnTo>
                  <a:pt x="109839" y="380700"/>
                </a:lnTo>
                <a:lnTo>
                  <a:pt x="109839" y="249343"/>
                </a:lnTo>
                <a:lnTo>
                  <a:pt x="22156" y="249343"/>
                </a:lnTo>
                <a:lnTo>
                  <a:pt x="119022" y="57673"/>
                </a:lnTo>
                <a:lnTo>
                  <a:pt x="132802" y="57673"/>
                </a:lnTo>
                <a:lnTo>
                  <a:pt x="132802" y="0"/>
                </a:lnTo>
                <a:close/>
              </a:path>
              <a:path w="230505" h="429259">
                <a:moveTo>
                  <a:pt x="132802" y="57673"/>
                </a:moveTo>
                <a:lnTo>
                  <a:pt x="119022" y="57673"/>
                </a:lnTo>
                <a:lnTo>
                  <a:pt x="119022" y="224977"/>
                </a:lnTo>
                <a:lnTo>
                  <a:pt x="205627" y="224977"/>
                </a:lnTo>
                <a:lnTo>
                  <a:pt x="109839" y="380700"/>
                </a:lnTo>
                <a:lnTo>
                  <a:pt x="125908" y="380700"/>
                </a:lnTo>
                <a:lnTo>
                  <a:pt x="229951" y="211532"/>
                </a:lnTo>
                <a:lnTo>
                  <a:pt x="132802" y="211532"/>
                </a:lnTo>
                <a:lnTo>
                  <a:pt x="132802" y="57673"/>
                </a:lnTo>
                <a:close/>
              </a:path>
            </a:pathLst>
          </a:custGeom>
          <a:solidFill>
            <a:srgbClr val="0038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39">
            <a:extLst>
              <a:ext uri="{FF2B5EF4-FFF2-40B4-BE49-F238E27FC236}">
                <a16:creationId xmlns:a16="http://schemas.microsoft.com/office/drawing/2014/main" id="{DFFFA974-2413-9276-8A4E-D08E13C5C468}"/>
              </a:ext>
            </a:extLst>
          </p:cNvPr>
          <p:cNvSpPr/>
          <p:nvPr/>
        </p:nvSpPr>
        <p:spPr>
          <a:xfrm>
            <a:off x="6002415" y="8900331"/>
            <a:ext cx="354330" cy="661670"/>
          </a:xfrm>
          <a:custGeom>
            <a:avLst/>
            <a:gdLst/>
            <a:ahLst/>
            <a:cxnLst/>
            <a:rect l="l" t="t" r="r" b="b"/>
            <a:pathLst>
              <a:path w="354329" h="661670">
                <a:moveTo>
                  <a:pt x="204611" y="0"/>
                </a:moveTo>
                <a:lnTo>
                  <a:pt x="0" y="404888"/>
                </a:lnTo>
                <a:lnTo>
                  <a:pt x="148005" y="404888"/>
                </a:lnTo>
                <a:lnTo>
                  <a:pt x="148005" y="661362"/>
                </a:lnTo>
                <a:lnTo>
                  <a:pt x="193989" y="586589"/>
                </a:lnTo>
                <a:lnTo>
                  <a:pt x="169240" y="586589"/>
                </a:lnTo>
                <a:lnTo>
                  <a:pt x="169240" y="384187"/>
                </a:lnTo>
                <a:lnTo>
                  <a:pt x="34135" y="384187"/>
                </a:lnTo>
                <a:lnTo>
                  <a:pt x="183397" y="88866"/>
                </a:lnTo>
                <a:lnTo>
                  <a:pt x="204611" y="88866"/>
                </a:lnTo>
                <a:lnTo>
                  <a:pt x="204611" y="0"/>
                </a:lnTo>
                <a:close/>
              </a:path>
              <a:path w="354329" h="661670">
                <a:moveTo>
                  <a:pt x="204611" y="88866"/>
                </a:moveTo>
                <a:lnTo>
                  <a:pt x="183397" y="88866"/>
                </a:lnTo>
                <a:lnTo>
                  <a:pt x="183397" y="346649"/>
                </a:lnTo>
                <a:lnTo>
                  <a:pt x="316817" y="346649"/>
                </a:lnTo>
                <a:lnTo>
                  <a:pt x="169240" y="586589"/>
                </a:lnTo>
                <a:lnTo>
                  <a:pt x="193989" y="586589"/>
                </a:lnTo>
                <a:lnTo>
                  <a:pt x="354292" y="325927"/>
                </a:lnTo>
                <a:lnTo>
                  <a:pt x="204611" y="325927"/>
                </a:lnTo>
                <a:lnTo>
                  <a:pt x="204611" y="888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5" name="object 40">
            <a:extLst>
              <a:ext uri="{FF2B5EF4-FFF2-40B4-BE49-F238E27FC236}">
                <a16:creationId xmlns:a16="http://schemas.microsoft.com/office/drawing/2014/main" id="{99FD00C2-A66E-B395-02B6-C8DC3E699352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59965" y="9233288"/>
            <a:ext cx="71809" cy="221375"/>
          </a:xfrm>
          <a:prstGeom prst="rect">
            <a:avLst/>
          </a:prstGeom>
        </p:spPr>
      </p:pic>
      <p:sp>
        <p:nvSpPr>
          <p:cNvPr id="156" name="object 41">
            <a:extLst>
              <a:ext uri="{FF2B5EF4-FFF2-40B4-BE49-F238E27FC236}">
                <a16:creationId xmlns:a16="http://schemas.microsoft.com/office/drawing/2014/main" id="{78215FE5-DD78-AB8F-97ED-2236745479B2}"/>
              </a:ext>
            </a:extLst>
          </p:cNvPr>
          <p:cNvSpPr/>
          <p:nvPr/>
        </p:nvSpPr>
        <p:spPr>
          <a:xfrm>
            <a:off x="5237078" y="9216702"/>
            <a:ext cx="433070" cy="241300"/>
          </a:xfrm>
          <a:custGeom>
            <a:avLst/>
            <a:gdLst/>
            <a:ahLst/>
            <a:cxnLst/>
            <a:rect l="l" t="t" r="r" b="b"/>
            <a:pathLst>
              <a:path w="433070" h="241300">
                <a:moveTo>
                  <a:pt x="432971" y="55024"/>
                </a:moveTo>
                <a:lnTo>
                  <a:pt x="304022" y="55024"/>
                </a:lnTo>
                <a:lnTo>
                  <a:pt x="299174" y="49150"/>
                </a:lnTo>
                <a:lnTo>
                  <a:pt x="293729" y="43789"/>
                </a:lnTo>
                <a:lnTo>
                  <a:pt x="287802" y="38993"/>
                </a:lnTo>
                <a:lnTo>
                  <a:pt x="287802" y="21308"/>
                </a:lnTo>
                <a:lnTo>
                  <a:pt x="286128" y="13013"/>
                </a:lnTo>
                <a:lnTo>
                  <a:pt x="281562" y="6240"/>
                </a:lnTo>
                <a:lnTo>
                  <a:pt x="274789" y="1674"/>
                </a:lnTo>
                <a:lnTo>
                  <a:pt x="266494" y="0"/>
                </a:lnTo>
                <a:lnTo>
                  <a:pt x="166476" y="0"/>
                </a:lnTo>
                <a:lnTo>
                  <a:pt x="158182" y="1674"/>
                </a:lnTo>
                <a:lnTo>
                  <a:pt x="151409" y="6240"/>
                </a:lnTo>
                <a:lnTo>
                  <a:pt x="146842" y="13013"/>
                </a:lnTo>
                <a:lnTo>
                  <a:pt x="145168" y="21308"/>
                </a:lnTo>
                <a:lnTo>
                  <a:pt x="145168" y="38993"/>
                </a:lnTo>
                <a:lnTo>
                  <a:pt x="139252" y="43789"/>
                </a:lnTo>
                <a:lnTo>
                  <a:pt x="133807" y="49150"/>
                </a:lnTo>
                <a:lnTo>
                  <a:pt x="128948" y="55024"/>
                </a:lnTo>
                <a:lnTo>
                  <a:pt x="0" y="55024"/>
                </a:lnTo>
                <a:lnTo>
                  <a:pt x="0" y="199742"/>
                </a:lnTo>
                <a:lnTo>
                  <a:pt x="129137" y="199742"/>
                </a:lnTo>
                <a:lnTo>
                  <a:pt x="146627" y="216729"/>
                </a:lnTo>
                <a:lnTo>
                  <a:pt x="167443" y="229660"/>
                </a:lnTo>
                <a:lnTo>
                  <a:pt x="190944" y="237891"/>
                </a:lnTo>
                <a:lnTo>
                  <a:pt x="216485" y="240778"/>
                </a:lnTo>
                <a:lnTo>
                  <a:pt x="242031" y="237891"/>
                </a:lnTo>
                <a:lnTo>
                  <a:pt x="265532" y="229660"/>
                </a:lnTo>
                <a:lnTo>
                  <a:pt x="286349" y="216729"/>
                </a:lnTo>
                <a:lnTo>
                  <a:pt x="303844" y="199742"/>
                </a:lnTo>
                <a:lnTo>
                  <a:pt x="432971" y="199742"/>
                </a:lnTo>
                <a:lnTo>
                  <a:pt x="432971" y="55024"/>
                </a:lnTo>
                <a:close/>
              </a:path>
            </a:pathLst>
          </a:custGeom>
          <a:ln w="201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7" name="object 42">
            <a:extLst>
              <a:ext uri="{FF2B5EF4-FFF2-40B4-BE49-F238E27FC236}">
                <a16:creationId xmlns:a16="http://schemas.microsoft.com/office/drawing/2014/main" id="{A2FDFFF2-1F49-EAD8-2B54-8795E88A2572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48132" y="9034791"/>
            <a:ext cx="210873" cy="191994"/>
          </a:xfrm>
          <a:prstGeom prst="rect">
            <a:avLst/>
          </a:prstGeom>
        </p:spPr>
      </p:pic>
      <p:sp>
        <p:nvSpPr>
          <p:cNvPr id="158" name="object 43">
            <a:extLst>
              <a:ext uri="{FF2B5EF4-FFF2-40B4-BE49-F238E27FC236}">
                <a16:creationId xmlns:a16="http://schemas.microsoft.com/office/drawing/2014/main" id="{FE3609AD-975B-F43F-987F-D27E35AFCC76}"/>
              </a:ext>
            </a:extLst>
          </p:cNvPr>
          <p:cNvSpPr/>
          <p:nvPr/>
        </p:nvSpPr>
        <p:spPr>
          <a:xfrm>
            <a:off x="5126285" y="9243371"/>
            <a:ext cx="654685" cy="201295"/>
          </a:xfrm>
          <a:custGeom>
            <a:avLst/>
            <a:gdLst/>
            <a:ahLst/>
            <a:cxnLst/>
            <a:rect l="l" t="t" r="r" b="b"/>
            <a:pathLst>
              <a:path w="654685" h="201295">
                <a:moveTo>
                  <a:pt x="96394" y="201208"/>
                </a:moveTo>
                <a:lnTo>
                  <a:pt x="73557" y="201208"/>
                </a:lnTo>
                <a:lnTo>
                  <a:pt x="65610" y="201208"/>
                </a:lnTo>
                <a:lnTo>
                  <a:pt x="59160" y="194758"/>
                </a:lnTo>
                <a:lnTo>
                  <a:pt x="59160" y="186800"/>
                </a:lnTo>
                <a:lnTo>
                  <a:pt x="59160" y="14407"/>
                </a:lnTo>
                <a:lnTo>
                  <a:pt x="59160" y="6450"/>
                </a:lnTo>
                <a:lnTo>
                  <a:pt x="65610" y="0"/>
                </a:lnTo>
                <a:lnTo>
                  <a:pt x="73557" y="0"/>
                </a:lnTo>
                <a:lnTo>
                  <a:pt x="96394" y="0"/>
                </a:lnTo>
                <a:lnTo>
                  <a:pt x="104342" y="0"/>
                </a:lnTo>
                <a:lnTo>
                  <a:pt x="110792" y="6450"/>
                </a:lnTo>
                <a:lnTo>
                  <a:pt x="110792" y="14407"/>
                </a:lnTo>
                <a:lnTo>
                  <a:pt x="110792" y="186800"/>
                </a:lnTo>
                <a:lnTo>
                  <a:pt x="110792" y="194758"/>
                </a:lnTo>
                <a:lnTo>
                  <a:pt x="104342" y="201208"/>
                </a:lnTo>
                <a:lnTo>
                  <a:pt x="96394" y="201208"/>
                </a:lnTo>
                <a:close/>
              </a:path>
              <a:path w="654685" h="201295">
                <a:moveTo>
                  <a:pt x="595405" y="28355"/>
                </a:moveTo>
                <a:lnTo>
                  <a:pt x="654555" y="28355"/>
                </a:lnTo>
                <a:lnTo>
                  <a:pt x="654555" y="173073"/>
                </a:lnTo>
                <a:lnTo>
                  <a:pt x="595405" y="173073"/>
                </a:lnTo>
              </a:path>
              <a:path w="654685" h="201295">
                <a:moveTo>
                  <a:pt x="59160" y="28355"/>
                </a:moveTo>
                <a:lnTo>
                  <a:pt x="0" y="28355"/>
                </a:lnTo>
                <a:lnTo>
                  <a:pt x="0" y="173073"/>
                </a:lnTo>
                <a:lnTo>
                  <a:pt x="59160" y="173073"/>
                </a:lnTo>
              </a:path>
            </a:pathLst>
          </a:custGeom>
          <a:ln w="201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9">
            <a:extLst>
              <a:ext uri="{FF2B5EF4-FFF2-40B4-BE49-F238E27FC236}">
                <a16:creationId xmlns:a16="http://schemas.microsoft.com/office/drawing/2014/main" id="{2656B698-9AD4-FE7E-9047-5B22912A5CD8}"/>
              </a:ext>
            </a:extLst>
          </p:cNvPr>
          <p:cNvSpPr/>
          <p:nvPr/>
        </p:nvSpPr>
        <p:spPr>
          <a:xfrm>
            <a:off x="8261905" y="7933581"/>
            <a:ext cx="2355850" cy="453598"/>
          </a:xfrm>
          <a:custGeom>
            <a:avLst/>
            <a:gdLst/>
            <a:ahLst/>
            <a:cxnLst/>
            <a:rect l="l" t="t" r="r" b="b"/>
            <a:pathLst>
              <a:path w="2355850" h="2474595">
                <a:moveTo>
                  <a:pt x="2355760" y="0"/>
                </a:moveTo>
                <a:lnTo>
                  <a:pt x="0" y="0"/>
                </a:lnTo>
                <a:lnTo>
                  <a:pt x="0" y="2474479"/>
                </a:lnTo>
                <a:lnTo>
                  <a:pt x="2355760" y="2474479"/>
                </a:lnTo>
                <a:lnTo>
                  <a:pt x="2355760" y="0"/>
                </a:lnTo>
                <a:close/>
              </a:path>
            </a:pathLst>
          </a:custGeom>
          <a:solidFill>
            <a:srgbClr val="66B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20">
            <a:extLst>
              <a:ext uri="{FF2B5EF4-FFF2-40B4-BE49-F238E27FC236}">
                <a16:creationId xmlns:a16="http://schemas.microsoft.com/office/drawing/2014/main" id="{B4329943-7974-4315-F9AF-D30F9A4F5D05}"/>
              </a:ext>
            </a:extLst>
          </p:cNvPr>
          <p:cNvSpPr txBox="1"/>
          <p:nvPr/>
        </p:nvSpPr>
        <p:spPr>
          <a:xfrm>
            <a:off x="8348025" y="8473021"/>
            <a:ext cx="2205355" cy="5365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Förderbare</a:t>
            </a:r>
            <a:r>
              <a:rPr sz="1450" spc="1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>
                <a:solidFill>
                  <a:srgbClr val="00387A"/>
                </a:solidFill>
                <a:latin typeface="Arial"/>
                <a:cs typeface="Arial"/>
              </a:rPr>
              <a:t>Energieträger:</a:t>
            </a:r>
            <a:endParaRPr sz="1450">
              <a:latin typeface="Arial"/>
              <a:cs typeface="Arial"/>
            </a:endParaRPr>
          </a:p>
          <a:p>
            <a:pPr marL="93345">
              <a:lnSpc>
                <a:spcPct val="100000"/>
              </a:lnSpc>
              <a:spcBef>
                <a:spcPts val="85"/>
              </a:spcBef>
            </a:pPr>
            <a:r>
              <a:rPr sz="1800" b="1">
                <a:solidFill>
                  <a:srgbClr val="00387A"/>
                </a:solidFill>
                <a:latin typeface="Arial"/>
                <a:cs typeface="Arial"/>
              </a:rPr>
              <a:t>Erdgas und </a:t>
            </a:r>
            <a:r>
              <a:rPr sz="1800" b="1" spc="-1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9" name="object 21">
            <a:extLst>
              <a:ext uri="{FF2B5EF4-FFF2-40B4-BE49-F238E27FC236}">
                <a16:creationId xmlns:a16="http://schemas.microsoft.com/office/drawing/2014/main" id="{3960050F-74AC-1F17-6164-9C945F54882C}"/>
              </a:ext>
            </a:extLst>
          </p:cNvPr>
          <p:cNvSpPr txBox="1"/>
          <p:nvPr/>
        </p:nvSpPr>
        <p:spPr>
          <a:xfrm>
            <a:off x="12065189" y="8042545"/>
            <a:ext cx="2205355" cy="5365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50">
                <a:solidFill>
                  <a:srgbClr val="00387A"/>
                </a:solidFill>
                <a:latin typeface="Arial"/>
                <a:cs typeface="Arial"/>
              </a:rPr>
              <a:t>Förderbare</a:t>
            </a:r>
            <a:r>
              <a:rPr sz="1450" spc="15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1450" spc="-10">
                <a:solidFill>
                  <a:srgbClr val="00387A"/>
                </a:solidFill>
                <a:latin typeface="Arial"/>
                <a:cs typeface="Arial"/>
              </a:rPr>
              <a:t>Energieträger:</a:t>
            </a:r>
            <a:endParaRPr sz="1450">
              <a:latin typeface="Arial"/>
              <a:cs typeface="Arial"/>
            </a:endParaRPr>
          </a:p>
          <a:p>
            <a:pPr marL="93345">
              <a:lnSpc>
                <a:spcPct val="100000"/>
              </a:lnSpc>
              <a:spcBef>
                <a:spcPts val="85"/>
              </a:spcBef>
            </a:pPr>
            <a:r>
              <a:rPr sz="1800" b="1">
                <a:solidFill>
                  <a:srgbClr val="00387A"/>
                </a:solidFill>
                <a:latin typeface="Arial"/>
                <a:cs typeface="Arial"/>
              </a:rPr>
              <a:t>Erdgas und </a:t>
            </a:r>
            <a:r>
              <a:rPr sz="1800" b="1" spc="-1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98" name="Gruppieren 197">
            <a:extLst>
              <a:ext uri="{FF2B5EF4-FFF2-40B4-BE49-F238E27FC236}">
                <a16:creationId xmlns:a16="http://schemas.microsoft.com/office/drawing/2014/main" id="{4B1028D1-7107-2005-BED0-75D42DF8DEDE}"/>
              </a:ext>
            </a:extLst>
          </p:cNvPr>
          <p:cNvGrpSpPr/>
          <p:nvPr/>
        </p:nvGrpSpPr>
        <p:grpSpPr>
          <a:xfrm>
            <a:off x="12767746" y="7533936"/>
            <a:ext cx="480695" cy="310664"/>
            <a:chOff x="12709156" y="7440446"/>
            <a:chExt cx="480695" cy="310664"/>
          </a:xfrm>
        </p:grpSpPr>
        <p:sp>
          <p:nvSpPr>
            <p:cNvPr id="195" name="object 52">
              <a:extLst>
                <a:ext uri="{FF2B5EF4-FFF2-40B4-BE49-F238E27FC236}">
                  <a16:creationId xmlns:a16="http://schemas.microsoft.com/office/drawing/2014/main" id="{CADD3D95-703D-03C9-5106-66DD964EBECC}"/>
                </a:ext>
              </a:extLst>
            </p:cNvPr>
            <p:cNvSpPr/>
            <p:nvPr/>
          </p:nvSpPr>
          <p:spPr>
            <a:xfrm>
              <a:off x="12790463" y="7573945"/>
              <a:ext cx="356235" cy="177165"/>
            </a:xfrm>
            <a:custGeom>
              <a:avLst/>
              <a:gdLst/>
              <a:ahLst/>
              <a:cxnLst/>
              <a:rect l="l" t="t" r="r" b="b"/>
              <a:pathLst>
                <a:path w="356234" h="177165">
                  <a:moveTo>
                    <a:pt x="345078" y="167240"/>
                  </a:moveTo>
                  <a:lnTo>
                    <a:pt x="328325" y="167240"/>
                  </a:lnTo>
                  <a:lnTo>
                    <a:pt x="322492" y="167240"/>
                  </a:lnTo>
                  <a:lnTo>
                    <a:pt x="317749" y="162508"/>
                  </a:lnTo>
                  <a:lnTo>
                    <a:pt x="317749" y="156665"/>
                  </a:lnTo>
                  <a:lnTo>
                    <a:pt x="317749" y="30145"/>
                  </a:lnTo>
                  <a:lnTo>
                    <a:pt x="317749" y="24313"/>
                  </a:lnTo>
                  <a:lnTo>
                    <a:pt x="322492" y="19580"/>
                  </a:lnTo>
                  <a:lnTo>
                    <a:pt x="328325" y="19580"/>
                  </a:lnTo>
                  <a:lnTo>
                    <a:pt x="345078" y="19580"/>
                  </a:lnTo>
                  <a:lnTo>
                    <a:pt x="350921" y="19580"/>
                  </a:lnTo>
                  <a:lnTo>
                    <a:pt x="355654" y="24313"/>
                  </a:lnTo>
                  <a:lnTo>
                    <a:pt x="355654" y="30145"/>
                  </a:lnTo>
                  <a:lnTo>
                    <a:pt x="355654" y="156665"/>
                  </a:lnTo>
                  <a:lnTo>
                    <a:pt x="355654" y="162508"/>
                  </a:lnTo>
                  <a:lnTo>
                    <a:pt x="350921" y="167240"/>
                  </a:lnTo>
                  <a:lnTo>
                    <a:pt x="345078" y="167240"/>
                  </a:lnTo>
                  <a:close/>
                </a:path>
                <a:path w="356234" h="177165">
                  <a:moveTo>
                    <a:pt x="317749" y="40386"/>
                  </a:moveTo>
                  <a:lnTo>
                    <a:pt x="223124" y="40386"/>
                  </a:lnTo>
                  <a:lnTo>
                    <a:pt x="219563" y="36072"/>
                  </a:lnTo>
                  <a:lnTo>
                    <a:pt x="215564" y="32145"/>
                  </a:lnTo>
                  <a:lnTo>
                    <a:pt x="211218" y="28627"/>
                  </a:lnTo>
                  <a:lnTo>
                    <a:pt x="211218" y="15643"/>
                  </a:lnTo>
                  <a:lnTo>
                    <a:pt x="211218" y="7005"/>
                  </a:lnTo>
                  <a:lnTo>
                    <a:pt x="204213" y="0"/>
                  </a:lnTo>
                  <a:lnTo>
                    <a:pt x="195575" y="0"/>
                  </a:lnTo>
                  <a:lnTo>
                    <a:pt x="122174" y="0"/>
                  </a:lnTo>
                  <a:lnTo>
                    <a:pt x="113546" y="0"/>
                  </a:lnTo>
                  <a:lnTo>
                    <a:pt x="106541" y="7005"/>
                  </a:lnTo>
                  <a:lnTo>
                    <a:pt x="106541" y="15643"/>
                  </a:lnTo>
                  <a:lnTo>
                    <a:pt x="106541" y="28627"/>
                  </a:lnTo>
                  <a:lnTo>
                    <a:pt x="102195" y="32145"/>
                  </a:lnTo>
                  <a:lnTo>
                    <a:pt x="98195" y="36072"/>
                  </a:lnTo>
                  <a:lnTo>
                    <a:pt x="94635" y="40386"/>
                  </a:lnTo>
                  <a:lnTo>
                    <a:pt x="0" y="40386"/>
                  </a:lnTo>
                  <a:lnTo>
                    <a:pt x="0" y="146592"/>
                  </a:lnTo>
                  <a:lnTo>
                    <a:pt x="94771" y="146592"/>
                  </a:lnTo>
                  <a:lnTo>
                    <a:pt x="107607" y="159059"/>
                  </a:lnTo>
                  <a:lnTo>
                    <a:pt x="122885" y="168548"/>
                  </a:lnTo>
                  <a:lnTo>
                    <a:pt x="140131" y="174588"/>
                  </a:lnTo>
                  <a:lnTo>
                    <a:pt x="158874" y="176706"/>
                  </a:lnTo>
                  <a:lnTo>
                    <a:pt x="177624" y="174588"/>
                  </a:lnTo>
                  <a:lnTo>
                    <a:pt x="194873" y="168548"/>
                  </a:lnTo>
                  <a:lnTo>
                    <a:pt x="210151" y="159059"/>
                  </a:lnTo>
                  <a:lnTo>
                    <a:pt x="222987" y="146592"/>
                  </a:lnTo>
                  <a:lnTo>
                    <a:pt x="317749" y="146592"/>
                  </a:lnTo>
                  <a:lnTo>
                    <a:pt x="317749" y="40386"/>
                  </a:lnTo>
                  <a:close/>
                </a:path>
              </a:pathLst>
            </a:custGeom>
            <a:ln w="147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6" name="object 53">
              <a:extLst>
                <a:ext uri="{FF2B5EF4-FFF2-40B4-BE49-F238E27FC236}">
                  <a16:creationId xmlns:a16="http://schemas.microsoft.com/office/drawing/2014/main" id="{B2C665FE-1808-12AE-E6B3-6565B9C9ED5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871963" y="7440446"/>
              <a:ext cx="154759" cy="140896"/>
            </a:xfrm>
            <a:prstGeom prst="rect">
              <a:avLst/>
            </a:prstGeom>
          </p:spPr>
        </p:pic>
        <p:sp>
          <p:nvSpPr>
            <p:cNvPr id="197" name="object 54">
              <a:extLst>
                <a:ext uri="{FF2B5EF4-FFF2-40B4-BE49-F238E27FC236}">
                  <a16:creationId xmlns:a16="http://schemas.microsoft.com/office/drawing/2014/main" id="{BF8D9206-8BB8-F804-BB9A-D78061DA5F5F}"/>
                </a:ext>
              </a:extLst>
            </p:cNvPr>
            <p:cNvSpPr/>
            <p:nvPr/>
          </p:nvSpPr>
          <p:spPr>
            <a:xfrm>
              <a:off x="12709156" y="7593525"/>
              <a:ext cx="480695" cy="147955"/>
            </a:xfrm>
            <a:custGeom>
              <a:avLst/>
              <a:gdLst/>
              <a:ahLst/>
              <a:cxnLst/>
              <a:rect l="l" t="t" r="r" b="b"/>
              <a:pathLst>
                <a:path w="480694" h="147954">
                  <a:moveTo>
                    <a:pt x="70741" y="147660"/>
                  </a:moveTo>
                  <a:lnTo>
                    <a:pt x="53987" y="147660"/>
                  </a:lnTo>
                  <a:lnTo>
                    <a:pt x="48145" y="147660"/>
                  </a:lnTo>
                  <a:lnTo>
                    <a:pt x="43412" y="142927"/>
                  </a:lnTo>
                  <a:lnTo>
                    <a:pt x="43412" y="137084"/>
                  </a:lnTo>
                  <a:lnTo>
                    <a:pt x="43412" y="10565"/>
                  </a:lnTo>
                  <a:lnTo>
                    <a:pt x="43412" y="4732"/>
                  </a:lnTo>
                  <a:lnTo>
                    <a:pt x="48145" y="0"/>
                  </a:lnTo>
                  <a:lnTo>
                    <a:pt x="53987" y="0"/>
                  </a:lnTo>
                  <a:lnTo>
                    <a:pt x="70741" y="0"/>
                  </a:lnTo>
                  <a:lnTo>
                    <a:pt x="76573" y="0"/>
                  </a:lnTo>
                  <a:lnTo>
                    <a:pt x="81306" y="4732"/>
                  </a:lnTo>
                  <a:lnTo>
                    <a:pt x="81306" y="10565"/>
                  </a:lnTo>
                  <a:lnTo>
                    <a:pt x="81306" y="137084"/>
                  </a:lnTo>
                  <a:lnTo>
                    <a:pt x="81306" y="142927"/>
                  </a:lnTo>
                  <a:lnTo>
                    <a:pt x="76573" y="147660"/>
                  </a:lnTo>
                  <a:lnTo>
                    <a:pt x="70741" y="147660"/>
                  </a:lnTo>
                  <a:close/>
                </a:path>
                <a:path w="480694" h="147954">
                  <a:moveTo>
                    <a:pt x="436960" y="20805"/>
                  </a:moveTo>
                  <a:lnTo>
                    <a:pt x="480372" y="20805"/>
                  </a:lnTo>
                  <a:lnTo>
                    <a:pt x="480372" y="127011"/>
                  </a:lnTo>
                  <a:lnTo>
                    <a:pt x="436960" y="127011"/>
                  </a:lnTo>
                </a:path>
                <a:path w="480694" h="147954">
                  <a:moveTo>
                    <a:pt x="43412" y="20805"/>
                  </a:moveTo>
                  <a:lnTo>
                    <a:pt x="0" y="20805"/>
                  </a:lnTo>
                  <a:lnTo>
                    <a:pt x="0" y="127011"/>
                  </a:lnTo>
                  <a:lnTo>
                    <a:pt x="43412" y="127011"/>
                  </a:lnTo>
                </a:path>
              </a:pathLst>
            </a:custGeom>
            <a:ln w="147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9" name="object 51">
            <a:extLst>
              <a:ext uri="{FF2B5EF4-FFF2-40B4-BE49-F238E27FC236}">
                <a16:creationId xmlns:a16="http://schemas.microsoft.com/office/drawing/2014/main" id="{1F4C466B-BD37-1B39-8E42-5E0970453CDE}"/>
              </a:ext>
            </a:extLst>
          </p:cNvPr>
          <p:cNvSpPr/>
          <p:nvPr/>
        </p:nvSpPr>
        <p:spPr>
          <a:xfrm>
            <a:off x="13416558" y="7507497"/>
            <a:ext cx="216892" cy="404688"/>
          </a:xfrm>
          <a:custGeom>
            <a:avLst/>
            <a:gdLst/>
            <a:ahLst/>
            <a:cxnLst/>
            <a:rect l="l" t="t" r="r" b="b"/>
            <a:pathLst>
              <a:path w="260350" h="485775">
                <a:moveTo>
                  <a:pt x="150173" y="0"/>
                </a:moveTo>
                <a:lnTo>
                  <a:pt x="0" y="297142"/>
                </a:lnTo>
                <a:lnTo>
                  <a:pt x="108624" y="297142"/>
                </a:lnTo>
                <a:lnTo>
                  <a:pt x="108624" y="485367"/>
                </a:lnTo>
                <a:lnTo>
                  <a:pt x="142375" y="430489"/>
                </a:lnTo>
                <a:lnTo>
                  <a:pt x="124205" y="430489"/>
                </a:lnTo>
                <a:lnTo>
                  <a:pt x="124205" y="281949"/>
                </a:lnTo>
                <a:lnTo>
                  <a:pt x="25056" y="281949"/>
                </a:lnTo>
                <a:lnTo>
                  <a:pt x="134592" y="65212"/>
                </a:lnTo>
                <a:lnTo>
                  <a:pt x="150173" y="65212"/>
                </a:lnTo>
                <a:lnTo>
                  <a:pt x="150173" y="0"/>
                </a:lnTo>
                <a:close/>
              </a:path>
              <a:path w="260350" h="485775">
                <a:moveTo>
                  <a:pt x="150173" y="65212"/>
                </a:moveTo>
                <a:lnTo>
                  <a:pt x="134592" y="65212"/>
                </a:lnTo>
                <a:lnTo>
                  <a:pt x="134592" y="254400"/>
                </a:lnTo>
                <a:lnTo>
                  <a:pt x="232516" y="254400"/>
                </a:lnTo>
                <a:lnTo>
                  <a:pt x="124205" y="430489"/>
                </a:lnTo>
                <a:lnTo>
                  <a:pt x="142375" y="430489"/>
                </a:lnTo>
                <a:lnTo>
                  <a:pt x="260023" y="239196"/>
                </a:lnTo>
                <a:lnTo>
                  <a:pt x="150173" y="239196"/>
                </a:lnTo>
                <a:lnTo>
                  <a:pt x="150173" y="652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0" name="Gruppieren 199">
            <a:extLst>
              <a:ext uri="{FF2B5EF4-FFF2-40B4-BE49-F238E27FC236}">
                <a16:creationId xmlns:a16="http://schemas.microsoft.com/office/drawing/2014/main" id="{30F5F20D-8519-A87C-E2FE-D8F426E8CD59}"/>
              </a:ext>
            </a:extLst>
          </p:cNvPr>
          <p:cNvGrpSpPr/>
          <p:nvPr/>
        </p:nvGrpSpPr>
        <p:grpSpPr>
          <a:xfrm>
            <a:off x="9033946" y="7997205"/>
            <a:ext cx="480695" cy="310664"/>
            <a:chOff x="12709156" y="7440446"/>
            <a:chExt cx="480695" cy="310664"/>
          </a:xfrm>
        </p:grpSpPr>
        <p:sp>
          <p:nvSpPr>
            <p:cNvPr id="201" name="object 52">
              <a:extLst>
                <a:ext uri="{FF2B5EF4-FFF2-40B4-BE49-F238E27FC236}">
                  <a16:creationId xmlns:a16="http://schemas.microsoft.com/office/drawing/2014/main" id="{E0513D0B-AB6A-A37E-EECB-DB13A0268EBD}"/>
                </a:ext>
              </a:extLst>
            </p:cNvPr>
            <p:cNvSpPr/>
            <p:nvPr/>
          </p:nvSpPr>
          <p:spPr>
            <a:xfrm>
              <a:off x="12790463" y="7573945"/>
              <a:ext cx="356235" cy="177165"/>
            </a:xfrm>
            <a:custGeom>
              <a:avLst/>
              <a:gdLst/>
              <a:ahLst/>
              <a:cxnLst/>
              <a:rect l="l" t="t" r="r" b="b"/>
              <a:pathLst>
                <a:path w="356234" h="177165">
                  <a:moveTo>
                    <a:pt x="345078" y="167240"/>
                  </a:moveTo>
                  <a:lnTo>
                    <a:pt x="328325" y="167240"/>
                  </a:lnTo>
                  <a:lnTo>
                    <a:pt x="322492" y="167240"/>
                  </a:lnTo>
                  <a:lnTo>
                    <a:pt x="317749" y="162508"/>
                  </a:lnTo>
                  <a:lnTo>
                    <a:pt x="317749" y="156665"/>
                  </a:lnTo>
                  <a:lnTo>
                    <a:pt x="317749" y="30145"/>
                  </a:lnTo>
                  <a:lnTo>
                    <a:pt x="317749" y="24313"/>
                  </a:lnTo>
                  <a:lnTo>
                    <a:pt x="322492" y="19580"/>
                  </a:lnTo>
                  <a:lnTo>
                    <a:pt x="328325" y="19580"/>
                  </a:lnTo>
                  <a:lnTo>
                    <a:pt x="345078" y="19580"/>
                  </a:lnTo>
                  <a:lnTo>
                    <a:pt x="350921" y="19580"/>
                  </a:lnTo>
                  <a:lnTo>
                    <a:pt x="355654" y="24313"/>
                  </a:lnTo>
                  <a:lnTo>
                    <a:pt x="355654" y="30145"/>
                  </a:lnTo>
                  <a:lnTo>
                    <a:pt x="355654" y="156665"/>
                  </a:lnTo>
                  <a:lnTo>
                    <a:pt x="355654" y="162508"/>
                  </a:lnTo>
                  <a:lnTo>
                    <a:pt x="350921" y="167240"/>
                  </a:lnTo>
                  <a:lnTo>
                    <a:pt x="345078" y="167240"/>
                  </a:lnTo>
                  <a:close/>
                </a:path>
                <a:path w="356234" h="177165">
                  <a:moveTo>
                    <a:pt x="317749" y="40386"/>
                  </a:moveTo>
                  <a:lnTo>
                    <a:pt x="223124" y="40386"/>
                  </a:lnTo>
                  <a:lnTo>
                    <a:pt x="219563" y="36072"/>
                  </a:lnTo>
                  <a:lnTo>
                    <a:pt x="215564" y="32145"/>
                  </a:lnTo>
                  <a:lnTo>
                    <a:pt x="211218" y="28627"/>
                  </a:lnTo>
                  <a:lnTo>
                    <a:pt x="211218" y="15643"/>
                  </a:lnTo>
                  <a:lnTo>
                    <a:pt x="211218" y="7005"/>
                  </a:lnTo>
                  <a:lnTo>
                    <a:pt x="204213" y="0"/>
                  </a:lnTo>
                  <a:lnTo>
                    <a:pt x="195575" y="0"/>
                  </a:lnTo>
                  <a:lnTo>
                    <a:pt x="122174" y="0"/>
                  </a:lnTo>
                  <a:lnTo>
                    <a:pt x="113546" y="0"/>
                  </a:lnTo>
                  <a:lnTo>
                    <a:pt x="106541" y="7005"/>
                  </a:lnTo>
                  <a:lnTo>
                    <a:pt x="106541" y="15643"/>
                  </a:lnTo>
                  <a:lnTo>
                    <a:pt x="106541" y="28627"/>
                  </a:lnTo>
                  <a:lnTo>
                    <a:pt x="102195" y="32145"/>
                  </a:lnTo>
                  <a:lnTo>
                    <a:pt x="98195" y="36072"/>
                  </a:lnTo>
                  <a:lnTo>
                    <a:pt x="94635" y="40386"/>
                  </a:lnTo>
                  <a:lnTo>
                    <a:pt x="0" y="40386"/>
                  </a:lnTo>
                  <a:lnTo>
                    <a:pt x="0" y="146592"/>
                  </a:lnTo>
                  <a:lnTo>
                    <a:pt x="94771" y="146592"/>
                  </a:lnTo>
                  <a:lnTo>
                    <a:pt x="107607" y="159059"/>
                  </a:lnTo>
                  <a:lnTo>
                    <a:pt x="122885" y="168548"/>
                  </a:lnTo>
                  <a:lnTo>
                    <a:pt x="140131" y="174588"/>
                  </a:lnTo>
                  <a:lnTo>
                    <a:pt x="158874" y="176706"/>
                  </a:lnTo>
                  <a:lnTo>
                    <a:pt x="177624" y="174588"/>
                  </a:lnTo>
                  <a:lnTo>
                    <a:pt x="194873" y="168548"/>
                  </a:lnTo>
                  <a:lnTo>
                    <a:pt x="210151" y="159059"/>
                  </a:lnTo>
                  <a:lnTo>
                    <a:pt x="222987" y="146592"/>
                  </a:lnTo>
                  <a:lnTo>
                    <a:pt x="317749" y="146592"/>
                  </a:lnTo>
                  <a:lnTo>
                    <a:pt x="317749" y="40386"/>
                  </a:lnTo>
                  <a:close/>
                </a:path>
              </a:pathLst>
            </a:custGeom>
            <a:ln w="147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2" name="object 53">
              <a:extLst>
                <a:ext uri="{FF2B5EF4-FFF2-40B4-BE49-F238E27FC236}">
                  <a16:creationId xmlns:a16="http://schemas.microsoft.com/office/drawing/2014/main" id="{3F53B65F-8F5F-050A-68B2-C2F37538C00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871963" y="7440446"/>
              <a:ext cx="154759" cy="140896"/>
            </a:xfrm>
            <a:prstGeom prst="rect">
              <a:avLst/>
            </a:prstGeom>
          </p:spPr>
        </p:pic>
        <p:sp>
          <p:nvSpPr>
            <p:cNvPr id="203" name="object 54">
              <a:extLst>
                <a:ext uri="{FF2B5EF4-FFF2-40B4-BE49-F238E27FC236}">
                  <a16:creationId xmlns:a16="http://schemas.microsoft.com/office/drawing/2014/main" id="{9D606BFD-03C7-10AF-4A08-5A9D3917D121}"/>
                </a:ext>
              </a:extLst>
            </p:cNvPr>
            <p:cNvSpPr/>
            <p:nvPr/>
          </p:nvSpPr>
          <p:spPr>
            <a:xfrm>
              <a:off x="12709156" y="7593525"/>
              <a:ext cx="480695" cy="147955"/>
            </a:xfrm>
            <a:custGeom>
              <a:avLst/>
              <a:gdLst/>
              <a:ahLst/>
              <a:cxnLst/>
              <a:rect l="l" t="t" r="r" b="b"/>
              <a:pathLst>
                <a:path w="480694" h="147954">
                  <a:moveTo>
                    <a:pt x="70741" y="147660"/>
                  </a:moveTo>
                  <a:lnTo>
                    <a:pt x="53987" y="147660"/>
                  </a:lnTo>
                  <a:lnTo>
                    <a:pt x="48145" y="147660"/>
                  </a:lnTo>
                  <a:lnTo>
                    <a:pt x="43412" y="142927"/>
                  </a:lnTo>
                  <a:lnTo>
                    <a:pt x="43412" y="137084"/>
                  </a:lnTo>
                  <a:lnTo>
                    <a:pt x="43412" y="10565"/>
                  </a:lnTo>
                  <a:lnTo>
                    <a:pt x="43412" y="4732"/>
                  </a:lnTo>
                  <a:lnTo>
                    <a:pt x="48145" y="0"/>
                  </a:lnTo>
                  <a:lnTo>
                    <a:pt x="53987" y="0"/>
                  </a:lnTo>
                  <a:lnTo>
                    <a:pt x="70741" y="0"/>
                  </a:lnTo>
                  <a:lnTo>
                    <a:pt x="76573" y="0"/>
                  </a:lnTo>
                  <a:lnTo>
                    <a:pt x="81306" y="4732"/>
                  </a:lnTo>
                  <a:lnTo>
                    <a:pt x="81306" y="10565"/>
                  </a:lnTo>
                  <a:lnTo>
                    <a:pt x="81306" y="137084"/>
                  </a:lnTo>
                  <a:lnTo>
                    <a:pt x="81306" y="142927"/>
                  </a:lnTo>
                  <a:lnTo>
                    <a:pt x="76573" y="147660"/>
                  </a:lnTo>
                  <a:lnTo>
                    <a:pt x="70741" y="147660"/>
                  </a:lnTo>
                  <a:close/>
                </a:path>
                <a:path w="480694" h="147954">
                  <a:moveTo>
                    <a:pt x="436960" y="20805"/>
                  </a:moveTo>
                  <a:lnTo>
                    <a:pt x="480372" y="20805"/>
                  </a:lnTo>
                  <a:lnTo>
                    <a:pt x="480372" y="127011"/>
                  </a:lnTo>
                  <a:lnTo>
                    <a:pt x="436960" y="127011"/>
                  </a:lnTo>
                </a:path>
                <a:path w="480694" h="147954">
                  <a:moveTo>
                    <a:pt x="43412" y="20805"/>
                  </a:moveTo>
                  <a:lnTo>
                    <a:pt x="0" y="20805"/>
                  </a:lnTo>
                  <a:lnTo>
                    <a:pt x="0" y="127011"/>
                  </a:lnTo>
                  <a:lnTo>
                    <a:pt x="43412" y="127011"/>
                  </a:lnTo>
                </a:path>
              </a:pathLst>
            </a:custGeom>
            <a:ln w="1479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4" name="object 51">
            <a:extLst>
              <a:ext uri="{FF2B5EF4-FFF2-40B4-BE49-F238E27FC236}">
                <a16:creationId xmlns:a16="http://schemas.microsoft.com/office/drawing/2014/main" id="{08FB65F4-5794-0B95-4F29-A347BF01C027}"/>
              </a:ext>
            </a:extLst>
          </p:cNvPr>
          <p:cNvSpPr/>
          <p:nvPr/>
        </p:nvSpPr>
        <p:spPr>
          <a:xfrm>
            <a:off x="9682758" y="7970766"/>
            <a:ext cx="216892" cy="404688"/>
          </a:xfrm>
          <a:custGeom>
            <a:avLst/>
            <a:gdLst/>
            <a:ahLst/>
            <a:cxnLst/>
            <a:rect l="l" t="t" r="r" b="b"/>
            <a:pathLst>
              <a:path w="260350" h="485775">
                <a:moveTo>
                  <a:pt x="150173" y="0"/>
                </a:moveTo>
                <a:lnTo>
                  <a:pt x="0" y="297142"/>
                </a:lnTo>
                <a:lnTo>
                  <a:pt x="108624" y="297142"/>
                </a:lnTo>
                <a:lnTo>
                  <a:pt x="108624" y="485367"/>
                </a:lnTo>
                <a:lnTo>
                  <a:pt x="142375" y="430489"/>
                </a:lnTo>
                <a:lnTo>
                  <a:pt x="124205" y="430489"/>
                </a:lnTo>
                <a:lnTo>
                  <a:pt x="124205" y="281949"/>
                </a:lnTo>
                <a:lnTo>
                  <a:pt x="25056" y="281949"/>
                </a:lnTo>
                <a:lnTo>
                  <a:pt x="134592" y="65212"/>
                </a:lnTo>
                <a:lnTo>
                  <a:pt x="150173" y="65212"/>
                </a:lnTo>
                <a:lnTo>
                  <a:pt x="150173" y="0"/>
                </a:lnTo>
                <a:close/>
              </a:path>
              <a:path w="260350" h="485775">
                <a:moveTo>
                  <a:pt x="150173" y="65212"/>
                </a:moveTo>
                <a:lnTo>
                  <a:pt x="134592" y="65212"/>
                </a:lnTo>
                <a:lnTo>
                  <a:pt x="134592" y="254400"/>
                </a:lnTo>
                <a:lnTo>
                  <a:pt x="232516" y="254400"/>
                </a:lnTo>
                <a:lnTo>
                  <a:pt x="124205" y="430489"/>
                </a:lnTo>
                <a:lnTo>
                  <a:pt x="142375" y="430489"/>
                </a:lnTo>
                <a:lnTo>
                  <a:pt x="260023" y="239196"/>
                </a:lnTo>
                <a:lnTo>
                  <a:pt x="150173" y="239196"/>
                </a:lnTo>
                <a:lnTo>
                  <a:pt x="150173" y="652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8891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824970" y="795655"/>
            <a:ext cx="18454158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</a:t>
            </a:r>
            <a:r>
              <a:rPr lang="de-DE" dirty="0"/>
              <a:t>e</a:t>
            </a:r>
            <a:r>
              <a:rPr dirty="0" err="1"/>
              <a:t>rechnung</a:t>
            </a:r>
            <a:r>
              <a:rPr spc="-170" dirty="0"/>
              <a:t> </a:t>
            </a:r>
            <a:r>
              <a:rPr dirty="0"/>
              <a:t>der</a:t>
            </a:r>
            <a:r>
              <a:rPr spc="-160" dirty="0"/>
              <a:t> </a:t>
            </a:r>
            <a:r>
              <a:rPr spc="-10" dirty="0" err="1"/>
              <a:t>Förderung</a:t>
            </a:r>
            <a:r>
              <a:rPr lang="de-DE" spc="-10" dirty="0"/>
              <a:t> – Basisstufe (Stufe 1)</a:t>
            </a:r>
            <a:endParaRPr spc="-10" dirty="0"/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de-AT" sz="2800" b="0" spc="-10" dirty="0">
                <a:solidFill>
                  <a:srgbClr val="FFC000"/>
                </a:solidFill>
                <a:latin typeface="Arial"/>
                <a:cs typeface="Arial"/>
              </a:rPr>
              <a:t>Die Berechnungsstufe ist bei Antragstellung auszuwählen, </a:t>
            </a:r>
            <a:r>
              <a:rPr lang="de-AT" sz="2800" b="0" spc="-10" dirty="0">
                <a:solidFill>
                  <a:srgbClr val="FFC000"/>
                </a:solidFill>
              </a:rPr>
              <a:t>eine Kombination mehrerer Stufen ist nicht möglich</a:t>
            </a:r>
            <a:endParaRPr sz="2800" b="0" spc="-1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DED78BA8-B964-1D41-6B0B-54193FED69F1}"/>
              </a:ext>
            </a:extLst>
          </p:cNvPr>
          <p:cNvSpPr txBox="1"/>
          <p:nvPr/>
        </p:nvSpPr>
        <p:spPr>
          <a:xfrm>
            <a:off x="809625" y="437840"/>
            <a:ext cx="887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</p:txBody>
      </p:sp>
      <p:sp>
        <p:nvSpPr>
          <p:cNvPr id="47" name="object 5">
            <a:extLst>
              <a:ext uri="{FF2B5EF4-FFF2-40B4-BE49-F238E27FC236}">
                <a16:creationId xmlns:a16="http://schemas.microsoft.com/office/drawing/2014/main" id="{143CA6BC-A0A1-8BA8-CF07-40D65295F360}"/>
              </a:ext>
            </a:extLst>
          </p:cNvPr>
          <p:cNvSpPr txBox="1"/>
          <p:nvPr/>
        </p:nvSpPr>
        <p:spPr>
          <a:xfrm>
            <a:off x="824970" y="2318375"/>
            <a:ext cx="18194550" cy="904683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spcBef>
                <a:spcPts val="160"/>
              </a:spcBef>
            </a:pPr>
            <a:r>
              <a:rPr sz="2400" b="1" dirty="0">
                <a:solidFill>
                  <a:srgbClr val="00387A"/>
                </a:solidFill>
                <a:latin typeface="Arial"/>
                <a:cs typeface="Arial"/>
              </a:rPr>
              <a:t>Basis</a:t>
            </a:r>
            <a:r>
              <a:rPr lang="de-AT" sz="2400" b="1" spc="-100" dirty="0">
                <a:solidFill>
                  <a:srgbClr val="00387A"/>
                </a:solidFill>
                <a:latin typeface="Arial"/>
                <a:cs typeface="Arial"/>
              </a:rPr>
              <a:t>f</a:t>
            </a:r>
            <a:r>
              <a:rPr sz="2400" b="1" dirty="0" err="1">
                <a:solidFill>
                  <a:srgbClr val="00387A"/>
                </a:solidFill>
                <a:latin typeface="Arial"/>
                <a:cs typeface="Arial"/>
              </a:rPr>
              <a:t>örderung</a:t>
            </a:r>
            <a:r>
              <a:rPr sz="2400" b="1" spc="-9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z="2400" b="1" spc="-25" dirty="0">
                <a:solidFill>
                  <a:srgbClr val="00387A"/>
                </a:solidFill>
                <a:latin typeface="Arial"/>
                <a:cs typeface="Arial"/>
              </a:rPr>
              <a:t>umfasst</a:t>
            </a:r>
            <a:r>
              <a:rPr lang="de-AT" sz="2400" b="1" spc="-2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AT" sz="2400" b="1" spc="-20" dirty="0">
                <a:solidFill>
                  <a:srgbClr val="00387A"/>
                </a:solidFill>
                <a:latin typeface="Arial"/>
                <a:cs typeface="Arial"/>
              </a:rPr>
              <a:t>Treibstoffe (nur in der Basisstufe möglich)</a:t>
            </a:r>
            <a:r>
              <a:rPr sz="2400" b="1" spc="-20" dirty="0">
                <a:solidFill>
                  <a:srgbClr val="00387A"/>
                </a:solidFill>
                <a:latin typeface="Arial"/>
                <a:cs typeface="Arial"/>
              </a:rPr>
              <a:t>,</a:t>
            </a:r>
            <a:r>
              <a:rPr sz="2400" b="1" spc="-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b="1" spc="-10" dirty="0" err="1">
                <a:solidFill>
                  <a:srgbClr val="00387A"/>
                </a:solidFill>
                <a:latin typeface="Arial"/>
                <a:cs typeface="Arial"/>
              </a:rPr>
              <a:t>Erdgas</a:t>
            </a:r>
            <a:r>
              <a:rPr sz="2400" b="1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2400" b="1" spc="-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endParaRPr sz="2400" dirty="0"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Untergrenze		EUR 2.000,-</a:t>
            </a:r>
          </a:p>
          <a:p>
            <a:pPr marL="12700">
              <a:spcBef>
                <a:spcPts val="35"/>
              </a:spcBef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Obergrenze 		EUR 400.000,- (für die Obergrenze werden verbundene Unternehmen zusammengerechnet)</a:t>
            </a:r>
          </a:p>
          <a:p>
            <a:pPr marL="12700">
              <a:spcBef>
                <a:spcPts val="1775"/>
              </a:spcBef>
            </a:pPr>
            <a:r>
              <a:rPr lang="de-DE" sz="2400" b="1" dirty="0">
                <a:solidFill>
                  <a:srgbClr val="00387A"/>
                </a:solidFill>
                <a:latin typeface="Arial"/>
                <a:cs typeface="Arial"/>
              </a:rPr>
              <a:t>Ermittlung</a:t>
            </a:r>
            <a:r>
              <a:rPr sz="2400" b="1" dirty="0">
                <a:solidFill>
                  <a:srgbClr val="00387A"/>
                </a:solidFill>
                <a:latin typeface="Arial"/>
                <a:cs typeface="Arial"/>
              </a:rPr>
              <a:t> der </a:t>
            </a:r>
            <a:r>
              <a:rPr sz="2400" b="1" dirty="0" err="1">
                <a:solidFill>
                  <a:srgbClr val="00387A"/>
                </a:solidFill>
                <a:latin typeface="Arial"/>
                <a:cs typeface="Arial"/>
              </a:rPr>
              <a:t>Förderhöhe</a:t>
            </a:r>
            <a:r>
              <a:rPr lang="de-DE" sz="2400" b="1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z="2000" dirty="0">
                <a:solidFill>
                  <a:srgbClr val="00387A"/>
                </a:solidFill>
                <a:latin typeface="Arial"/>
                <a:cs typeface="Arial"/>
              </a:rPr>
              <a:t>(Festzustellen durch WirtschaftsprüferInnen/SteuerberaterInnen/BilanzbuchhalterInnen)</a:t>
            </a:r>
            <a:endParaRPr sz="200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sz="2400" dirty="0">
                <a:solidFill>
                  <a:srgbClr val="00387A"/>
                </a:solidFill>
                <a:latin typeface="Arial"/>
                <a:cs typeface="Arial"/>
              </a:rPr>
              <a:t>30%</a:t>
            </a:r>
            <a:r>
              <a:rPr sz="2400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2400" spc="-3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spc="-10" dirty="0" err="1">
                <a:solidFill>
                  <a:srgbClr val="00387A"/>
                </a:solidFill>
                <a:latin typeface="Arial"/>
                <a:cs typeface="Arial"/>
              </a:rPr>
              <a:t>Mehrkosten</a:t>
            </a:r>
            <a:r>
              <a:rPr lang="de-DE" sz="2400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00387A"/>
                </a:solidFill>
                <a:latin typeface="Arial"/>
                <a:cs typeface="Arial"/>
              </a:rPr>
              <a:t>gegenüber</a:t>
            </a:r>
            <a:r>
              <a:rPr sz="2400" spc="-9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0387A"/>
                </a:solidFill>
                <a:latin typeface="Arial"/>
                <a:cs typeface="Arial"/>
              </a:rPr>
              <a:t>2021</a:t>
            </a:r>
            <a:endParaRPr lang="de-DE" sz="2400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endParaRPr lang="de-AT" sz="240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lang="de-AT" sz="2400" b="1" spc="-20" dirty="0">
                <a:solidFill>
                  <a:srgbClr val="00387A"/>
                </a:solidFill>
                <a:latin typeface="Arial"/>
                <a:cs typeface="Arial"/>
              </a:rPr>
              <a:t>Berechnungsformel:  </a:t>
            </a:r>
            <a:r>
              <a:rPr lang="de-AT" sz="2400" b="1" u="sng" spc="-20" dirty="0">
                <a:solidFill>
                  <a:srgbClr val="00387A"/>
                </a:solidFill>
                <a:latin typeface="Arial"/>
                <a:cs typeface="Arial"/>
              </a:rPr>
              <a:t>Preisanstieg</a:t>
            </a:r>
            <a:r>
              <a:rPr lang="de-AT" sz="2400" b="1" spc="-20" dirty="0">
                <a:solidFill>
                  <a:srgbClr val="00387A"/>
                </a:solidFill>
                <a:latin typeface="Arial"/>
                <a:cs typeface="Arial"/>
              </a:rPr>
              <a:t> (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von 2021 auf 2022</a:t>
            </a:r>
            <a:r>
              <a:rPr lang="de-AT" sz="2400" b="1" spc="-20" dirty="0">
                <a:solidFill>
                  <a:srgbClr val="00387A"/>
                </a:solidFill>
                <a:latin typeface="Arial"/>
                <a:cs typeface="Arial"/>
              </a:rPr>
              <a:t>) x </a:t>
            </a:r>
            <a:r>
              <a:rPr lang="de-AT" sz="2400" b="1" u="sng" spc="-20" dirty="0">
                <a:solidFill>
                  <a:srgbClr val="00387A"/>
                </a:solidFill>
                <a:latin typeface="Arial"/>
                <a:cs typeface="Arial"/>
              </a:rPr>
              <a:t>Verbrauch im Förderungszeitraum 2022 </a:t>
            </a:r>
            <a:r>
              <a:rPr lang="de-AT" sz="2400" b="1" spc="-20" dirty="0">
                <a:solidFill>
                  <a:srgbClr val="00387A"/>
                </a:solidFill>
                <a:latin typeface="Arial"/>
                <a:cs typeface="Arial"/>
              </a:rPr>
              <a:t>x </a:t>
            </a:r>
            <a:r>
              <a:rPr lang="de-AT" sz="2400" b="1" u="sng" spc="-20" dirty="0">
                <a:solidFill>
                  <a:srgbClr val="00387A"/>
                </a:solidFill>
                <a:latin typeface="Arial"/>
                <a:cs typeface="Arial"/>
              </a:rPr>
              <a:t>30%</a:t>
            </a:r>
          </a:p>
          <a:p>
            <a:pPr marL="12700">
              <a:spcBef>
                <a:spcPts val="35"/>
              </a:spcBef>
            </a:pPr>
            <a:endParaRPr lang="de-AT" sz="2400" b="1" u="sng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endParaRPr lang="de-AT" sz="2400" b="1" u="sng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endParaRPr lang="de-AT" sz="2400" b="1" u="sng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Ermittlung des 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Durchschnittspreises 2021 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Ermittlung des 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Durchschnittspreises </a:t>
            </a: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von II-IX 2022</a:t>
            </a:r>
            <a:endParaRPr lang="de-AT" sz="2400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Berechnung des Preisanstieges von 2021 auf 2022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Ermittlung der Verbrauchsmenge von II-IX 2022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Berechnung der förderungsfähigen Kosten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Berechnung der Zuschusshöhe</a:t>
            </a:r>
          </a:p>
          <a:p>
            <a:pPr marL="12700">
              <a:lnSpc>
                <a:spcPts val="1980"/>
              </a:lnSpc>
              <a:spcBef>
                <a:spcPts val="35"/>
              </a:spcBef>
            </a:pPr>
            <a:endParaRPr lang="de-AT" sz="240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lnSpc>
                <a:spcPts val="1980"/>
              </a:lnSpc>
              <a:spcBef>
                <a:spcPts val="35"/>
              </a:spcBef>
            </a:pPr>
            <a:r>
              <a:rPr lang="de-AT" sz="2000" b="1" spc="-20" dirty="0">
                <a:solidFill>
                  <a:srgbClr val="00387A"/>
                </a:solidFill>
                <a:latin typeface="Arial"/>
                <a:cs typeface="Arial"/>
              </a:rPr>
              <a:t>Arbeitspreis:</a:t>
            </a:r>
            <a:r>
              <a:rPr lang="de-AT" sz="2400" b="1" spc="-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pc="-20" dirty="0">
                <a:solidFill>
                  <a:srgbClr val="00387A"/>
                </a:solidFill>
                <a:latin typeface="Arial"/>
                <a:cs typeface="Arial"/>
              </a:rPr>
              <a:t>Preis pro Mengeneinheit exkl. Steuern, Abgaben, Umlagen, Transaktionskosten und Netzentgelte </a:t>
            </a:r>
          </a:p>
          <a:p>
            <a:pPr marL="12700">
              <a:lnSpc>
                <a:spcPts val="1980"/>
              </a:lnSpc>
              <a:spcBef>
                <a:spcPts val="35"/>
              </a:spcBef>
            </a:pPr>
            <a:r>
              <a:rPr lang="de-DE" spc="-20" dirty="0">
                <a:solidFill>
                  <a:srgbClr val="00387A"/>
                </a:solidFill>
                <a:latin typeface="Arial"/>
                <a:cs typeface="Arial"/>
              </a:rPr>
              <a:t>Es steht eine Berechnungshilfe in Form einer Excel-Datei auf der </a:t>
            </a:r>
            <a:r>
              <a:rPr lang="de-DE" spc="-20" dirty="0" err="1">
                <a:solidFill>
                  <a:srgbClr val="00387A"/>
                </a:solidFill>
                <a:latin typeface="Arial"/>
                <a:cs typeface="Arial"/>
              </a:rPr>
              <a:t>aws</a:t>
            </a:r>
            <a:r>
              <a:rPr lang="de-DE" spc="-20" dirty="0">
                <a:solidFill>
                  <a:srgbClr val="00387A"/>
                </a:solidFill>
                <a:latin typeface="Arial"/>
                <a:cs typeface="Arial"/>
              </a:rPr>
              <a:t>-Homepage zur Verfügung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7" name="object 5">
            <a:extLst>
              <a:ext uri="{FF2B5EF4-FFF2-40B4-BE49-F238E27FC236}">
                <a16:creationId xmlns:a16="http://schemas.microsoft.com/office/drawing/2014/main" id="{36257D7C-AF93-4754-89F6-DEEE435CAC52}"/>
              </a:ext>
            </a:extLst>
          </p:cNvPr>
          <p:cNvSpPr txBox="1"/>
          <p:nvPr/>
        </p:nvSpPr>
        <p:spPr>
          <a:xfrm>
            <a:off x="11896822" y="6073841"/>
            <a:ext cx="5979696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u="sng" spc="-20" dirty="0">
                <a:solidFill>
                  <a:srgbClr val="00387A"/>
                </a:solidFill>
                <a:latin typeface="Arial"/>
                <a:cs typeface="Arial"/>
              </a:rPr>
              <a:t>Kosten 2021 für Arbeitspreis in EUR</a:t>
            </a:r>
          </a:p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Verbrauchte Menge 2021 in kWh</a:t>
            </a:r>
          </a:p>
        </p:txBody>
      </p:sp>
      <p:sp>
        <p:nvSpPr>
          <p:cNvPr id="68" name="object 5">
            <a:extLst>
              <a:ext uri="{FF2B5EF4-FFF2-40B4-BE49-F238E27FC236}">
                <a16:creationId xmlns:a16="http://schemas.microsoft.com/office/drawing/2014/main" id="{AFCCC65B-46A2-4241-9402-9B55D22ADBB5}"/>
              </a:ext>
            </a:extLst>
          </p:cNvPr>
          <p:cNvSpPr txBox="1"/>
          <p:nvPr/>
        </p:nvSpPr>
        <p:spPr>
          <a:xfrm>
            <a:off x="9152423" y="6909677"/>
            <a:ext cx="4551144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u="sng" spc="-20" dirty="0">
                <a:solidFill>
                  <a:srgbClr val="00387A"/>
                </a:solidFill>
                <a:latin typeface="Arial"/>
                <a:cs typeface="Arial"/>
              </a:rPr>
              <a:t>Kosten II-IX 2022 für Arbeitspreis in EUR</a:t>
            </a:r>
          </a:p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Verbrauchte Menge II-IX 2022 in kWh</a:t>
            </a:r>
          </a:p>
        </p:txBody>
      </p:sp>
      <p:sp>
        <p:nvSpPr>
          <p:cNvPr id="72" name="object 5">
            <a:extLst>
              <a:ext uri="{FF2B5EF4-FFF2-40B4-BE49-F238E27FC236}">
                <a16:creationId xmlns:a16="http://schemas.microsoft.com/office/drawing/2014/main" id="{EF81EBB5-0FC5-460E-A700-9018A2FC650D}"/>
              </a:ext>
            </a:extLst>
          </p:cNvPr>
          <p:cNvSpPr txBox="1"/>
          <p:nvPr/>
        </p:nvSpPr>
        <p:spPr>
          <a:xfrm>
            <a:off x="11896822" y="7891933"/>
            <a:ext cx="6486624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Durchschnittspreis 2021 - Durchschnittspreis 2022</a:t>
            </a:r>
          </a:p>
        </p:txBody>
      </p:sp>
      <p:sp>
        <p:nvSpPr>
          <p:cNvPr id="73" name="object 5">
            <a:extLst>
              <a:ext uri="{FF2B5EF4-FFF2-40B4-BE49-F238E27FC236}">
                <a16:creationId xmlns:a16="http://schemas.microsoft.com/office/drawing/2014/main" id="{122414FC-C57F-4F58-865F-7F0B52BD6689}"/>
              </a:ext>
            </a:extLst>
          </p:cNvPr>
          <p:cNvSpPr txBox="1"/>
          <p:nvPr/>
        </p:nvSpPr>
        <p:spPr>
          <a:xfrm>
            <a:off x="9157236" y="8461296"/>
            <a:ext cx="3712944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Monatsabrechnungen II-IX 2022</a:t>
            </a:r>
          </a:p>
        </p:txBody>
      </p:sp>
      <p:sp>
        <p:nvSpPr>
          <p:cNvPr id="74" name="object 5">
            <a:extLst>
              <a:ext uri="{FF2B5EF4-FFF2-40B4-BE49-F238E27FC236}">
                <a16:creationId xmlns:a16="http://schemas.microsoft.com/office/drawing/2014/main" id="{14E245B6-EB28-4130-A4B1-B779EF2695D6}"/>
              </a:ext>
            </a:extLst>
          </p:cNvPr>
          <p:cNvSpPr txBox="1"/>
          <p:nvPr/>
        </p:nvSpPr>
        <p:spPr>
          <a:xfrm>
            <a:off x="11896822" y="9281216"/>
            <a:ext cx="5732245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Verbrauchsmenge </a:t>
            </a:r>
            <a:r>
              <a:rPr lang="de-AT" sz="2000" u="sng" spc="-20" dirty="0">
                <a:solidFill>
                  <a:srgbClr val="00387A"/>
                </a:solidFill>
                <a:latin typeface="Arial"/>
                <a:cs typeface="Arial"/>
              </a:rPr>
              <a:t>von II-IX 2022 x Preisanstieg</a:t>
            </a:r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75" name="object 5">
            <a:extLst>
              <a:ext uri="{FF2B5EF4-FFF2-40B4-BE49-F238E27FC236}">
                <a16:creationId xmlns:a16="http://schemas.microsoft.com/office/drawing/2014/main" id="{8802B792-1828-46F1-BB63-D52AF6D93AC7}"/>
              </a:ext>
            </a:extLst>
          </p:cNvPr>
          <p:cNvSpPr txBox="1"/>
          <p:nvPr/>
        </p:nvSpPr>
        <p:spPr>
          <a:xfrm>
            <a:off x="11896822" y="9903137"/>
            <a:ext cx="4227098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Förderungsfähige Kosten x 30%</a:t>
            </a:r>
          </a:p>
        </p:txBody>
      </p:sp>
      <p:sp>
        <p:nvSpPr>
          <p:cNvPr id="76" name="object 5">
            <a:extLst>
              <a:ext uri="{FF2B5EF4-FFF2-40B4-BE49-F238E27FC236}">
                <a16:creationId xmlns:a16="http://schemas.microsoft.com/office/drawing/2014/main" id="{4D3FEE44-EDEC-4668-B1CB-461DA7174020}"/>
              </a:ext>
            </a:extLst>
          </p:cNvPr>
          <p:cNvSpPr txBox="1"/>
          <p:nvPr/>
        </p:nvSpPr>
        <p:spPr>
          <a:xfrm>
            <a:off x="9500136" y="5399642"/>
            <a:ext cx="2966184" cy="39754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400" b="1" u="sng" spc="-20" dirty="0">
                <a:solidFill>
                  <a:srgbClr val="FFC000"/>
                </a:solidFill>
                <a:latin typeface="Arial"/>
                <a:cs typeface="Arial"/>
              </a:rPr>
              <a:t>Berechnungsmodus</a:t>
            </a:r>
            <a:endParaRPr lang="de-AT" sz="2400" b="1" spc="-2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77" name="object 5">
            <a:extLst>
              <a:ext uri="{FF2B5EF4-FFF2-40B4-BE49-F238E27FC236}">
                <a16:creationId xmlns:a16="http://schemas.microsoft.com/office/drawing/2014/main" id="{EB6498E6-362B-43FC-8936-B582F72219A9}"/>
              </a:ext>
            </a:extLst>
          </p:cNvPr>
          <p:cNvSpPr txBox="1"/>
          <p:nvPr/>
        </p:nvSpPr>
        <p:spPr>
          <a:xfrm>
            <a:off x="14475996" y="5399642"/>
            <a:ext cx="3651984" cy="39754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400" b="1" u="sng" spc="-20" dirty="0">
                <a:solidFill>
                  <a:srgbClr val="FFC000"/>
                </a:solidFill>
                <a:latin typeface="Arial"/>
                <a:cs typeface="Arial"/>
              </a:rPr>
              <a:t>Hochrechnungsmodus</a:t>
            </a:r>
            <a:endParaRPr lang="de-AT" sz="2400" b="1" spc="-2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78" name="object 5">
            <a:extLst>
              <a:ext uri="{FF2B5EF4-FFF2-40B4-BE49-F238E27FC236}">
                <a16:creationId xmlns:a16="http://schemas.microsoft.com/office/drawing/2014/main" id="{907B90CF-6D21-42B7-A57F-E6569EED13FF}"/>
              </a:ext>
            </a:extLst>
          </p:cNvPr>
          <p:cNvSpPr txBox="1"/>
          <p:nvPr/>
        </p:nvSpPr>
        <p:spPr>
          <a:xfrm>
            <a:off x="14498856" y="6863810"/>
            <a:ext cx="4551144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Anhand von Preismitteilungen des Energieversorgers</a:t>
            </a:r>
          </a:p>
        </p:txBody>
      </p:sp>
      <p:sp>
        <p:nvSpPr>
          <p:cNvPr id="79" name="object 5">
            <a:extLst>
              <a:ext uri="{FF2B5EF4-FFF2-40B4-BE49-F238E27FC236}">
                <a16:creationId xmlns:a16="http://schemas.microsoft.com/office/drawing/2014/main" id="{56C28AC0-1C5D-4738-B4DE-7336330FE900}"/>
              </a:ext>
            </a:extLst>
          </p:cNvPr>
          <p:cNvSpPr txBox="1"/>
          <p:nvPr/>
        </p:nvSpPr>
        <p:spPr>
          <a:xfrm>
            <a:off x="14506476" y="8348689"/>
            <a:ext cx="4002504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Fortschreibung des </a:t>
            </a:r>
            <a:r>
              <a:rPr lang="de-AT" sz="2000" spc="-20" dirty="0" err="1">
                <a:solidFill>
                  <a:srgbClr val="00387A"/>
                </a:solidFill>
                <a:latin typeface="Arial"/>
                <a:cs typeface="Arial"/>
              </a:rPr>
              <a:t>durchschnittl</a:t>
            </a:r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. Monatsverbrauchs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301681D1-DCA9-45A9-A9EC-59707691B149}"/>
              </a:ext>
            </a:extLst>
          </p:cNvPr>
          <p:cNvCxnSpPr/>
          <p:nvPr/>
        </p:nvCxnSpPr>
        <p:spPr>
          <a:xfrm>
            <a:off x="1341120" y="6909677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9D005AB0-E6FB-4A62-B074-24230F734D7D}"/>
              </a:ext>
            </a:extLst>
          </p:cNvPr>
          <p:cNvCxnSpPr/>
          <p:nvPr/>
        </p:nvCxnSpPr>
        <p:spPr>
          <a:xfrm>
            <a:off x="1289049" y="7650945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r Verbinder 80">
            <a:extLst>
              <a:ext uri="{FF2B5EF4-FFF2-40B4-BE49-F238E27FC236}">
                <a16:creationId xmlns:a16="http://schemas.microsoft.com/office/drawing/2014/main" id="{321D9DF8-1380-4894-8F26-FE8B54D2B897}"/>
              </a:ext>
            </a:extLst>
          </p:cNvPr>
          <p:cNvCxnSpPr/>
          <p:nvPr/>
        </p:nvCxnSpPr>
        <p:spPr>
          <a:xfrm>
            <a:off x="1341120" y="8348689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r Verbinder 81">
            <a:extLst>
              <a:ext uri="{FF2B5EF4-FFF2-40B4-BE49-F238E27FC236}">
                <a16:creationId xmlns:a16="http://schemas.microsoft.com/office/drawing/2014/main" id="{17C2D5BD-80C2-4441-A018-5CDF0B4E3ED7}"/>
              </a:ext>
            </a:extLst>
          </p:cNvPr>
          <p:cNvCxnSpPr/>
          <p:nvPr/>
        </p:nvCxnSpPr>
        <p:spPr>
          <a:xfrm>
            <a:off x="1341120" y="8992455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r Verbinder 82">
            <a:extLst>
              <a:ext uri="{FF2B5EF4-FFF2-40B4-BE49-F238E27FC236}">
                <a16:creationId xmlns:a16="http://schemas.microsoft.com/office/drawing/2014/main" id="{4582F25B-A508-48C7-8237-63D34DE305D6}"/>
              </a:ext>
            </a:extLst>
          </p:cNvPr>
          <p:cNvCxnSpPr/>
          <p:nvPr/>
        </p:nvCxnSpPr>
        <p:spPr>
          <a:xfrm>
            <a:off x="1289049" y="9729077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eck 8">
            <a:extLst>
              <a:ext uri="{FF2B5EF4-FFF2-40B4-BE49-F238E27FC236}">
                <a16:creationId xmlns:a16="http://schemas.microsoft.com/office/drawing/2014/main" id="{B8467B33-7D96-4F97-AC74-5DCBA9F7F549}"/>
              </a:ext>
            </a:extLst>
          </p:cNvPr>
          <p:cNvSpPr/>
          <p:nvPr/>
        </p:nvSpPr>
        <p:spPr>
          <a:xfrm>
            <a:off x="13931166" y="5272513"/>
            <a:ext cx="121920" cy="771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4" name="Rechteck 83">
            <a:extLst>
              <a:ext uri="{FF2B5EF4-FFF2-40B4-BE49-F238E27FC236}">
                <a16:creationId xmlns:a16="http://schemas.microsoft.com/office/drawing/2014/main" id="{FBBE7A28-CF4C-4B14-99BB-E2D6D3904988}"/>
              </a:ext>
            </a:extLst>
          </p:cNvPr>
          <p:cNvSpPr/>
          <p:nvPr/>
        </p:nvSpPr>
        <p:spPr>
          <a:xfrm>
            <a:off x="13949411" y="6903867"/>
            <a:ext cx="121920" cy="771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5" name="Rechteck 84">
            <a:extLst>
              <a:ext uri="{FF2B5EF4-FFF2-40B4-BE49-F238E27FC236}">
                <a16:creationId xmlns:a16="http://schemas.microsoft.com/office/drawing/2014/main" id="{4A8026C0-F303-4F4D-A328-18778EA1FFFC}"/>
              </a:ext>
            </a:extLst>
          </p:cNvPr>
          <p:cNvSpPr/>
          <p:nvPr/>
        </p:nvSpPr>
        <p:spPr>
          <a:xfrm>
            <a:off x="13931166" y="8304402"/>
            <a:ext cx="121920" cy="771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86" name="Gerader Verbinder 85">
            <a:extLst>
              <a:ext uri="{FF2B5EF4-FFF2-40B4-BE49-F238E27FC236}">
                <a16:creationId xmlns:a16="http://schemas.microsoft.com/office/drawing/2014/main" id="{B1583B11-90BE-4CA2-BEF0-23CF24201F73}"/>
              </a:ext>
            </a:extLst>
          </p:cNvPr>
          <p:cNvCxnSpPr/>
          <p:nvPr/>
        </p:nvCxnSpPr>
        <p:spPr>
          <a:xfrm>
            <a:off x="1289049" y="10353917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670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824970" y="795655"/>
            <a:ext cx="18454158" cy="118301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dirty="0"/>
              <a:t>B</a:t>
            </a:r>
            <a:r>
              <a:rPr lang="de-DE" sz="4800" dirty="0"/>
              <a:t>e</a:t>
            </a:r>
            <a:r>
              <a:rPr sz="4800" dirty="0" err="1"/>
              <a:t>rechnung</a:t>
            </a:r>
            <a:r>
              <a:rPr sz="4800" spc="-170" dirty="0"/>
              <a:t> </a:t>
            </a:r>
            <a:r>
              <a:rPr sz="4800" dirty="0"/>
              <a:t>der</a:t>
            </a:r>
            <a:r>
              <a:rPr sz="4800" spc="-160" dirty="0"/>
              <a:t> </a:t>
            </a:r>
            <a:r>
              <a:rPr sz="4800" spc="-10" dirty="0" err="1"/>
              <a:t>Förderung</a:t>
            </a:r>
            <a:r>
              <a:rPr lang="de-DE" sz="4800" spc="-10" dirty="0"/>
              <a:t> – Berechnungsstufe (Stufen 2-4)</a:t>
            </a:r>
            <a:endParaRPr sz="4800" spc="-10" dirty="0"/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lang="de-AT" sz="2800" b="0" spc="-10" dirty="0">
                <a:solidFill>
                  <a:srgbClr val="FFC000"/>
                </a:solidFill>
                <a:latin typeface="Arial"/>
                <a:cs typeface="Arial"/>
              </a:rPr>
              <a:t>Die Berechnungsstufe ist bei Antragstellung auszuwählen, </a:t>
            </a:r>
            <a:r>
              <a:rPr lang="de-AT" sz="2800" b="0" spc="-10" dirty="0">
                <a:solidFill>
                  <a:srgbClr val="FFC000"/>
                </a:solidFill>
              </a:rPr>
              <a:t>eine Kombination mehrerer Stufen ist nicht möglich</a:t>
            </a:r>
            <a:endParaRPr sz="2800" b="0" spc="-10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DED78BA8-B964-1D41-6B0B-54193FED69F1}"/>
              </a:ext>
            </a:extLst>
          </p:cNvPr>
          <p:cNvSpPr txBox="1"/>
          <p:nvPr/>
        </p:nvSpPr>
        <p:spPr>
          <a:xfrm>
            <a:off x="809625" y="437840"/>
            <a:ext cx="8873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Vorläufige Indikation basierend auf einem Richtlinienentwurf vom 10.11.2022</a:t>
            </a:r>
          </a:p>
        </p:txBody>
      </p:sp>
      <p:sp>
        <p:nvSpPr>
          <p:cNvPr id="47" name="object 5">
            <a:extLst>
              <a:ext uri="{FF2B5EF4-FFF2-40B4-BE49-F238E27FC236}">
                <a16:creationId xmlns:a16="http://schemas.microsoft.com/office/drawing/2014/main" id="{143CA6BC-A0A1-8BA8-CF07-40D65295F360}"/>
              </a:ext>
            </a:extLst>
          </p:cNvPr>
          <p:cNvSpPr txBox="1"/>
          <p:nvPr/>
        </p:nvSpPr>
        <p:spPr>
          <a:xfrm>
            <a:off x="809625" y="2072627"/>
            <a:ext cx="18621375" cy="8969122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spcBef>
                <a:spcPts val="160"/>
              </a:spcBef>
            </a:pPr>
            <a:r>
              <a:rPr lang="de-DE" sz="2400" b="1" dirty="0" err="1">
                <a:solidFill>
                  <a:srgbClr val="00387A"/>
                </a:solidFill>
                <a:latin typeface="Arial"/>
                <a:cs typeface="Arial"/>
              </a:rPr>
              <a:t>Berechnungs</a:t>
            </a:r>
            <a:r>
              <a:rPr lang="de-AT" sz="2400" b="1" spc="-100" dirty="0">
                <a:solidFill>
                  <a:srgbClr val="00387A"/>
                </a:solidFill>
                <a:latin typeface="Arial"/>
                <a:cs typeface="Arial"/>
              </a:rPr>
              <a:t>f</a:t>
            </a:r>
            <a:r>
              <a:rPr sz="2400" b="1" dirty="0" err="1">
                <a:solidFill>
                  <a:srgbClr val="00387A"/>
                </a:solidFill>
                <a:latin typeface="Arial"/>
                <a:cs typeface="Arial"/>
              </a:rPr>
              <a:t>örderung</a:t>
            </a:r>
            <a:r>
              <a:rPr sz="2400" b="1" spc="-9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z="2400" b="1" spc="-25" dirty="0">
                <a:solidFill>
                  <a:srgbClr val="00387A"/>
                </a:solidFill>
                <a:latin typeface="Arial"/>
                <a:cs typeface="Arial"/>
              </a:rPr>
              <a:t>umfasst</a:t>
            </a:r>
            <a:r>
              <a:rPr sz="2400" b="1" spc="-5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b="1" spc="-10" dirty="0" err="1">
                <a:solidFill>
                  <a:srgbClr val="00387A"/>
                </a:solidFill>
                <a:latin typeface="Arial"/>
                <a:cs typeface="Arial"/>
              </a:rPr>
              <a:t>Erdgas</a:t>
            </a:r>
            <a:r>
              <a:rPr sz="2400" b="1" spc="-1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387A"/>
                </a:solidFill>
                <a:latin typeface="Arial"/>
                <a:cs typeface="Arial"/>
              </a:rPr>
              <a:t>und</a:t>
            </a:r>
            <a:r>
              <a:rPr sz="2400" b="1" spc="-4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387A"/>
                </a:solidFill>
                <a:latin typeface="Arial"/>
                <a:cs typeface="Arial"/>
              </a:rPr>
              <a:t>Strom</a:t>
            </a:r>
            <a:r>
              <a:rPr lang="de-DE" sz="2400" b="1" spc="-10" dirty="0">
                <a:solidFill>
                  <a:srgbClr val="00387A"/>
                </a:solidFill>
                <a:latin typeface="Arial"/>
                <a:cs typeface="Arial"/>
              </a:rPr>
              <a:t> (keine Treibstoffe)</a:t>
            </a:r>
            <a:endParaRPr sz="2400" dirty="0"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Untergrenzen	Stufe 2 EUR 2.000,-		Stufe 3 EUR 2 Mio.			Stufe 4 EUR 25 Mio.</a:t>
            </a:r>
          </a:p>
          <a:p>
            <a:pPr marL="12700">
              <a:spcBef>
                <a:spcPts val="35"/>
              </a:spcBef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Obergrenzen 	Stufe 2 EUR 2 Mio. 		Stufe 3 EUR 25 Mio. 		Stufe 4 EUR 50 Mio.</a:t>
            </a:r>
          </a:p>
          <a:p>
            <a:pPr marL="12700">
              <a:spcBef>
                <a:spcPts val="35"/>
              </a:spcBef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Für Stufen 3+4: neg. EBITDA im </a:t>
            </a:r>
            <a:r>
              <a:rPr lang="de-AT" sz="2400" spc="-20" dirty="0" err="1">
                <a:solidFill>
                  <a:srgbClr val="00387A"/>
                </a:solidFill>
                <a:latin typeface="Arial"/>
                <a:cs typeface="Arial"/>
              </a:rPr>
              <a:t>jew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. Monat, ff Kosten mind. 50% des Betriebsverlustes; für Stufe 4 zusätzliche Branchenanforderung</a:t>
            </a:r>
          </a:p>
          <a:p>
            <a:pPr marL="12700">
              <a:spcBef>
                <a:spcPts val="35"/>
              </a:spcBef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Für die Obergrenzen werden verbundene Unternehmen zusammengerechnet, die darunter liegenden Stufen werden einbezogen</a:t>
            </a:r>
          </a:p>
          <a:p>
            <a:pPr marL="12700">
              <a:spcBef>
                <a:spcPts val="1775"/>
              </a:spcBef>
            </a:pPr>
            <a:r>
              <a:rPr lang="de-DE" sz="2400" b="1" dirty="0">
                <a:solidFill>
                  <a:srgbClr val="00387A"/>
                </a:solidFill>
                <a:latin typeface="Arial"/>
                <a:cs typeface="Arial"/>
              </a:rPr>
              <a:t>Ermittlung</a:t>
            </a:r>
            <a:r>
              <a:rPr sz="2400" b="1" dirty="0">
                <a:solidFill>
                  <a:srgbClr val="00387A"/>
                </a:solidFill>
                <a:latin typeface="Arial"/>
                <a:cs typeface="Arial"/>
              </a:rPr>
              <a:t> der </a:t>
            </a:r>
            <a:r>
              <a:rPr sz="2400" b="1" dirty="0" err="1">
                <a:solidFill>
                  <a:srgbClr val="00387A"/>
                </a:solidFill>
                <a:latin typeface="Arial"/>
                <a:cs typeface="Arial"/>
              </a:rPr>
              <a:t>Förderhöhe</a:t>
            </a:r>
            <a:r>
              <a:rPr lang="de-DE" sz="2400" b="1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lang="de-DE" sz="2000" dirty="0">
                <a:solidFill>
                  <a:srgbClr val="00387A"/>
                </a:solidFill>
                <a:latin typeface="Arial"/>
                <a:cs typeface="Arial"/>
              </a:rPr>
              <a:t>(Festzustellen durch WirtschaftsprüferInnen/SteuerberaterInnen/BilanzbuchhalterInnen)</a:t>
            </a:r>
            <a:endParaRPr sz="200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sz="2400" dirty="0">
                <a:solidFill>
                  <a:srgbClr val="00387A"/>
                </a:solidFill>
                <a:latin typeface="Arial"/>
                <a:cs typeface="Arial"/>
              </a:rPr>
              <a:t>30%</a:t>
            </a:r>
            <a:r>
              <a:rPr sz="2400" spc="-40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0387A"/>
                </a:solidFill>
                <a:latin typeface="Arial"/>
                <a:cs typeface="Arial"/>
              </a:rPr>
              <a:t>der</a:t>
            </a:r>
            <a:r>
              <a:rPr sz="2400" spc="-35" dirty="0">
                <a:solidFill>
                  <a:srgbClr val="00387A"/>
                </a:solidFill>
                <a:latin typeface="Arial"/>
                <a:cs typeface="Arial"/>
              </a:rPr>
              <a:t> </a:t>
            </a:r>
            <a:r>
              <a:rPr sz="2400" spc="-10" dirty="0" err="1">
                <a:solidFill>
                  <a:srgbClr val="00387A"/>
                </a:solidFill>
                <a:latin typeface="Arial"/>
                <a:cs typeface="Arial"/>
              </a:rPr>
              <a:t>Mehrkoste</a:t>
            </a:r>
            <a:r>
              <a:rPr lang="de-DE" sz="2400" spc="-10" dirty="0">
                <a:solidFill>
                  <a:srgbClr val="00387A"/>
                </a:solidFill>
                <a:latin typeface="Arial"/>
                <a:cs typeface="Arial"/>
              </a:rPr>
              <a:t>n, die sich aus dem über eine Verdoppelung des Durchschnittspreises 2021 hinausgehenden Preisanstieg ergeben.</a:t>
            </a:r>
            <a:endParaRPr lang="de-DE" sz="2400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endParaRPr lang="de-AT" sz="2400" b="1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lang="de-AT" sz="2400" b="1" spc="-20" dirty="0">
                <a:solidFill>
                  <a:srgbClr val="00387A"/>
                </a:solidFill>
                <a:latin typeface="Arial"/>
                <a:cs typeface="Arial"/>
              </a:rPr>
              <a:t>Berechnungsformel (auf Monatsbasis): </a:t>
            </a:r>
          </a:p>
          <a:p>
            <a:pPr marL="12700">
              <a:spcBef>
                <a:spcPts val="35"/>
              </a:spcBef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(</a:t>
            </a:r>
            <a:r>
              <a:rPr lang="de-AT" sz="2400" u="sng" spc="-20" dirty="0" err="1">
                <a:solidFill>
                  <a:srgbClr val="00387A"/>
                </a:solidFill>
                <a:latin typeface="Arial"/>
                <a:cs typeface="Arial"/>
              </a:rPr>
              <a:t>Preis</a:t>
            </a:r>
            <a:r>
              <a:rPr lang="de-AT" sz="1400" u="sng" spc="-20" dirty="0" err="1">
                <a:solidFill>
                  <a:srgbClr val="00387A"/>
                </a:solidFill>
                <a:latin typeface="Arial"/>
                <a:cs typeface="Arial"/>
              </a:rPr>
              <a:t>M</a:t>
            </a: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 2022 – 2 x </a:t>
            </a:r>
            <a:r>
              <a:rPr lang="de-AT" sz="2400" u="sng" spc="-20" dirty="0" err="1">
                <a:solidFill>
                  <a:srgbClr val="00387A"/>
                </a:solidFill>
                <a:latin typeface="Arial"/>
                <a:cs typeface="Arial"/>
              </a:rPr>
              <a:t>Preis</a:t>
            </a:r>
            <a:r>
              <a:rPr lang="de-AT" sz="1400" u="sng" spc="-20" dirty="0" err="1">
                <a:solidFill>
                  <a:srgbClr val="00387A"/>
                </a:solidFill>
                <a:latin typeface="Arial"/>
                <a:cs typeface="Arial"/>
              </a:rPr>
              <a:t>J</a:t>
            </a: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 2021) 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 x </a:t>
            </a:r>
            <a:r>
              <a:rPr lang="de-AT" sz="2400" u="sng" spc="-20" dirty="0" err="1">
                <a:solidFill>
                  <a:srgbClr val="00387A"/>
                </a:solidFill>
                <a:latin typeface="Arial"/>
                <a:cs typeface="Arial"/>
              </a:rPr>
              <a:t>Verbrauch</a:t>
            </a:r>
            <a:r>
              <a:rPr lang="de-AT" sz="1400" u="sng" spc="-20" dirty="0" err="1">
                <a:solidFill>
                  <a:srgbClr val="00387A"/>
                </a:solidFill>
                <a:latin typeface="Arial"/>
                <a:cs typeface="Arial"/>
              </a:rPr>
              <a:t>M</a:t>
            </a: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 2022* 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x </a:t>
            </a: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30%</a:t>
            </a:r>
          </a:p>
          <a:p>
            <a:pPr marL="12700">
              <a:spcBef>
                <a:spcPts val="35"/>
              </a:spcBef>
            </a:pPr>
            <a:endParaRPr lang="de-AT" sz="2400" u="sng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*</a:t>
            </a:r>
            <a:r>
              <a:rPr lang="de-AT" sz="2400" spc="-20" dirty="0" err="1">
                <a:solidFill>
                  <a:srgbClr val="00387A"/>
                </a:solidFill>
                <a:latin typeface="Arial"/>
                <a:cs typeface="Arial"/>
              </a:rPr>
              <a:t>Verbrauch</a:t>
            </a:r>
            <a:r>
              <a:rPr lang="de-AT" sz="1400" spc="-20" dirty="0" err="1">
                <a:solidFill>
                  <a:srgbClr val="00387A"/>
                </a:solidFill>
                <a:latin typeface="Arial"/>
                <a:cs typeface="Arial"/>
              </a:rPr>
              <a:t>M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 2022 gedeckelt mit 70% von </a:t>
            </a:r>
            <a:r>
              <a:rPr lang="de-AT" sz="2400" spc="-20" dirty="0" err="1">
                <a:solidFill>
                  <a:srgbClr val="00387A"/>
                </a:solidFill>
                <a:latin typeface="Arial"/>
                <a:cs typeface="Arial"/>
              </a:rPr>
              <a:t>Verbrauch</a:t>
            </a:r>
            <a:r>
              <a:rPr lang="de-AT" sz="1400" spc="-20" dirty="0" err="1">
                <a:solidFill>
                  <a:srgbClr val="00387A"/>
                </a:solidFill>
                <a:latin typeface="Arial"/>
                <a:cs typeface="Arial"/>
              </a:rPr>
              <a:t>M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 2021</a:t>
            </a:r>
          </a:p>
          <a:p>
            <a:pPr marL="12700">
              <a:spcBef>
                <a:spcPts val="35"/>
              </a:spcBef>
            </a:pPr>
            <a:endParaRPr lang="de-AT" sz="2400" b="1" u="sng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Ermittlung des 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Durchschnittspreises 2021 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Ermittlung jedes einzelnen Monatspreises 2022 von II-IX 2022</a:t>
            </a:r>
            <a:endParaRPr lang="de-AT" sz="2400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Berechnung des </a:t>
            </a:r>
            <a:r>
              <a:rPr lang="de-AT" sz="2400" spc="-20" dirty="0" err="1">
                <a:solidFill>
                  <a:srgbClr val="00387A"/>
                </a:solidFill>
                <a:latin typeface="Arial"/>
                <a:cs typeface="Arial"/>
              </a:rPr>
              <a:t>monatl</a:t>
            </a:r>
            <a:r>
              <a:rPr lang="de-AT" sz="2400" spc="-20" dirty="0">
                <a:solidFill>
                  <a:srgbClr val="00387A"/>
                </a:solidFill>
                <a:latin typeface="Arial"/>
                <a:cs typeface="Arial"/>
              </a:rPr>
              <a:t>. Preisanstieges von 2021 auf 2022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Ermittlung jeder </a:t>
            </a:r>
            <a:r>
              <a:rPr lang="de-AT" sz="2400" u="sng" spc="-20" dirty="0" err="1">
                <a:solidFill>
                  <a:srgbClr val="00387A"/>
                </a:solidFill>
                <a:latin typeface="Arial"/>
                <a:cs typeface="Arial"/>
              </a:rPr>
              <a:t>monatl</a:t>
            </a: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. Verbrauchsmenge von II-IX 2022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Berechnung der förderungsfähigen Kosten</a:t>
            </a:r>
          </a:p>
          <a:p>
            <a:pPr marL="4699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de-AT" sz="2400" u="sng" spc="-20" dirty="0">
                <a:solidFill>
                  <a:srgbClr val="00387A"/>
                </a:solidFill>
                <a:latin typeface="Arial"/>
                <a:cs typeface="Arial"/>
              </a:rPr>
              <a:t>Berechnung der Zuschusshöhe</a:t>
            </a:r>
            <a:endParaRPr lang="de-AT" sz="2400" b="1" spc="-20" dirty="0">
              <a:solidFill>
                <a:srgbClr val="00387A"/>
              </a:solidFill>
              <a:latin typeface="Arial"/>
              <a:cs typeface="Arial"/>
            </a:endParaRPr>
          </a:p>
        </p:txBody>
      </p:sp>
      <p:sp>
        <p:nvSpPr>
          <p:cNvPr id="67" name="object 5">
            <a:extLst>
              <a:ext uri="{FF2B5EF4-FFF2-40B4-BE49-F238E27FC236}">
                <a16:creationId xmlns:a16="http://schemas.microsoft.com/office/drawing/2014/main" id="{36257D7C-AF93-4754-89F6-DEEE435CAC52}"/>
              </a:ext>
            </a:extLst>
          </p:cNvPr>
          <p:cNvSpPr txBox="1"/>
          <p:nvPr/>
        </p:nvSpPr>
        <p:spPr>
          <a:xfrm>
            <a:off x="10039150" y="6943798"/>
            <a:ext cx="5979696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u="sng" spc="-20" dirty="0">
                <a:solidFill>
                  <a:srgbClr val="00387A"/>
                </a:solidFill>
                <a:latin typeface="Arial"/>
                <a:cs typeface="Arial"/>
              </a:rPr>
              <a:t>Kosten 2021 für Arbeitspreis in EUR</a:t>
            </a:r>
          </a:p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Verbrauchte Menge 2021 in kWh</a:t>
            </a:r>
          </a:p>
        </p:txBody>
      </p:sp>
      <p:sp>
        <p:nvSpPr>
          <p:cNvPr id="68" name="object 5">
            <a:extLst>
              <a:ext uri="{FF2B5EF4-FFF2-40B4-BE49-F238E27FC236}">
                <a16:creationId xmlns:a16="http://schemas.microsoft.com/office/drawing/2014/main" id="{AFCCC65B-46A2-4241-9402-9B55D22ADBB5}"/>
              </a:ext>
            </a:extLst>
          </p:cNvPr>
          <p:cNvSpPr txBox="1"/>
          <p:nvPr/>
        </p:nvSpPr>
        <p:spPr>
          <a:xfrm>
            <a:off x="10039150" y="7695461"/>
            <a:ext cx="6481010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u="sng" spc="-20" dirty="0" err="1">
                <a:solidFill>
                  <a:srgbClr val="00387A"/>
                </a:solidFill>
                <a:latin typeface="Arial"/>
                <a:cs typeface="Arial"/>
              </a:rPr>
              <a:t>Kosten</a:t>
            </a:r>
            <a:r>
              <a:rPr lang="de-AT" sz="1400" u="sng" spc="-20" dirty="0" err="1">
                <a:solidFill>
                  <a:srgbClr val="00387A"/>
                </a:solidFill>
                <a:latin typeface="Arial"/>
                <a:cs typeface="Arial"/>
              </a:rPr>
              <a:t>M</a:t>
            </a:r>
            <a:r>
              <a:rPr lang="de-AT" sz="2000" u="sng" spc="-20" dirty="0">
                <a:solidFill>
                  <a:srgbClr val="00387A"/>
                </a:solidFill>
                <a:latin typeface="Arial"/>
                <a:cs typeface="Arial"/>
              </a:rPr>
              <a:t> 2022 für Arbeitspreis in EUR</a:t>
            </a:r>
          </a:p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Verbrauchte Menge des Monats 2022</a:t>
            </a:r>
          </a:p>
        </p:txBody>
      </p:sp>
      <p:sp>
        <p:nvSpPr>
          <p:cNvPr id="73" name="object 5">
            <a:extLst>
              <a:ext uri="{FF2B5EF4-FFF2-40B4-BE49-F238E27FC236}">
                <a16:creationId xmlns:a16="http://schemas.microsoft.com/office/drawing/2014/main" id="{122414FC-C57F-4F58-865F-7F0B52BD6689}"/>
              </a:ext>
            </a:extLst>
          </p:cNvPr>
          <p:cNvSpPr txBox="1"/>
          <p:nvPr/>
        </p:nvSpPr>
        <p:spPr>
          <a:xfrm>
            <a:off x="10039150" y="9177293"/>
            <a:ext cx="8793480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Monatsabrechnungen II-IX 2022, gedeckelt mit 70% des Verbrauchs 2021</a:t>
            </a:r>
          </a:p>
        </p:txBody>
      </p:sp>
      <p:sp>
        <p:nvSpPr>
          <p:cNvPr id="74" name="object 5">
            <a:extLst>
              <a:ext uri="{FF2B5EF4-FFF2-40B4-BE49-F238E27FC236}">
                <a16:creationId xmlns:a16="http://schemas.microsoft.com/office/drawing/2014/main" id="{14E245B6-EB28-4130-A4B1-B779EF2695D6}"/>
              </a:ext>
            </a:extLst>
          </p:cNvPr>
          <p:cNvSpPr txBox="1"/>
          <p:nvPr/>
        </p:nvSpPr>
        <p:spPr>
          <a:xfrm>
            <a:off x="10039150" y="9848076"/>
            <a:ext cx="8126930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Verbrauchsmenge des Monats x Preisanstieg des Monats </a:t>
            </a:r>
          </a:p>
        </p:txBody>
      </p:sp>
      <p:sp>
        <p:nvSpPr>
          <p:cNvPr id="75" name="object 5">
            <a:extLst>
              <a:ext uri="{FF2B5EF4-FFF2-40B4-BE49-F238E27FC236}">
                <a16:creationId xmlns:a16="http://schemas.microsoft.com/office/drawing/2014/main" id="{8802B792-1828-46F1-BB63-D52AF6D93AC7}"/>
              </a:ext>
            </a:extLst>
          </p:cNvPr>
          <p:cNvSpPr txBox="1"/>
          <p:nvPr/>
        </p:nvSpPr>
        <p:spPr>
          <a:xfrm>
            <a:off x="10039150" y="10491384"/>
            <a:ext cx="4227098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Förderungsfähige Kosten x 30%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301681D1-DCA9-45A9-A9EC-59707691B149}"/>
              </a:ext>
            </a:extLst>
          </p:cNvPr>
          <p:cNvCxnSpPr/>
          <p:nvPr/>
        </p:nvCxnSpPr>
        <p:spPr>
          <a:xfrm>
            <a:off x="1341120" y="6909677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r Verbinder 79">
            <a:extLst>
              <a:ext uri="{FF2B5EF4-FFF2-40B4-BE49-F238E27FC236}">
                <a16:creationId xmlns:a16="http://schemas.microsoft.com/office/drawing/2014/main" id="{9D005AB0-E6FB-4A62-B074-24230F734D7D}"/>
              </a:ext>
            </a:extLst>
          </p:cNvPr>
          <p:cNvCxnSpPr/>
          <p:nvPr/>
        </p:nvCxnSpPr>
        <p:spPr>
          <a:xfrm>
            <a:off x="1289049" y="7650945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r Verbinder 80">
            <a:extLst>
              <a:ext uri="{FF2B5EF4-FFF2-40B4-BE49-F238E27FC236}">
                <a16:creationId xmlns:a16="http://schemas.microsoft.com/office/drawing/2014/main" id="{321D9DF8-1380-4894-8F26-FE8B54D2B897}"/>
              </a:ext>
            </a:extLst>
          </p:cNvPr>
          <p:cNvCxnSpPr/>
          <p:nvPr/>
        </p:nvCxnSpPr>
        <p:spPr>
          <a:xfrm>
            <a:off x="1341120" y="8348689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r Verbinder 81">
            <a:extLst>
              <a:ext uri="{FF2B5EF4-FFF2-40B4-BE49-F238E27FC236}">
                <a16:creationId xmlns:a16="http://schemas.microsoft.com/office/drawing/2014/main" id="{17C2D5BD-80C2-4441-A018-5CDF0B4E3ED7}"/>
              </a:ext>
            </a:extLst>
          </p:cNvPr>
          <p:cNvCxnSpPr/>
          <p:nvPr/>
        </p:nvCxnSpPr>
        <p:spPr>
          <a:xfrm>
            <a:off x="1341120" y="8992455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r Verbinder 82">
            <a:extLst>
              <a:ext uri="{FF2B5EF4-FFF2-40B4-BE49-F238E27FC236}">
                <a16:creationId xmlns:a16="http://schemas.microsoft.com/office/drawing/2014/main" id="{4582F25B-A508-48C7-8237-63D34DE305D6}"/>
              </a:ext>
            </a:extLst>
          </p:cNvPr>
          <p:cNvCxnSpPr/>
          <p:nvPr/>
        </p:nvCxnSpPr>
        <p:spPr>
          <a:xfrm>
            <a:off x="1289049" y="9729077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r Verbinder 85">
            <a:extLst>
              <a:ext uri="{FF2B5EF4-FFF2-40B4-BE49-F238E27FC236}">
                <a16:creationId xmlns:a16="http://schemas.microsoft.com/office/drawing/2014/main" id="{B1583B11-90BE-4CA2-BEF0-23CF24201F73}"/>
              </a:ext>
            </a:extLst>
          </p:cNvPr>
          <p:cNvCxnSpPr/>
          <p:nvPr/>
        </p:nvCxnSpPr>
        <p:spPr>
          <a:xfrm>
            <a:off x="1289049" y="10353917"/>
            <a:ext cx="17586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ject 5">
            <a:extLst>
              <a:ext uri="{FF2B5EF4-FFF2-40B4-BE49-F238E27FC236}">
                <a16:creationId xmlns:a16="http://schemas.microsoft.com/office/drawing/2014/main" id="{2F2CBD8B-3467-469F-B715-50EBB13111CF}"/>
              </a:ext>
            </a:extLst>
          </p:cNvPr>
          <p:cNvSpPr txBox="1"/>
          <p:nvPr/>
        </p:nvSpPr>
        <p:spPr>
          <a:xfrm>
            <a:off x="10039150" y="8525437"/>
            <a:ext cx="7197290" cy="335989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r>
              <a:rPr lang="de-AT" sz="2000" spc="-20" dirty="0" err="1">
                <a:solidFill>
                  <a:srgbClr val="00387A"/>
                </a:solidFill>
                <a:latin typeface="Arial"/>
                <a:cs typeface="Arial"/>
              </a:rPr>
              <a:t>Preis</a:t>
            </a:r>
            <a:r>
              <a:rPr lang="de-AT" sz="1400" spc="-20" dirty="0" err="1">
                <a:solidFill>
                  <a:srgbClr val="00387A"/>
                </a:solidFill>
                <a:latin typeface="Arial"/>
                <a:cs typeface="Arial"/>
              </a:rPr>
              <a:t>M</a:t>
            </a:r>
            <a:r>
              <a:rPr lang="de-AT" sz="2000" spc="-20" dirty="0">
                <a:solidFill>
                  <a:srgbClr val="00387A"/>
                </a:solidFill>
                <a:latin typeface="Arial"/>
                <a:cs typeface="Arial"/>
              </a:rPr>
              <a:t> 2022 – 2 x Durchschnittspreis 2021</a:t>
            </a:r>
          </a:p>
        </p:txBody>
      </p:sp>
      <p:sp>
        <p:nvSpPr>
          <p:cNvPr id="25" name="object 5">
            <a:extLst>
              <a:ext uri="{FF2B5EF4-FFF2-40B4-BE49-F238E27FC236}">
                <a16:creationId xmlns:a16="http://schemas.microsoft.com/office/drawing/2014/main" id="{2ADCA777-7674-475B-A254-161056758A72}"/>
              </a:ext>
            </a:extLst>
          </p:cNvPr>
          <p:cNvSpPr txBox="1"/>
          <p:nvPr/>
        </p:nvSpPr>
        <p:spPr>
          <a:xfrm>
            <a:off x="10082529" y="5006069"/>
            <a:ext cx="8845551" cy="156709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spcBef>
                <a:spcPts val="35"/>
              </a:spcBef>
            </a:pPr>
            <a:r>
              <a:rPr lang="de-DE" sz="2000" b="1" spc="-20" dirty="0">
                <a:solidFill>
                  <a:srgbClr val="00387A"/>
                </a:solidFill>
                <a:latin typeface="Arial"/>
                <a:cs typeface="Arial"/>
              </a:rPr>
              <a:t>Arbeitspreis: </a:t>
            </a:r>
            <a:r>
              <a:rPr lang="de-DE" sz="2000" spc="-20" dirty="0">
                <a:solidFill>
                  <a:srgbClr val="00387A"/>
                </a:solidFill>
                <a:latin typeface="Arial"/>
                <a:cs typeface="Arial"/>
              </a:rPr>
              <a:t>Preis pro Mengeneinheit exkl. Steuern, Abgaben, Umlagen, Transaktionskosten und Netzentgelte </a:t>
            </a:r>
          </a:p>
          <a:p>
            <a:pPr marL="12700">
              <a:spcBef>
                <a:spcPts val="35"/>
              </a:spcBef>
            </a:pPr>
            <a:endParaRPr lang="de-DE" sz="2000" spc="-20" dirty="0">
              <a:solidFill>
                <a:srgbClr val="00387A"/>
              </a:solidFill>
              <a:latin typeface="Arial"/>
              <a:cs typeface="Arial"/>
            </a:endParaRPr>
          </a:p>
          <a:p>
            <a:pPr marL="12700">
              <a:spcBef>
                <a:spcPts val="35"/>
              </a:spcBef>
            </a:pPr>
            <a:r>
              <a:rPr lang="de-DE" sz="2000" spc="-20" dirty="0">
                <a:solidFill>
                  <a:srgbClr val="00387A"/>
                </a:solidFill>
                <a:latin typeface="Arial"/>
                <a:cs typeface="Arial"/>
              </a:rPr>
              <a:t>Es steht demnächst eine Berechnungshilfe in Form einer Excel-Datei auf der </a:t>
            </a:r>
            <a:r>
              <a:rPr lang="de-DE" sz="2000" spc="-20" dirty="0" err="1">
                <a:solidFill>
                  <a:srgbClr val="00387A"/>
                </a:solidFill>
                <a:latin typeface="Arial"/>
                <a:cs typeface="Arial"/>
              </a:rPr>
              <a:t>aws</a:t>
            </a:r>
            <a:r>
              <a:rPr lang="de-DE" sz="2000" spc="-20" dirty="0">
                <a:solidFill>
                  <a:srgbClr val="00387A"/>
                </a:solidFill>
                <a:latin typeface="Arial"/>
                <a:cs typeface="Arial"/>
              </a:rPr>
              <a:t>-Homepage zur Verfügung</a:t>
            </a:r>
            <a:endParaRPr lang="de-DE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8501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elfolie - Tagesordnungspunkte">
  <a:themeElements>
    <a:clrScheme name="PPT AR">
      <a:dk1>
        <a:srgbClr val="00377A"/>
      </a:dk1>
      <a:lt1>
        <a:srgbClr val="FFFFFF"/>
      </a:lt1>
      <a:dk2>
        <a:srgbClr val="000000"/>
      </a:dk2>
      <a:lt2>
        <a:srgbClr val="FFFFFF"/>
      </a:lt2>
      <a:accent1>
        <a:srgbClr val="1F4E79"/>
      </a:accent1>
      <a:accent2>
        <a:srgbClr val="2E75B6"/>
      </a:accent2>
      <a:accent3>
        <a:srgbClr val="9DC3E6"/>
      </a:accent3>
      <a:accent4>
        <a:srgbClr val="DAE3F3"/>
      </a:accent4>
      <a:accent5>
        <a:srgbClr val="00B0F0"/>
      </a:accent5>
      <a:accent6>
        <a:srgbClr val="F2F2F2"/>
      </a:accent6>
      <a:hlink>
        <a:srgbClr val="65B1FE"/>
      </a:hlink>
      <a:folHlink>
        <a:srgbClr val="65B1FE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t" anchorCtr="0">
        <a:normAutofit fontScale="40000" lnSpcReduction="20000"/>
      </a:bodyPr>
      <a:lstStyle>
        <a:defPPr>
          <a:defRPr dirty="0" err="1" smtClean="0">
            <a:solidFill>
              <a:schemeClr val="accent5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olienmaster - AR-Sitzung - BLO_Entwurf_2_in-Arbeit.pptx" id="{2538DC37-3115-4A9D-AE56-6422828AA977}" vid="{9ACC7E15-142E-4F58-895F-4B161A98A82D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EE0FB56F6C7944B95FE0476062B8EB0" ma:contentTypeVersion="10" ma:contentTypeDescription="Ein neues Dokument erstellen." ma:contentTypeScope="" ma:versionID="77d78543899ac57637a88c4316f27556">
  <xsd:schema xmlns:xsd="http://www.w3.org/2001/XMLSchema" xmlns:xs="http://www.w3.org/2001/XMLSchema" xmlns:p="http://schemas.microsoft.com/office/2006/metadata/properties" xmlns:ns2="d16c1a68-7abd-48ef-b484-7d54634ec3d5" xmlns:ns3="0c00c5cf-c319-4f5a-b81f-3ae9dd0ce32d" targetNamespace="http://schemas.microsoft.com/office/2006/metadata/properties" ma:root="true" ma:fieldsID="14fa07069f5cca80d5d238c7b521c0e3" ns2:_="" ns3:_="">
    <xsd:import namespace="d16c1a68-7abd-48ef-b484-7d54634ec3d5"/>
    <xsd:import namespace="0c00c5cf-c319-4f5a-b81f-3ae9dd0ce3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6c1a68-7abd-48ef-b484-7d54634ec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247b62e5-8c39-4ebf-9884-a6d418dab9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0c5cf-c319-4f5a-b81f-3ae9dd0ce3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1db6c35-aa5e-4a80-8695-b19a07b5f99c}" ma:internalName="TaxCatchAll" ma:showField="CatchAllData" ma:web="0c00c5cf-c319-4f5a-b81f-3ae9dd0ce3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6c1a68-7abd-48ef-b484-7d54634ec3d5">
      <Terms xmlns="http://schemas.microsoft.com/office/infopath/2007/PartnerControls"/>
    </lcf76f155ced4ddcb4097134ff3c332f>
    <TaxCatchAll xmlns="0c00c5cf-c319-4f5a-b81f-3ae9dd0ce32d" xsi:nil="true"/>
  </documentManagement>
</p:properties>
</file>

<file path=customXml/itemProps1.xml><?xml version="1.0" encoding="utf-8"?>
<ds:datastoreItem xmlns:ds="http://schemas.openxmlformats.org/officeDocument/2006/customXml" ds:itemID="{5D96FF2D-D346-43A1-9540-F047D36709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CEDB8F-13DE-48E9-A569-F7412C1F23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6c1a68-7abd-48ef-b484-7d54634ec3d5"/>
    <ds:schemaRef ds:uri="0c00c5cf-c319-4f5a-b81f-3ae9dd0ce3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88B97F-0828-4AC9-A9ED-E29A05E8DB4E}">
  <ds:schemaRefs>
    <ds:schemaRef ds:uri="0c00c5cf-c319-4f5a-b81f-3ae9dd0ce32d"/>
    <ds:schemaRef ds:uri="d16c1a68-7abd-48ef-b484-7d54634ec3d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4217</Words>
  <Application>Microsoft Office PowerPoint</Application>
  <PresentationFormat>Benutzerdefiniert</PresentationFormat>
  <Paragraphs>609</Paragraphs>
  <Slides>19</Slides>
  <Notes>10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30" baseType="lpstr">
      <vt:lpstr>Arial</vt:lpstr>
      <vt:lpstr>Arial Black</vt:lpstr>
      <vt:lpstr>Calibri</vt:lpstr>
      <vt:lpstr>HelveticaNeueLT Std</vt:lpstr>
      <vt:lpstr>HelveticaNeueLTStd-Roman</vt:lpstr>
      <vt:lpstr>Symbol</vt:lpstr>
      <vt:lpstr>Times New Roman</vt:lpstr>
      <vt:lpstr>Wingdings</vt:lpstr>
      <vt:lpstr>Office Theme</vt:lpstr>
      <vt:lpstr>Titelfolie - Tagesordnungspunkte</vt:lpstr>
      <vt:lpstr>think-cell Folie</vt:lpstr>
      <vt:lpstr>Energiekostenzuschuss für Unternehmen zur teilweisen Abfederung der Preissteigerungen bei Strom, Erdgas und Treibstoffen im Zeitraum Februar bis September 2022  aws/ Wolfgang Schönecker vorläufiger Stand per 10.11.2022</vt:lpstr>
      <vt:lpstr>PowerPoint-Präsentation</vt:lpstr>
      <vt:lpstr>förderungsfähige Unternehmen</vt:lpstr>
      <vt:lpstr>Nicht förderungsfähige Unternehmen</vt:lpstr>
      <vt:lpstr>Wann ist ein Unternehmen energieintensiv? Unternehmen mit einem Umsatz von nicht mehr als 700.000 EUR (gemäß letztverfügbarem/r Jahresumsatz, Einkommenssteuer- oder Körperschaftssteuererklärung) müssen nicht energieintensiv sein  </vt:lpstr>
      <vt:lpstr>PowerPoint-Präsentation</vt:lpstr>
      <vt:lpstr>Art, Höhe und Berechnung der Förderung Förderkategorien: 4 Stufen nach Zuschusshöhe Eine Stufe ist bei Antragstellung auszuwählen, eine Kombination mehrerer Stufen ist nicht möglich</vt:lpstr>
      <vt:lpstr>Berechnung der Förderung – Basisstufe (Stufe 1) Die Berechnungsstufe ist bei Antragstellung auszuwählen, eine Kombination mehrerer Stufen ist nicht möglich</vt:lpstr>
      <vt:lpstr>Berechnung der Förderung – Berechnungsstufe (Stufen 2-4) Die Berechnungsstufe ist bei Antragstellung auszuwählen, eine Kombination mehrerer Stufen ist nicht möglich</vt:lpstr>
      <vt:lpstr>PowerPoint-Präsentation</vt:lpstr>
      <vt:lpstr>Beispiel: Bäckerei Berechnung Erdgas mit Lastprofilzähler (Basisstufe 1)</vt:lpstr>
      <vt:lpstr>Beispiel: Beherbergungsbetrieb Berechnung Strom und Erdgas (Basisstufe 1)</vt:lpstr>
      <vt:lpstr>Beispiel: Installateurbetrieb Berechnung Strom und Treibstoffe (Basisstufe 1)</vt:lpstr>
      <vt:lpstr>Basisstufe 1: Höhe der Förderung Beispiel-Hochrechnung Strom ohne Lastprofilzähler</vt:lpstr>
      <vt:lpstr>Beispiel: technologie-orientiertes Unternehmen Berechnung Strom und Erdgas (Stufe 2)</vt:lpstr>
      <vt:lpstr>Zeitlicher Ablauf</vt:lpstr>
      <vt:lpstr>Zeitlicher Ablauf</vt:lpstr>
      <vt:lpstr>Besonders betroffene Sektoren (Stufe 4)</vt:lpstr>
      <vt:lpstr>Kontaktdaten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aws Investitionsprämie Bis zu 14% Förderung für Neuinvestionen</dc:title>
  <dc:creator>Leutgeb Kurt</dc:creator>
  <cp:lastModifiedBy>Ölser Verena - WKOÖ</cp:lastModifiedBy>
  <cp:revision>15</cp:revision>
  <dcterms:created xsi:type="dcterms:W3CDTF">2020-07-30T13:28:04Z</dcterms:created>
  <dcterms:modified xsi:type="dcterms:W3CDTF">2022-11-14T07:40:02Z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2020-07-30T00:00:00Z</vt:filetime>
  </property>
  <property fmtid="{D5CDD505-2E9C-101B-9397-08002B2CF9AE}" pid="3" name="Creator">
    <vt:lpwstr>Adobe InDesign 15.1 (Macintosh)</vt:lpwstr>
  </property>
  <property fmtid="{D5CDD505-2E9C-101B-9397-08002B2CF9AE}" pid="4" name="LastSaved">
    <vt:filetime>2020-07-30T00:00:00Z</vt:filetime>
  </property>
  <property fmtid="{D5CDD505-2E9C-101B-9397-08002B2CF9AE}" pid="5" name="ContentTypeId">
    <vt:lpwstr>0x0101002EE0FB56F6C7944B95FE0476062B8EB0</vt:lpwstr>
  </property>
</Properties>
</file>