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26" r:id="rId3"/>
    <p:sldId id="438" r:id="rId4"/>
    <p:sldId id="432" r:id="rId5"/>
    <p:sldId id="433" r:id="rId6"/>
    <p:sldId id="430" r:id="rId7"/>
    <p:sldId id="429" r:id="rId8"/>
    <p:sldId id="446" r:id="rId9"/>
    <p:sldId id="427" r:id="rId10"/>
    <p:sldId id="439" r:id="rId11"/>
    <p:sldId id="442" r:id="rId12"/>
    <p:sldId id="447" r:id="rId13"/>
    <p:sldId id="406" r:id="rId14"/>
    <p:sldId id="437" r:id="rId15"/>
    <p:sldId id="449" r:id="rId16"/>
    <p:sldId id="448" r:id="rId17"/>
    <p:sldId id="452" r:id="rId18"/>
    <p:sldId id="451" r:id="rId19"/>
    <p:sldId id="453" r:id="rId20"/>
    <p:sldId id="444" r:id="rId21"/>
  </p:sldIdLst>
  <p:sldSz cx="9144000" cy="5715000" type="screen16x1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16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33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49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66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5825" algn="l" defTabSz="457165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2990" algn="l" defTabSz="457165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155" algn="l" defTabSz="457165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320" algn="l" defTabSz="457165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FED12F"/>
    <a:srgbClr val="DEB865"/>
    <a:srgbClr val="FF3238"/>
    <a:srgbClr val="FBFEC6"/>
    <a:srgbClr val="EDFE09"/>
    <a:srgbClr val="F76603"/>
    <a:srgbClr val="ABB605"/>
    <a:srgbClr val="DEDEDE"/>
    <a:srgbClr val="2B3132"/>
    <a:srgbClr val="B89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9153" autoAdjust="0"/>
  </p:normalViewPr>
  <p:slideViewPr>
    <p:cSldViewPr>
      <p:cViewPr>
        <p:scale>
          <a:sx n="116" d="100"/>
          <a:sy n="116" d="100"/>
        </p:scale>
        <p:origin x="-784" y="-168"/>
      </p:cViewPr>
      <p:guideLst>
        <p:guide orient="horz" pos="2458"/>
        <p:guide orient="horz" pos="825"/>
        <p:guide orient="horz" pos="1823"/>
        <p:guide orient="horz" pos="1279"/>
        <p:guide pos="5601"/>
        <p:guide pos="26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81" d="100"/>
          <a:sy n="81" d="100"/>
        </p:scale>
        <p:origin x="-21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9D7D5-6DB4-D54C-9B77-B33B20780CB3}" type="datetimeFigureOut">
              <a:t>21.04.15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54528-2A71-3F46-86FF-33CF874DEB5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060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1372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Open Sans"/>
                <a:cs typeface="Open Sans"/>
              </a:defRPr>
            </a:lvl1pPr>
          </a:lstStyle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9240" y="5079758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89240" y="5458958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89240" y="5843600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689240" y="6222800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689240" y="6580466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89240" y="6959666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89240" y="7344308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689240" y="7723508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89240" y="8123828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689240" y="8503028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938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1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49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6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5825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066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93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1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284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284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28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284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93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74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1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28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28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28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9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12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28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947B2-5E8D-E54C-AE92-396FE8AC6EC4}" type="slidenum">
              <a:rPr lang="de-DE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9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itel-01.png                                                   000493B6worx                           C239E343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7772400" cy="99060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514600"/>
            <a:ext cx="7086600" cy="914400"/>
          </a:xfrm>
        </p:spPr>
        <p:txBody>
          <a:bodyPr/>
          <a:lstStyle>
            <a:lvl1pPr marL="0" indent="0">
              <a:buFont typeface="Wingdings" charset="0"/>
              <a:buNone/>
              <a:defRPr sz="1800">
                <a:solidFill>
                  <a:srgbClr val="DEDEDE"/>
                </a:solidFill>
              </a:defRPr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327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85800" y="5486400"/>
            <a:ext cx="28956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733800" y="5486400"/>
            <a:ext cx="19050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F71B04D-D250-354B-B7A0-0FDB64C745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28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38100"/>
            <a:ext cx="1962150" cy="50419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38100"/>
            <a:ext cx="5734050" cy="50419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85800" y="5486400"/>
            <a:ext cx="28956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733800" y="5486400"/>
            <a:ext cx="19050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0BF1382-3EFB-1944-B01F-C5D20FC3EB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77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85800" y="5486400"/>
            <a:ext cx="28956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733800" y="5486400"/>
            <a:ext cx="19050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5198F1D-2404-BA4A-A7C1-0298FBDC34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25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5" indent="0">
              <a:buNone/>
              <a:defRPr sz="1800"/>
            </a:lvl2pPr>
            <a:lvl3pPr marL="914330" indent="0">
              <a:buNone/>
              <a:defRPr sz="1600"/>
            </a:lvl3pPr>
            <a:lvl4pPr marL="1371495" indent="0">
              <a:buNone/>
              <a:defRPr sz="1400"/>
            </a:lvl4pPr>
            <a:lvl5pPr marL="1828660" indent="0">
              <a:buNone/>
              <a:defRPr sz="1400"/>
            </a:lvl5pPr>
            <a:lvl6pPr marL="2285825" indent="0">
              <a:buNone/>
              <a:defRPr sz="1400"/>
            </a:lvl6pPr>
            <a:lvl7pPr marL="2742990" indent="0">
              <a:buNone/>
              <a:defRPr sz="1400"/>
            </a:lvl7pPr>
            <a:lvl8pPr marL="3200155" indent="0">
              <a:buNone/>
              <a:defRPr sz="1400"/>
            </a:lvl8pPr>
            <a:lvl9pPr marL="365732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85800" y="5486400"/>
            <a:ext cx="28956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733800" y="5486400"/>
            <a:ext cx="19050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137EFBC-CB8D-2A4E-8776-01697E6D8B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378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378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5800" y="5486400"/>
            <a:ext cx="28956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733800" y="5486400"/>
            <a:ext cx="19050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59E31EF-59AA-B948-AD2E-684FFC3A7F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51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5" indent="0">
              <a:buNone/>
              <a:defRPr sz="1600" b="1"/>
            </a:lvl8pPr>
            <a:lvl9pPr marL="365732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12926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5" indent="0">
              <a:buNone/>
              <a:defRPr sz="1600" b="1"/>
            </a:lvl8pPr>
            <a:lvl9pPr marL="365732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812926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685800" y="5486400"/>
            <a:ext cx="28956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3733800" y="5486400"/>
            <a:ext cx="19050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020B623-845C-9D41-BAEE-A711E5D704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37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85800" y="5486400"/>
            <a:ext cx="28956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733800" y="5486400"/>
            <a:ext cx="19050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4808CFD-7959-8B42-A308-67C30BAEEF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78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85800" y="5486400"/>
            <a:ext cx="28956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3733800" y="5486400"/>
            <a:ext cx="19050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BAD25D8-068E-414E-8973-8853F62B89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8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5" indent="0">
              <a:buNone/>
              <a:defRPr sz="900"/>
            </a:lvl6pPr>
            <a:lvl7pPr marL="2742990" indent="0">
              <a:buNone/>
              <a:defRPr sz="900"/>
            </a:lvl7pPr>
            <a:lvl8pPr marL="3200155" indent="0">
              <a:buNone/>
              <a:defRPr sz="900"/>
            </a:lvl8pPr>
            <a:lvl9pPr marL="365732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5800" y="5486400"/>
            <a:ext cx="28956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733800" y="5486400"/>
            <a:ext cx="19050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36DC8F9-CBE3-7346-836A-42F7929F40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79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0" indent="0">
              <a:buNone/>
              <a:defRPr sz="2400"/>
            </a:lvl3pPr>
            <a:lvl4pPr marL="1371495" indent="0">
              <a:buNone/>
              <a:defRPr sz="2000"/>
            </a:lvl4pPr>
            <a:lvl5pPr marL="1828660" indent="0">
              <a:buNone/>
              <a:defRPr sz="2000"/>
            </a:lvl5pPr>
            <a:lvl6pPr marL="2285825" indent="0">
              <a:buNone/>
              <a:defRPr sz="2000"/>
            </a:lvl6pPr>
            <a:lvl7pPr marL="2742990" indent="0">
              <a:buNone/>
              <a:defRPr sz="2000"/>
            </a:lvl7pPr>
            <a:lvl8pPr marL="3200155" indent="0">
              <a:buNone/>
              <a:defRPr sz="2000"/>
            </a:lvl8pPr>
            <a:lvl9pPr marL="365732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473576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5" indent="0">
              <a:buNone/>
              <a:defRPr sz="900"/>
            </a:lvl6pPr>
            <a:lvl7pPr marL="2742990" indent="0">
              <a:buNone/>
              <a:defRPr sz="900"/>
            </a:lvl7pPr>
            <a:lvl8pPr marL="3200155" indent="0">
              <a:buNone/>
              <a:defRPr sz="900"/>
            </a:lvl8pPr>
            <a:lvl9pPr marL="365732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85800" y="5486400"/>
            <a:ext cx="28956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733800" y="5486400"/>
            <a:ext cx="1905000" cy="381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4580BD0-8F91-E34B-BC3C-7FE470928B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15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9525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"/>
          <a:ea typeface="+mj-ea"/>
          <a:cs typeface="Open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Open Sans" charset="0"/>
          <a:ea typeface="ＭＳ Ｐゴシック" charset="0"/>
        </a:defRPr>
      </a:lvl5pPr>
      <a:lvl6pPr marL="457165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charset="0"/>
          <a:ea typeface="ＭＳ Ｐゴシック" charset="0"/>
        </a:defRPr>
      </a:lvl6pPr>
      <a:lvl7pPr marL="91433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charset="0"/>
          <a:ea typeface="ＭＳ Ｐゴシック" charset="0"/>
        </a:defRPr>
      </a:lvl7pPr>
      <a:lvl8pPr marL="1371495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charset="0"/>
          <a:ea typeface="ＭＳ Ｐゴシック" charset="0"/>
        </a:defRPr>
      </a:lvl8pPr>
      <a:lvl9pPr marL="182866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charset="0"/>
          <a:ea typeface="ＭＳ Ｐゴシック" charset="0"/>
        </a:defRPr>
      </a:lvl9pPr>
    </p:titleStyle>
    <p:bodyStyle>
      <a:lvl1pPr marL="342874" indent="-342874" algn="l" rtl="0" eaLnBrk="0" fontAlgn="base" hangingPunct="0">
        <a:spcBef>
          <a:spcPct val="20000"/>
        </a:spcBef>
        <a:spcAft>
          <a:spcPct val="0"/>
        </a:spcAft>
        <a:buClr>
          <a:srgbClr val="ABB605"/>
        </a:buClr>
        <a:buFont typeface="Wingdings" charset="0"/>
        <a:buChar char="§"/>
        <a:defRPr sz="2200">
          <a:solidFill>
            <a:srgbClr val="2B3132"/>
          </a:solidFill>
          <a:latin typeface="Open Sans"/>
          <a:ea typeface="+mn-ea"/>
          <a:cs typeface="Open Sans"/>
        </a:defRPr>
      </a:lvl1pPr>
      <a:lvl2pPr marL="742893" indent="-28572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2B3132"/>
          </a:solidFill>
          <a:latin typeface="Open Sans"/>
          <a:ea typeface="+mn-ea"/>
          <a:cs typeface="Open Sans"/>
        </a:defRPr>
      </a:lvl2pPr>
      <a:lvl3pPr marL="1142913" indent="-228583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ú"/>
        <a:defRPr sz="2000">
          <a:solidFill>
            <a:srgbClr val="2B3132"/>
          </a:solidFill>
          <a:latin typeface="Open Sans"/>
          <a:ea typeface="+mn-ea"/>
          <a:cs typeface="Open Sans"/>
        </a:defRPr>
      </a:lvl3pPr>
      <a:lvl4pPr marL="1600078" indent="-2285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rgbClr val="2B3132"/>
          </a:solidFill>
          <a:latin typeface="Open Sans"/>
          <a:ea typeface="+mn-ea"/>
          <a:cs typeface="Open Sans"/>
        </a:defRPr>
      </a:lvl4pPr>
      <a:lvl5pPr marL="2057243" indent="-2285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ú"/>
        <a:defRPr>
          <a:solidFill>
            <a:srgbClr val="2B3132"/>
          </a:solidFill>
          <a:latin typeface="Open Sans"/>
          <a:ea typeface="+mn-ea"/>
          <a:cs typeface="Open Sans"/>
        </a:defRPr>
      </a:lvl5pPr>
      <a:lvl6pPr marL="2514408" indent="-22858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ú"/>
        <a:defRPr>
          <a:solidFill>
            <a:srgbClr val="2B3132"/>
          </a:solidFill>
          <a:latin typeface="+mn-lt"/>
          <a:ea typeface="+mn-ea"/>
        </a:defRPr>
      </a:lvl6pPr>
      <a:lvl7pPr marL="2971573" indent="-22858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ú"/>
        <a:defRPr>
          <a:solidFill>
            <a:srgbClr val="2B3132"/>
          </a:solidFill>
          <a:latin typeface="+mn-lt"/>
          <a:ea typeface="+mn-ea"/>
        </a:defRPr>
      </a:lvl7pPr>
      <a:lvl8pPr marL="3428738" indent="-22858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ú"/>
        <a:defRPr>
          <a:solidFill>
            <a:srgbClr val="2B3132"/>
          </a:solidFill>
          <a:latin typeface="+mn-lt"/>
          <a:ea typeface="+mn-ea"/>
        </a:defRPr>
      </a:lvl8pPr>
      <a:lvl9pPr marL="3885903" indent="-22858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ú"/>
        <a:defRPr>
          <a:solidFill>
            <a:srgbClr val="2B313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600200" y="1273324"/>
            <a:ext cx="7076256" cy="153694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de-DE" sz="2900" b="0"/>
              <a:t>Die Zukunft der Arbeit – </a:t>
            </a:r>
            <a:br>
              <a:rPr lang="de-DE" sz="2900" b="0"/>
            </a:br>
            <a:r>
              <a:rPr lang="de-DE" sz="2900" b="0"/>
              <a:t>und wie wir sie meistern</a:t>
            </a:r>
            <a:endParaRPr lang="de-DE" sz="2900" b="0" baseline="3000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3577581"/>
            <a:ext cx="7086600" cy="936104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>
                <a:solidFill>
                  <a:srgbClr val="FFFFFF"/>
                </a:solidFill>
              </a:rPr>
              <a:t>Feldkirch • 22.04.15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2400" cy="7205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3538">
              <a:lnSpc>
                <a:spcPct val="100000"/>
              </a:lnSpc>
            </a:pPr>
            <a:r>
              <a:rPr lang="de-DE" sz="2000" spc="-25" dirty="0" smtClean="0">
                <a:solidFill>
                  <a:schemeClr val="tx1"/>
                </a:solidFill>
              </a:rPr>
              <a:t>These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395536" y="1309328"/>
            <a:ext cx="8208912" cy="3096344"/>
          </a:xfrm>
          <a:prstGeom prst="roundRect">
            <a:avLst>
              <a:gd name="adj" fmla="val 11010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/>
            <a:endParaRPr lang="de-DE" sz="2000">
              <a:solidFill>
                <a:schemeClr val="tx1"/>
              </a:solidFill>
              <a:latin typeface="Open Sans"/>
              <a:cs typeface="Open Sans"/>
            </a:endParaRPr>
          </a:p>
          <a:p>
            <a:pPr marL="361950"/>
            <a:r>
              <a:rPr lang="de-DE">
                <a:solidFill>
                  <a:schemeClr val="tx1"/>
                </a:solidFill>
                <a:latin typeface="Open Sans"/>
                <a:cs typeface="Open Sans"/>
              </a:rPr>
              <a:t>Digitalisierung, Hyperkommunikation und perma-nente Vernetzung verändern unsere Fähigkeit zu denken.</a:t>
            </a:r>
          </a:p>
          <a:p>
            <a:pPr marL="361950"/>
            <a:endParaRPr lang="de-DE">
              <a:solidFill>
                <a:schemeClr val="tx1"/>
              </a:solidFill>
              <a:latin typeface="Open Sans"/>
              <a:cs typeface="Open Sans"/>
            </a:endParaRPr>
          </a:p>
          <a:p>
            <a:pPr marL="361950"/>
            <a:r>
              <a:rPr lang="de-DE">
                <a:solidFill>
                  <a:schemeClr val="tx1"/>
                </a:solidFill>
                <a:latin typeface="Open Sans"/>
                <a:cs typeface="Open Sans"/>
              </a:rPr>
              <a:t>Diese Veränderungen sind sozial, psychisch und neurologisch nachweisbar.</a:t>
            </a:r>
          </a:p>
        </p:txBody>
      </p:sp>
    </p:spTree>
    <p:extLst>
      <p:ext uri="{BB962C8B-B14F-4D97-AF65-F5344CB8AC3E}">
        <p14:creationId xmlns:p14="http://schemas.microsoft.com/office/powerpoint/2010/main" val="219072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"/>
          <p:cNvGrpSpPr/>
          <p:nvPr/>
        </p:nvGrpSpPr>
        <p:grpSpPr>
          <a:xfrm>
            <a:off x="0" y="0"/>
            <a:ext cx="2827702" cy="5160595"/>
            <a:chOff x="0" y="0"/>
            <a:chExt cx="2827702" cy="5160595"/>
          </a:xfrm>
        </p:grpSpPr>
        <p:pic>
          <p:nvPicPr>
            <p:cNvPr id="4" name="Bild 3" descr="494703_92607775 Ali Taylor sxc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803443" cy="3649588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0" y="4144932"/>
              <a:ext cx="2827702" cy="1015663"/>
            </a:xfrm>
            <a:prstGeom prst="rect">
              <a:avLst/>
            </a:prstGeom>
            <a:solidFill>
              <a:srgbClr val="FFFFFF">
                <a:alpha val="72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4625"/>
              <a:r>
                <a:rPr lang="de-DE" sz="2000">
                  <a:latin typeface="Open Sans"/>
                  <a:cs typeface="Open Sans"/>
                </a:rPr>
                <a:t>Früher waren wir Info-Taucher. Heute sind wir Info-Surfer.</a:t>
              </a:r>
            </a:p>
          </p:txBody>
        </p:sp>
      </p:grpSp>
      <p:grpSp>
        <p:nvGrpSpPr>
          <p:cNvPr id="6" name="Gruppierung 5"/>
          <p:cNvGrpSpPr/>
          <p:nvPr/>
        </p:nvGrpSpPr>
        <p:grpSpPr>
          <a:xfrm>
            <a:off x="3101246" y="-22820"/>
            <a:ext cx="2838906" cy="4875638"/>
            <a:chOff x="3101246" y="-22820"/>
            <a:chExt cx="2838906" cy="4875638"/>
          </a:xfrm>
        </p:grpSpPr>
        <p:pic>
          <p:nvPicPr>
            <p:cNvPr id="10" name="Bild 9" descr="photocase4m948nvh54706922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43701" y="-22820"/>
              <a:ext cx="2796451" cy="3649588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3101246" y="4144932"/>
              <a:ext cx="2827702" cy="707886"/>
            </a:xfrm>
            <a:prstGeom prst="rect">
              <a:avLst/>
            </a:prstGeom>
            <a:solidFill>
              <a:srgbClr val="FFFFFF">
                <a:alpha val="71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4625"/>
              <a:r>
                <a:rPr lang="de-DE" sz="2000">
                  <a:latin typeface="Open Sans"/>
                  <a:cs typeface="Open Sans"/>
                </a:rPr>
                <a:t>Wir lagern unser Ge- dächtnis aus.</a:t>
              </a:r>
            </a:p>
          </p:txBody>
        </p:sp>
      </p:grpSp>
      <p:grpSp>
        <p:nvGrpSpPr>
          <p:cNvPr id="7" name="Gruppierung 6"/>
          <p:cNvGrpSpPr/>
          <p:nvPr/>
        </p:nvGrpSpPr>
        <p:grpSpPr>
          <a:xfrm>
            <a:off x="6315655" y="0"/>
            <a:ext cx="2843808" cy="5160595"/>
            <a:chOff x="6315655" y="0"/>
            <a:chExt cx="2843808" cy="5160595"/>
          </a:xfrm>
        </p:grpSpPr>
        <p:pic>
          <p:nvPicPr>
            <p:cNvPr id="12" name="Bild 11" descr="459929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5655" y="0"/>
              <a:ext cx="2826441" cy="3670375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6315655" y="4144932"/>
              <a:ext cx="2843808" cy="1015663"/>
            </a:xfrm>
            <a:prstGeom prst="rect">
              <a:avLst/>
            </a:prstGeom>
            <a:solidFill>
              <a:srgbClr val="FFFFFF">
                <a:alpha val="71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4625"/>
              <a:r>
                <a:rPr lang="de-DE" sz="2000">
                  <a:latin typeface="Open Sans"/>
                  <a:cs typeface="Open Sans"/>
                </a:rPr>
                <a:t>Wir entwickeln verkürzte Produktiv-Phasen.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18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504" y="0"/>
            <a:ext cx="7340600" cy="6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2" tIns="45712" rIns="91422" bIns="45712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2000">
                <a:solidFill>
                  <a:schemeClr val="tx1"/>
                </a:solidFill>
              </a:rPr>
              <a:t>Was bedeutet das für Ihr Unternehmen?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120131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2000">
                <a:latin typeface="Open Sans"/>
                <a:cs typeface="Open Sans"/>
              </a:rPr>
              <a:t>Gleichen Sie Abläufe und Strukturen an die Wirkprinzipien des Gehirns an.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244519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2000">
                <a:latin typeface="Open Sans"/>
                <a:cs typeface="Open Sans"/>
              </a:rPr>
              <a:t>Achten Sie auf Singletasking, genügend Pausen, eingeschränkte Erreichbarkeit, Passung von Mensch und Aufgabe etc.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368152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2000">
                <a:latin typeface="Open Sans"/>
                <a:cs typeface="Open Sans"/>
              </a:rPr>
              <a:t>Entwickeln Sie kein Personal. Fördern Sie Menschen mit Geist, Körper und Seele. </a:t>
            </a:r>
          </a:p>
        </p:txBody>
      </p:sp>
    </p:spTree>
    <p:extLst>
      <p:ext uri="{BB962C8B-B14F-4D97-AF65-F5344CB8AC3E}">
        <p14:creationId xmlns:p14="http://schemas.microsoft.com/office/powerpoint/2010/main" val="26279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217858_5906406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6" b="10642"/>
          <a:stretch/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937620"/>
            <a:ext cx="9144000" cy="1152128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2" tIns="45712" rIns="91422" bIns="45712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defRPr/>
            </a:pPr>
            <a:endParaRPr lang="de-DE"/>
          </a:p>
          <a:p>
            <a:pPr marL="722313">
              <a:defRPr/>
            </a:pPr>
            <a:r>
              <a:rPr lang="de-DE"/>
              <a:t>Zersplitterte Arbeitsbiographien und -verhältnisse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70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2400" cy="7205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3538">
              <a:lnSpc>
                <a:spcPct val="100000"/>
              </a:lnSpc>
            </a:pPr>
            <a:r>
              <a:rPr lang="de-DE" sz="2000" spc="-25" dirty="0" smtClean="0">
                <a:solidFill>
                  <a:schemeClr val="tx1"/>
                </a:solidFill>
              </a:rPr>
              <a:t>These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395536" y="1309328"/>
            <a:ext cx="8208912" cy="3096344"/>
          </a:xfrm>
          <a:prstGeom prst="roundRect">
            <a:avLst>
              <a:gd name="adj" fmla="val 11010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/>
            <a:endParaRPr lang="de-DE" sz="2000">
              <a:solidFill>
                <a:schemeClr val="tx1"/>
              </a:solidFill>
              <a:latin typeface="Open Sans"/>
              <a:cs typeface="Open Sans"/>
            </a:endParaRPr>
          </a:p>
          <a:p>
            <a:pPr marL="361950"/>
            <a:r>
              <a:rPr lang="de-DE">
                <a:solidFill>
                  <a:schemeClr val="tx1"/>
                </a:solidFill>
                <a:latin typeface="Open Sans"/>
                <a:cs typeface="Open Sans"/>
              </a:rPr>
              <a:t>Wirtschaftliche Risiken werden zunehmend auf den Arbeitnehmer verlagert (Re-Taylorisierung). </a:t>
            </a:r>
          </a:p>
          <a:p>
            <a:pPr marL="361950"/>
            <a:endParaRPr lang="de-DE">
              <a:solidFill>
                <a:schemeClr val="tx1"/>
              </a:solidFill>
              <a:latin typeface="Open Sans"/>
              <a:cs typeface="Open Sans"/>
            </a:endParaRPr>
          </a:p>
          <a:p>
            <a:pPr marL="361950"/>
            <a:r>
              <a:rPr lang="de-DE">
                <a:solidFill>
                  <a:schemeClr val="tx1"/>
                </a:solidFill>
                <a:latin typeface="Open Sans"/>
                <a:cs typeface="Open Sans"/>
              </a:rPr>
              <a:t>Als Folge zersplittern Arbeitsbiographien und Arbeitsverhältnisse unter dem Diktat der Flexibilität.</a:t>
            </a:r>
          </a:p>
        </p:txBody>
      </p:sp>
    </p:spTree>
    <p:extLst>
      <p:ext uri="{BB962C8B-B14F-4D97-AF65-F5344CB8AC3E}">
        <p14:creationId xmlns:p14="http://schemas.microsoft.com/office/powerpoint/2010/main" val="307959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2400" cy="7205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3538">
              <a:lnSpc>
                <a:spcPct val="100000"/>
              </a:lnSpc>
            </a:pPr>
            <a:r>
              <a:rPr lang="de-DE" sz="2000" spc="-25" dirty="0" smtClean="0">
                <a:solidFill>
                  <a:schemeClr val="tx1"/>
                </a:solidFill>
              </a:rPr>
              <a:t>Entwicklung einiger Beschäftigungsformen in Österreich</a:t>
            </a:r>
            <a:endParaRPr sz="2000">
              <a:solidFill>
                <a:schemeClr val="tx1"/>
              </a:solidFill>
            </a:endParaRPr>
          </a:p>
        </p:txBody>
      </p:sp>
      <p:pic>
        <p:nvPicPr>
          <p:cNvPr id="2" name="Bild 1" descr="Statistik 1 Österreic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841276"/>
            <a:ext cx="8604448" cy="42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0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 bwMode="auto">
          <a:xfrm>
            <a:off x="0" y="3410744"/>
            <a:ext cx="9144000" cy="23042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de-DE" sz="1800">
                <a:latin typeface="Open Sans"/>
                <a:cs typeface="Open Sans"/>
              </a:rPr>
              <a:t>2030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0" y="913284"/>
            <a:ext cx="9144000" cy="23042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  <a:ea typeface="ＭＳ Ｐゴシック" charset="0"/>
                <a:cs typeface="Open Sans"/>
              </a:rPr>
              <a:t>Heute</a:t>
            </a:r>
          </a:p>
        </p:txBody>
      </p:sp>
      <p:grpSp>
        <p:nvGrpSpPr>
          <p:cNvPr id="8" name="Gruppierung 7"/>
          <p:cNvGrpSpPr/>
          <p:nvPr/>
        </p:nvGrpSpPr>
        <p:grpSpPr>
          <a:xfrm>
            <a:off x="251520" y="1417920"/>
            <a:ext cx="7056784" cy="907941"/>
            <a:chOff x="251520" y="1417920"/>
            <a:chExt cx="7056784" cy="907941"/>
          </a:xfrm>
        </p:grpSpPr>
        <p:cxnSp>
          <p:nvCxnSpPr>
            <p:cNvPr id="4" name="Gerade Verbindung mit Pfeil 3"/>
            <p:cNvCxnSpPr/>
            <p:nvPr/>
          </p:nvCxnSpPr>
          <p:spPr bwMode="auto">
            <a:xfrm flipV="1">
              <a:off x="1475656" y="2282598"/>
              <a:ext cx="5112568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" name="Textfeld 5"/>
            <p:cNvSpPr txBox="1"/>
            <p:nvPr/>
          </p:nvSpPr>
          <p:spPr>
            <a:xfrm>
              <a:off x="251520" y="1802641"/>
              <a:ext cx="12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>
                  <a:latin typeface="Open Sans"/>
                  <a:cs typeface="Open Sans"/>
                </a:rPr>
                <a:t>Einstieg ins Berufsleben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610350" y="2018084"/>
              <a:ext cx="697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>
                  <a:latin typeface="Open Sans"/>
                  <a:cs typeface="Open Sans"/>
                </a:rPr>
                <a:t>Rente</a:t>
              </a: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1547664" y="1921396"/>
              <a:ext cx="792088" cy="289193"/>
            </a:xfrm>
            <a:prstGeom prst="rect">
              <a:avLst/>
            </a:prstGeom>
            <a:solidFill>
              <a:srgbClr val="ABB60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Firma 1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411760" y="1777380"/>
              <a:ext cx="1296144" cy="289193"/>
            </a:xfrm>
            <a:prstGeom prst="rect">
              <a:avLst/>
            </a:prstGeom>
            <a:solidFill>
              <a:srgbClr val="ABB60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Firma 2</a:t>
              </a: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3779912" y="1705372"/>
              <a:ext cx="1656184" cy="289193"/>
            </a:xfrm>
            <a:prstGeom prst="rect">
              <a:avLst/>
            </a:prstGeom>
            <a:solidFill>
              <a:srgbClr val="ABB60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Firma 3</a:t>
              </a: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5508104" y="1561356"/>
              <a:ext cx="936104" cy="289193"/>
            </a:xfrm>
            <a:prstGeom prst="rect">
              <a:avLst/>
            </a:prstGeom>
            <a:solidFill>
              <a:srgbClr val="ABB60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Firma 4</a:t>
              </a:r>
            </a:p>
          </p:txBody>
        </p:sp>
        <p:cxnSp>
          <p:nvCxnSpPr>
            <p:cNvPr id="14" name="Gerade Verbindung mit Pfeil 13"/>
            <p:cNvCxnSpPr/>
            <p:nvPr/>
          </p:nvCxnSpPr>
          <p:spPr bwMode="auto">
            <a:xfrm flipH="1" flipV="1">
              <a:off x="1475655" y="1417920"/>
              <a:ext cx="12836" cy="8635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2400" cy="7205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3538">
              <a:lnSpc>
                <a:spcPct val="100000"/>
              </a:lnSpc>
            </a:pPr>
            <a:r>
              <a:rPr lang="de-DE" sz="2000" spc="-25" dirty="0" smtClean="0">
                <a:solidFill>
                  <a:schemeClr val="tx1"/>
                </a:solidFill>
              </a:rPr>
              <a:t>Der klassische Zyklus der Arbeit verändert sich</a:t>
            </a:r>
            <a:endParaRPr sz="2000">
              <a:solidFill>
                <a:schemeClr val="tx1"/>
              </a:solidFill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251520" y="2065412"/>
            <a:ext cx="8352928" cy="2808312"/>
            <a:chOff x="251520" y="2065412"/>
            <a:chExt cx="8352928" cy="2808312"/>
          </a:xfrm>
        </p:grpSpPr>
        <p:cxnSp>
          <p:nvCxnSpPr>
            <p:cNvPr id="16" name="Gerade Verbindung mit Pfeil 15"/>
            <p:cNvCxnSpPr/>
            <p:nvPr/>
          </p:nvCxnSpPr>
          <p:spPr bwMode="auto">
            <a:xfrm>
              <a:off x="1475656" y="4756132"/>
              <a:ext cx="640871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6588224" y="2065412"/>
              <a:ext cx="0" cy="28083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Textfeld 20"/>
            <p:cNvSpPr txBox="1"/>
            <p:nvPr/>
          </p:nvSpPr>
          <p:spPr>
            <a:xfrm>
              <a:off x="7906494" y="4493939"/>
              <a:ext cx="697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>
                  <a:latin typeface="Open Sans"/>
                  <a:cs typeface="Open Sans"/>
                </a:rPr>
                <a:t>??</a:t>
              </a:r>
            </a:p>
          </p:txBody>
        </p:sp>
        <p:cxnSp>
          <p:nvCxnSpPr>
            <p:cNvPr id="22" name="Gerade Verbindung mit Pfeil 21"/>
            <p:cNvCxnSpPr/>
            <p:nvPr/>
          </p:nvCxnSpPr>
          <p:spPr bwMode="auto">
            <a:xfrm flipH="1" flipV="1">
              <a:off x="1475656" y="3892034"/>
              <a:ext cx="0" cy="8635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feld 22"/>
            <p:cNvSpPr txBox="1"/>
            <p:nvPr/>
          </p:nvSpPr>
          <p:spPr>
            <a:xfrm>
              <a:off x="251520" y="4278496"/>
              <a:ext cx="12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>
                  <a:latin typeface="Open Sans"/>
                  <a:cs typeface="Open Sans"/>
                </a:rPr>
                <a:t>Einstieg ins Berufsleben</a:t>
              </a: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1619672" y="4369668"/>
              <a:ext cx="792088" cy="288032"/>
            </a:xfrm>
            <a:prstGeom prst="rect">
              <a:avLst/>
            </a:prstGeom>
            <a:solidFill>
              <a:srgbClr val="ABB60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Firma 1</a:t>
              </a: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2483768" y="4369668"/>
              <a:ext cx="504056" cy="288032"/>
            </a:xfrm>
            <a:prstGeom prst="rect">
              <a:avLst/>
            </a:prstGeom>
            <a:solidFill>
              <a:srgbClr val="DEB8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Fa.</a:t>
              </a:r>
              <a:r>
                <a:rPr kumimoji="0" lang="de-DE" sz="10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 2</a:t>
              </a:r>
              <a:endParaRPr kumimoji="0" 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  <a:ea typeface="ＭＳ Ｐゴシック" charset="0"/>
                <a:cs typeface="Open Sans"/>
              </a:endParaRP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3059832" y="4153644"/>
              <a:ext cx="504056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000">
                  <a:latin typeface="Open Sans"/>
                  <a:cs typeface="Open Sans"/>
                </a:rPr>
                <a:t>Sabbatical</a:t>
              </a:r>
              <a:endParaRPr kumimoji="0" 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  <a:ea typeface="ＭＳ Ｐゴシック" charset="0"/>
                <a:cs typeface="Open Sans"/>
              </a:endParaRP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3635896" y="4225652"/>
              <a:ext cx="936104" cy="288032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Firma</a:t>
              </a:r>
              <a:r>
                <a:rPr kumimoji="0" lang="de-DE" sz="1000" b="0" i="0" u="none" strike="noStrike" cap="none" normalizeH="0">
                  <a:ln>
                    <a:noFill/>
                  </a:ln>
                  <a:solidFill>
                    <a:schemeClr val="bg1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 3</a:t>
              </a:r>
              <a:endParaRPr kumimoji="0" lang="de-DE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Open Sans"/>
                <a:ea typeface="ＭＳ Ｐゴシック" charset="0"/>
                <a:cs typeface="Open Sans"/>
              </a:endParaRPr>
            </a:p>
          </p:txBody>
        </p:sp>
        <p:sp>
          <p:nvSpPr>
            <p:cNvPr id="29" name="Rechteck 28"/>
            <p:cNvSpPr/>
            <p:nvPr/>
          </p:nvSpPr>
          <p:spPr bwMode="auto">
            <a:xfrm>
              <a:off x="4644008" y="4369668"/>
              <a:ext cx="3024336" cy="288032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Selbständigkeit</a:t>
              </a:r>
            </a:p>
          </p:txBody>
        </p:sp>
        <p:sp>
          <p:nvSpPr>
            <p:cNvPr id="30" name="Rechteck 29"/>
            <p:cNvSpPr/>
            <p:nvPr/>
          </p:nvSpPr>
          <p:spPr bwMode="auto">
            <a:xfrm>
              <a:off x="6732240" y="4009628"/>
              <a:ext cx="936104" cy="288032"/>
            </a:xfrm>
            <a:prstGeom prst="rect">
              <a:avLst/>
            </a:prstGeom>
            <a:solidFill>
              <a:srgbClr val="DEB86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>
                  <a:ln>
                    <a:noFill/>
                  </a:ln>
                  <a:effectLst/>
                  <a:latin typeface="Open Sans"/>
                  <a:ea typeface="ＭＳ Ｐゴシック" charset="0"/>
                  <a:cs typeface="Open Sans"/>
                </a:rPr>
                <a:t>Firma</a:t>
              </a:r>
              <a:r>
                <a:rPr kumimoji="0" lang="de-DE" sz="1000" b="0" i="0" u="none" strike="noStrike" cap="none" normalizeH="0">
                  <a:ln>
                    <a:noFill/>
                  </a:ln>
                  <a:effectLst/>
                  <a:latin typeface="Open Sans"/>
                  <a:ea typeface="ＭＳ Ｐゴシック" charset="0"/>
                  <a:cs typeface="Open Sans"/>
                </a:rPr>
                <a:t> 4</a:t>
              </a:r>
              <a:endParaRPr kumimoji="0" lang="de-DE" sz="1000" b="0" i="0" u="none" strike="noStrike" cap="none" normalizeH="0" baseline="0">
                <a:ln>
                  <a:noFill/>
                </a:ln>
                <a:effectLst/>
                <a:latin typeface="Open Sans"/>
                <a:ea typeface="ＭＳ Ｐゴシック" charset="0"/>
                <a:cs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38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 38" descr="58279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9"/>
          <a:stretch/>
        </p:blipFill>
        <p:spPr>
          <a:xfrm>
            <a:off x="9088" y="744195"/>
            <a:ext cx="9134912" cy="4970805"/>
          </a:xfrm>
          <a:prstGeom prst="rect">
            <a:avLst/>
          </a:prstGeom>
        </p:spPr>
      </p:pic>
      <p:sp>
        <p:nvSpPr>
          <p:cNvPr id="31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316416" cy="7205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3538">
              <a:lnSpc>
                <a:spcPct val="100000"/>
              </a:lnSpc>
            </a:pPr>
            <a:r>
              <a:rPr lang="de-DE" sz="2000" spc="-25" dirty="0" smtClean="0">
                <a:solidFill>
                  <a:schemeClr val="tx1"/>
                </a:solidFill>
              </a:rPr>
              <a:t>Jobwünsche von 200.000 Young Professionals weltweit (BCG)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251520" y="4526621"/>
            <a:ext cx="3888432" cy="57606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766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  <a:ea typeface="ＭＳ Ｐゴシック" charset="0"/>
                <a:cs typeface="Open Sans"/>
              </a:rPr>
              <a:t>8. Attraktives Gehalt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251520" y="3361556"/>
            <a:ext cx="3888432" cy="57606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ABB60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2000">
                <a:latin typeface="Open Sans"/>
                <a:cs typeface="Open Sans"/>
              </a:rPr>
              <a:t>4. Gute Beziehung zum Chef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251520" y="2641476"/>
            <a:ext cx="3888432" cy="57606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ABB60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2000">
                <a:latin typeface="Open Sans"/>
                <a:cs typeface="Open Sans"/>
              </a:rPr>
              <a:t>3. Gute Work-Life-Balance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251520" y="1921396"/>
            <a:ext cx="3888432" cy="57606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ABB60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2000">
                <a:latin typeface="Open Sans"/>
                <a:cs typeface="Open Sans"/>
              </a:rPr>
              <a:t>2. Gutes Verhältnis zu Kollegen</a:t>
            </a:r>
          </a:p>
        </p:txBody>
      </p:sp>
      <p:sp>
        <p:nvSpPr>
          <p:cNvPr id="35" name="Rechteck 34"/>
          <p:cNvSpPr/>
          <p:nvPr/>
        </p:nvSpPr>
        <p:spPr bwMode="auto">
          <a:xfrm>
            <a:off x="251520" y="1201316"/>
            <a:ext cx="3888432" cy="57606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ABB60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>
                <a:latin typeface="Open Sans"/>
                <a:cs typeface="Open Sans"/>
              </a:rPr>
              <a:t>1</a:t>
            </a:r>
            <a:r>
              <a: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  <a:cs typeface="Open Sans"/>
              </a:rPr>
              <a:t>. Anerkennung</a:t>
            </a:r>
          </a:p>
        </p:txBody>
      </p:sp>
    </p:spTree>
    <p:extLst>
      <p:ext uri="{BB962C8B-B14F-4D97-AF65-F5344CB8AC3E}">
        <p14:creationId xmlns:p14="http://schemas.microsoft.com/office/powerpoint/2010/main" val="264279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504" y="0"/>
            <a:ext cx="7340600" cy="6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2" tIns="45712" rIns="91422" bIns="45712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2000">
                <a:solidFill>
                  <a:schemeClr val="tx1"/>
                </a:solidFill>
              </a:rPr>
              <a:t>Was bedeutet das für Ihr Unternehmen?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120131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2000">
                <a:latin typeface="Open Sans"/>
                <a:cs typeface="Open Sans"/>
              </a:rPr>
              <a:t>Binden Sie Mitarbeiter nicht an einen </a:t>
            </a:r>
            <a:r>
              <a:rPr lang="de-DE" sz="2000" i="1">
                <a:latin typeface="Open Sans"/>
                <a:cs typeface="Open Sans"/>
              </a:rPr>
              <a:t>Vertrag</a:t>
            </a:r>
            <a:r>
              <a:rPr lang="de-DE" sz="2000">
                <a:latin typeface="Open Sans"/>
                <a:cs typeface="Open Sans"/>
              </a:rPr>
              <a:t>, sondern an eine </a:t>
            </a:r>
            <a:r>
              <a:rPr lang="de-DE" sz="2000" i="1">
                <a:latin typeface="Open Sans"/>
                <a:cs typeface="Open Sans"/>
              </a:rPr>
              <a:t>Kultur</a:t>
            </a:r>
            <a:r>
              <a:rPr lang="de-DE" sz="2000">
                <a:latin typeface="Open Sans"/>
                <a:cs typeface="Open Sans"/>
              </a:rPr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244519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2000">
                <a:latin typeface="Open Sans"/>
                <a:cs typeface="Open Sans"/>
              </a:rPr>
              <a:t>Erschließen Sie neue Mitarbeiter-Pools: Rentner, Immigranten, Frauen, Studienabbrecher etc.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368152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2000">
                <a:latin typeface="Open Sans"/>
                <a:cs typeface="Open Sans"/>
              </a:rPr>
              <a:t>Entwickeln Sie ein echtes Retention Management. </a:t>
            </a:r>
          </a:p>
        </p:txBody>
      </p:sp>
    </p:spTree>
    <p:extLst>
      <p:ext uri="{BB962C8B-B14F-4D97-AF65-F5344CB8AC3E}">
        <p14:creationId xmlns:p14="http://schemas.microsoft.com/office/powerpoint/2010/main" val="131554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4547"/>
          <a:stretch/>
        </p:blipFill>
        <p:spPr>
          <a:xfrm>
            <a:off x="0" y="701962"/>
            <a:ext cx="9144000" cy="5013038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08520" y="0"/>
            <a:ext cx="9144000" cy="62525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2" tIns="45712" rIns="91422" bIns="45712" anchor="ctr"/>
          <a:lstStyle>
            <a:defPPr>
              <a:defRPr lang="de-DE"/>
            </a:defPPr>
            <a:lvl1pPr>
              <a:defRPr sz="2000">
                <a:latin typeface="Open Sans"/>
                <a:ea typeface="+mj-ea"/>
                <a:cs typeface="Open Sans"/>
              </a:defRPr>
            </a:lvl1pPr>
            <a:lvl2pPr>
              <a:defRPr>
                <a:solidFill>
                  <a:schemeClr val="bg1"/>
                </a:solidFill>
                <a:latin typeface="Arial Narrow" charset="0"/>
              </a:defRPr>
            </a:lvl2pPr>
            <a:lvl3pPr>
              <a:defRPr>
                <a:solidFill>
                  <a:schemeClr val="bg1"/>
                </a:solidFill>
                <a:latin typeface="Arial Narrow" charset="0"/>
              </a:defRPr>
            </a:lvl3pPr>
            <a:lvl4pPr>
              <a:defRPr>
                <a:solidFill>
                  <a:schemeClr val="bg1"/>
                </a:solidFill>
                <a:latin typeface="Arial Narrow" charset="0"/>
              </a:defRPr>
            </a:lvl4pPr>
            <a:lvl5pPr>
              <a:defRPr>
                <a:solidFill>
                  <a:schemeClr val="bg1"/>
                </a:solidFill>
                <a:latin typeface="Arial Narrow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Narrow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Narrow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Narrow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Narrow" charset="0"/>
              </a:defRPr>
            </a:lvl9pPr>
          </a:lstStyle>
          <a:p>
            <a:r>
              <a:rPr lang="de-DE"/>
              <a:t>Die Gretchenfrage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4296400"/>
            <a:ext cx="9144000" cy="144142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722313">
              <a:lnSpc>
                <a:spcPct val="110000"/>
              </a:lnSpc>
              <a:tabLst>
                <a:tab pos="8255000" algn="l"/>
                <a:tab pos="8704263" algn="l"/>
              </a:tabLst>
              <a:defRPr sz="20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de-DE"/>
              <a:t>Die größte Schwierigkeit der Welt besteht nicht darin, Leute zu bewegen, neue Ideen anzunehmen, sondern alte zu vergessen.</a:t>
            </a:r>
          </a:p>
          <a:p>
            <a:endParaRPr lang="de-DE"/>
          </a:p>
          <a:p>
            <a:pPr>
              <a:tabLst>
                <a:tab pos="5737225" algn="l"/>
                <a:tab pos="8704263" algn="l"/>
              </a:tabLst>
            </a:pPr>
            <a:r>
              <a:rPr lang="de-DE" i="1"/>
              <a:t>	John Maynard Keynes</a:t>
            </a:r>
          </a:p>
        </p:txBody>
      </p:sp>
    </p:spTree>
    <p:extLst>
      <p:ext uri="{BB962C8B-B14F-4D97-AF65-F5344CB8AC3E}">
        <p14:creationId xmlns:p14="http://schemas.microsoft.com/office/powerpoint/2010/main" val="30936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hotocasev6wsda695496516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3937620"/>
            <a:ext cx="9144000" cy="115212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2" tIns="45712" rIns="91422" bIns="45712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defRPr/>
            </a:pPr>
            <a:endParaRPr lang="de-DE"/>
          </a:p>
          <a:p>
            <a:pPr marL="722313">
              <a:defRPr/>
            </a:pPr>
            <a:r>
              <a:rPr lang="de-DE"/>
              <a:t>Führung – Quo vadis?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78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79388" y="-9525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9" tIns="45715" rIns="91429" bIns="45715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2000" smtClean="0">
                <a:solidFill>
                  <a:schemeClr val="tx1"/>
                </a:solidFill>
              </a:rPr>
              <a:t>Referentenkontakt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536" y="1129308"/>
            <a:ext cx="3816424" cy="2800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Open Sans"/>
                <a:cs typeface="Open Sans"/>
              </a:rPr>
              <a:t>MENSCH &amp; CHANCE</a:t>
            </a:r>
          </a:p>
          <a:p>
            <a:r>
              <a:rPr lang="de-DE" sz="1600">
                <a:latin typeface="Open Sans"/>
                <a:cs typeface="Open Sans"/>
              </a:rPr>
              <a:t>Dipl. Psych. Markus Väth</a:t>
            </a:r>
          </a:p>
          <a:p>
            <a:endParaRPr lang="de-DE" sz="1600">
              <a:latin typeface="Open Sans"/>
              <a:cs typeface="Open Sans"/>
            </a:endParaRPr>
          </a:p>
          <a:p>
            <a:r>
              <a:rPr lang="de-DE" sz="1600">
                <a:latin typeface="Open Sans"/>
                <a:cs typeface="Open Sans"/>
              </a:rPr>
              <a:t>Weinmarkt 10</a:t>
            </a:r>
          </a:p>
          <a:p>
            <a:r>
              <a:rPr lang="de-DE" sz="1600">
                <a:latin typeface="Open Sans"/>
                <a:cs typeface="Open Sans"/>
              </a:rPr>
              <a:t>D – 90403 Nürnberg</a:t>
            </a:r>
          </a:p>
          <a:p>
            <a:endParaRPr lang="de-DE" sz="1600">
              <a:latin typeface="Open Sans"/>
              <a:cs typeface="Open Sans"/>
            </a:endParaRPr>
          </a:p>
          <a:p>
            <a:r>
              <a:rPr lang="de-DE" sz="1600">
                <a:latin typeface="Open Sans"/>
                <a:cs typeface="Open Sans"/>
              </a:rPr>
              <a:t>Büro:	+49 (0)911 1441443</a:t>
            </a:r>
          </a:p>
          <a:p>
            <a:r>
              <a:rPr lang="de-DE" sz="1600">
                <a:latin typeface="Open Sans"/>
                <a:cs typeface="Open Sans"/>
              </a:rPr>
              <a:t>Mobil:	+49 (0)176 23236087</a:t>
            </a:r>
          </a:p>
          <a:p>
            <a:r>
              <a:rPr lang="de-DE" sz="1600">
                <a:latin typeface="Open Sans"/>
                <a:cs typeface="Open Sans"/>
              </a:rPr>
              <a:t>Mail:	office@mensch-chance.de</a:t>
            </a:r>
          </a:p>
          <a:p>
            <a:endParaRPr lang="de-DE" sz="1600">
              <a:latin typeface="Open Sans"/>
              <a:cs typeface="Open Sans"/>
            </a:endParaRPr>
          </a:p>
          <a:p>
            <a:r>
              <a:rPr lang="de-DE" sz="1600">
                <a:latin typeface="Open Sans"/>
                <a:cs typeface="Open Sans"/>
              </a:rPr>
              <a:t>Web:	www.mensch-chance.de</a:t>
            </a:r>
          </a:p>
        </p:txBody>
      </p:sp>
      <p:pic>
        <p:nvPicPr>
          <p:cNvPr id="2" name="Bild 1" descr="cover_cooldown_gros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89348"/>
            <a:ext cx="1449063" cy="2160240"/>
          </a:xfrm>
          <a:prstGeom prst="rect">
            <a:avLst/>
          </a:prstGeom>
        </p:spPr>
      </p:pic>
      <p:pic>
        <p:nvPicPr>
          <p:cNvPr id="4" name="Bild 3" descr="Cover_groß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79" y="1489348"/>
            <a:ext cx="1439998" cy="21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2400" cy="7205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3538">
              <a:lnSpc>
                <a:spcPct val="100000"/>
              </a:lnSpc>
            </a:pPr>
            <a:r>
              <a:rPr lang="de-DE" sz="2000" spc="-25" dirty="0" smtClean="0">
                <a:solidFill>
                  <a:schemeClr val="tx1"/>
                </a:solidFill>
              </a:rPr>
              <a:t>These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395536" y="1309328"/>
            <a:ext cx="8208912" cy="3096344"/>
          </a:xfrm>
          <a:prstGeom prst="roundRect">
            <a:avLst>
              <a:gd name="adj" fmla="val 11010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/>
            <a:endParaRPr lang="de-DE" sz="2000">
              <a:solidFill>
                <a:schemeClr val="tx1"/>
              </a:solidFill>
              <a:latin typeface="Open Sans"/>
              <a:cs typeface="Open Sans"/>
            </a:endParaRPr>
          </a:p>
          <a:p>
            <a:pPr marL="361950">
              <a:lnSpc>
                <a:spcPct val="120000"/>
              </a:lnSpc>
            </a:pPr>
            <a:r>
              <a:rPr lang="de-DE">
                <a:solidFill>
                  <a:schemeClr val="tx1"/>
                </a:solidFill>
                <a:latin typeface="Open Sans"/>
                <a:cs typeface="Open Sans"/>
              </a:rPr>
              <a:t>Neue Führungsansätze sind lediglich zeitverzögerte Trends der Gesellschaft insgesamt.</a:t>
            </a:r>
          </a:p>
          <a:p>
            <a:pPr marL="361950">
              <a:lnSpc>
                <a:spcPct val="120000"/>
              </a:lnSpc>
            </a:pPr>
            <a:endParaRPr lang="de-DE">
              <a:solidFill>
                <a:schemeClr val="tx1"/>
              </a:solidFill>
              <a:latin typeface="Open Sans"/>
              <a:cs typeface="Open Sans"/>
            </a:endParaRPr>
          </a:p>
          <a:p>
            <a:pPr marL="361950">
              <a:lnSpc>
                <a:spcPct val="120000"/>
              </a:lnSpc>
            </a:pPr>
            <a:r>
              <a:rPr lang="de-DE">
                <a:solidFill>
                  <a:schemeClr val="tx1"/>
                </a:solidFill>
                <a:latin typeface="Open Sans"/>
                <a:cs typeface="Open Sans"/>
              </a:rPr>
              <a:t>Was für die Gesellschaft sinnvoll ist, muss für die Führung nicht automatisch geeignet sein.</a:t>
            </a:r>
          </a:p>
        </p:txBody>
      </p:sp>
    </p:spTree>
    <p:extLst>
      <p:ext uri="{BB962C8B-B14F-4D97-AF65-F5344CB8AC3E}">
        <p14:creationId xmlns:p14="http://schemas.microsoft.com/office/powerpoint/2010/main" val="138080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3534"/>
            <a:ext cx="9144000" cy="4981466"/>
          </a:xfrm>
          <a:prstGeom prst="rect">
            <a:avLst/>
          </a:prstGeom>
        </p:spPr>
      </p:pic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2400" cy="7205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3538">
              <a:lnSpc>
                <a:spcPct val="100000"/>
              </a:lnSpc>
            </a:pPr>
            <a:r>
              <a:rPr lang="de-DE" sz="2000" spc="-25" dirty="0" smtClean="0">
                <a:solidFill>
                  <a:schemeClr val="tx1"/>
                </a:solidFill>
              </a:rPr>
              <a:t>Führen mit Werten – aber mit welchen eigentlich?</a:t>
            </a:r>
            <a:endParaRPr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8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2400" cy="7205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3538">
              <a:lnSpc>
                <a:spcPct val="100000"/>
              </a:lnSpc>
            </a:pPr>
            <a:r>
              <a:rPr lang="de-DE" sz="2000" spc="-25" dirty="0" smtClean="0">
                <a:solidFill>
                  <a:schemeClr val="tx1"/>
                </a:solidFill>
              </a:rPr>
              <a:t>Postindividualistische Führung – das Ende des Ego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985292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latin typeface="Open Sans"/>
                <a:cs typeface="Open Sans"/>
              </a:rPr>
              <a:t>Die überwältigende Mehrheit meiner Kollegen ist geradezu besessen von Führungskräfte-Entwicklung. Dahinter steckt der Gedanke, die Fähigkeiten und die Leistungsfähigkeit des Einzelnen zu verbessern. [..]</a:t>
            </a:r>
          </a:p>
          <a:p>
            <a:endParaRPr lang="de-DE" sz="1800">
              <a:latin typeface="Open Sans"/>
              <a:cs typeface="Open Sans"/>
            </a:endParaRPr>
          </a:p>
          <a:p>
            <a:r>
              <a:rPr lang="de-DE" sz="1800">
                <a:latin typeface="Open Sans"/>
                <a:cs typeface="Open Sans"/>
              </a:rPr>
              <a:t>Ich vertrete einen systematischen Ansatz. Führung ist für mich ein System mit drei Teilen: die Führungskraft selbst, der oder die Anhänger sowie der Kontext.</a:t>
            </a:r>
          </a:p>
          <a:p>
            <a:endParaRPr lang="de-DE" sz="1800">
              <a:latin typeface="Open Sans"/>
              <a:cs typeface="Open Sans"/>
            </a:endParaRPr>
          </a:p>
          <a:p>
            <a:pPr algn="r"/>
            <a:r>
              <a:rPr lang="de-DE" sz="1800" i="1">
                <a:latin typeface="Open Sans"/>
                <a:cs typeface="Open Sans"/>
              </a:rPr>
              <a:t>Barbara Kellerman, Harvard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513" y="841276"/>
            <a:ext cx="3938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9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3"/>
          <p:cNvGrpSpPr/>
          <p:nvPr/>
        </p:nvGrpSpPr>
        <p:grpSpPr>
          <a:xfrm>
            <a:off x="539552" y="1417340"/>
            <a:ext cx="7776864" cy="792088"/>
            <a:chOff x="539552" y="1417340"/>
            <a:chExt cx="7776864" cy="792088"/>
          </a:xfrm>
        </p:grpSpPr>
        <p:sp>
          <p:nvSpPr>
            <p:cNvPr id="38" name="Rechteck 37"/>
            <p:cNvSpPr/>
            <p:nvPr/>
          </p:nvSpPr>
          <p:spPr bwMode="auto">
            <a:xfrm>
              <a:off x="539552" y="1417340"/>
              <a:ext cx="2088232" cy="792088"/>
            </a:xfrm>
            <a:prstGeom prst="rect">
              <a:avLst/>
            </a:prstGeom>
            <a:solidFill>
              <a:srgbClr val="ABB605"/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Management-Beteiligung</a:t>
              </a:r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3347864" y="1417340"/>
              <a:ext cx="2088232" cy="792088"/>
            </a:xfrm>
            <a:prstGeom prst="rect">
              <a:avLst/>
            </a:prstGeom>
            <a:solidFill>
              <a:srgbClr val="DEB865"/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>
                  <a:solidFill>
                    <a:schemeClr val="tx1"/>
                  </a:solidFill>
                  <a:latin typeface="Open Sans"/>
                  <a:ea typeface="ＭＳ Ｐゴシック" charset="0"/>
                  <a:cs typeface="Open Sans"/>
                </a:rPr>
                <a:t>Finanzielle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Beteiligung</a:t>
              </a:r>
            </a:p>
          </p:txBody>
        </p:sp>
        <p:sp>
          <p:nvSpPr>
            <p:cNvPr id="40" name="Rechteck 39"/>
            <p:cNvSpPr/>
            <p:nvPr/>
          </p:nvSpPr>
          <p:spPr bwMode="auto">
            <a:xfrm>
              <a:off x="6228184" y="1417340"/>
              <a:ext cx="2088232" cy="792088"/>
            </a:xfrm>
            <a:prstGeom prst="rect">
              <a:avLst/>
            </a:prstGeom>
            <a:solidFill>
              <a:srgbClr val="FED12F"/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/>
                  <a:ea typeface="ＭＳ Ｐゴシック" charset="0"/>
                  <a:cs typeface="Open Sans"/>
                </a:rPr>
                <a:t>Soziale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>
                  <a:solidFill>
                    <a:schemeClr val="tx1"/>
                  </a:solidFill>
                  <a:latin typeface="Open Sans"/>
                  <a:ea typeface="ＭＳ Ｐゴシック" charset="0"/>
                  <a:cs typeface="Open Sans"/>
                </a:rPr>
                <a:t>Beteiligung</a:t>
              </a: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  <a:ea typeface="ＭＳ Ｐゴシック" charset="0"/>
                <a:cs typeface="Open Sans"/>
              </a:endParaRPr>
            </a:p>
          </p:txBody>
        </p:sp>
      </p:grpSp>
      <p:grpSp>
        <p:nvGrpSpPr>
          <p:cNvPr id="2" name="Gruppierung 1"/>
          <p:cNvGrpSpPr/>
          <p:nvPr/>
        </p:nvGrpSpPr>
        <p:grpSpPr>
          <a:xfrm>
            <a:off x="395536" y="2497460"/>
            <a:ext cx="8136904" cy="1224136"/>
            <a:chOff x="395536" y="2497460"/>
            <a:chExt cx="8136904" cy="1224136"/>
          </a:xfrm>
        </p:grpSpPr>
        <p:sp>
          <p:nvSpPr>
            <p:cNvPr id="41" name="Textfeld 40"/>
            <p:cNvSpPr txBox="1"/>
            <p:nvPr/>
          </p:nvSpPr>
          <p:spPr>
            <a:xfrm>
              <a:off x="971600" y="2497460"/>
              <a:ext cx="1241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>
                  <a:latin typeface="Open Sans"/>
                  <a:cs typeface="Open Sans"/>
                </a:rPr>
                <a:t>Beteiligung</a:t>
              </a:r>
            </a:p>
            <a:p>
              <a:pPr algn="ctr"/>
              <a:r>
                <a:rPr lang="de-DE" sz="1400">
                  <a:latin typeface="Open Sans"/>
                  <a:cs typeface="Open Sans"/>
                </a:rPr>
                <a:t>Partizipation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558061" y="2497460"/>
              <a:ext cx="1685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>
                  <a:latin typeface="Open Sans"/>
                  <a:cs typeface="Open Sans"/>
                </a:rPr>
                <a:t>Erfolgsbeteiligung</a:t>
              </a:r>
            </a:p>
            <a:p>
              <a:pPr algn="ctr"/>
              <a:r>
                <a:rPr lang="de-DE" sz="1400">
                  <a:latin typeface="Open Sans"/>
                  <a:cs typeface="Open Sans"/>
                </a:rPr>
                <a:t>Eigentümerschaft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795456" y="2497460"/>
              <a:ext cx="9825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>
                  <a:latin typeface="Open Sans"/>
                  <a:cs typeface="Open Sans"/>
                </a:rPr>
                <a:t>Diversität</a:t>
              </a:r>
            </a:p>
            <a:p>
              <a:pPr algn="ctr"/>
              <a:r>
                <a:rPr lang="de-DE" sz="1400">
                  <a:latin typeface="Open Sans"/>
                  <a:cs typeface="Open Sans"/>
                </a:rPr>
                <a:t>Fairness</a:t>
              </a:r>
            </a:p>
          </p:txBody>
        </p:sp>
        <p:sp>
          <p:nvSpPr>
            <p:cNvPr id="44" name="Geschweifte Klammer rechts 43"/>
            <p:cNvSpPr/>
            <p:nvPr/>
          </p:nvSpPr>
          <p:spPr bwMode="auto">
            <a:xfrm rot="5400000">
              <a:off x="4103948" y="-706896"/>
              <a:ext cx="720080" cy="8136904"/>
            </a:xfrm>
            <a:prstGeom prst="rightBrace">
              <a:avLst>
                <a:gd name="adj1" fmla="val 69146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3" name="Gruppierung 2"/>
          <p:cNvGrpSpPr/>
          <p:nvPr/>
        </p:nvGrpSpPr>
        <p:grpSpPr>
          <a:xfrm>
            <a:off x="709859" y="4081636"/>
            <a:ext cx="7271443" cy="523220"/>
            <a:chOff x="709859" y="4081636"/>
            <a:chExt cx="7271443" cy="523220"/>
          </a:xfrm>
        </p:grpSpPr>
        <p:sp>
          <p:nvSpPr>
            <p:cNvPr id="45" name="Textfeld 44"/>
            <p:cNvSpPr txBox="1"/>
            <p:nvPr/>
          </p:nvSpPr>
          <p:spPr>
            <a:xfrm>
              <a:off x="709859" y="4081636"/>
              <a:ext cx="17403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>
                  <a:latin typeface="Open Sans"/>
                  <a:cs typeface="Open Sans"/>
                </a:rPr>
                <a:t>Bessere</a:t>
              </a:r>
            </a:p>
            <a:p>
              <a:pPr algn="ctr"/>
              <a:r>
                <a:rPr lang="de-DE" sz="1400" b="1">
                  <a:latin typeface="Open Sans"/>
                  <a:cs typeface="Open Sans"/>
                </a:rPr>
                <a:t>Entscheidungen</a:t>
              </a:r>
              <a:r>
                <a:rPr lang="de-DE" sz="1400">
                  <a:latin typeface="Open Sans"/>
                  <a:cs typeface="Open Sans"/>
                </a:rPr>
                <a:t> ?</a:t>
              </a: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3813373" y="4081636"/>
              <a:ext cx="12939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>
                  <a:latin typeface="Open Sans"/>
                  <a:cs typeface="Open Sans"/>
                </a:rPr>
                <a:t>Höhere</a:t>
              </a:r>
            </a:p>
            <a:p>
              <a:pPr algn="ctr"/>
              <a:r>
                <a:rPr lang="de-DE" sz="1400" b="1">
                  <a:latin typeface="Open Sans"/>
                  <a:cs typeface="Open Sans"/>
                </a:rPr>
                <a:t>Motivation</a:t>
              </a:r>
              <a:r>
                <a:rPr lang="de-DE" sz="1400">
                  <a:latin typeface="Open Sans"/>
                  <a:cs typeface="Open Sans"/>
                </a:rPr>
                <a:t> ?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6693770" y="4081636"/>
              <a:ext cx="12875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>
                  <a:latin typeface="Open Sans"/>
                  <a:cs typeface="Open Sans"/>
                </a:rPr>
                <a:t>Mehr</a:t>
              </a:r>
            </a:p>
            <a:p>
              <a:pPr algn="ctr"/>
              <a:r>
                <a:rPr lang="de-DE" sz="1400" b="1">
                  <a:latin typeface="Open Sans"/>
                  <a:cs typeface="Open Sans"/>
                </a:rPr>
                <a:t>Innovation</a:t>
              </a:r>
              <a:r>
                <a:rPr lang="de-DE" sz="1400">
                  <a:latin typeface="Open Sans"/>
                  <a:cs typeface="Open Sans"/>
                </a:rPr>
                <a:t> ?</a:t>
              </a:r>
            </a:p>
          </p:txBody>
        </p:sp>
      </p:grpSp>
      <p:sp>
        <p:nvSpPr>
          <p:cNvPr id="14" name="object 2"/>
          <p:cNvSpPr txBox="1">
            <a:spLocks/>
          </p:cNvSpPr>
          <p:nvPr/>
        </p:nvSpPr>
        <p:spPr bwMode="auto">
          <a:xfrm>
            <a:off x="0" y="0"/>
            <a:ext cx="7772400" cy="72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Open Sans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Open Sans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Open Sans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Open Sans" charset="0"/>
                <a:ea typeface="ＭＳ Ｐゴシック" charset="0"/>
              </a:defRPr>
            </a:lvl5pPr>
            <a:lvl6pPr marL="457165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33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495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66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 marL="363538"/>
            <a:r>
              <a:rPr lang="de-DE" sz="2000" spc="-25" dirty="0">
                <a:solidFill>
                  <a:schemeClr val="tx1"/>
                </a:solidFill>
              </a:rPr>
              <a:t>Demokratische Führung – ein Paradoxon?</a:t>
            </a:r>
            <a:endParaRPr lang="de-DE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2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4" y="0"/>
            <a:ext cx="7772400" cy="6972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63538"/>
            <a:r>
              <a:rPr sz="2000" spc="-25" dirty="0">
                <a:solidFill>
                  <a:schemeClr val="tx1"/>
                </a:solidFill>
              </a:rPr>
              <a:t>Wie leben Unternehmen Demokratie?</a:t>
            </a:r>
            <a:endParaRPr sz="2000" spc="-25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81206" y="4571778"/>
            <a:ext cx="115909" cy="98256"/>
          </a:xfrm>
          <a:custGeom>
            <a:avLst/>
            <a:gdLst/>
            <a:ahLst/>
            <a:cxnLst/>
            <a:rect l="l" t="t" r="r" b="b"/>
            <a:pathLst>
              <a:path w="115909" h="117907">
                <a:moveTo>
                  <a:pt x="14843" y="0"/>
                </a:moveTo>
                <a:lnTo>
                  <a:pt x="7067" y="2045"/>
                </a:lnTo>
                <a:lnTo>
                  <a:pt x="0" y="14163"/>
                </a:lnTo>
                <a:lnTo>
                  <a:pt x="2045" y="21939"/>
                </a:lnTo>
                <a:lnTo>
                  <a:pt x="65498" y="58953"/>
                </a:lnTo>
                <a:lnTo>
                  <a:pt x="2045" y="95967"/>
                </a:lnTo>
                <a:lnTo>
                  <a:pt x="0" y="103744"/>
                </a:lnTo>
                <a:lnTo>
                  <a:pt x="7067" y="115861"/>
                </a:lnTo>
                <a:lnTo>
                  <a:pt x="14843" y="117907"/>
                </a:lnTo>
                <a:lnTo>
                  <a:pt x="115909" y="58953"/>
                </a:lnTo>
                <a:lnTo>
                  <a:pt x="14843" y="0"/>
                </a:lnTo>
                <a:close/>
              </a:path>
            </a:pathLst>
          </a:custGeom>
          <a:solidFill>
            <a:srgbClr val="005CA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/>
              <a:cs typeface="Open Sans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2221426" y="1450182"/>
            <a:ext cx="6178176" cy="2007839"/>
            <a:chOff x="2221426" y="1450182"/>
            <a:chExt cx="6178176" cy="2007839"/>
          </a:xfrm>
        </p:grpSpPr>
        <p:sp>
          <p:nvSpPr>
            <p:cNvPr id="14" name="object 14"/>
            <p:cNvSpPr txBox="1"/>
            <p:nvPr/>
          </p:nvSpPr>
          <p:spPr>
            <a:xfrm>
              <a:off x="2221426" y="1820314"/>
              <a:ext cx="2069464" cy="2254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spc="-15" dirty="0" smtClean="0">
                  <a:latin typeface="Open Sans"/>
                  <a:cs typeface="Open Sans"/>
                </a:rPr>
                <a:t>Fü</a:t>
              </a:r>
              <a:r>
                <a:rPr sz="1400" spc="-10" dirty="0" smtClean="0">
                  <a:latin typeface="Open Sans"/>
                  <a:cs typeface="Open Sans"/>
                </a:rPr>
                <a:t>hrungskräfte</a:t>
              </a:r>
              <a:r>
                <a:rPr lang="de-DE" sz="1400" spc="-10" dirty="0" smtClean="0">
                  <a:latin typeface="Open Sans"/>
                  <a:cs typeface="Open Sans"/>
                </a:rPr>
                <a:t>-Wahl</a:t>
              </a:r>
              <a:endParaRPr sz="1400">
                <a:latin typeface="Open Sans"/>
                <a:cs typeface="Open Sans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3218512" y="2039420"/>
              <a:ext cx="1155700" cy="42650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>
                <a:lnSpc>
                  <a:spcPts val="2000"/>
                </a:lnSpc>
              </a:pPr>
              <a:r>
                <a:rPr sz="1400" dirty="0" smtClean="0">
                  <a:latin typeface="Open Sans"/>
                  <a:cs typeface="Open Sans"/>
                </a:rPr>
                <a:t>E</a:t>
              </a:r>
              <a:r>
                <a:rPr sz="1400" spc="-10" dirty="0" smtClean="0">
                  <a:latin typeface="Open Sans"/>
                  <a:cs typeface="Open Sans"/>
                </a:rPr>
                <a:t>influss auf Strategie</a:t>
              </a:r>
              <a:endParaRPr sz="1400">
                <a:latin typeface="Open Sans"/>
                <a:cs typeface="Open Sans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839228" y="1450182"/>
              <a:ext cx="2352675" cy="40904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ts val="1885"/>
                </a:lnSpc>
              </a:pPr>
              <a:r>
                <a:rPr sz="1400" dirty="0" smtClean="0">
                  <a:latin typeface="Open Sans"/>
                  <a:cs typeface="Open Sans"/>
                </a:rPr>
                <a:t>U</a:t>
              </a:r>
              <a:r>
                <a:rPr sz="1400" spc="-10" dirty="0" smtClean="0">
                  <a:latin typeface="Open Sans"/>
                  <a:cs typeface="Open Sans"/>
                </a:rPr>
                <a:t>rlaubsautono</a:t>
              </a:r>
              <a:r>
                <a:rPr sz="1400" spc="-15" dirty="0" smtClean="0">
                  <a:latin typeface="Open Sans"/>
                  <a:cs typeface="Open Sans"/>
                </a:rPr>
                <a:t>mie</a:t>
              </a:r>
              <a:endParaRPr sz="1400">
                <a:latin typeface="Open Sans"/>
                <a:cs typeface="Open Sans"/>
              </a:endParaRPr>
            </a:p>
            <a:p>
              <a:pPr marL="1100455">
                <a:lnSpc>
                  <a:spcPts val="1885"/>
                </a:lnSpc>
              </a:pPr>
              <a:r>
                <a:rPr sz="1400" spc="-15" dirty="0" smtClean="0">
                  <a:latin typeface="Open Sans"/>
                  <a:cs typeface="Open Sans"/>
                </a:rPr>
                <a:t>Abstimmu</a:t>
              </a:r>
              <a:r>
                <a:rPr sz="1400" spc="-10" dirty="0" smtClean="0">
                  <a:latin typeface="Open Sans"/>
                  <a:cs typeface="Open Sans"/>
                </a:rPr>
                <a:t>ng</a:t>
              </a:r>
              <a:endParaRPr sz="1400">
                <a:latin typeface="Open Sans"/>
                <a:cs typeface="Open Sans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927503" y="1910989"/>
              <a:ext cx="1546860" cy="2254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spc="-15" dirty="0" smtClean="0">
                  <a:latin typeface="Open Sans"/>
                  <a:cs typeface="Open Sans"/>
                </a:rPr>
                <a:t>Teammitgliede</a:t>
              </a:r>
              <a:r>
                <a:rPr sz="1400" spc="-10" dirty="0" smtClean="0">
                  <a:latin typeface="Open Sans"/>
                  <a:cs typeface="Open Sans"/>
                </a:rPr>
                <a:t>r</a:t>
              </a:r>
              <a:endParaRPr sz="1400">
                <a:latin typeface="Open Sans"/>
                <a:cs typeface="Open San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6320612" y="1561356"/>
              <a:ext cx="2063114" cy="2254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spc="-15" dirty="0" smtClean="0">
                  <a:latin typeface="Open Sans"/>
                  <a:cs typeface="Open Sans"/>
                </a:rPr>
                <a:t>Aufg</a:t>
              </a:r>
              <a:r>
                <a:rPr sz="1400" spc="-10" dirty="0" smtClean="0">
                  <a:latin typeface="Open Sans"/>
                  <a:cs typeface="Open Sans"/>
                </a:rPr>
                <a:t>abenautono</a:t>
              </a:r>
              <a:r>
                <a:rPr sz="1400" spc="-15" dirty="0" smtClean="0">
                  <a:latin typeface="Open Sans"/>
                  <a:cs typeface="Open Sans"/>
                </a:rPr>
                <a:t>mie</a:t>
              </a:r>
              <a:r>
                <a:rPr sz="1400" spc="-10" dirty="0" smtClean="0">
                  <a:latin typeface="Open Sans"/>
                  <a:cs typeface="Open Sans"/>
                </a:rPr>
                <a:t>/</a:t>
              </a:r>
              <a:endParaRPr sz="1400">
                <a:latin typeface="Open Sans"/>
                <a:cs typeface="Open Sans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6320613" y="1773023"/>
              <a:ext cx="2078989" cy="2254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spc="-10" dirty="0" smtClean="0">
                  <a:latin typeface="Open Sans"/>
                  <a:cs typeface="Open Sans"/>
                </a:rPr>
                <a:t>Arbeitszeitautono</a:t>
              </a:r>
              <a:r>
                <a:rPr sz="1400" spc="-15" dirty="0" smtClean="0">
                  <a:latin typeface="Open Sans"/>
                  <a:cs typeface="Open Sans"/>
                </a:rPr>
                <a:t>mie</a:t>
              </a:r>
              <a:endParaRPr sz="1400">
                <a:latin typeface="Open Sans"/>
                <a:cs typeface="Open Sans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916237" y="2661121"/>
              <a:ext cx="1778635" cy="2254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dirty="0" smtClean="0">
                  <a:latin typeface="Open Sans"/>
                  <a:cs typeface="Open Sans"/>
                </a:rPr>
                <a:t>So</a:t>
              </a:r>
              <a:r>
                <a:rPr sz="1400" spc="-10" dirty="0" smtClean="0">
                  <a:latin typeface="Open Sans"/>
                  <a:cs typeface="Open Sans"/>
                </a:rPr>
                <a:t>ziale Medien</a:t>
              </a:r>
              <a:endParaRPr lang="de-DE" sz="1400" spc="-10" dirty="0" smtClean="0">
                <a:latin typeface="Open Sans"/>
                <a:cs typeface="Open Sans"/>
              </a:endParaRPr>
            </a:p>
            <a:p>
              <a:pPr marL="12700">
                <a:lnSpc>
                  <a:spcPct val="100000"/>
                </a:lnSpc>
              </a:pPr>
              <a:r>
                <a:rPr lang="de-DE" sz="1400" spc="-10" dirty="0" smtClean="0">
                  <a:latin typeface="Open Sans"/>
                  <a:cs typeface="Open Sans"/>
                </a:rPr>
                <a:t>I</a:t>
              </a:r>
              <a:r>
                <a:rPr sz="1400" spc="-10" dirty="0" smtClean="0">
                  <a:latin typeface="Open Sans"/>
                  <a:cs typeface="Open Sans"/>
                </a:rPr>
                <a:t>m</a:t>
              </a:r>
              <a:r>
                <a:rPr lang="de-DE" sz="1400" spc="-10" dirty="0" smtClean="0">
                  <a:latin typeface="Open Sans"/>
                  <a:cs typeface="Open Sans"/>
                </a:rPr>
                <a:t> Intranet</a:t>
              </a:r>
              <a:endParaRPr sz="1400">
                <a:latin typeface="Open Sans"/>
                <a:cs typeface="Open Sans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2355820" y="2626172"/>
              <a:ext cx="2729230" cy="83184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dirty="0" smtClean="0">
                  <a:latin typeface="Open Sans"/>
                  <a:cs typeface="Open Sans"/>
                </a:rPr>
                <a:t>Gege</a:t>
              </a:r>
              <a:r>
                <a:rPr sz="1400" spc="-10" dirty="0" smtClean="0">
                  <a:latin typeface="Open Sans"/>
                  <a:cs typeface="Open Sans"/>
                </a:rPr>
                <a:t>nstro</a:t>
              </a:r>
              <a:r>
                <a:rPr sz="1400" spc="-15" dirty="0" smtClean="0">
                  <a:latin typeface="Open Sans"/>
                  <a:cs typeface="Open Sans"/>
                </a:rPr>
                <a:t>mve</a:t>
              </a:r>
              <a:r>
                <a:rPr sz="1400" spc="-10" dirty="0" smtClean="0">
                  <a:latin typeface="Open Sans"/>
                  <a:cs typeface="Open Sans"/>
                </a:rPr>
                <a:t>rfahren</a:t>
              </a:r>
              <a:endParaRPr sz="1400">
                <a:latin typeface="Open Sans"/>
                <a:cs typeface="Open Sans"/>
              </a:endParaRPr>
            </a:p>
            <a:p>
              <a:pPr>
                <a:lnSpc>
                  <a:spcPts val="600"/>
                </a:lnSpc>
                <a:spcBef>
                  <a:spcPts val="7"/>
                </a:spcBef>
              </a:pPr>
              <a:endParaRPr sz="1400">
                <a:latin typeface="Open Sans"/>
                <a:cs typeface="Open Sans"/>
              </a:endParaRPr>
            </a:p>
            <a:p>
              <a:pPr marL="1612265">
                <a:lnSpc>
                  <a:spcPct val="100000"/>
                </a:lnSpc>
              </a:pPr>
              <a:r>
                <a:rPr sz="1400" spc="-25" dirty="0" smtClean="0">
                  <a:latin typeface="Open Sans"/>
                  <a:cs typeface="Open Sans"/>
                </a:rPr>
                <a:t>W</a:t>
              </a:r>
              <a:r>
                <a:rPr sz="1400" spc="-10" dirty="0" smtClean="0">
                  <a:latin typeface="Open Sans"/>
                  <a:cs typeface="Open Sans"/>
                </a:rPr>
                <a:t>o</a:t>
              </a:r>
              <a:r>
                <a:rPr sz="1400" spc="-15" dirty="0" smtClean="0">
                  <a:latin typeface="Open Sans"/>
                  <a:cs typeface="Open Sans"/>
                </a:rPr>
                <a:t>r</a:t>
              </a:r>
              <a:r>
                <a:rPr sz="1400" spc="-5" dirty="0" smtClean="0">
                  <a:latin typeface="Open Sans"/>
                  <a:cs typeface="Open Sans"/>
                </a:rPr>
                <a:t>ld</a:t>
              </a:r>
              <a:r>
                <a:rPr lang="de-DE" sz="1400" spc="-5" dirty="0" smtClean="0">
                  <a:latin typeface="Open Sans"/>
                  <a:cs typeface="Open Sans"/>
                </a:rPr>
                <a:t> </a:t>
              </a:r>
              <a:r>
                <a:rPr sz="1400" spc="0" dirty="0" smtClean="0">
                  <a:latin typeface="Open Sans"/>
                  <a:cs typeface="Open Sans"/>
                </a:rPr>
                <a:t>Cafe</a:t>
              </a:r>
              <a:endParaRPr sz="1400">
                <a:latin typeface="Open Sans"/>
                <a:cs typeface="Open Sans"/>
              </a:endParaRPr>
            </a:p>
            <a:p>
              <a:pPr>
                <a:lnSpc>
                  <a:spcPts val="1000"/>
                </a:lnSpc>
                <a:spcBef>
                  <a:spcPts val="42"/>
                </a:spcBef>
              </a:pPr>
              <a:endParaRPr sz="1400">
                <a:latin typeface="Open Sans"/>
                <a:cs typeface="Open Sans"/>
              </a:endParaRPr>
            </a:p>
            <a:p>
              <a:pPr marL="44450">
                <a:lnSpc>
                  <a:spcPct val="100000"/>
                </a:lnSpc>
              </a:pPr>
              <a:r>
                <a:rPr sz="1400" spc="-15" dirty="0" smtClean="0">
                  <a:latin typeface="Open Sans"/>
                  <a:cs typeface="Open Sans"/>
                </a:rPr>
                <a:t>Rat de</a:t>
              </a:r>
              <a:r>
                <a:rPr sz="1400" spc="-10" dirty="0" smtClean="0">
                  <a:latin typeface="Open Sans"/>
                  <a:cs typeface="Open Sans"/>
                </a:rPr>
                <a:t>r </a:t>
              </a:r>
              <a:r>
                <a:rPr sz="1400" spc="-20" dirty="0" smtClean="0">
                  <a:latin typeface="Open Sans"/>
                  <a:cs typeface="Open Sans"/>
                </a:rPr>
                <a:t>Weise</a:t>
              </a:r>
              <a:r>
                <a:rPr sz="1400" spc="-10" dirty="0" smtClean="0">
                  <a:latin typeface="Open Sans"/>
                  <a:cs typeface="Open Sans"/>
                </a:rPr>
                <a:t>n</a:t>
              </a:r>
              <a:endParaRPr sz="1400">
                <a:latin typeface="Open Sans"/>
                <a:cs typeface="Open Sans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773069" y="2347022"/>
              <a:ext cx="1752600" cy="2254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spc="-5" dirty="0" smtClean="0">
                  <a:latin typeface="Open Sans"/>
                  <a:cs typeface="Open Sans"/>
                </a:rPr>
                <a:t>R</a:t>
              </a:r>
              <a:r>
                <a:rPr sz="1400" spc="0" dirty="0" smtClean="0">
                  <a:latin typeface="Open Sans"/>
                  <a:cs typeface="Open Sans"/>
                </a:rPr>
                <a:t>e</a:t>
              </a:r>
              <a:r>
                <a:rPr sz="1400" spc="-15" dirty="0" smtClean="0">
                  <a:latin typeface="Open Sans"/>
                  <a:cs typeface="Open Sans"/>
                </a:rPr>
                <a:t>sonanz</a:t>
              </a:r>
              <a:r>
                <a:rPr sz="1400" spc="-10" dirty="0" smtClean="0">
                  <a:latin typeface="Open Sans"/>
                  <a:cs typeface="Open Sans"/>
                </a:rPr>
                <a:t>g</a:t>
              </a:r>
              <a:r>
                <a:rPr sz="1400" spc="-15" dirty="0" smtClean="0">
                  <a:latin typeface="Open Sans"/>
                  <a:cs typeface="Open Sans"/>
                </a:rPr>
                <a:t>r</a:t>
              </a:r>
              <a:r>
                <a:rPr sz="1400" spc="-10" dirty="0" smtClean="0">
                  <a:latin typeface="Open Sans"/>
                  <a:cs typeface="Open Sans"/>
                </a:rPr>
                <a:t>uppen</a:t>
              </a:r>
              <a:endParaRPr sz="1400">
                <a:latin typeface="Open Sans"/>
                <a:cs typeface="Open Sans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6545057" y="2102442"/>
              <a:ext cx="1093470" cy="2254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dirty="0" smtClean="0">
                  <a:latin typeface="Open Sans"/>
                  <a:cs typeface="Open Sans"/>
                </a:rPr>
                <a:t>So</a:t>
              </a:r>
              <a:r>
                <a:rPr sz="1400" spc="-10" dirty="0" smtClean="0">
                  <a:latin typeface="Open Sans"/>
                  <a:cs typeface="Open Sans"/>
                </a:rPr>
                <a:t>ziokratie</a:t>
              </a:r>
              <a:endParaRPr sz="1400">
                <a:latin typeface="Open Sans"/>
                <a:cs typeface="Open Sans"/>
              </a:endParaRPr>
            </a:p>
          </p:txBody>
        </p:sp>
      </p:grpSp>
      <p:grpSp>
        <p:nvGrpSpPr>
          <p:cNvPr id="6" name="Gruppierung 5"/>
          <p:cNvGrpSpPr/>
          <p:nvPr/>
        </p:nvGrpSpPr>
        <p:grpSpPr>
          <a:xfrm>
            <a:off x="0" y="913284"/>
            <a:ext cx="8604449" cy="4346917"/>
            <a:chOff x="0" y="913284"/>
            <a:chExt cx="8604449" cy="4346917"/>
          </a:xfrm>
        </p:grpSpPr>
        <p:sp>
          <p:nvSpPr>
            <p:cNvPr id="4" name="object 4"/>
            <p:cNvSpPr/>
            <p:nvPr/>
          </p:nvSpPr>
          <p:spPr>
            <a:xfrm>
              <a:off x="2000370" y="4620905"/>
              <a:ext cx="5671538" cy="0"/>
            </a:xfrm>
            <a:custGeom>
              <a:avLst/>
              <a:gdLst/>
              <a:ahLst/>
              <a:cxnLst/>
              <a:rect l="l" t="t" r="r" b="b"/>
              <a:pathLst>
                <a:path w="5671538">
                  <a:moveTo>
                    <a:pt x="0" y="0"/>
                  </a:moveTo>
                  <a:lnTo>
                    <a:pt x="5671538" y="0"/>
                  </a:lnTo>
                </a:path>
              </a:pathLst>
            </a:custGeom>
            <a:ln w="25399">
              <a:solidFill>
                <a:srgbClr val="ABB605"/>
              </a:solidFill>
              <a:headEnd type="none"/>
              <a:tailEnd type="triangle"/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Open Sans"/>
                <a:cs typeface="Open San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21283" y="1363064"/>
              <a:ext cx="0" cy="3257844"/>
            </a:xfrm>
            <a:custGeom>
              <a:avLst/>
              <a:gdLst/>
              <a:ahLst/>
              <a:cxnLst/>
              <a:rect l="l" t="t" r="r" b="b"/>
              <a:pathLst>
                <a:path h="3909413">
                  <a:moveTo>
                    <a:pt x="0" y="3909413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DEB865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Open Sans"/>
                <a:cs typeface="Open San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962330" y="1342059"/>
              <a:ext cx="117909" cy="96591"/>
            </a:xfrm>
            <a:custGeom>
              <a:avLst/>
              <a:gdLst/>
              <a:ahLst/>
              <a:cxnLst/>
              <a:rect l="l" t="t" r="r" b="b"/>
              <a:pathLst>
                <a:path w="117909" h="115909">
                  <a:moveTo>
                    <a:pt x="58954" y="0"/>
                  </a:moveTo>
                  <a:lnTo>
                    <a:pt x="0" y="101064"/>
                  </a:lnTo>
                  <a:lnTo>
                    <a:pt x="2047" y="108840"/>
                  </a:lnTo>
                  <a:lnTo>
                    <a:pt x="14164" y="115909"/>
                  </a:lnTo>
                  <a:lnTo>
                    <a:pt x="21940" y="113861"/>
                  </a:lnTo>
                  <a:lnTo>
                    <a:pt x="58954" y="50410"/>
                  </a:lnTo>
                  <a:lnTo>
                    <a:pt x="88360" y="50410"/>
                  </a:lnTo>
                  <a:lnTo>
                    <a:pt x="58954" y="0"/>
                  </a:lnTo>
                  <a:close/>
                </a:path>
                <a:path w="117909" h="115909">
                  <a:moveTo>
                    <a:pt x="88360" y="50410"/>
                  </a:moveTo>
                  <a:lnTo>
                    <a:pt x="58954" y="50410"/>
                  </a:lnTo>
                  <a:lnTo>
                    <a:pt x="95968" y="113861"/>
                  </a:lnTo>
                  <a:lnTo>
                    <a:pt x="103745" y="115909"/>
                  </a:lnTo>
                  <a:lnTo>
                    <a:pt x="115862" y="108840"/>
                  </a:lnTo>
                  <a:lnTo>
                    <a:pt x="117909" y="101064"/>
                  </a:lnTo>
                  <a:lnTo>
                    <a:pt x="88360" y="50410"/>
                  </a:lnTo>
                  <a:close/>
                </a:path>
              </a:pathLst>
            </a:custGeom>
            <a:solidFill>
              <a:srgbClr val="005CA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Open Sans"/>
                <a:cs typeface="Open Sans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475656" y="913284"/>
              <a:ext cx="1062910" cy="360040"/>
            </a:xfrm>
            <a:prstGeom prst="rect">
              <a:avLst/>
            </a:prstGeom>
            <a:solidFill>
              <a:srgbClr val="DEB865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dirty="0" smtClean="0">
                  <a:latin typeface="Open Sans"/>
                  <a:cs typeface="Open Sans"/>
                </a:rPr>
                <a:t>G</a:t>
              </a:r>
              <a:r>
                <a:rPr sz="1200" spc="-10" dirty="0" smtClean="0">
                  <a:latin typeface="Open Sans"/>
                  <a:cs typeface="Open Sans"/>
                </a:rPr>
                <a:t>rad</a:t>
              </a:r>
              <a:r>
                <a:rPr sz="1200" spc="-5" dirty="0" smtClean="0">
                  <a:latin typeface="Open Sans"/>
                  <a:cs typeface="Open Sans"/>
                </a:rPr>
                <a:t> </a:t>
              </a:r>
              <a:r>
                <a:rPr sz="1200" spc="0" dirty="0" smtClean="0">
                  <a:latin typeface="Open Sans"/>
                  <a:cs typeface="Open Sans"/>
                </a:rPr>
                <a:t>d</a:t>
              </a:r>
              <a:r>
                <a:rPr sz="1200" spc="-15" dirty="0" smtClean="0">
                  <a:latin typeface="Open Sans"/>
                  <a:cs typeface="Open Sans"/>
                </a:rPr>
                <a:t>er</a:t>
              </a:r>
              <a:endParaRPr lang="de-DE" sz="1200" spc="-5" dirty="0">
                <a:latin typeface="Open Sans"/>
                <a:cs typeface="Open Sans"/>
              </a:endParaRPr>
            </a:p>
            <a:p>
              <a:pPr marL="12700">
                <a:lnSpc>
                  <a:spcPct val="100000"/>
                </a:lnSpc>
              </a:pPr>
              <a:r>
                <a:rPr sz="1200" spc="0" dirty="0" smtClean="0">
                  <a:latin typeface="Open Sans"/>
                  <a:cs typeface="Open Sans"/>
                </a:rPr>
                <a:t>E</a:t>
              </a:r>
              <a:r>
                <a:rPr sz="1200" spc="-10" dirty="0" smtClean="0">
                  <a:latin typeface="Open Sans"/>
                  <a:cs typeface="Open Sans"/>
                </a:rPr>
                <a:t>infl</a:t>
              </a:r>
              <a:r>
                <a:rPr sz="1200" spc="-15" dirty="0" smtClean="0">
                  <a:latin typeface="Open Sans"/>
                  <a:cs typeface="Open Sans"/>
                </a:rPr>
                <a:t>ussnahme</a:t>
              </a:r>
              <a:endParaRPr sz="1200">
                <a:latin typeface="Open Sans"/>
                <a:cs typeface="Open Sans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7813345" y="4513684"/>
              <a:ext cx="791104" cy="288032"/>
            </a:xfrm>
            <a:prstGeom prst="rect">
              <a:avLst/>
            </a:prstGeom>
            <a:solidFill>
              <a:srgbClr val="ABB605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>
                <a:lnSpc>
                  <a:spcPts val="2100"/>
                </a:lnSpc>
              </a:pPr>
              <a:r>
                <a:rPr sz="1200" dirty="0" smtClean="0">
                  <a:latin typeface="Open Sans"/>
                  <a:cs typeface="Open Sans"/>
                </a:rPr>
                <a:t>F</a:t>
              </a:r>
              <a:r>
                <a:rPr sz="1200" spc="-10" dirty="0" smtClean="0">
                  <a:latin typeface="Open Sans"/>
                  <a:cs typeface="Open Sans"/>
                </a:rPr>
                <a:t>req</a:t>
              </a:r>
              <a:r>
                <a:rPr sz="1200" spc="-15" dirty="0" smtClean="0">
                  <a:latin typeface="Open Sans"/>
                  <a:cs typeface="Open Sans"/>
                </a:rPr>
                <a:t>uenz</a:t>
              </a:r>
              <a:endParaRPr sz="1200">
                <a:latin typeface="Open Sans"/>
                <a:cs typeface="Open Sans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51815" y="2479505"/>
              <a:ext cx="1471930" cy="2127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defPPr>
                <a:defRPr lang="de-DE"/>
              </a:defPPr>
              <a:lvl1pPr marL="12700">
                <a:lnSpc>
                  <a:spcPct val="100000"/>
                </a:lnSpc>
                <a:defRPr sz="1200">
                  <a:latin typeface="Open Sans"/>
                  <a:cs typeface="Open Sans"/>
                </a:defRPr>
              </a:lvl1pPr>
            </a:lstStyle>
            <a:p>
              <a:pPr algn="r"/>
              <a:r>
                <a:rPr dirty="0"/>
                <a:t>Mitbestimmung</a:t>
              </a:r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13824" y="1596377"/>
              <a:ext cx="1393880" cy="25301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sz="1200" dirty="0" smtClean="0">
                  <a:latin typeface="Open Sans"/>
                  <a:cs typeface="Open Sans"/>
                </a:rPr>
                <a:t>Selbstbest</a:t>
              </a:r>
              <a:r>
                <a:rPr sz="1200" spc="-15" dirty="0" smtClean="0">
                  <a:latin typeface="Open Sans"/>
                  <a:cs typeface="Open Sans"/>
                </a:rPr>
                <a:t>immu</a:t>
              </a:r>
              <a:r>
                <a:rPr sz="1200" spc="-10" dirty="0" smtClean="0">
                  <a:latin typeface="Open Sans"/>
                  <a:cs typeface="Open Sans"/>
                </a:rPr>
                <a:t>ng</a:t>
              </a:r>
              <a:endParaRPr sz="1200">
                <a:latin typeface="Open Sans"/>
                <a:cs typeface="Open Sans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0" y="3001516"/>
              <a:ext cx="1930449" cy="18002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848994" marR="12700" indent="-203835">
                <a:lnSpc>
                  <a:spcPct val="151500"/>
                </a:lnSpc>
              </a:pPr>
              <a:endParaRPr lang="de-DE" sz="1200" dirty="0">
                <a:latin typeface="Open Sans"/>
                <a:cs typeface="Open Sans"/>
              </a:endParaRPr>
            </a:p>
            <a:p>
              <a:pPr marL="848994" marR="12700" indent="-203835" algn="r">
                <a:lnSpc>
                  <a:spcPct val="151500"/>
                </a:lnSpc>
              </a:pPr>
              <a:r>
                <a:rPr lang="de-DE" sz="1200" dirty="0">
                  <a:latin typeface="Open Sans"/>
                  <a:cs typeface="Open Sans"/>
                </a:rPr>
                <a:t>  </a:t>
              </a:r>
              <a:r>
                <a:rPr sz="1200" dirty="0">
                  <a:latin typeface="Open Sans"/>
                  <a:cs typeface="Open Sans"/>
                </a:rPr>
                <a:t>Mitwirkung</a:t>
              </a:r>
              <a:r>
                <a:rPr sz="1600" spc="-10" dirty="0" smtClean="0">
                  <a:latin typeface="Open Sans"/>
                  <a:cs typeface="Open Sans"/>
                </a:rPr>
                <a:t> </a:t>
              </a:r>
              <a:endParaRPr lang="de-DE" sz="1600" spc="-10" dirty="0" smtClean="0">
                <a:latin typeface="Open Sans"/>
                <a:cs typeface="Open Sans"/>
              </a:endParaRPr>
            </a:p>
            <a:p>
              <a:pPr marL="848994" marR="12700" indent="-203835" algn="r">
                <a:lnSpc>
                  <a:spcPct val="151500"/>
                </a:lnSpc>
              </a:pPr>
              <a:r>
                <a:rPr sz="1200" dirty="0">
                  <a:latin typeface="Open Sans"/>
                  <a:cs typeface="Open Sans"/>
                </a:rPr>
                <a:t>Anhörung</a:t>
              </a:r>
              <a:endParaRPr sz="1200">
                <a:latin typeface="Open Sans"/>
                <a:cs typeface="Open Sans"/>
              </a:endParaRPr>
            </a:p>
            <a:p>
              <a:pPr marL="12700" marR="15240" indent="642620" algn="r">
                <a:lnSpc>
                  <a:spcPct val="116599"/>
                </a:lnSpc>
              </a:pPr>
              <a:r>
                <a:rPr sz="1200" dirty="0">
                  <a:latin typeface="Open Sans"/>
                  <a:cs typeface="Open Sans"/>
                </a:rPr>
                <a:t>Information Keine Partizipation</a:t>
              </a:r>
              <a:endParaRPr sz="1200">
                <a:latin typeface="Open Sans"/>
                <a:cs typeface="Open Sans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355843" y="4668063"/>
              <a:ext cx="5008245" cy="59213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965960">
                <a:lnSpc>
                  <a:spcPct val="100000"/>
                </a:lnSpc>
                <a:tabLst>
                  <a:tab pos="3984625" algn="l"/>
                </a:tabLst>
              </a:pPr>
              <a:r>
                <a:rPr sz="1200" dirty="0" smtClean="0">
                  <a:latin typeface="Open Sans"/>
                  <a:cs typeface="Open Sans"/>
                </a:rPr>
                <a:t>Selte</a:t>
              </a:r>
              <a:r>
                <a:rPr lang="de-DE" sz="1200" dirty="0" smtClean="0">
                  <a:latin typeface="Open Sans"/>
                  <a:cs typeface="Open Sans"/>
                </a:rPr>
                <a:t>n</a:t>
              </a:r>
              <a:r>
                <a:rPr lang="de-DE" sz="1200" spc="-10" dirty="0" smtClean="0">
                  <a:latin typeface="Open Sans"/>
                  <a:cs typeface="Open Sans"/>
                </a:rPr>
                <a:t>                                 </a:t>
              </a:r>
              <a:r>
                <a:rPr sz="1200" spc="-20" dirty="0" smtClean="0">
                  <a:latin typeface="Open Sans"/>
                  <a:cs typeface="Open Sans"/>
                </a:rPr>
                <a:t>Wiede</a:t>
              </a:r>
              <a:r>
                <a:rPr sz="1200" spc="-10" dirty="0" smtClean="0">
                  <a:latin typeface="Open Sans"/>
                  <a:cs typeface="Open Sans"/>
                </a:rPr>
                <a:t>rholt</a:t>
              </a:r>
              <a:endParaRPr sz="1200">
                <a:latin typeface="Open Sans"/>
                <a:cs typeface="Open Sans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6113036" y="4668063"/>
              <a:ext cx="1332230" cy="2127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dirty="0" smtClean="0">
                  <a:latin typeface="Open Sans"/>
                  <a:cs typeface="Open Sans"/>
                </a:rPr>
                <a:t>Ko</a:t>
              </a:r>
              <a:r>
                <a:rPr sz="1200" spc="-10" dirty="0" smtClean="0">
                  <a:latin typeface="Open Sans"/>
                  <a:cs typeface="Open Sans"/>
                </a:rPr>
                <a:t>ntinuierlich</a:t>
              </a:r>
              <a:endParaRPr sz="1200">
                <a:latin typeface="Open Sans"/>
                <a:cs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99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504" y="0"/>
            <a:ext cx="7340600" cy="6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2" tIns="45712" rIns="91422" bIns="45712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2000">
                <a:solidFill>
                  <a:schemeClr val="tx1"/>
                </a:solidFill>
              </a:rPr>
              <a:t>Was bedeutet das für Ihr Unternehmen?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120131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2000" i="1">
                <a:latin typeface="Open Sans"/>
                <a:cs typeface="Open Sans"/>
              </a:rPr>
              <a:t>Alle</a:t>
            </a:r>
            <a:r>
              <a:rPr lang="de-DE" sz="2000">
                <a:latin typeface="Open Sans"/>
                <a:cs typeface="Open Sans"/>
              </a:rPr>
              <a:t> Führungstrends erfordern eine Abkehr vom tayloristischen Menschenbild, zeitliche (und geldliche) Investitionen und ein Überwinden der Kontrollverlust-Angst.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244519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2000">
                <a:latin typeface="Open Sans"/>
                <a:cs typeface="Open Sans"/>
              </a:rPr>
              <a:t>Es gibt kein „one size fits all“. Prüfen Sie jeden Trend kritisch (auch gegen den Mainstream), ob er zum eigenen Unternehmen passt.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375353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2000">
                <a:latin typeface="Open Sans"/>
                <a:cs typeface="Open Sans"/>
              </a:rPr>
              <a:t>Begreifen Sie Führung als persönlichen Reifungsprozess.</a:t>
            </a:r>
          </a:p>
        </p:txBody>
      </p:sp>
    </p:spTree>
    <p:extLst>
      <p:ext uri="{BB962C8B-B14F-4D97-AF65-F5344CB8AC3E}">
        <p14:creationId xmlns:p14="http://schemas.microsoft.com/office/powerpoint/2010/main" val="26279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17374" cy="57150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3937620"/>
            <a:ext cx="9144000" cy="115212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2" tIns="45712" rIns="91422" bIns="45712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Open Sans"/>
                <a:ea typeface="+mj-ea"/>
                <a:cs typeface="Open San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defRPr/>
            </a:pPr>
            <a:endParaRPr lang="de-DE"/>
          </a:p>
          <a:p>
            <a:pPr marL="722313">
              <a:defRPr/>
            </a:pPr>
            <a:r>
              <a:rPr lang="de-DE"/>
              <a:t>Die Digitalisierung des Denkens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50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Macintosh PowerPoint</Application>
  <PresentationFormat>Bildschirmpräsentation (16:10)</PresentationFormat>
  <Paragraphs>147</Paragraphs>
  <Slides>20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Leere Präsentation</vt:lpstr>
      <vt:lpstr>Die Zukunft der Arbeit –  und wie wir sie meistern</vt:lpstr>
      <vt:lpstr>PowerPoint-Präsentation</vt:lpstr>
      <vt:lpstr>These</vt:lpstr>
      <vt:lpstr>Führen mit Werten – aber mit welchen eigentlich?</vt:lpstr>
      <vt:lpstr>Postindividualistische Führung – das Ende des Ego</vt:lpstr>
      <vt:lpstr>PowerPoint-Präsentation</vt:lpstr>
      <vt:lpstr>Wie leben Unternehmen Demokratie?</vt:lpstr>
      <vt:lpstr>PowerPoint-Präsentation</vt:lpstr>
      <vt:lpstr>PowerPoint-Präsentation</vt:lpstr>
      <vt:lpstr>These</vt:lpstr>
      <vt:lpstr>PowerPoint-Präsentation</vt:lpstr>
      <vt:lpstr>PowerPoint-Präsentation</vt:lpstr>
      <vt:lpstr>PowerPoint-Präsentation</vt:lpstr>
      <vt:lpstr>These</vt:lpstr>
      <vt:lpstr>Entwicklung einiger Beschäftigungsformen in Österreich</vt:lpstr>
      <vt:lpstr>Der klassische Zyklus der Arbeit verändert sich</vt:lpstr>
      <vt:lpstr>Jobwünsche von 200.000 Young Professionals weltweit (BCG)</vt:lpstr>
      <vt:lpstr>PowerPoint-Präsentation</vt:lpstr>
      <vt:lpstr>PowerPoint-Präsentation</vt:lpstr>
      <vt:lpstr>PowerPoint-Präsentation</vt:lpstr>
    </vt:vector>
  </TitlesOfParts>
  <Company>artix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Volker Sauerbrey</dc:creator>
  <cp:lastModifiedBy>Markus Väth</cp:lastModifiedBy>
  <cp:revision>1108</cp:revision>
  <cp:lastPrinted>2015-03-11T11:50:34Z</cp:lastPrinted>
  <dcterms:created xsi:type="dcterms:W3CDTF">2011-03-29T10:16:21Z</dcterms:created>
  <dcterms:modified xsi:type="dcterms:W3CDTF">2015-04-21T07:51:44Z</dcterms:modified>
</cp:coreProperties>
</file>