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63"/>
  </p:notesMasterIdLst>
  <p:handoutMasterIdLst>
    <p:handoutMasterId r:id="rId64"/>
  </p:handoutMasterIdLst>
  <p:sldIdLst>
    <p:sldId id="278" r:id="rId5"/>
    <p:sldId id="462" r:id="rId6"/>
    <p:sldId id="2087" r:id="rId7"/>
    <p:sldId id="2088" r:id="rId8"/>
    <p:sldId id="2074" r:id="rId9"/>
    <p:sldId id="2064" r:id="rId10"/>
    <p:sldId id="2063" r:id="rId11"/>
    <p:sldId id="2041" r:id="rId12"/>
    <p:sldId id="2072" r:id="rId13"/>
    <p:sldId id="2048" r:id="rId14"/>
    <p:sldId id="2040" r:id="rId15"/>
    <p:sldId id="2067" r:id="rId16"/>
    <p:sldId id="2068" r:id="rId17"/>
    <p:sldId id="2054" r:id="rId18"/>
    <p:sldId id="2093" r:id="rId19"/>
    <p:sldId id="2081" r:id="rId20"/>
    <p:sldId id="2095" r:id="rId21"/>
    <p:sldId id="2111" r:id="rId22"/>
    <p:sldId id="2096" r:id="rId23"/>
    <p:sldId id="2097" r:id="rId24"/>
    <p:sldId id="2098" r:id="rId25"/>
    <p:sldId id="2046" r:id="rId26"/>
    <p:sldId id="2108" r:id="rId27"/>
    <p:sldId id="2110" r:id="rId28"/>
    <p:sldId id="2084" r:id="rId29"/>
    <p:sldId id="2085" r:id="rId30"/>
    <p:sldId id="2091" r:id="rId31"/>
    <p:sldId id="2092" r:id="rId32"/>
    <p:sldId id="2112" r:id="rId33"/>
    <p:sldId id="2116" r:id="rId34"/>
    <p:sldId id="2117" r:id="rId35"/>
    <p:sldId id="2118" r:id="rId36"/>
    <p:sldId id="2119" r:id="rId37"/>
    <p:sldId id="2120" r:id="rId38"/>
    <p:sldId id="2121" r:id="rId39"/>
    <p:sldId id="2122" r:id="rId40"/>
    <p:sldId id="2123" r:id="rId41"/>
    <p:sldId id="2124" r:id="rId42"/>
    <p:sldId id="333" r:id="rId43"/>
    <p:sldId id="332" r:id="rId44"/>
    <p:sldId id="334" r:id="rId45"/>
    <p:sldId id="335" r:id="rId46"/>
    <p:sldId id="336" r:id="rId47"/>
    <p:sldId id="337" r:id="rId48"/>
    <p:sldId id="338" r:id="rId49"/>
    <p:sldId id="339" r:id="rId50"/>
    <p:sldId id="340" r:id="rId51"/>
    <p:sldId id="2113" r:id="rId52"/>
    <p:sldId id="289" r:id="rId53"/>
    <p:sldId id="290" r:id="rId54"/>
    <p:sldId id="2114" r:id="rId55"/>
    <p:sldId id="259" r:id="rId56"/>
    <p:sldId id="2109" r:id="rId57"/>
    <p:sldId id="2126" r:id="rId58"/>
    <p:sldId id="2125" r:id="rId59"/>
    <p:sldId id="2127" r:id="rId60"/>
    <p:sldId id="2115" r:id="rId61"/>
    <p:sldId id="277" r:id="rId62"/>
  </p:sldIdLst>
  <p:sldSz cx="9144000" cy="5715000" type="screen16x10"/>
  <p:notesSz cx="6858000" cy="9144000"/>
  <p:custDataLst>
    <p:tags r:id="rId65"/>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5465">
          <p15:clr>
            <a:srgbClr val="A4A3A4"/>
          </p15:clr>
        </p15:guide>
        <p15:guide id="3" pos="4241">
          <p15:clr>
            <a:srgbClr val="A4A3A4"/>
          </p15:clr>
        </p15:guide>
        <p15:guide id="4" pos="469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9" name="Autor" initials="A" lastIdx="1"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FF7"/>
    <a:srgbClr val="CBDDEF"/>
    <a:srgbClr val="0096D3"/>
    <a:srgbClr val="0C94B7"/>
    <a:srgbClr val="41B4CE"/>
    <a:srgbClr val="73BAD1"/>
    <a:srgbClr val="65B4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483467-EFC0-4747-BECE-A537392D6C1C}" v="11" dt="2025-06-23T11:20:31.725"/>
  </p1510:revLst>
</p1510:revInfo>
</file>

<file path=ppt/tableStyles.xml><?xml version="1.0" encoding="utf-8"?>
<a:tblStyleLst xmlns:a="http://schemas.openxmlformats.org/drawingml/2006/main" def="{5C22544A-7EE6-4342-B048-85BDC9FD1C3A}">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1570" autoAdjust="0"/>
  </p:normalViewPr>
  <p:slideViewPr>
    <p:cSldViewPr snapToGrid="0" showGuides="1">
      <p:cViewPr>
        <p:scale>
          <a:sx n="111" d="100"/>
          <a:sy n="111" d="100"/>
        </p:scale>
        <p:origin x="451" y="82"/>
      </p:cViewPr>
      <p:guideLst>
        <p:guide orient="horz" pos="1800"/>
        <p:guide pos="5465"/>
        <p:guide pos="4241"/>
        <p:guide pos="4695"/>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3642"/>
    </p:cViewPr>
  </p:sorterViewPr>
  <p:notesViewPr>
    <p:cSldViewPr snapToGrid="0" showGuides="1">
      <p:cViewPr varScale="1">
        <p:scale>
          <a:sx n="94" d="100"/>
          <a:sy n="94" d="100"/>
        </p:scale>
        <p:origin x="274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openxmlformats.org/officeDocument/2006/relationships/viewProps" Target="viewProps.xml"/><Relationship Id="rId7" Type="http://schemas.openxmlformats.org/officeDocument/2006/relationships/slide" Target="slides/slide3.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gl, Sigrid" userId="a1c6465d-718d-4ff9-8755-92ab994733a0" providerId="ADAL" clId="{8F483467-EFC0-4747-BECE-A537392D6C1C}"/>
    <pc:docChg chg="undo custSel addSld modSld sldOrd">
      <pc:chgData name="Stagl, Sigrid" userId="a1c6465d-718d-4ff9-8755-92ab994733a0" providerId="ADAL" clId="{8F483467-EFC0-4747-BECE-A537392D6C1C}" dt="2025-06-23T11:26:20.154" v="669" actId="108"/>
      <pc:docMkLst>
        <pc:docMk/>
      </pc:docMkLst>
      <pc:sldChg chg="mod modShow">
        <pc:chgData name="Stagl, Sigrid" userId="a1c6465d-718d-4ff9-8755-92ab994733a0" providerId="ADAL" clId="{8F483467-EFC0-4747-BECE-A537392D6C1C}" dt="2025-06-23T10:45:46.442" v="214" actId="729"/>
        <pc:sldMkLst>
          <pc:docMk/>
          <pc:sldMk cId="846535248" sldId="259"/>
        </pc:sldMkLst>
      </pc:sldChg>
      <pc:sldChg chg="modSp mod">
        <pc:chgData name="Stagl, Sigrid" userId="a1c6465d-718d-4ff9-8755-92ab994733a0" providerId="ADAL" clId="{8F483467-EFC0-4747-BECE-A537392D6C1C}" dt="2025-06-23T10:13:11.693" v="21" actId="20577"/>
        <pc:sldMkLst>
          <pc:docMk/>
          <pc:sldMk cId="1987231011" sldId="278"/>
        </pc:sldMkLst>
        <pc:spChg chg="mod">
          <ac:chgData name="Stagl, Sigrid" userId="a1c6465d-718d-4ff9-8755-92ab994733a0" providerId="ADAL" clId="{8F483467-EFC0-4747-BECE-A537392D6C1C}" dt="2025-06-23T10:13:06.155" v="17"/>
          <ac:spMkLst>
            <pc:docMk/>
            <pc:sldMk cId="1987231011" sldId="278"/>
            <ac:spMk id="2" creationId="{CDA50ADB-344B-67A7-E5BA-D7D78C6562D8}"/>
          </ac:spMkLst>
        </pc:spChg>
        <pc:spChg chg="mod">
          <ac:chgData name="Stagl, Sigrid" userId="a1c6465d-718d-4ff9-8755-92ab994733a0" providerId="ADAL" clId="{8F483467-EFC0-4747-BECE-A537392D6C1C}" dt="2025-06-23T10:12:46.286" v="0"/>
          <ac:spMkLst>
            <pc:docMk/>
            <pc:sldMk cId="1987231011" sldId="278"/>
            <ac:spMk id="5" creationId="{00000000-0000-0000-0000-000000000000}"/>
          </ac:spMkLst>
        </pc:spChg>
        <pc:spChg chg="mod">
          <ac:chgData name="Stagl, Sigrid" userId="a1c6465d-718d-4ff9-8755-92ab994733a0" providerId="ADAL" clId="{8F483467-EFC0-4747-BECE-A537392D6C1C}" dt="2025-06-23T10:13:11.693" v="21" actId="20577"/>
          <ac:spMkLst>
            <pc:docMk/>
            <pc:sldMk cId="1987231011" sldId="278"/>
            <ac:spMk id="8" creationId="{00000000-0000-0000-0000-000000000000}"/>
          </ac:spMkLst>
        </pc:spChg>
      </pc:sldChg>
      <pc:sldChg chg="modSp mod">
        <pc:chgData name="Stagl, Sigrid" userId="a1c6465d-718d-4ff9-8755-92ab994733a0" providerId="ADAL" clId="{8F483467-EFC0-4747-BECE-A537392D6C1C}" dt="2025-06-23T11:26:20.154" v="669" actId="108"/>
        <pc:sldMkLst>
          <pc:docMk/>
          <pc:sldMk cId="1071790236" sldId="2095"/>
        </pc:sldMkLst>
        <pc:spChg chg="mod">
          <ac:chgData name="Stagl, Sigrid" userId="a1c6465d-718d-4ff9-8755-92ab994733a0" providerId="ADAL" clId="{8F483467-EFC0-4747-BECE-A537392D6C1C}" dt="2025-06-23T11:26:20.154" v="669" actId="108"/>
          <ac:spMkLst>
            <pc:docMk/>
            <pc:sldMk cId="1071790236" sldId="2095"/>
            <ac:spMk id="2" creationId="{97B289B4-D465-E25A-BA24-725E605945E9}"/>
          </ac:spMkLst>
        </pc:spChg>
      </pc:sldChg>
      <pc:sldChg chg="mod modShow">
        <pc:chgData name="Stagl, Sigrid" userId="a1c6465d-718d-4ff9-8755-92ab994733a0" providerId="ADAL" clId="{8F483467-EFC0-4747-BECE-A537392D6C1C}" dt="2025-06-23T10:45:50.120" v="215" actId="729"/>
        <pc:sldMkLst>
          <pc:docMk/>
          <pc:sldMk cId="1211996492" sldId="2109"/>
        </pc:sldMkLst>
      </pc:sldChg>
      <pc:sldChg chg="modSp mod">
        <pc:chgData name="Stagl, Sigrid" userId="a1c6465d-718d-4ff9-8755-92ab994733a0" providerId="ADAL" clId="{8F483467-EFC0-4747-BECE-A537392D6C1C}" dt="2025-06-23T11:25:42.625" v="603" actId="20577"/>
        <pc:sldMkLst>
          <pc:docMk/>
          <pc:sldMk cId="2411690158" sldId="2110"/>
        </pc:sldMkLst>
        <pc:spChg chg="mod">
          <ac:chgData name="Stagl, Sigrid" userId="a1c6465d-718d-4ff9-8755-92ab994733a0" providerId="ADAL" clId="{8F483467-EFC0-4747-BECE-A537392D6C1C}" dt="2025-06-23T11:25:42.625" v="603" actId="20577"/>
          <ac:spMkLst>
            <pc:docMk/>
            <pc:sldMk cId="2411690158" sldId="2110"/>
            <ac:spMk id="2" creationId="{7A19AE64-ACAE-630A-CDB7-42DEF39F9DA1}"/>
          </ac:spMkLst>
        </pc:spChg>
      </pc:sldChg>
      <pc:sldChg chg="modSp mod">
        <pc:chgData name="Stagl, Sigrid" userId="a1c6465d-718d-4ff9-8755-92ab994733a0" providerId="ADAL" clId="{8F483467-EFC0-4747-BECE-A537392D6C1C}" dt="2025-06-23T11:25:59.526" v="637" actId="20577"/>
        <pc:sldMkLst>
          <pc:docMk/>
          <pc:sldMk cId="3333365968" sldId="2111"/>
        </pc:sldMkLst>
        <pc:spChg chg="mod">
          <ac:chgData name="Stagl, Sigrid" userId="a1c6465d-718d-4ff9-8755-92ab994733a0" providerId="ADAL" clId="{8F483467-EFC0-4747-BECE-A537392D6C1C}" dt="2025-06-23T11:25:59.526" v="637" actId="20577"/>
          <ac:spMkLst>
            <pc:docMk/>
            <pc:sldMk cId="3333365968" sldId="2111"/>
            <ac:spMk id="2" creationId="{05E0B779-63BF-CD91-88F0-7F949AB7435E}"/>
          </ac:spMkLst>
        </pc:spChg>
      </pc:sldChg>
      <pc:sldChg chg="modSp mod">
        <pc:chgData name="Stagl, Sigrid" userId="a1c6465d-718d-4ff9-8755-92ab994733a0" providerId="ADAL" clId="{8F483467-EFC0-4747-BECE-A537392D6C1C}" dt="2025-06-23T11:25:19.599" v="572" actId="20577"/>
        <pc:sldMkLst>
          <pc:docMk/>
          <pc:sldMk cId="2251829153" sldId="2112"/>
        </pc:sldMkLst>
        <pc:spChg chg="mod">
          <ac:chgData name="Stagl, Sigrid" userId="a1c6465d-718d-4ff9-8755-92ab994733a0" providerId="ADAL" clId="{8F483467-EFC0-4747-BECE-A537392D6C1C}" dt="2025-06-23T11:25:19.599" v="572" actId="20577"/>
          <ac:spMkLst>
            <pc:docMk/>
            <pc:sldMk cId="2251829153" sldId="2112"/>
            <ac:spMk id="2" creationId="{81901294-4C6D-8AF1-F788-D5ABACE8B3E4}"/>
          </ac:spMkLst>
        </pc:spChg>
      </pc:sldChg>
      <pc:sldChg chg="modSp mod">
        <pc:chgData name="Stagl, Sigrid" userId="a1c6465d-718d-4ff9-8755-92ab994733a0" providerId="ADAL" clId="{8F483467-EFC0-4747-BECE-A537392D6C1C}" dt="2025-06-23T11:24:44.132" v="540" actId="108"/>
        <pc:sldMkLst>
          <pc:docMk/>
          <pc:sldMk cId="1684617293" sldId="2113"/>
        </pc:sldMkLst>
        <pc:spChg chg="mod">
          <ac:chgData name="Stagl, Sigrid" userId="a1c6465d-718d-4ff9-8755-92ab994733a0" providerId="ADAL" clId="{8F483467-EFC0-4747-BECE-A537392D6C1C}" dt="2025-06-23T11:24:44.132" v="540" actId="108"/>
          <ac:spMkLst>
            <pc:docMk/>
            <pc:sldMk cId="1684617293" sldId="2113"/>
            <ac:spMk id="2" creationId="{8DF4CEFB-4220-F5DD-1755-2B5D968DDE20}"/>
          </ac:spMkLst>
        </pc:spChg>
      </pc:sldChg>
      <pc:sldChg chg="modSp mod">
        <pc:chgData name="Stagl, Sigrid" userId="a1c6465d-718d-4ff9-8755-92ab994733a0" providerId="ADAL" clId="{8F483467-EFC0-4747-BECE-A537392D6C1C}" dt="2025-06-23T11:24:16.694" v="507" actId="20577"/>
        <pc:sldMkLst>
          <pc:docMk/>
          <pc:sldMk cId="1275164938" sldId="2114"/>
        </pc:sldMkLst>
        <pc:spChg chg="mod">
          <ac:chgData name="Stagl, Sigrid" userId="a1c6465d-718d-4ff9-8755-92ab994733a0" providerId="ADAL" clId="{8F483467-EFC0-4747-BECE-A537392D6C1C}" dt="2025-06-23T11:24:16.694" v="507" actId="20577"/>
          <ac:spMkLst>
            <pc:docMk/>
            <pc:sldMk cId="1275164938" sldId="2114"/>
            <ac:spMk id="2" creationId="{CBCB5C9A-B6BD-3146-C5BE-541408770CBC}"/>
          </ac:spMkLst>
        </pc:spChg>
      </pc:sldChg>
      <pc:sldChg chg="modSp mod">
        <pc:chgData name="Stagl, Sigrid" userId="a1c6465d-718d-4ff9-8755-92ab994733a0" providerId="ADAL" clId="{8F483467-EFC0-4747-BECE-A537392D6C1C}" dt="2025-06-23T11:23:52.735" v="470" actId="20577"/>
        <pc:sldMkLst>
          <pc:docMk/>
          <pc:sldMk cId="3330461601" sldId="2115"/>
        </pc:sldMkLst>
        <pc:spChg chg="mod">
          <ac:chgData name="Stagl, Sigrid" userId="a1c6465d-718d-4ff9-8755-92ab994733a0" providerId="ADAL" clId="{8F483467-EFC0-4747-BECE-A537392D6C1C}" dt="2025-06-23T11:23:52.735" v="470" actId="20577"/>
          <ac:spMkLst>
            <pc:docMk/>
            <pc:sldMk cId="3330461601" sldId="2115"/>
            <ac:spMk id="2" creationId="{7BC8BE18-8992-5F8A-B3B2-56E444892E40}"/>
          </ac:spMkLst>
        </pc:spChg>
      </pc:sldChg>
      <pc:sldChg chg="addSp modSp new mod">
        <pc:chgData name="Stagl, Sigrid" userId="a1c6465d-718d-4ff9-8755-92ab994733a0" providerId="ADAL" clId="{8F483467-EFC0-4747-BECE-A537392D6C1C}" dt="2025-06-23T11:22:52.468" v="403" actId="1035"/>
        <pc:sldMkLst>
          <pc:docMk/>
          <pc:sldMk cId="1374345170" sldId="2125"/>
        </pc:sldMkLst>
        <pc:spChg chg="mod">
          <ac:chgData name="Stagl, Sigrid" userId="a1c6465d-718d-4ff9-8755-92ab994733a0" providerId="ADAL" clId="{8F483467-EFC0-4747-BECE-A537392D6C1C}" dt="2025-06-23T11:22:52.468" v="403" actId="1035"/>
          <ac:spMkLst>
            <pc:docMk/>
            <pc:sldMk cId="1374345170" sldId="2125"/>
            <ac:spMk id="2" creationId="{93D5A95C-7685-5EB5-359C-DB78EA147008}"/>
          </ac:spMkLst>
        </pc:spChg>
        <pc:spChg chg="mod">
          <ac:chgData name="Stagl, Sigrid" userId="a1c6465d-718d-4ff9-8755-92ab994733a0" providerId="ADAL" clId="{8F483467-EFC0-4747-BECE-A537392D6C1C}" dt="2025-06-23T10:47:13.252" v="242" actId="20577"/>
          <ac:spMkLst>
            <pc:docMk/>
            <pc:sldMk cId="1374345170" sldId="2125"/>
            <ac:spMk id="5" creationId="{3BC9A3DE-7191-D39E-7090-57EDC23F24D0}"/>
          </ac:spMkLst>
        </pc:spChg>
        <pc:spChg chg="add">
          <ac:chgData name="Stagl, Sigrid" userId="a1c6465d-718d-4ff9-8755-92ab994733a0" providerId="ADAL" clId="{8F483467-EFC0-4747-BECE-A537392D6C1C}" dt="2025-06-23T11:11:51.035" v="285"/>
          <ac:spMkLst>
            <pc:docMk/>
            <pc:sldMk cId="1374345170" sldId="2125"/>
            <ac:spMk id="7" creationId="{E24C8A5A-9C9B-ACD4-25A6-3417B2433F44}"/>
          </ac:spMkLst>
        </pc:spChg>
        <pc:spChg chg="add">
          <ac:chgData name="Stagl, Sigrid" userId="a1c6465d-718d-4ff9-8755-92ab994733a0" providerId="ADAL" clId="{8F483467-EFC0-4747-BECE-A537392D6C1C}" dt="2025-06-23T11:11:51.035" v="285"/>
          <ac:spMkLst>
            <pc:docMk/>
            <pc:sldMk cId="1374345170" sldId="2125"/>
            <ac:spMk id="8" creationId="{4EF551D4-8385-8ADB-0FD4-C7DE5C04C2E6}"/>
          </ac:spMkLst>
        </pc:spChg>
        <pc:spChg chg="add">
          <ac:chgData name="Stagl, Sigrid" userId="a1c6465d-718d-4ff9-8755-92ab994733a0" providerId="ADAL" clId="{8F483467-EFC0-4747-BECE-A537392D6C1C}" dt="2025-06-23T11:11:51.035" v="285"/>
          <ac:spMkLst>
            <pc:docMk/>
            <pc:sldMk cId="1374345170" sldId="2125"/>
            <ac:spMk id="9" creationId="{CFA51680-AF0A-1F5E-82D6-44C769762043}"/>
          </ac:spMkLst>
        </pc:spChg>
        <pc:spChg chg="add">
          <ac:chgData name="Stagl, Sigrid" userId="a1c6465d-718d-4ff9-8755-92ab994733a0" providerId="ADAL" clId="{8F483467-EFC0-4747-BECE-A537392D6C1C}" dt="2025-06-23T11:11:51.035" v="285"/>
          <ac:spMkLst>
            <pc:docMk/>
            <pc:sldMk cId="1374345170" sldId="2125"/>
            <ac:spMk id="10" creationId="{C523959F-8152-E6AE-EA76-A8D73F3CD7DB}"/>
          </ac:spMkLst>
        </pc:spChg>
        <pc:spChg chg="add">
          <ac:chgData name="Stagl, Sigrid" userId="a1c6465d-718d-4ff9-8755-92ab994733a0" providerId="ADAL" clId="{8F483467-EFC0-4747-BECE-A537392D6C1C}" dt="2025-06-23T11:11:51.035" v="285"/>
          <ac:spMkLst>
            <pc:docMk/>
            <pc:sldMk cId="1374345170" sldId="2125"/>
            <ac:spMk id="11" creationId="{D7722EA4-1EF0-EA48-5261-632E8AFCAFE6}"/>
          </ac:spMkLst>
        </pc:spChg>
        <pc:spChg chg="add">
          <ac:chgData name="Stagl, Sigrid" userId="a1c6465d-718d-4ff9-8755-92ab994733a0" providerId="ADAL" clId="{8F483467-EFC0-4747-BECE-A537392D6C1C}" dt="2025-06-23T11:11:51.035" v="285"/>
          <ac:spMkLst>
            <pc:docMk/>
            <pc:sldMk cId="1374345170" sldId="2125"/>
            <ac:spMk id="12" creationId="{05E4B8EA-5746-D075-757F-72E015A34F90}"/>
          </ac:spMkLst>
        </pc:spChg>
        <pc:spChg chg="add">
          <ac:chgData name="Stagl, Sigrid" userId="a1c6465d-718d-4ff9-8755-92ab994733a0" providerId="ADAL" clId="{8F483467-EFC0-4747-BECE-A537392D6C1C}" dt="2025-06-23T11:11:51.035" v="285"/>
          <ac:spMkLst>
            <pc:docMk/>
            <pc:sldMk cId="1374345170" sldId="2125"/>
            <ac:spMk id="13" creationId="{BCB22D5F-3DD0-A809-3AB6-D0733B8AE667}"/>
          </ac:spMkLst>
        </pc:spChg>
        <pc:spChg chg="add">
          <ac:chgData name="Stagl, Sigrid" userId="a1c6465d-718d-4ff9-8755-92ab994733a0" providerId="ADAL" clId="{8F483467-EFC0-4747-BECE-A537392D6C1C}" dt="2025-06-23T11:11:51.035" v="285"/>
          <ac:spMkLst>
            <pc:docMk/>
            <pc:sldMk cId="1374345170" sldId="2125"/>
            <ac:spMk id="14" creationId="{14CB51EF-4869-BF1F-846B-36F5C0A1B564}"/>
          </ac:spMkLst>
        </pc:spChg>
        <pc:spChg chg="add">
          <ac:chgData name="Stagl, Sigrid" userId="a1c6465d-718d-4ff9-8755-92ab994733a0" providerId="ADAL" clId="{8F483467-EFC0-4747-BECE-A537392D6C1C}" dt="2025-06-23T11:11:51.035" v="285"/>
          <ac:spMkLst>
            <pc:docMk/>
            <pc:sldMk cId="1374345170" sldId="2125"/>
            <ac:spMk id="15" creationId="{A9D3AC2C-79CD-6613-CB0B-D4E8D53AC95E}"/>
          </ac:spMkLst>
        </pc:spChg>
        <pc:spChg chg="add">
          <ac:chgData name="Stagl, Sigrid" userId="a1c6465d-718d-4ff9-8755-92ab994733a0" providerId="ADAL" clId="{8F483467-EFC0-4747-BECE-A537392D6C1C}" dt="2025-06-23T11:11:51.035" v="285"/>
          <ac:spMkLst>
            <pc:docMk/>
            <pc:sldMk cId="1374345170" sldId="2125"/>
            <ac:spMk id="16" creationId="{E1A75312-296C-AF40-66C9-27035E2585D6}"/>
          </ac:spMkLst>
        </pc:spChg>
        <pc:spChg chg="add">
          <ac:chgData name="Stagl, Sigrid" userId="a1c6465d-718d-4ff9-8755-92ab994733a0" providerId="ADAL" clId="{8F483467-EFC0-4747-BECE-A537392D6C1C}" dt="2025-06-23T11:12:09.665" v="287"/>
          <ac:spMkLst>
            <pc:docMk/>
            <pc:sldMk cId="1374345170" sldId="2125"/>
            <ac:spMk id="18" creationId="{5841AB87-8E48-4103-BF7E-FC96A8A67AD1}"/>
          </ac:spMkLst>
        </pc:spChg>
        <pc:spChg chg="add">
          <ac:chgData name="Stagl, Sigrid" userId="a1c6465d-718d-4ff9-8755-92ab994733a0" providerId="ADAL" clId="{8F483467-EFC0-4747-BECE-A537392D6C1C}" dt="2025-06-23T11:12:09.665" v="287"/>
          <ac:spMkLst>
            <pc:docMk/>
            <pc:sldMk cId="1374345170" sldId="2125"/>
            <ac:spMk id="19" creationId="{A22D007D-059F-3916-05C4-8F4472578BE8}"/>
          </ac:spMkLst>
        </pc:spChg>
        <pc:spChg chg="add">
          <ac:chgData name="Stagl, Sigrid" userId="a1c6465d-718d-4ff9-8755-92ab994733a0" providerId="ADAL" clId="{8F483467-EFC0-4747-BECE-A537392D6C1C}" dt="2025-06-23T11:12:09.665" v="287"/>
          <ac:spMkLst>
            <pc:docMk/>
            <pc:sldMk cId="1374345170" sldId="2125"/>
            <ac:spMk id="20" creationId="{1D84D65B-EC1A-5E5F-69B9-2BBD940084FF}"/>
          </ac:spMkLst>
        </pc:spChg>
        <pc:spChg chg="add">
          <ac:chgData name="Stagl, Sigrid" userId="a1c6465d-718d-4ff9-8755-92ab994733a0" providerId="ADAL" clId="{8F483467-EFC0-4747-BECE-A537392D6C1C}" dt="2025-06-23T11:12:09.665" v="287"/>
          <ac:spMkLst>
            <pc:docMk/>
            <pc:sldMk cId="1374345170" sldId="2125"/>
            <ac:spMk id="21" creationId="{DD18DEC6-AD14-4A64-C53B-AA5BFD2DF01B}"/>
          </ac:spMkLst>
        </pc:spChg>
        <pc:spChg chg="add">
          <ac:chgData name="Stagl, Sigrid" userId="a1c6465d-718d-4ff9-8755-92ab994733a0" providerId="ADAL" clId="{8F483467-EFC0-4747-BECE-A537392D6C1C}" dt="2025-06-23T11:12:09.665" v="287"/>
          <ac:spMkLst>
            <pc:docMk/>
            <pc:sldMk cId="1374345170" sldId="2125"/>
            <ac:spMk id="22" creationId="{DDAC41E8-6E46-3E29-797B-B49A1869C654}"/>
          </ac:spMkLst>
        </pc:spChg>
        <pc:spChg chg="add">
          <ac:chgData name="Stagl, Sigrid" userId="a1c6465d-718d-4ff9-8755-92ab994733a0" providerId="ADAL" clId="{8F483467-EFC0-4747-BECE-A537392D6C1C}" dt="2025-06-23T11:12:09.665" v="287"/>
          <ac:spMkLst>
            <pc:docMk/>
            <pc:sldMk cId="1374345170" sldId="2125"/>
            <ac:spMk id="23" creationId="{9370AAAD-1C7A-0D4D-6EE1-C2426AFAE319}"/>
          </ac:spMkLst>
        </pc:spChg>
        <pc:spChg chg="add">
          <ac:chgData name="Stagl, Sigrid" userId="a1c6465d-718d-4ff9-8755-92ab994733a0" providerId="ADAL" clId="{8F483467-EFC0-4747-BECE-A537392D6C1C}" dt="2025-06-23T11:12:09.665" v="287"/>
          <ac:spMkLst>
            <pc:docMk/>
            <pc:sldMk cId="1374345170" sldId="2125"/>
            <ac:spMk id="24" creationId="{49609946-EF8D-8F94-D97E-AD7775163A13}"/>
          </ac:spMkLst>
        </pc:spChg>
        <pc:spChg chg="add">
          <ac:chgData name="Stagl, Sigrid" userId="a1c6465d-718d-4ff9-8755-92ab994733a0" providerId="ADAL" clId="{8F483467-EFC0-4747-BECE-A537392D6C1C}" dt="2025-06-23T11:12:09.665" v="287"/>
          <ac:spMkLst>
            <pc:docMk/>
            <pc:sldMk cId="1374345170" sldId="2125"/>
            <ac:spMk id="25" creationId="{E90EFF57-39F8-0D44-B77E-B241127D4BD7}"/>
          </ac:spMkLst>
        </pc:spChg>
        <pc:spChg chg="add">
          <ac:chgData name="Stagl, Sigrid" userId="a1c6465d-718d-4ff9-8755-92ab994733a0" providerId="ADAL" clId="{8F483467-EFC0-4747-BECE-A537392D6C1C}" dt="2025-06-23T11:12:09.665" v="287"/>
          <ac:spMkLst>
            <pc:docMk/>
            <pc:sldMk cId="1374345170" sldId="2125"/>
            <ac:spMk id="26" creationId="{0644E9E0-097D-82FE-BE5D-546B33067080}"/>
          </ac:spMkLst>
        </pc:spChg>
        <pc:spChg chg="add">
          <ac:chgData name="Stagl, Sigrid" userId="a1c6465d-718d-4ff9-8755-92ab994733a0" providerId="ADAL" clId="{8F483467-EFC0-4747-BECE-A537392D6C1C}" dt="2025-06-23T11:12:09.665" v="287"/>
          <ac:spMkLst>
            <pc:docMk/>
            <pc:sldMk cId="1374345170" sldId="2125"/>
            <ac:spMk id="27" creationId="{CD54890E-0666-6D3F-6FE0-C0F3D08207CB}"/>
          </ac:spMkLst>
        </pc:spChg>
      </pc:sldChg>
      <pc:sldChg chg="add ord">
        <pc:chgData name="Stagl, Sigrid" userId="a1c6465d-718d-4ff9-8755-92ab994733a0" providerId="ADAL" clId="{8F483467-EFC0-4747-BECE-A537392D6C1C}" dt="2025-06-23T11:14:23.282" v="314"/>
        <pc:sldMkLst>
          <pc:docMk/>
          <pc:sldMk cId="2835302614" sldId="2126"/>
        </pc:sldMkLst>
      </pc:sldChg>
      <pc:sldChg chg="modSp add mod">
        <pc:chgData name="Stagl, Sigrid" userId="a1c6465d-718d-4ff9-8755-92ab994733a0" providerId="ADAL" clId="{8F483467-EFC0-4747-BECE-A537392D6C1C}" dt="2025-06-23T11:22:37.566" v="387" actId="11"/>
        <pc:sldMkLst>
          <pc:docMk/>
          <pc:sldMk cId="1272238843" sldId="2127"/>
        </pc:sldMkLst>
        <pc:spChg chg="mod">
          <ac:chgData name="Stagl, Sigrid" userId="a1c6465d-718d-4ff9-8755-92ab994733a0" providerId="ADAL" clId="{8F483467-EFC0-4747-BECE-A537392D6C1C}" dt="2025-06-23T11:22:37.566" v="387" actId="11"/>
          <ac:spMkLst>
            <pc:docMk/>
            <pc:sldMk cId="1272238843" sldId="2127"/>
            <ac:spMk id="2" creationId="{C5E700ED-5311-392B-14FD-6390298E6323}"/>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image" Target="../media/image3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F427EB-FD93-4883-A63D-F499462D69DE}" type="doc">
      <dgm:prSet loTypeId="urn:microsoft.com/office/officeart/2009/3/layout/PhasedProcess" loCatId="process" qsTypeId="urn:microsoft.com/office/officeart/2005/8/quickstyle/simple1" qsCatId="simple" csTypeId="urn:microsoft.com/office/officeart/2005/8/colors/accent1_2" csCatId="accent1" phldr="1"/>
      <dgm:spPr/>
      <dgm:t>
        <a:bodyPr/>
        <a:lstStyle/>
        <a:p>
          <a:endParaRPr lang="de-DE"/>
        </a:p>
      </dgm:t>
    </dgm:pt>
    <dgm:pt modelId="{DA531FE9-F5F2-45F6-BF72-2EBBBD33CAE2}">
      <dgm:prSet phldrT="[Text]"/>
      <dgm:spPr/>
      <dgm:t>
        <a:bodyPr/>
        <a:lstStyle/>
        <a:p>
          <a:r>
            <a:rPr lang="de-DE" dirty="0" err="1"/>
            <a:t>Participatory</a:t>
          </a:r>
          <a:r>
            <a:rPr lang="de-DE" dirty="0"/>
            <a:t> </a:t>
          </a:r>
          <a:r>
            <a:rPr lang="de-DE" dirty="0" err="1"/>
            <a:t>development</a:t>
          </a:r>
          <a:r>
            <a:rPr lang="de-DE" dirty="0"/>
            <a:t> of </a:t>
          </a:r>
          <a:r>
            <a:rPr lang="de-DE" dirty="0" err="1"/>
            <a:t>energy</a:t>
          </a:r>
          <a:r>
            <a:rPr lang="de-DE" dirty="0"/>
            <a:t> </a:t>
          </a:r>
          <a:r>
            <a:rPr lang="de-DE" dirty="0" err="1"/>
            <a:t>futures</a:t>
          </a:r>
          <a:endParaRPr lang="de-DE" dirty="0"/>
        </a:p>
      </dgm:t>
    </dgm:pt>
    <dgm:pt modelId="{54149D1E-0E9B-4A18-8AFC-A2D3342ECDCA}" type="parTrans" cxnId="{979E8DC3-A5FE-47A9-B86C-1316A60E005D}">
      <dgm:prSet/>
      <dgm:spPr/>
      <dgm:t>
        <a:bodyPr/>
        <a:lstStyle/>
        <a:p>
          <a:endParaRPr lang="de-DE"/>
        </a:p>
      </dgm:t>
    </dgm:pt>
    <dgm:pt modelId="{B4446B4C-88CF-4944-B9BA-B1412900C900}" type="sibTrans" cxnId="{979E8DC3-A5FE-47A9-B86C-1316A60E005D}">
      <dgm:prSet/>
      <dgm:spPr/>
      <dgm:t>
        <a:bodyPr/>
        <a:lstStyle/>
        <a:p>
          <a:endParaRPr lang="de-DE"/>
        </a:p>
      </dgm:t>
    </dgm:pt>
    <dgm:pt modelId="{91928DAC-3514-48E6-84B5-B3FC237D81E1}">
      <dgm:prSet phldrT="[Text]" custT="1"/>
      <dgm:spPr/>
      <dgm:t>
        <a:bodyPr/>
        <a:lstStyle/>
        <a:p>
          <a:r>
            <a:rPr lang="de-DE" sz="1100" dirty="0"/>
            <a:t>Stakeholders</a:t>
          </a:r>
        </a:p>
      </dgm:t>
    </dgm:pt>
    <dgm:pt modelId="{36057326-92F7-46EC-A1B4-CC9E115C3AF7}" type="parTrans" cxnId="{CAE72EFE-B961-4B96-B058-F9A1C72A41D8}">
      <dgm:prSet/>
      <dgm:spPr/>
      <dgm:t>
        <a:bodyPr/>
        <a:lstStyle/>
        <a:p>
          <a:endParaRPr lang="de-DE"/>
        </a:p>
      </dgm:t>
    </dgm:pt>
    <dgm:pt modelId="{552D8849-5F1E-4E8C-980D-9215187E58CF}" type="sibTrans" cxnId="{CAE72EFE-B961-4B96-B058-F9A1C72A41D8}">
      <dgm:prSet/>
      <dgm:spPr/>
      <dgm:t>
        <a:bodyPr/>
        <a:lstStyle/>
        <a:p>
          <a:endParaRPr lang="de-DE"/>
        </a:p>
      </dgm:t>
    </dgm:pt>
    <dgm:pt modelId="{41EB3E86-997A-4ECD-A8B8-CF74B07F10B3}">
      <dgm:prSet phldrT="[Text]"/>
      <dgm:spPr/>
      <dgm:t>
        <a:bodyPr/>
        <a:lstStyle/>
        <a:p>
          <a:r>
            <a:rPr lang="de-DE" dirty="0"/>
            <a:t>Energy Futures</a:t>
          </a:r>
        </a:p>
      </dgm:t>
    </dgm:pt>
    <dgm:pt modelId="{9A5E604D-2E25-4966-89B9-442F41220AF3}" type="parTrans" cxnId="{A0FC90C7-6B8C-445D-9B28-1AD1D4061042}">
      <dgm:prSet/>
      <dgm:spPr/>
      <dgm:t>
        <a:bodyPr/>
        <a:lstStyle/>
        <a:p>
          <a:endParaRPr lang="de-DE"/>
        </a:p>
      </dgm:t>
    </dgm:pt>
    <dgm:pt modelId="{DA480C68-DD83-4CFD-89FC-9E91DED0D954}" type="sibTrans" cxnId="{A0FC90C7-6B8C-445D-9B28-1AD1D4061042}">
      <dgm:prSet/>
      <dgm:spPr/>
      <dgm:t>
        <a:bodyPr/>
        <a:lstStyle/>
        <a:p>
          <a:endParaRPr lang="de-DE"/>
        </a:p>
      </dgm:t>
    </dgm:pt>
    <dgm:pt modelId="{13B94675-943B-4791-BB55-F2055E435C36}">
      <dgm:prSet phldrT="[Text]" custT="1"/>
      <dgm:spPr/>
      <dgm:t>
        <a:bodyPr/>
        <a:lstStyle/>
        <a:p>
          <a:r>
            <a:rPr lang="de-DE" sz="1100" dirty="0"/>
            <a:t>Citizens</a:t>
          </a:r>
        </a:p>
      </dgm:t>
    </dgm:pt>
    <dgm:pt modelId="{28E97188-C18D-4BAE-9698-ABE49BCDCDF6}" type="parTrans" cxnId="{1C5C6F68-4477-443F-92C2-208CF2C65B02}">
      <dgm:prSet/>
      <dgm:spPr/>
      <dgm:t>
        <a:bodyPr/>
        <a:lstStyle/>
        <a:p>
          <a:endParaRPr lang="de-DE"/>
        </a:p>
      </dgm:t>
    </dgm:pt>
    <dgm:pt modelId="{43459787-974B-49CC-9A0E-F40ECDF48717}" type="sibTrans" cxnId="{1C5C6F68-4477-443F-92C2-208CF2C65B02}">
      <dgm:prSet/>
      <dgm:spPr/>
      <dgm:t>
        <a:bodyPr/>
        <a:lstStyle/>
        <a:p>
          <a:endParaRPr lang="de-DE"/>
        </a:p>
      </dgm:t>
    </dgm:pt>
    <dgm:pt modelId="{790D238A-765C-4505-BE52-64D597908726}">
      <dgm:prSet phldrT="[Text]"/>
      <dgm:spPr/>
      <dgm:t>
        <a:bodyPr/>
        <a:lstStyle/>
        <a:p>
          <a:r>
            <a:rPr lang="de-DE" dirty="0"/>
            <a:t>Integrated </a:t>
          </a:r>
          <a:r>
            <a:rPr lang="de-DE" dirty="0" err="1"/>
            <a:t>assessment</a:t>
          </a:r>
          <a:r>
            <a:rPr lang="de-DE" dirty="0"/>
            <a:t> and </a:t>
          </a:r>
          <a:r>
            <a:rPr lang="de-DE" dirty="0" err="1"/>
            <a:t>ranking</a:t>
          </a:r>
          <a:r>
            <a:rPr lang="de-DE" dirty="0"/>
            <a:t> of </a:t>
          </a:r>
          <a:r>
            <a:rPr lang="de-DE" dirty="0" err="1"/>
            <a:t>energy</a:t>
          </a:r>
          <a:r>
            <a:rPr lang="de-DE" dirty="0"/>
            <a:t> </a:t>
          </a:r>
          <a:r>
            <a:rPr lang="de-DE" dirty="0" err="1"/>
            <a:t>futures</a:t>
          </a:r>
          <a:endParaRPr lang="de-DE" dirty="0"/>
        </a:p>
      </dgm:t>
    </dgm:pt>
    <dgm:pt modelId="{F8F28EB0-44A7-4623-8DA6-04D473834113}" type="parTrans" cxnId="{D18CEF1D-49C8-4F4F-B109-549CE59E6D69}">
      <dgm:prSet/>
      <dgm:spPr/>
      <dgm:t>
        <a:bodyPr/>
        <a:lstStyle/>
        <a:p>
          <a:endParaRPr lang="de-DE"/>
        </a:p>
      </dgm:t>
    </dgm:pt>
    <dgm:pt modelId="{317EC254-B7CE-4F39-BDA4-A9BD5410602D}" type="sibTrans" cxnId="{D18CEF1D-49C8-4F4F-B109-549CE59E6D69}">
      <dgm:prSet/>
      <dgm:spPr/>
      <dgm:t>
        <a:bodyPr/>
        <a:lstStyle/>
        <a:p>
          <a:endParaRPr lang="de-DE"/>
        </a:p>
      </dgm:t>
    </dgm:pt>
    <dgm:pt modelId="{BA998804-C1C3-4B3E-A4B3-9EB9405EAC35}">
      <dgm:prSet phldrT="[Text]"/>
      <dgm:spPr/>
      <dgm:t>
        <a:bodyPr/>
        <a:lstStyle/>
        <a:p>
          <a:r>
            <a:rPr lang="de-DE" dirty="0"/>
            <a:t>Multi-dimensional </a:t>
          </a:r>
          <a:r>
            <a:rPr lang="de-DE" dirty="0" err="1"/>
            <a:t>appraisal</a:t>
          </a:r>
          <a:endParaRPr lang="de-DE" dirty="0"/>
        </a:p>
      </dgm:t>
    </dgm:pt>
    <dgm:pt modelId="{4D959734-A9E6-439A-B73B-1061876C3982}" type="parTrans" cxnId="{EF045605-DD7F-4F2F-BEAD-5C5EEC7247D5}">
      <dgm:prSet/>
      <dgm:spPr/>
      <dgm:t>
        <a:bodyPr/>
        <a:lstStyle/>
        <a:p>
          <a:endParaRPr lang="de-DE"/>
        </a:p>
      </dgm:t>
    </dgm:pt>
    <dgm:pt modelId="{5D43E55A-7A77-4A66-A177-8338FEA990A6}" type="sibTrans" cxnId="{EF045605-DD7F-4F2F-BEAD-5C5EEC7247D5}">
      <dgm:prSet/>
      <dgm:spPr/>
      <dgm:t>
        <a:bodyPr/>
        <a:lstStyle/>
        <a:p>
          <a:endParaRPr lang="de-DE"/>
        </a:p>
      </dgm:t>
    </dgm:pt>
    <dgm:pt modelId="{41703C6F-BC00-40B6-931D-1E9E41344155}">
      <dgm:prSet phldrT="[Text]"/>
      <dgm:spPr/>
      <dgm:t>
        <a:bodyPr/>
        <a:lstStyle/>
        <a:p>
          <a:r>
            <a:rPr lang="de-DE" dirty="0"/>
            <a:t>Multi-</a:t>
          </a:r>
          <a:r>
            <a:rPr lang="de-DE" dirty="0" err="1"/>
            <a:t>criteria</a:t>
          </a:r>
          <a:r>
            <a:rPr lang="de-DE" dirty="0"/>
            <a:t> </a:t>
          </a:r>
          <a:r>
            <a:rPr lang="de-DE" dirty="0" err="1"/>
            <a:t>analysis</a:t>
          </a:r>
          <a:endParaRPr lang="de-DE" dirty="0"/>
        </a:p>
      </dgm:t>
    </dgm:pt>
    <dgm:pt modelId="{B7E69C38-026D-4724-9804-54947072DE23}" type="parTrans" cxnId="{299830FC-A34D-42BB-A83E-E7C9504CF37A}">
      <dgm:prSet/>
      <dgm:spPr/>
      <dgm:t>
        <a:bodyPr/>
        <a:lstStyle/>
        <a:p>
          <a:endParaRPr lang="de-DE"/>
        </a:p>
      </dgm:t>
    </dgm:pt>
    <dgm:pt modelId="{1F402010-E910-4585-8820-164810B0D239}" type="sibTrans" cxnId="{299830FC-A34D-42BB-A83E-E7C9504CF37A}">
      <dgm:prSet/>
      <dgm:spPr/>
      <dgm:t>
        <a:bodyPr/>
        <a:lstStyle/>
        <a:p>
          <a:endParaRPr lang="de-DE"/>
        </a:p>
      </dgm:t>
    </dgm:pt>
    <dgm:pt modelId="{CE1F4F9F-C656-493D-BDCF-E76E61550F84}">
      <dgm:prSet phldrT="[Text]"/>
      <dgm:spPr/>
      <dgm:t>
        <a:bodyPr/>
        <a:lstStyle/>
        <a:p>
          <a:r>
            <a:rPr lang="de-DE" dirty="0" err="1"/>
            <a:t>Pathways</a:t>
          </a:r>
          <a:r>
            <a:rPr lang="de-DE" dirty="0"/>
            <a:t> and </a:t>
          </a:r>
          <a:r>
            <a:rPr lang="de-DE" dirty="0" err="1"/>
            <a:t>measures</a:t>
          </a:r>
          <a:r>
            <a:rPr lang="de-DE" dirty="0"/>
            <a:t> </a:t>
          </a:r>
          <a:r>
            <a:rPr lang="de-DE" dirty="0" err="1"/>
            <a:t>for</a:t>
          </a:r>
          <a:r>
            <a:rPr lang="de-DE" dirty="0"/>
            <a:t> </a:t>
          </a:r>
          <a:r>
            <a:rPr lang="de-DE" dirty="0" err="1"/>
            <a:t>achieving</a:t>
          </a:r>
          <a:r>
            <a:rPr lang="de-DE" dirty="0"/>
            <a:t> </a:t>
          </a:r>
          <a:r>
            <a:rPr lang="de-DE" dirty="0" err="1"/>
            <a:t>preferred</a:t>
          </a:r>
          <a:r>
            <a:rPr lang="de-DE" dirty="0"/>
            <a:t> </a:t>
          </a:r>
          <a:r>
            <a:rPr lang="de-DE" dirty="0" err="1"/>
            <a:t>energy</a:t>
          </a:r>
          <a:r>
            <a:rPr lang="de-DE" dirty="0"/>
            <a:t> </a:t>
          </a:r>
          <a:r>
            <a:rPr lang="de-DE" dirty="0" err="1"/>
            <a:t>future</a:t>
          </a:r>
          <a:endParaRPr lang="de-DE" dirty="0"/>
        </a:p>
      </dgm:t>
    </dgm:pt>
    <dgm:pt modelId="{EAA217F9-2795-4257-A470-AD91E6F441C4}" type="parTrans" cxnId="{525B92AD-249F-4666-87DA-A7194FD91FC9}">
      <dgm:prSet/>
      <dgm:spPr/>
      <dgm:t>
        <a:bodyPr/>
        <a:lstStyle/>
        <a:p>
          <a:endParaRPr lang="de-DE"/>
        </a:p>
      </dgm:t>
    </dgm:pt>
    <dgm:pt modelId="{A4CE8981-2BE0-49F7-ACB4-3F6F5CAC51FF}" type="sibTrans" cxnId="{525B92AD-249F-4666-87DA-A7194FD91FC9}">
      <dgm:prSet/>
      <dgm:spPr/>
      <dgm:t>
        <a:bodyPr/>
        <a:lstStyle/>
        <a:p>
          <a:endParaRPr lang="de-DE"/>
        </a:p>
      </dgm:t>
    </dgm:pt>
    <dgm:pt modelId="{79DCD391-9F77-4755-96C7-3629D477583F}">
      <dgm:prSet phldrT="[Text]"/>
      <dgm:spPr/>
      <dgm:t>
        <a:bodyPr/>
        <a:lstStyle/>
        <a:p>
          <a:r>
            <a:rPr lang="de-DE" dirty="0" err="1"/>
            <a:t>Backcasting</a:t>
          </a:r>
          <a:endParaRPr lang="de-DE" dirty="0"/>
        </a:p>
      </dgm:t>
    </dgm:pt>
    <dgm:pt modelId="{83CD5E8D-ECF9-4070-8A3F-A90618526CEE}" type="parTrans" cxnId="{554C5EF3-88D6-4D47-BAB9-4044F42B1872}">
      <dgm:prSet/>
      <dgm:spPr/>
      <dgm:t>
        <a:bodyPr/>
        <a:lstStyle/>
        <a:p>
          <a:endParaRPr lang="de-DE"/>
        </a:p>
      </dgm:t>
    </dgm:pt>
    <dgm:pt modelId="{303F96A5-0A80-4C58-AA81-E9CB0A2F03E4}" type="sibTrans" cxnId="{554C5EF3-88D6-4D47-BAB9-4044F42B1872}">
      <dgm:prSet/>
      <dgm:spPr/>
      <dgm:t>
        <a:bodyPr/>
        <a:lstStyle/>
        <a:p>
          <a:endParaRPr lang="de-DE"/>
        </a:p>
      </dgm:t>
    </dgm:pt>
    <dgm:pt modelId="{7A3BA77F-E56F-44BF-8D72-12CA5860D641}" type="pres">
      <dgm:prSet presAssocID="{C2F427EB-FD93-4883-A63D-F499462D69DE}" presName="Name0" presStyleCnt="0">
        <dgm:presLayoutVars>
          <dgm:chMax val="3"/>
          <dgm:chPref val="3"/>
          <dgm:bulletEnabled val="1"/>
          <dgm:dir/>
          <dgm:animLvl val="lvl"/>
        </dgm:presLayoutVars>
      </dgm:prSet>
      <dgm:spPr/>
    </dgm:pt>
    <dgm:pt modelId="{2220F9DA-5F7B-41D8-B43F-91B64AA73976}" type="pres">
      <dgm:prSet presAssocID="{C2F427EB-FD93-4883-A63D-F499462D69DE}" presName="arc1" presStyleLbl="node1" presStyleIdx="0" presStyleCnt="4"/>
      <dgm:spPr/>
    </dgm:pt>
    <dgm:pt modelId="{CF622F05-CCDD-47F2-A435-0CA2964D8CDE}" type="pres">
      <dgm:prSet presAssocID="{C2F427EB-FD93-4883-A63D-F499462D69DE}" presName="arc3" presStyleLbl="node1" presStyleIdx="1" presStyleCnt="4"/>
      <dgm:spPr/>
    </dgm:pt>
    <dgm:pt modelId="{472ACF6E-7B0E-4737-BE28-482DCA8147CB}" type="pres">
      <dgm:prSet presAssocID="{C2F427EB-FD93-4883-A63D-F499462D69DE}" presName="parentText2" presStyleLbl="revTx" presStyleIdx="0" presStyleCnt="3">
        <dgm:presLayoutVars>
          <dgm:chMax val="4"/>
          <dgm:chPref val="3"/>
          <dgm:bulletEnabled val="1"/>
        </dgm:presLayoutVars>
      </dgm:prSet>
      <dgm:spPr/>
    </dgm:pt>
    <dgm:pt modelId="{E725DBD6-5264-4AF4-87EE-FA7B7C85D78A}" type="pres">
      <dgm:prSet presAssocID="{C2F427EB-FD93-4883-A63D-F499462D69DE}" presName="arc2" presStyleLbl="node1" presStyleIdx="2" presStyleCnt="4"/>
      <dgm:spPr/>
    </dgm:pt>
    <dgm:pt modelId="{B5853E21-20F2-4B3B-A2AC-EEB16E03365F}" type="pres">
      <dgm:prSet presAssocID="{C2F427EB-FD93-4883-A63D-F499462D69DE}" presName="arc4" presStyleLbl="node1" presStyleIdx="3" presStyleCnt="4"/>
      <dgm:spPr/>
    </dgm:pt>
    <dgm:pt modelId="{936175B1-6538-4AE9-B78E-74522BD15AE9}" type="pres">
      <dgm:prSet presAssocID="{C2F427EB-FD93-4883-A63D-F499462D69DE}" presName="parentText3" presStyleLbl="revTx" presStyleIdx="1" presStyleCnt="3">
        <dgm:presLayoutVars>
          <dgm:chMax val="1"/>
          <dgm:chPref val="1"/>
          <dgm:bulletEnabled val="1"/>
        </dgm:presLayoutVars>
      </dgm:prSet>
      <dgm:spPr/>
    </dgm:pt>
    <dgm:pt modelId="{225C3F17-6B84-40A8-BCB1-E0147C56B6E6}" type="pres">
      <dgm:prSet presAssocID="{C2F427EB-FD93-4883-A63D-F499462D69DE}" presName="middleComposite" presStyleCnt="0"/>
      <dgm:spPr/>
    </dgm:pt>
    <dgm:pt modelId="{F132985A-6D2A-47EB-8E91-E1EB0390D8C2}" type="pres">
      <dgm:prSet presAssocID="{BA998804-C1C3-4B3E-A4B3-9EB9405EAC35}" presName="circ1" presStyleLbl="vennNode1" presStyleIdx="0" presStyleCnt="8"/>
      <dgm:spPr/>
    </dgm:pt>
    <dgm:pt modelId="{70CE8045-7B66-40C6-B2F8-80BD923B956A}" type="pres">
      <dgm:prSet presAssocID="{BA998804-C1C3-4B3E-A4B3-9EB9405EAC35}" presName="circ1Tx" presStyleLbl="revTx" presStyleIdx="1" presStyleCnt="3">
        <dgm:presLayoutVars>
          <dgm:chMax val="0"/>
          <dgm:chPref val="0"/>
        </dgm:presLayoutVars>
      </dgm:prSet>
      <dgm:spPr/>
    </dgm:pt>
    <dgm:pt modelId="{2AD8A0CB-3E18-47DD-9474-7ACEAAFBC8D2}" type="pres">
      <dgm:prSet presAssocID="{41703C6F-BC00-40B6-931D-1E9E41344155}" presName="circ2" presStyleLbl="vennNode1" presStyleIdx="1" presStyleCnt="8"/>
      <dgm:spPr/>
    </dgm:pt>
    <dgm:pt modelId="{4A6E602E-C308-40E1-9672-27369BE973C3}" type="pres">
      <dgm:prSet presAssocID="{41703C6F-BC00-40B6-931D-1E9E41344155}" presName="circ2Tx" presStyleLbl="revTx" presStyleIdx="1" presStyleCnt="3">
        <dgm:presLayoutVars>
          <dgm:chMax val="0"/>
          <dgm:chPref val="0"/>
        </dgm:presLayoutVars>
      </dgm:prSet>
      <dgm:spPr/>
    </dgm:pt>
    <dgm:pt modelId="{00F54A6D-D0B9-44BB-8A6C-041C1A5E7E01}" type="pres">
      <dgm:prSet presAssocID="{C2F427EB-FD93-4883-A63D-F499462D69DE}" presName="leftComposite" presStyleCnt="0"/>
      <dgm:spPr/>
    </dgm:pt>
    <dgm:pt modelId="{B1E76BF8-9465-4DB4-AADD-605404370D02}" type="pres">
      <dgm:prSet presAssocID="{91928DAC-3514-48E6-84B5-B3FC237D81E1}" presName="childText1_1" presStyleLbl="vennNode1" presStyleIdx="2" presStyleCnt="8" custScaleX="114950" custScaleY="117031">
        <dgm:presLayoutVars>
          <dgm:chMax val="0"/>
          <dgm:chPref val="0"/>
        </dgm:presLayoutVars>
      </dgm:prSet>
      <dgm:spPr/>
    </dgm:pt>
    <dgm:pt modelId="{05606E7B-8332-431E-BFA0-EEFC4B67E76D}" type="pres">
      <dgm:prSet presAssocID="{91928DAC-3514-48E6-84B5-B3FC237D81E1}" presName="ellipse1" presStyleLbl="vennNode1" presStyleIdx="3" presStyleCnt="8"/>
      <dgm:spPr/>
    </dgm:pt>
    <dgm:pt modelId="{89DA9958-EFD5-40B8-99EE-652F59A24B3D}" type="pres">
      <dgm:prSet presAssocID="{91928DAC-3514-48E6-84B5-B3FC237D81E1}" presName="ellipse2" presStyleLbl="vennNode1" presStyleIdx="4" presStyleCnt="8"/>
      <dgm:spPr/>
    </dgm:pt>
    <dgm:pt modelId="{D9707054-0E2E-4912-912A-1A228AD07806}" type="pres">
      <dgm:prSet presAssocID="{41EB3E86-997A-4ECD-A8B8-CF74B07F10B3}" presName="childText1_2" presStyleLbl="vennNode1" presStyleIdx="5" presStyleCnt="8" custScaleX="147401" custScaleY="151182">
        <dgm:presLayoutVars>
          <dgm:chMax val="0"/>
          <dgm:chPref val="0"/>
        </dgm:presLayoutVars>
      </dgm:prSet>
      <dgm:spPr/>
    </dgm:pt>
    <dgm:pt modelId="{B5B56336-5199-4A47-9CA9-1470F097D9AF}" type="pres">
      <dgm:prSet presAssocID="{41EB3E86-997A-4ECD-A8B8-CF74B07F10B3}" presName="ellipse3" presStyleLbl="vennNode1" presStyleIdx="6" presStyleCnt="8"/>
      <dgm:spPr/>
    </dgm:pt>
    <dgm:pt modelId="{276249DF-75E2-4950-8A86-A0E2F24B7338}" type="pres">
      <dgm:prSet presAssocID="{13B94675-943B-4791-BB55-F2055E435C36}" presName="childText1_3" presStyleLbl="vennNode1" presStyleIdx="7" presStyleCnt="8" custScaleX="112650" custScaleY="115140">
        <dgm:presLayoutVars>
          <dgm:chMax val="0"/>
          <dgm:chPref val="0"/>
        </dgm:presLayoutVars>
      </dgm:prSet>
      <dgm:spPr/>
    </dgm:pt>
    <dgm:pt modelId="{5415FB0E-58F3-4680-BE8E-3429CE8F0E50}" type="pres">
      <dgm:prSet presAssocID="{C2F427EB-FD93-4883-A63D-F499462D69DE}" presName="rightChild" presStyleLbl="node2" presStyleIdx="0" presStyleCnt="1">
        <dgm:presLayoutVars>
          <dgm:chMax val="0"/>
          <dgm:chPref val="0"/>
        </dgm:presLayoutVars>
      </dgm:prSet>
      <dgm:spPr/>
    </dgm:pt>
    <dgm:pt modelId="{EC95B7C4-4C47-492C-BD7C-8E0F770825FB}" type="pres">
      <dgm:prSet presAssocID="{C2F427EB-FD93-4883-A63D-F499462D69DE}" presName="parentText1" presStyleLbl="revTx" presStyleIdx="2" presStyleCnt="3">
        <dgm:presLayoutVars>
          <dgm:chMax val="4"/>
          <dgm:chPref val="3"/>
          <dgm:bulletEnabled val="1"/>
        </dgm:presLayoutVars>
      </dgm:prSet>
      <dgm:spPr/>
    </dgm:pt>
  </dgm:ptLst>
  <dgm:cxnLst>
    <dgm:cxn modelId="{EF045605-DD7F-4F2F-BEAD-5C5EEC7247D5}" srcId="{790D238A-765C-4505-BE52-64D597908726}" destId="{BA998804-C1C3-4B3E-A4B3-9EB9405EAC35}" srcOrd="0" destOrd="0" parTransId="{4D959734-A9E6-439A-B73B-1061876C3982}" sibTransId="{5D43E55A-7A77-4A66-A177-8338FEA990A6}"/>
    <dgm:cxn modelId="{D18CEF1D-49C8-4F4F-B109-549CE59E6D69}" srcId="{C2F427EB-FD93-4883-A63D-F499462D69DE}" destId="{790D238A-765C-4505-BE52-64D597908726}" srcOrd="1" destOrd="0" parTransId="{F8F28EB0-44A7-4623-8DA6-04D473834113}" sibTransId="{317EC254-B7CE-4F39-BDA4-A9BD5410602D}"/>
    <dgm:cxn modelId="{F5B07526-9377-4594-97C1-79338A04FDC8}" type="presOf" srcId="{41EB3E86-997A-4ECD-A8B8-CF74B07F10B3}" destId="{D9707054-0E2E-4912-912A-1A228AD07806}" srcOrd="0" destOrd="0" presId="urn:microsoft.com/office/officeart/2009/3/layout/PhasedProcess"/>
    <dgm:cxn modelId="{CE5FD92D-405D-4BB3-9134-53711D4C00AB}" type="presOf" srcId="{BA998804-C1C3-4B3E-A4B3-9EB9405EAC35}" destId="{70CE8045-7B66-40C6-B2F8-80BD923B956A}" srcOrd="1" destOrd="0" presId="urn:microsoft.com/office/officeart/2009/3/layout/PhasedProcess"/>
    <dgm:cxn modelId="{5E14AB41-2836-4A51-81FF-DF107158B509}" type="presOf" srcId="{CE1F4F9F-C656-493D-BDCF-E76E61550F84}" destId="{936175B1-6538-4AE9-B78E-74522BD15AE9}" srcOrd="0" destOrd="0" presId="urn:microsoft.com/office/officeart/2009/3/layout/PhasedProcess"/>
    <dgm:cxn modelId="{1C5C6F68-4477-443F-92C2-208CF2C65B02}" srcId="{DA531FE9-F5F2-45F6-BF72-2EBBBD33CAE2}" destId="{13B94675-943B-4791-BB55-F2055E435C36}" srcOrd="2" destOrd="0" parTransId="{28E97188-C18D-4BAE-9698-ABE49BCDCDF6}" sibTransId="{43459787-974B-49CC-9A0E-F40ECDF48717}"/>
    <dgm:cxn modelId="{EA69C39A-9468-40F7-A6D0-19A35357E913}" type="presOf" srcId="{13B94675-943B-4791-BB55-F2055E435C36}" destId="{276249DF-75E2-4950-8A86-A0E2F24B7338}" srcOrd="0" destOrd="0" presId="urn:microsoft.com/office/officeart/2009/3/layout/PhasedProcess"/>
    <dgm:cxn modelId="{FF90A0A3-8648-4C16-AC1B-DFDCE4A2A67F}" type="presOf" srcId="{91928DAC-3514-48E6-84B5-B3FC237D81E1}" destId="{B1E76BF8-9465-4DB4-AADD-605404370D02}" srcOrd="0" destOrd="0" presId="urn:microsoft.com/office/officeart/2009/3/layout/PhasedProcess"/>
    <dgm:cxn modelId="{525B92AD-249F-4666-87DA-A7194FD91FC9}" srcId="{C2F427EB-FD93-4883-A63D-F499462D69DE}" destId="{CE1F4F9F-C656-493D-BDCF-E76E61550F84}" srcOrd="2" destOrd="0" parTransId="{EAA217F9-2795-4257-A470-AD91E6F441C4}" sibTransId="{A4CE8981-2BE0-49F7-ACB4-3F6F5CAC51FF}"/>
    <dgm:cxn modelId="{CEDD05B3-ECC2-4589-88AA-446BFE44A3DD}" type="presOf" srcId="{C2F427EB-FD93-4883-A63D-F499462D69DE}" destId="{7A3BA77F-E56F-44BF-8D72-12CA5860D641}" srcOrd="0" destOrd="0" presId="urn:microsoft.com/office/officeart/2009/3/layout/PhasedProcess"/>
    <dgm:cxn modelId="{979E8DC3-A5FE-47A9-B86C-1316A60E005D}" srcId="{C2F427EB-FD93-4883-A63D-F499462D69DE}" destId="{DA531FE9-F5F2-45F6-BF72-2EBBBD33CAE2}" srcOrd="0" destOrd="0" parTransId="{54149D1E-0E9B-4A18-8AFC-A2D3342ECDCA}" sibTransId="{B4446B4C-88CF-4944-B9BA-B1412900C900}"/>
    <dgm:cxn modelId="{A0FC90C7-6B8C-445D-9B28-1AD1D4061042}" srcId="{DA531FE9-F5F2-45F6-BF72-2EBBBD33CAE2}" destId="{41EB3E86-997A-4ECD-A8B8-CF74B07F10B3}" srcOrd="1" destOrd="0" parTransId="{9A5E604D-2E25-4966-89B9-442F41220AF3}" sibTransId="{DA480C68-DD83-4CFD-89FC-9E91DED0D954}"/>
    <dgm:cxn modelId="{357AA0CB-DEB4-4682-8C0A-89D7D1C32DE6}" type="presOf" srcId="{DA531FE9-F5F2-45F6-BF72-2EBBBD33CAE2}" destId="{EC95B7C4-4C47-492C-BD7C-8E0F770825FB}" srcOrd="0" destOrd="0" presId="urn:microsoft.com/office/officeart/2009/3/layout/PhasedProcess"/>
    <dgm:cxn modelId="{FD4D9ECC-45AA-407F-9603-7EB4563AD3CA}" type="presOf" srcId="{79DCD391-9F77-4755-96C7-3629D477583F}" destId="{5415FB0E-58F3-4680-BE8E-3429CE8F0E50}" srcOrd="0" destOrd="0" presId="urn:microsoft.com/office/officeart/2009/3/layout/PhasedProcess"/>
    <dgm:cxn modelId="{3FCDBFD8-179B-49A3-A67F-5E2F0284AA18}" type="presOf" srcId="{BA998804-C1C3-4B3E-A4B3-9EB9405EAC35}" destId="{F132985A-6D2A-47EB-8E91-E1EB0390D8C2}" srcOrd="0" destOrd="0" presId="urn:microsoft.com/office/officeart/2009/3/layout/PhasedProcess"/>
    <dgm:cxn modelId="{F76F2EE9-32FC-4637-9FB3-0D3B0E27E90E}" type="presOf" srcId="{790D238A-765C-4505-BE52-64D597908726}" destId="{472ACF6E-7B0E-4737-BE28-482DCA8147CB}" srcOrd="0" destOrd="0" presId="urn:microsoft.com/office/officeart/2009/3/layout/PhasedProcess"/>
    <dgm:cxn modelId="{A07C84EE-147B-4D54-85CB-ADC5942B5D07}" type="presOf" srcId="{41703C6F-BC00-40B6-931D-1E9E41344155}" destId="{2AD8A0CB-3E18-47DD-9474-7ACEAAFBC8D2}" srcOrd="0" destOrd="0" presId="urn:microsoft.com/office/officeart/2009/3/layout/PhasedProcess"/>
    <dgm:cxn modelId="{554C5EF3-88D6-4D47-BAB9-4044F42B1872}" srcId="{CE1F4F9F-C656-493D-BDCF-E76E61550F84}" destId="{79DCD391-9F77-4755-96C7-3629D477583F}" srcOrd="0" destOrd="0" parTransId="{83CD5E8D-ECF9-4070-8A3F-A90618526CEE}" sibTransId="{303F96A5-0A80-4C58-AA81-E9CB0A2F03E4}"/>
    <dgm:cxn modelId="{33FD58F5-D02C-4DF6-BA36-2289A0731FBB}" type="presOf" srcId="{41703C6F-BC00-40B6-931D-1E9E41344155}" destId="{4A6E602E-C308-40E1-9672-27369BE973C3}" srcOrd="1" destOrd="0" presId="urn:microsoft.com/office/officeart/2009/3/layout/PhasedProcess"/>
    <dgm:cxn modelId="{299830FC-A34D-42BB-A83E-E7C9504CF37A}" srcId="{790D238A-765C-4505-BE52-64D597908726}" destId="{41703C6F-BC00-40B6-931D-1E9E41344155}" srcOrd="1" destOrd="0" parTransId="{B7E69C38-026D-4724-9804-54947072DE23}" sibTransId="{1F402010-E910-4585-8820-164810B0D239}"/>
    <dgm:cxn modelId="{CAE72EFE-B961-4B96-B058-F9A1C72A41D8}" srcId="{DA531FE9-F5F2-45F6-BF72-2EBBBD33CAE2}" destId="{91928DAC-3514-48E6-84B5-B3FC237D81E1}" srcOrd="0" destOrd="0" parTransId="{36057326-92F7-46EC-A1B4-CC9E115C3AF7}" sibTransId="{552D8849-5F1E-4E8C-980D-9215187E58CF}"/>
    <dgm:cxn modelId="{2DB3786D-3C16-4793-814C-7C5566995002}" type="presParOf" srcId="{7A3BA77F-E56F-44BF-8D72-12CA5860D641}" destId="{2220F9DA-5F7B-41D8-B43F-91B64AA73976}" srcOrd="0" destOrd="0" presId="urn:microsoft.com/office/officeart/2009/3/layout/PhasedProcess"/>
    <dgm:cxn modelId="{2E2883C8-0552-4479-97CF-A4A3E719155A}" type="presParOf" srcId="{7A3BA77F-E56F-44BF-8D72-12CA5860D641}" destId="{CF622F05-CCDD-47F2-A435-0CA2964D8CDE}" srcOrd="1" destOrd="0" presId="urn:microsoft.com/office/officeart/2009/3/layout/PhasedProcess"/>
    <dgm:cxn modelId="{2E682E88-4F54-4BD6-80F1-E81C12ED60CA}" type="presParOf" srcId="{7A3BA77F-E56F-44BF-8D72-12CA5860D641}" destId="{472ACF6E-7B0E-4737-BE28-482DCA8147CB}" srcOrd="2" destOrd="0" presId="urn:microsoft.com/office/officeart/2009/3/layout/PhasedProcess"/>
    <dgm:cxn modelId="{15690958-4A23-4A6F-A5EC-72EE66F60045}" type="presParOf" srcId="{7A3BA77F-E56F-44BF-8D72-12CA5860D641}" destId="{E725DBD6-5264-4AF4-87EE-FA7B7C85D78A}" srcOrd="3" destOrd="0" presId="urn:microsoft.com/office/officeart/2009/3/layout/PhasedProcess"/>
    <dgm:cxn modelId="{CFDF35D3-7386-4090-9C68-851E71042230}" type="presParOf" srcId="{7A3BA77F-E56F-44BF-8D72-12CA5860D641}" destId="{B5853E21-20F2-4B3B-A2AC-EEB16E03365F}" srcOrd="4" destOrd="0" presId="urn:microsoft.com/office/officeart/2009/3/layout/PhasedProcess"/>
    <dgm:cxn modelId="{65BEE164-0BBC-461C-A609-C2B87BC48A55}" type="presParOf" srcId="{7A3BA77F-E56F-44BF-8D72-12CA5860D641}" destId="{936175B1-6538-4AE9-B78E-74522BD15AE9}" srcOrd="5" destOrd="0" presId="urn:microsoft.com/office/officeart/2009/3/layout/PhasedProcess"/>
    <dgm:cxn modelId="{81177440-16F0-46D9-A2F0-33A9F7202A0B}" type="presParOf" srcId="{7A3BA77F-E56F-44BF-8D72-12CA5860D641}" destId="{225C3F17-6B84-40A8-BCB1-E0147C56B6E6}" srcOrd="6" destOrd="0" presId="urn:microsoft.com/office/officeart/2009/3/layout/PhasedProcess"/>
    <dgm:cxn modelId="{F299FE6C-693C-4859-9437-34FC91D3D659}" type="presParOf" srcId="{225C3F17-6B84-40A8-BCB1-E0147C56B6E6}" destId="{F132985A-6D2A-47EB-8E91-E1EB0390D8C2}" srcOrd="0" destOrd="0" presId="urn:microsoft.com/office/officeart/2009/3/layout/PhasedProcess"/>
    <dgm:cxn modelId="{89B47AA5-BAEB-475D-9CA6-0EB60C41BF10}" type="presParOf" srcId="{225C3F17-6B84-40A8-BCB1-E0147C56B6E6}" destId="{70CE8045-7B66-40C6-B2F8-80BD923B956A}" srcOrd="1" destOrd="0" presId="urn:microsoft.com/office/officeart/2009/3/layout/PhasedProcess"/>
    <dgm:cxn modelId="{FAE93ECA-0795-4A4F-A418-DDDD33EEA663}" type="presParOf" srcId="{225C3F17-6B84-40A8-BCB1-E0147C56B6E6}" destId="{2AD8A0CB-3E18-47DD-9474-7ACEAAFBC8D2}" srcOrd="2" destOrd="0" presId="urn:microsoft.com/office/officeart/2009/3/layout/PhasedProcess"/>
    <dgm:cxn modelId="{3EE664D1-1A85-407E-9E16-1E03063784E8}" type="presParOf" srcId="{225C3F17-6B84-40A8-BCB1-E0147C56B6E6}" destId="{4A6E602E-C308-40E1-9672-27369BE973C3}" srcOrd="3" destOrd="0" presId="urn:microsoft.com/office/officeart/2009/3/layout/PhasedProcess"/>
    <dgm:cxn modelId="{4E70C9FE-2A44-4296-80D0-7A5381EC9CD7}" type="presParOf" srcId="{7A3BA77F-E56F-44BF-8D72-12CA5860D641}" destId="{00F54A6D-D0B9-44BB-8A6C-041C1A5E7E01}" srcOrd="7" destOrd="0" presId="urn:microsoft.com/office/officeart/2009/3/layout/PhasedProcess"/>
    <dgm:cxn modelId="{A090C004-0003-4FA2-A90A-86D2867715A9}" type="presParOf" srcId="{00F54A6D-D0B9-44BB-8A6C-041C1A5E7E01}" destId="{B1E76BF8-9465-4DB4-AADD-605404370D02}" srcOrd="0" destOrd="0" presId="urn:microsoft.com/office/officeart/2009/3/layout/PhasedProcess"/>
    <dgm:cxn modelId="{B0210F15-31C7-40E4-81CB-24B37BE9725E}" type="presParOf" srcId="{00F54A6D-D0B9-44BB-8A6C-041C1A5E7E01}" destId="{05606E7B-8332-431E-BFA0-EEFC4B67E76D}" srcOrd="1" destOrd="0" presId="urn:microsoft.com/office/officeart/2009/3/layout/PhasedProcess"/>
    <dgm:cxn modelId="{6820EC76-F31E-42F0-A969-76898A294A11}" type="presParOf" srcId="{00F54A6D-D0B9-44BB-8A6C-041C1A5E7E01}" destId="{89DA9958-EFD5-40B8-99EE-652F59A24B3D}" srcOrd="2" destOrd="0" presId="urn:microsoft.com/office/officeart/2009/3/layout/PhasedProcess"/>
    <dgm:cxn modelId="{B671CCBB-DF45-4D48-A10C-6BC8567CACD9}" type="presParOf" srcId="{00F54A6D-D0B9-44BB-8A6C-041C1A5E7E01}" destId="{D9707054-0E2E-4912-912A-1A228AD07806}" srcOrd="3" destOrd="0" presId="urn:microsoft.com/office/officeart/2009/3/layout/PhasedProcess"/>
    <dgm:cxn modelId="{679C8812-E6E6-4A48-90AD-84BDDE4EA98A}" type="presParOf" srcId="{00F54A6D-D0B9-44BB-8A6C-041C1A5E7E01}" destId="{B5B56336-5199-4A47-9CA9-1470F097D9AF}" srcOrd="4" destOrd="0" presId="urn:microsoft.com/office/officeart/2009/3/layout/PhasedProcess"/>
    <dgm:cxn modelId="{014E5E0E-9A3E-4D0D-B987-1609AFA0CDD6}" type="presParOf" srcId="{00F54A6D-D0B9-44BB-8A6C-041C1A5E7E01}" destId="{276249DF-75E2-4950-8A86-A0E2F24B7338}" srcOrd="5" destOrd="0" presId="urn:microsoft.com/office/officeart/2009/3/layout/PhasedProcess"/>
    <dgm:cxn modelId="{63347FD9-B015-4AD1-8EAF-90D27ADD9BE3}" type="presParOf" srcId="{7A3BA77F-E56F-44BF-8D72-12CA5860D641}" destId="{5415FB0E-58F3-4680-BE8E-3429CE8F0E50}" srcOrd="8" destOrd="0" presId="urn:microsoft.com/office/officeart/2009/3/layout/PhasedProcess"/>
    <dgm:cxn modelId="{E4360388-4E82-47E0-A579-FFB8F85DEC86}" type="presParOf" srcId="{7A3BA77F-E56F-44BF-8D72-12CA5860D641}" destId="{EC95B7C4-4C47-492C-BD7C-8E0F770825FB}" srcOrd="9" destOrd="0" presId="urn:microsoft.com/office/officeart/2009/3/layout/Phased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1EEF2A-65E0-4019-89F3-DA38A5348A3B}" type="doc">
      <dgm:prSet loTypeId="urn:microsoft.com/office/officeart/2005/8/layout/hList7" loCatId="list" qsTypeId="urn:microsoft.com/office/officeart/2005/8/quickstyle/simple1" qsCatId="simple" csTypeId="urn:microsoft.com/office/officeart/2005/8/colors/accent1_2" csCatId="accent1" phldr="1"/>
      <dgm:spPr/>
    </dgm:pt>
    <dgm:pt modelId="{39C79C8A-3789-4162-88CF-4DF7E9B18D4E}">
      <dgm:prSet phldrT="[Text]"/>
      <dgm:spPr/>
      <dgm:t>
        <a:bodyPr/>
        <a:lstStyle/>
        <a:p>
          <a:r>
            <a:rPr lang="de-DE" dirty="0"/>
            <a:t>Austria (FWF)</a:t>
          </a:r>
        </a:p>
        <a:p>
          <a:r>
            <a:rPr lang="de-DE" dirty="0"/>
            <a:t>UK (DTI)</a:t>
          </a:r>
        </a:p>
        <a:p>
          <a:r>
            <a:rPr lang="de-DE" dirty="0"/>
            <a:t>Austria (ORF, Mutter Erde)</a:t>
          </a:r>
        </a:p>
      </dgm:t>
    </dgm:pt>
    <dgm:pt modelId="{4CF2B210-E944-4FDA-AF8F-102654BED4CB}" type="parTrans" cxnId="{FEFF742E-C5F4-4AD3-BAF4-BE91085F44FF}">
      <dgm:prSet/>
      <dgm:spPr/>
      <dgm:t>
        <a:bodyPr/>
        <a:lstStyle/>
        <a:p>
          <a:endParaRPr lang="de-DE"/>
        </a:p>
      </dgm:t>
    </dgm:pt>
    <dgm:pt modelId="{FBA59A3F-52F0-4EAF-B8E3-9CD9BFF3399D}" type="sibTrans" cxnId="{FEFF742E-C5F4-4AD3-BAF4-BE91085F44FF}">
      <dgm:prSet/>
      <dgm:spPr/>
      <dgm:t>
        <a:bodyPr/>
        <a:lstStyle/>
        <a:p>
          <a:endParaRPr lang="de-DE"/>
        </a:p>
      </dgm:t>
    </dgm:pt>
    <dgm:pt modelId="{0C085543-61D7-4542-BFF7-DB3427EAAE4A}">
      <dgm:prSet phldrT="[Text]"/>
      <dgm:spPr/>
      <dgm:t>
        <a:bodyPr/>
        <a:lstStyle/>
        <a:p>
          <a:r>
            <a:rPr lang="de-DE" dirty="0"/>
            <a:t>South East England (ESRC)</a:t>
          </a:r>
        </a:p>
      </dgm:t>
    </dgm:pt>
    <dgm:pt modelId="{AB24195A-1AD3-489F-97AE-18CDC005703E}" type="parTrans" cxnId="{B7E7567E-25FE-4835-A088-70655EF3F923}">
      <dgm:prSet/>
      <dgm:spPr/>
      <dgm:t>
        <a:bodyPr/>
        <a:lstStyle/>
        <a:p>
          <a:endParaRPr lang="de-DE"/>
        </a:p>
      </dgm:t>
    </dgm:pt>
    <dgm:pt modelId="{ED043B1C-0489-41FE-B548-A6E3AB6ECA70}" type="sibTrans" cxnId="{B7E7567E-25FE-4835-A088-70655EF3F923}">
      <dgm:prSet/>
      <dgm:spPr/>
      <dgm:t>
        <a:bodyPr/>
        <a:lstStyle/>
        <a:p>
          <a:endParaRPr lang="de-DE"/>
        </a:p>
      </dgm:t>
    </dgm:pt>
    <dgm:pt modelId="{384E8970-7E5F-406C-8E7B-4BA1DB7E1A09}">
      <dgm:prSet phldrT="[Text]"/>
      <dgm:spPr/>
      <dgm:t>
        <a:bodyPr/>
        <a:lstStyle/>
        <a:p>
          <a:r>
            <a:rPr lang="de-DE" dirty="0" err="1"/>
            <a:t>Lödersdorf</a:t>
          </a:r>
          <a:r>
            <a:rPr lang="de-DE" dirty="0"/>
            <a:t> &amp; </a:t>
          </a:r>
          <a:r>
            <a:rPr lang="de-DE" dirty="0" err="1"/>
            <a:t>Raabau</a:t>
          </a:r>
          <a:r>
            <a:rPr lang="de-DE" dirty="0"/>
            <a:t> (FWF)</a:t>
          </a:r>
        </a:p>
        <a:p>
          <a:r>
            <a:rPr lang="de-DE" dirty="0" err="1"/>
            <a:t>Ferlach</a:t>
          </a:r>
          <a:r>
            <a:rPr lang="de-DE" dirty="0"/>
            <a:t> (</a:t>
          </a:r>
          <a:r>
            <a:rPr lang="de-DE" dirty="0" err="1"/>
            <a:t>Kelag</a:t>
          </a:r>
          <a:r>
            <a:rPr lang="de-DE" dirty="0"/>
            <a:t>)</a:t>
          </a:r>
        </a:p>
      </dgm:t>
    </dgm:pt>
    <dgm:pt modelId="{101432F2-7145-44A8-A027-8D8715AECAD0}" type="parTrans" cxnId="{32180D31-FEE9-43AE-B5B5-813A8248B23D}">
      <dgm:prSet/>
      <dgm:spPr/>
      <dgm:t>
        <a:bodyPr/>
        <a:lstStyle/>
        <a:p>
          <a:endParaRPr lang="de-DE"/>
        </a:p>
      </dgm:t>
    </dgm:pt>
    <dgm:pt modelId="{DE7FCEC2-28F9-45F0-BF14-5E4E3D6346B8}" type="sibTrans" cxnId="{32180D31-FEE9-43AE-B5B5-813A8248B23D}">
      <dgm:prSet/>
      <dgm:spPr/>
      <dgm:t>
        <a:bodyPr/>
        <a:lstStyle/>
        <a:p>
          <a:endParaRPr lang="de-DE"/>
        </a:p>
      </dgm:t>
    </dgm:pt>
    <dgm:pt modelId="{F8822858-C0F4-4A88-B525-AC1D0D8084D6}" type="pres">
      <dgm:prSet presAssocID="{1B1EEF2A-65E0-4019-89F3-DA38A5348A3B}" presName="Name0" presStyleCnt="0">
        <dgm:presLayoutVars>
          <dgm:dir/>
          <dgm:resizeHandles val="exact"/>
        </dgm:presLayoutVars>
      </dgm:prSet>
      <dgm:spPr/>
    </dgm:pt>
    <dgm:pt modelId="{68BB02D0-2933-42BD-BF6E-CE471B0C05AD}" type="pres">
      <dgm:prSet presAssocID="{1B1EEF2A-65E0-4019-89F3-DA38A5348A3B}" presName="fgShape" presStyleLbl="fgShp" presStyleIdx="0" presStyleCnt="1"/>
      <dgm:spPr/>
    </dgm:pt>
    <dgm:pt modelId="{923D7DF5-F37F-42F7-AFC6-73E708EE8DF7}" type="pres">
      <dgm:prSet presAssocID="{1B1EEF2A-65E0-4019-89F3-DA38A5348A3B}" presName="linComp" presStyleCnt="0"/>
      <dgm:spPr/>
    </dgm:pt>
    <dgm:pt modelId="{EC68B81A-A22D-4F53-9AF8-B4B78593E15B}" type="pres">
      <dgm:prSet presAssocID="{39C79C8A-3789-4162-88CF-4DF7E9B18D4E}" presName="compNode" presStyleCnt="0"/>
      <dgm:spPr/>
    </dgm:pt>
    <dgm:pt modelId="{2D6F842F-40E6-44F7-ACAE-8C09A94F2B07}" type="pres">
      <dgm:prSet presAssocID="{39C79C8A-3789-4162-88CF-4DF7E9B18D4E}" presName="bkgdShape" presStyleLbl="node1" presStyleIdx="0" presStyleCnt="3" custLinFactNeighborY="169"/>
      <dgm:spPr/>
    </dgm:pt>
    <dgm:pt modelId="{F427746D-B1C5-4DF0-9C88-13069CA29B1F}" type="pres">
      <dgm:prSet presAssocID="{39C79C8A-3789-4162-88CF-4DF7E9B18D4E}" presName="nodeTx" presStyleLbl="node1" presStyleIdx="0" presStyleCnt="3">
        <dgm:presLayoutVars>
          <dgm:bulletEnabled val="1"/>
        </dgm:presLayoutVars>
      </dgm:prSet>
      <dgm:spPr/>
    </dgm:pt>
    <dgm:pt modelId="{46A95846-C5D5-4AED-9514-C1789054494C}" type="pres">
      <dgm:prSet presAssocID="{39C79C8A-3789-4162-88CF-4DF7E9B18D4E}" presName="invisiNode" presStyleLbl="node1" presStyleIdx="0" presStyleCnt="3"/>
      <dgm:spPr/>
    </dgm:pt>
    <dgm:pt modelId="{C4C946AD-C6A9-4321-B4D6-C99954851447}" type="pres">
      <dgm:prSet presAssocID="{39C79C8A-3789-4162-88CF-4DF7E9B18D4E}"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65F390E4-F1BB-42D7-8E73-16B3BFCA7A93}" type="pres">
      <dgm:prSet presAssocID="{FBA59A3F-52F0-4EAF-B8E3-9CD9BFF3399D}" presName="sibTrans" presStyleLbl="sibTrans2D1" presStyleIdx="0" presStyleCnt="0"/>
      <dgm:spPr/>
    </dgm:pt>
    <dgm:pt modelId="{29B6F122-AF12-4414-AEF0-2C90A29E90A8}" type="pres">
      <dgm:prSet presAssocID="{0C085543-61D7-4542-BFF7-DB3427EAAE4A}" presName="compNode" presStyleCnt="0"/>
      <dgm:spPr/>
    </dgm:pt>
    <dgm:pt modelId="{882522D2-4404-4A9D-BB1C-1EB149DDEDDF}" type="pres">
      <dgm:prSet presAssocID="{0C085543-61D7-4542-BFF7-DB3427EAAE4A}" presName="bkgdShape" presStyleLbl="node1" presStyleIdx="1" presStyleCnt="3"/>
      <dgm:spPr/>
    </dgm:pt>
    <dgm:pt modelId="{2CD23715-03FF-4907-9EB4-59693A2083F0}" type="pres">
      <dgm:prSet presAssocID="{0C085543-61D7-4542-BFF7-DB3427EAAE4A}" presName="nodeTx" presStyleLbl="node1" presStyleIdx="1" presStyleCnt="3">
        <dgm:presLayoutVars>
          <dgm:bulletEnabled val="1"/>
        </dgm:presLayoutVars>
      </dgm:prSet>
      <dgm:spPr/>
    </dgm:pt>
    <dgm:pt modelId="{92520FAC-CEE7-48CA-850A-10F1742C179E}" type="pres">
      <dgm:prSet presAssocID="{0C085543-61D7-4542-BFF7-DB3427EAAE4A}" presName="invisiNode" presStyleLbl="node1" presStyleIdx="1" presStyleCnt="3"/>
      <dgm:spPr/>
    </dgm:pt>
    <dgm:pt modelId="{2C8B8711-694B-48BC-A48A-0E930563A93C}" type="pres">
      <dgm:prSet presAssocID="{0C085543-61D7-4542-BFF7-DB3427EAAE4A}" presName="imagNod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D9B9F1C4-9298-4234-B667-ACD649F604E7}" type="pres">
      <dgm:prSet presAssocID="{ED043B1C-0489-41FE-B548-A6E3AB6ECA70}" presName="sibTrans" presStyleLbl="sibTrans2D1" presStyleIdx="0" presStyleCnt="0"/>
      <dgm:spPr/>
    </dgm:pt>
    <dgm:pt modelId="{E0F8A987-3C68-42D3-ABA7-3557F91F6C04}" type="pres">
      <dgm:prSet presAssocID="{384E8970-7E5F-406C-8E7B-4BA1DB7E1A09}" presName="compNode" presStyleCnt="0"/>
      <dgm:spPr/>
    </dgm:pt>
    <dgm:pt modelId="{C18CA7FA-F80C-4CEA-AFAA-649E42967E0B}" type="pres">
      <dgm:prSet presAssocID="{384E8970-7E5F-406C-8E7B-4BA1DB7E1A09}" presName="bkgdShape" presStyleLbl="node1" presStyleIdx="2" presStyleCnt="3"/>
      <dgm:spPr/>
    </dgm:pt>
    <dgm:pt modelId="{9E0CBF11-7B59-4035-9B5F-9AD304CC407A}" type="pres">
      <dgm:prSet presAssocID="{384E8970-7E5F-406C-8E7B-4BA1DB7E1A09}" presName="nodeTx" presStyleLbl="node1" presStyleIdx="2" presStyleCnt="3">
        <dgm:presLayoutVars>
          <dgm:bulletEnabled val="1"/>
        </dgm:presLayoutVars>
      </dgm:prSet>
      <dgm:spPr/>
    </dgm:pt>
    <dgm:pt modelId="{F0A20D70-E0E7-40BD-A64A-E3F1B0C5D6E5}" type="pres">
      <dgm:prSet presAssocID="{384E8970-7E5F-406C-8E7B-4BA1DB7E1A09}" presName="invisiNode" presStyleLbl="node1" presStyleIdx="2" presStyleCnt="3"/>
      <dgm:spPr/>
    </dgm:pt>
    <dgm:pt modelId="{81E9EC7F-0AE9-426C-92A0-EE6E0C4C9D81}" type="pres">
      <dgm:prSet presAssocID="{384E8970-7E5F-406C-8E7B-4BA1DB7E1A09}"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7000" r="-27000"/>
          </a:stretch>
        </a:blipFill>
      </dgm:spPr>
    </dgm:pt>
  </dgm:ptLst>
  <dgm:cxnLst>
    <dgm:cxn modelId="{C5B1D61E-5D45-464A-B736-A6BC24902ACC}" type="presOf" srcId="{0C085543-61D7-4542-BFF7-DB3427EAAE4A}" destId="{2CD23715-03FF-4907-9EB4-59693A2083F0}" srcOrd="1" destOrd="0" presId="urn:microsoft.com/office/officeart/2005/8/layout/hList7"/>
    <dgm:cxn modelId="{FEFF742E-C5F4-4AD3-BAF4-BE91085F44FF}" srcId="{1B1EEF2A-65E0-4019-89F3-DA38A5348A3B}" destId="{39C79C8A-3789-4162-88CF-4DF7E9B18D4E}" srcOrd="0" destOrd="0" parTransId="{4CF2B210-E944-4FDA-AF8F-102654BED4CB}" sibTransId="{FBA59A3F-52F0-4EAF-B8E3-9CD9BFF3399D}"/>
    <dgm:cxn modelId="{32180D31-FEE9-43AE-B5B5-813A8248B23D}" srcId="{1B1EEF2A-65E0-4019-89F3-DA38A5348A3B}" destId="{384E8970-7E5F-406C-8E7B-4BA1DB7E1A09}" srcOrd="2" destOrd="0" parTransId="{101432F2-7145-44A8-A027-8D8715AECAD0}" sibTransId="{DE7FCEC2-28F9-45F0-BF14-5E4E3D6346B8}"/>
    <dgm:cxn modelId="{FED02D63-3B54-4D6D-9036-1D7AF7107246}" type="presOf" srcId="{39C79C8A-3789-4162-88CF-4DF7E9B18D4E}" destId="{2D6F842F-40E6-44F7-ACAE-8C09A94F2B07}" srcOrd="0" destOrd="0" presId="urn:microsoft.com/office/officeart/2005/8/layout/hList7"/>
    <dgm:cxn modelId="{B7E7567E-25FE-4835-A088-70655EF3F923}" srcId="{1B1EEF2A-65E0-4019-89F3-DA38A5348A3B}" destId="{0C085543-61D7-4542-BFF7-DB3427EAAE4A}" srcOrd="1" destOrd="0" parTransId="{AB24195A-1AD3-489F-97AE-18CDC005703E}" sibTransId="{ED043B1C-0489-41FE-B548-A6E3AB6ECA70}"/>
    <dgm:cxn modelId="{4A3CEB87-3FA8-4D3E-806F-D2D31C6182B2}" type="presOf" srcId="{1B1EEF2A-65E0-4019-89F3-DA38A5348A3B}" destId="{F8822858-C0F4-4A88-B525-AC1D0D8084D6}" srcOrd="0" destOrd="0" presId="urn:microsoft.com/office/officeart/2005/8/layout/hList7"/>
    <dgm:cxn modelId="{C48C568A-86D0-4255-831D-6BC4266510AF}" type="presOf" srcId="{384E8970-7E5F-406C-8E7B-4BA1DB7E1A09}" destId="{C18CA7FA-F80C-4CEA-AFAA-649E42967E0B}" srcOrd="0" destOrd="0" presId="urn:microsoft.com/office/officeart/2005/8/layout/hList7"/>
    <dgm:cxn modelId="{51C1C38A-F53A-4600-9422-79B4A778B997}" type="presOf" srcId="{0C085543-61D7-4542-BFF7-DB3427EAAE4A}" destId="{882522D2-4404-4A9D-BB1C-1EB149DDEDDF}" srcOrd="0" destOrd="0" presId="urn:microsoft.com/office/officeart/2005/8/layout/hList7"/>
    <dgm:cxn modelId="{7603128D-4CD2-4CDC-8974-1A9BA195994F}" type="presOf" srcId="{FBA59A3F-52F0-4EAF-B8E3-9CD9BFF3399D}" destId="{65F390E4-F1BB-42D7-8E73-16B3BFCA7A93}" srcOrd="0" destOrd="0" presId="urn:microsoft.com/office/officeart/2005/8/layout/hList7"/>
    <dgm:cxn modelId="{5D06A58D-9BF4-4A8B-B8D8-2DCCE96A2622}" type="presOf" srcId="{ED043B1C-0489-41FE-B548-A6E3AB6ECA70}" destId="{D9B9F1C4-9298-4234-B667-ACD649F604E7}" srcOrd="0" destOrd="0" presId="urn:microsoft.com/office/officeart/2005/8/layout/hList7"/>
    <dgm:cxn modelId="{FC6046CF-9975-482A-9B4E-E24B43DB0F06}" type="presOf" srcId="{39C79C8A-3789-4162-88CF-4DF7E9B18D4E}" destId="{F427746D-B1C5-4DF0-9C88-13069CA29B1F}" srcOrd="1" destOrd="0" presId="urn:microsoft.com/office/officeart/2005/8/layout/hList7"/>
    <dgm:cxn modelId="{706D96F9-6196-4D4C-BF52-03CB986C5858}" type="presOf" srcId="{384E8970-7E5F-406C-8E7B-4BA1DB7E1A09}" destId="{9E0CBF11-7B59-4035-9B5F-9AD304CC407A}" srcOrd="1" destOrd="0" presId="urn:microsoft.com/office/officeart/2005/8/layout/hList7"/>
    <dgm:cxn modelId="{96430565-4385-4E96-B3FE-9A878463AE0E}" type="presParOf" srcId="{F8822858-C0F4-4A88-B525-AC1D0D8084D6}" destId="{68BB02D0-2933-42BD-BF6E-CE471B0C05AD}" srcOrd="0" destOrd="0" presId="urn:microsoft.com/office/officeart/2005/8/layout/hList7"/>
    <dgm:cxn modelId="{A7F4D810-9080-49D3-8518-F30243152FD8}" type="presParOf" srcId="{F8822858-C0F4-4A88-B525-AC1D0D8084D6}" destId="{923D7DF5-F37F-42F7-AFC6-73E708EE8DF7}" srcOrd="1" destOrd="0" presId="urn:microsoft.com/office/officeart/2005/8/layout/hList7"/>
    <dgm:cxn modelId="{4389A90F-DBA1-42C9-BA7F-2B16364EB79E}" type="presParOf" srcId="{923D7DF5-F37F-42F7-AFC6-73E708EE8DF7}" destId="{EC68B81A-A22D-4F53-9AF8-B4B78593E15B}" srcOrd="0" destOrd="0" presId="urn:microsoft.com/office/officeart/2005/8/layout/hList7"/>
    <dgm:cxn modelId="{5BFE4156-84D4-4BDC-9A2F-DA0769F5A342}" type="presParOf" srcId="{EC68B81A-A22D-4F53-9AF8-B4B78593E15B}" destId="{2D6F842F-40E6-44F7-ACAE-8C09A94F2B07}" srcOrd="0" destOrd="0" presId="urn:microsoft.com/office/officeart/2005/8/layout/hList7"/>
    <dgm:cxn modelId="{C12C56A7-FD8A-4277-85B0-34CF0DCC69F8}" type="presParOf" srcId="{EC68B81A-A22D-4F53-9AF8-B4B78593E15B}" destId="{F427746D-B1C5-4DF0-9C88-13069CA29B1F}" srcOrd="1" destOrd="0" presId="urn:microsoft.com/office/officeart/2005/8/layout/hList7"/>
    <dgm:cxn modelId="{D89AD449-1782-4F80-A032-42F0C3918A4E}" type="presParOf" srcId="{EC68B81A-A22D-4F53-9AF8-B4B78593E15B}" destId="{46A95846-C5D5-4AED-9514-C1789054494C}" srcOrd="2" destOrd="0" presId="urn:microsoft.com/office/officeart/2005/8/layout/hList7"/>
    <dgm:cxn modelId="{241979B0-F8BA-4F82-AD00-9FDECCA49641}" type="presParOf" srcId="{EC68B81A-A22D-4F53-9AF8-B4B78593E15B}" destId="{C4C946AD-C6A9-4321-B4D6-C99954851447}" srcOrd="3" destOrd="0" presId="urn:microsoft.com/office/officeart/2005/8/layout/hList7"/>
    <dgm:cxn modelId="{E917826D-AEE3-4B53-90ED-7223C6D3293A}" type="presParOf" srcId="{923D7DF5-F37F-42F7-AFC6-73E708EE8DF7}" destId="{65F390E4-F1BB-42D7-8E73-16B3BFCA7A93}" srcOrd="1" destOrd="0" presId="urn:microsoft.com/office/officeart/2005/8/layout/hList7"/>
    <dgm:cxn modelId="{E27D27EB-DEA8-4D63-AB84-F250BA278C3E}" type="presParOf" srcId="{923D7DF5-F37F-42F7-AFC6-73E708EE8DF7}" destId="{29B6F122-AF12-4414-AEF0-2C90A29E90A8}" srcOrd="2" destOrd="0" presId="urn:microsoft.com/office/officeart/2005/8/layout/hList7"/>
    <dgm:cxn modelId="{17A454B3-DC63-4D87-83B0-69672394BA58}" type="presParOf" srcId="{29B6F122-AF12-4414-AEF0-2C90A29E90A8}" destId="{882522D2-4404-4A9D-BB1C-1EB149DDEDDF}" srcOrd="0" destOrd="0" presId="urn:microsoft.com/office/officeart/2005/8/layout/hList7"/>
    <dgm:cxn modelId="{6B24B25D-F336-4FDB-AE4F-D9E5B167FB86}" type="presParOf" srcId="{29B6F122-AF12-4414-AEF0-2C90A29E90A8}" destId="{2CD23715-03FF-4907-9EB4-59693A2083F0}" srcOrd="1" destOrd="0" presId="urn:microsoft.com/office/officeart/2005/8/layout/hList7"/>
    <dgm:cxn modelId="{83B4F7FA-06E1-4A15-A4B9-C531EB37131D}" type="presParOf" srcId="{29B6F122-AF12-4414-AEF0-2C90A29E90A8}" destId="{92520FAC-CEE7-48CA-850A-10F1742C179E}" srcOrd="2" destOrd="0" presId="urn:microsoft.com/office/officeart/2005/8/layout/hList7"/>
    <dgm:cxn modelId="{083AB1DF-09A9-4407-951D-BB7B37E6513F}" type="presParOf" srcId="{29B6F122-AF12-4414-AEF0-2C90A29E90A8}" destId="{2C8B8711-694B-48BC-A48A-0E930563A93C}" srcOrd="3" destOrd="0" presId="urn:microsoft.com/office/officeart/2005/8/layout/hList7"/>
    <dgm:cxn modelId="{EEAAC884-60B3-4762-8C4F-8ECAEAB6DEC0}" type="presParOf" srcId="{923D7DF5-F37F-42F7-AFC6-73E708EE8DF7}" destId="{D9B9F1C4-9298-4234-B667-ACD649F604E7}" srcOrd="3" destOrd="0" presId="urn:microsoft.com/office/officeart/2005/8/layout/hList7"/>
    <dgm:cxn modelId="{3A8D9F08-DC2F-4676-82CA-A48C9CC5296D}" type="presParOf" srcId="{923D7DF5-F37F-42F7-AFC6-73E708EE8DF7}" destId="{E0F8A987-3C68-42D3-ABA7-3557F91F6C04}" srcOrd="4" destOrd="0" presId="urn:microsoft.com/office/officeart/2005/8/layout/hList7"/>
    <dgm:cxn modelId="{726D9B1F-56F8-4AF2-AC4B-57F949CE0031}" type="presParOf" srcId="{E0F8A987-3C68-42D3-ABA7-3557F91F6C04}" destId="{C18CA7FA-F80C-4CEA-AFAA-649E42967E0B}" srcOrd="0" destOrd="0" presId="urn:microsoft.com/office/officeart/2005/8/layout/hList7"/>
    <dgm:cxn modelId="{CDA990C0-AB2B-446C-A206-FF7C0E6C5677}" type="presParOf" srcId="{E0F8A987-3C68-42D3-ABA7-3557F91F6C04}" destId="{9E0CBF11-7B59-4035-9B5F-9AD304CC407A}" srcOrd="1" destOrd="0" presId="urn:microsoft.com/office/officeart/2005/8/layout/hList7"/>
    <dgm:cxn modelId="{AE21E21B-A47A-457A-87B7-820114CC9906}" type="presParOf" srcId="{E0F8A987-3C68-42D3-ABA7-3557F91F6C04}" destId="{F0A20D70-E0E7-40BD-A64A-E3F1B0C5D6E5}" srcOrd="2" destOrd="0" presId="urn:microsoft.com/office/officeart/2005/8/layout/hList7"/>
    <dgm:cxn modelId="{28D2DCEA-41DE-4021-B913-F6DFB6EAA5B6}" type="presParOf" srcId="{E0F8A987-3C68-42D3-ABA7-3557F91F6C04}" destId="{81E9EC7F-0AE9-426C-92A0-EE6E0C4C9D81}"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20F9DA-5F7B-41D8-B43F-91B64AA73976}">
      <dsp:nvSpPr>
        <dsp:cNvPr id="0" name=""/>
        <dsp:cNvSpPr/>
      </dsp:nvSpPr>
      <dsp:spPr>
        <a:xfrm rot="5400000">
          <a:off x="232" y="1533246"/>
          <a:ext cx="3021627" cy="3022092"/>
        </a:xfrm>
        <a:prstGeom prst="blockArc">
          <a:avLst>
            <a:gd name="adj1" fmla="val 13500000"/>
            <a:gd name="adj2" fmla="val 18900000"/>
            <a:gd name="adj3" fmla="val 49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622F05-CCDD-47F2-A435-0CA2964D8CDE}">
      <dsp:nvSpPr>
        <dsp:cNvPr id="0" name=""/>
        <dsp:cNvSpPr/>
      </dsp:nvSpPr>
      <dsp:spPr>
        <a:xfrm rot="16200000">
          <a:off x="3110106" y="1533246"/>
          <a:ext cx="3021627" cy="3022092"/>
        </a:xfrm>
        <a:prstGeom prst="blockArc">
          <a:avLst>
            <a:gd name="adj1" fmla="val 13500000"/>
            <a:gd name="adj2" fmla="val 18900000"/>
            <a:gd name="adj3" fmla="val 49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2ACF6E-7B0E-4737-BE28-482DCA8147CB}">
      <dsp:nvSpPr>
        <dsp:cNvPr id="0" name=""/>
        <dsp:cNvSpPr/>
      </dsp:nvSpPr>
      <dsp:spPr>
        <a:xfrm>
          <a:off x="3467404" y="4158229"/>
          <a:ext cx="2294229" cy="604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t>Integrated </a:t>
          </a:r>
          <a:r>
            <a:rPr lang="de-DE" sz="1200" kern="1200" dirty="0" err="1"/>
            <a:t>assessment</a:t>
          </a:r>
          <a:r>
            <a:rPr lang="de-DE" sz="1200" kern="1200" dirty="0"/>
            <a:t> and </a:t>
          </a:r>
          <a:r>
            <a:rPr lang="de-DE" sz="1200" kern="1200" dirty="0" err="1"/>
            <a:t>ranking</a:t>
          </a:r>
          <a:r>
            <a:rPr lang="de-DE" sz="1200" kern="1200" dirty="0"/>
            <a:t> of </a:t>
          </a:r>
          <a:r>
            <a:rPr lang="de-DE" sz="1200" kern="1200" dirty="0" err="1"/>
            <a:t>energy</a:t>
          </a:r>
          <a:r>
            <a:rPr lang="de-DE" sz="1200" kern="1200" dirty="0"/>
            <a:t> </a:t>
          </a:r>
          <a:r>
            <a:rPr lang="de-DE" sz="1200" kern="1200" dirty="0" err="1"/>
            <a:t>futures</a:t>
          </a:r>
          <a:endParaRPr lang="de-DE" sz="1200" kern="1200" dirty="0"/>
        </a:p>
      </dsp:txBody>
      <dsp:txXfrm>
        <a:off x="3467404" y="4158229"/>
        <a:ext cx="2294229" cy="604519"/>
      </dsp:txXfrm>
    </dsp:sp>
    <dsp:sp modelId="{E725DBD6-5264-4AF4-87EE-FA7B7C85D78A}">
      <dsp:nvSpPr>
        <dsp:cNvPr id="0" name=""/>
        <dsp:cNvSpPr/>
      </dsp:nvSpPr>
      <dsp:spPr>
        <a:xfrm rot="5400000">
          <a:off x="3013180" y="1533246"/>
          <a:ext cx="3021627" cy="3022092"/>
        </a:xfrm>
        <a:prstGeom prst="blockArc">
          <a:avLst>
            <a:gd name="adj1" fmla="val 13500000"/>
            <a:gd name="adj2" fmla="val 18900000"/>
            <a:gd name="adj3" fmla="val 49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853E21-20F2-4B3B-A2AC-EEB16E03365F}">
      <dsp:nvSpPr>
        <dsp:cNvPr id="0" name=""/>
        <dsp:cNvSpPr/>
      </dsp:nvSpPr>
      <dsp:spPr>
        <a:xfrm rot="16200000">
          <a:off x="6122140" y="1533246"/>
          <a:ext cx="3021627" cy="3022092"/>
        </a:xfrm>
        <a:prstGeom prst="blockArc">
          <a:avLst>
            <a:gd name="adj1" fmla="val 13500000"/>
            <a:gd name="adj2" fmla="val 18900000"/>
            <a:gd name="adj3" fmla="val 49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6175B1-6538-4AE9-B78E-74522BD15AE9}">
      <dsp:nvSpPr>
        <dsp:cNvPr id="0" name=""/>
        <dsp:cNvSpPr/>
      </dsp:nvSpPr>
      <dsp:spPr>
        <a:xfrm>
          <a:off x="6259068" y="4158229"/>
          <a:ext cx="2294229" cy="604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err="1"/>
            <a:t>Pathways</a:t>
          </a:r>
          <a:r>
            <a:rPr lang="de-DE" sz="1200" kern="1200" dirty="0"/>
            <a:t> and </a:t>
          </a:r>
          <a:r>
            <a:rPr lang="de-DE" sz="1200" kern="1200" dirty="0" err="1"/>
            <a:t>measures</a:t>
          </a:r>
          <a:r>
            <a:rPr lang="de-DE" sz="1200" kern="1200" dirty="0"/>
            <a:t> </a:t>
          </a:r>
          <a:r>
            <a:rPr lang="de-DE" sz="1200" kern="1200" dirty="0" err="1"/>
            <a:t>for</a:t>
          </a:r>
          <a:r>
            <a:rPr lang="de-DE" sz="1200" kern="1200" dirty="0"/>
            <a:t> </a:t>
          </a:r>
          <a:r>
            <a:rPr lang="de-DE" sz="1200" kern="1200" dirty="0" err="1"/>
            <a:t>achieving</a:t>
          </a:r>
          <a:r>
            <a:rPr lang="de-DE" sz="1200" kern="1200" dirty="0"/>
            <a:t> </a:t>
          </a:r>
          <a:r>
            <a:rPr lang="de-DE" sz="1200" kern="1200" dirty="0" err="1"/>
            <a:t>preferred</a:t>
          </a:r>
          <a:r>
            <a:rPr lang="de-DE" sz="1200" kern="1200" dirty="0"/>
            <a:t> </a:t>
          </a:r>
          <a:r>
            <a:rPr lang="de-DE" sz="1200" kern="1200" dirty="0" err="1"/>
            <a:t>energy</a:t>
          </a:r>
          <a:r>
            <a:rPr lang="de-DE" sz="1200" kern="1200" dirty="0"/>
            <a:t> </a:t>
          </a:r>
          <a:r>
            <a:rPr lang="de-DE" sz="1200" kern="1200" dirty="0" err="1"/>
            <a:t>future</a:t>
          </a:r>
          <a:endParaRPr lang="de-DE" sz="1200" kern="1200" dirty="0"/>
        </a:p>
      </dsp:txBody>
      <dsp:txXfrm>
        <a:off x="6259068" y="4158229"/>
        <a:ext cx="2294229" cy="604519"/>
      </dsp:txXfrm>
    </dsp:sp>
    <dsp:sp modelId="{F132985A-6D2A-47EB-8E91-E1EB0390D8C2}">
      <dsp:nvSpPr>
        <dsp:cNvPr id="0" name=""/>
        <dsp:cNvSpPr/>
      </dsp:nvSpPr>
      <dsp:spPr>
        <a:xfrm>
          <a:off x="3393685" y="2400512"/>
          <a:ext cx="1384438" cy="138443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de-DE" sz="1000" kern="1200" dirty="0"/>
            <a:t>Multi-dimensional </a:t>
          </a:r>
          <a:r>
            <a:rPr lang="de-DE" sz="1000" kern="1200" dirty="0" err="1"/>
            <a:t>appraisal</a:t>
          </a:r>
          <a:endParaRPr lang="de-DE" sz="1000" kern="1200" dirty="0"/>
        </a:p>
      </dsp:txBody>
      <dsp:txXfrm>
        <a:off x="3587008" y="2563767"/>
        <a:ext cx="798234" cy="1057928"/>
      </dsp:txXfrm>
    </dsp:sp>
    <dsp:sp modelId="{2AD8A0CB-3E18-47DD-9474-7ACEAAFBC8D2}">
      <dsp:nvSpPr>
        <dsp:cNvPr id="0" name=""/>
        <dsp:cNvSpPr/>
      </dsp:nvSpPr>
      <dsp:spPr>
        <a:xfrm>
          <a:off x="4391479" y="2400512"/>
          <a:ext cx="1384438" cy="138443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de-DE" sz="1000" kern="1200" dirty="0"/>
            <a:t>Multi-</a:t>
          </a:r>
          <a:r>
            <a:rPr lang="de-DE" sz="1000" kern="1200" dirty="0" err="1"/>
            <a:t>criteria</a:t>
          </a:r>
          <a:r>
            <a:rPr lang="de-DE" sz="1000" kern="1200" dirty="0"/>
            <a:t> </a:t>
          </a:r>
          <a:r>
            <a:rPr lang="de-DE" sz="1000" kern="1200" dirty="0" err="1"/>
            <a:t>analysis</a:t>
          </a:r>
          <a:endParaRPr lang="de-DE" sz="1000" kern="1200" dirty="0"/>
        </a:p>
      </dsp:txBody>
      <dsp:txXfrm>
        <a:off x="4784360" y="2563767"/>
        <a:ext cx="798234" cy="1057928"/>
      </dsp:txXfrm>
    </dsp:sp>
    <dsp:sp modelId="{B1E76BF8-9465-4DB4-AADD-605404370D02}">
      <dsp:nvSpPr>
        <dsp:cNvPr id="0" name=""/>
        <dsp:cNvSpPr/>
      </dsp:nvSpPr>
      <dsp:spPr>
        <a:xfrm>
          <a:off x="686554" y="1915175"/>
          <a:ext cx="1100565" cy="112051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t>Stakeholders</a:t>
          </a:r>
        </a:p>
      </dsp:txBody>
      <dsp:txXfrm>
        <a:off x="847728" y="2079271"/>
        <a:ext cx="778217" cy="792323"/>
      </dsp:txXfrm>
    </dsp:sp>
    <dsp:sp modelId="{05606E7B-8332-431E-BFA0-EEFC4B67E76D}">
      <dsp:nvSpPr>
        <dsp:cNvPr id="0" name=""/>
        <dsp:cNvSpPr/>
      </dsp:nvSpPr>
      <dsp:spPr>
        <a:xfrm>
          <a:off x="405007" y="2797179"/>
          <a:ext cx="470296" cy="47010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9DA9958-EFD5-40B8-99EE-652F59A24B3D}">
      <dsp:nvSpPr>
        <dsp:cNvPr id="0" name=""/>
        <dsp:cNvSpPr/>
      </dsp:nvSpPr>
      <dsp:spPr>
        <a:xfrm>
          <a:off x="1794121" y="2185041"/>
          <a:ext cx="273647" cy="27346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9707054-0E2E-4912-912A-1A228AD07806}">
      <dsp:nvSpPr>
        <dsp:cNvPr id="0" name=""/>
        <dsp:cNvSpPr/>
      </dsp:nvSpPr>
      <dsp:spPr>
        <a:xfrm>
          <a:off x="1465514" y="2323540"/>
          <a:ext cx="1411260" cy="144749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t>Energy Futures</a:t>
          </a:r>
        </a:p>
      </dsp:txBody>
      <dsp:txXfrm>
        <a:off x="1672188" y="2535521"/>
        <a:ext cx="997912" cy="1023532"/>
      </dsp:txXfrm>
    </dsp:sp>
    <dsp:sp modelId="{B5B56336-5199-4A47-9CA9-1470F097D9AF}">
      <dsp:nvSpPr>
        <dsp:cNvPr id="0" name=""/>
        <dsp:cNvSpPr/>
      </dsp:nvSpPr>
      <dsp:spPr>
        <a:xfrm>
          <a:off x="1792550" y="3584570"/>
          <a:ext cx="273647" cy="27346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76249DF-75E2-4950-8A86-A0E2F24B7338}">
      <dsp:nvSpPr>
        <dsp:cNvPr id="0" name=""/>
        <dsp:cNvSpPr/>
      </dsp:nvSpPr>
      <dsp:spPr>
        <a:xfrm>
          <a:off x="714625" y="3043228"/>
          <a:ext cx="1078544" cy="110241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t>Citizens</a:t>
          </a:r>
        </a:p>
      </dsp:txBody>
      <dsp:txXfrm>
        <a:off x="872574" y="3204672"/>
        <a:ext cx="762646" cy="779522"/>
      </dsp:txXfrm>
    </dsp:sp>
    <dsp:sp modelId="{5415FB0E-58F3-4680-BE8E-3429CE8F0E50}">
      <dsp:nvSpPr>
        <dsp:cNvPr id="0" name=""/>
        <dsp:cNvSpPr/>
      </dsp:nvSpPr>
      <dsp:spPr>
        <a:xfrm>
          <a:off x="6519672" y="2158019"/>
          <a:ext cx="1764792" cy="17644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err="1"/>
            <a:t>Backcasting</a:t>
          </a:r>
          <a:endParaRPr lang="de-DE" sz="1200" kern="1200" dirty="0"/>
        </a:p>
      </dsp:txBody>
      <dsp:txXfrm>
        <a:off x="6778120" y="2416420"/>
        <a:ext cx="1247896" cy="1247670"/>
      </dsp:txXfrm>
    </dsp:sp>
    <dsp:sp modelId="{EC95B7C4-4C47-492C-BD7C-8E0F770825FB}">
      <dsp:nvSpPr>
        <dsp:cNvPr id="0" name=""/>
        <dsp:cNvSpPr/>
      </dsp:nvSpPr>
      <dsp:spPr>
        <a:xfrm>
          <a:off x="567842" y="4158229"/>
          <a:ext cx="2294229" cy="604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err="1"/>
            <a:t>Participatory</a:t>
          </a:r>
          <a:r>
            <a:rPr lang="de-DE" sz="1200" kern="1200" dirty="0"/>
            <a:t> </a:t>
          </a:r>
          <a:r>
            <a:rPr lang="de-DE" sz="1200" kern="1200" dirty="0" err="1"/>
            <a:t>development</a:t>
          </a:r>
          <a:r>
            <a:rPr lang="de-DE" sz="1200" kern="1200" dirty="0"/>
            <a:t> of </a:t>
          </a:r>
          <a:r>
            <a:rPr lang="de-DE" sz="1200" kern="1200" dirty="0" err="1"/>
            <a:t>energy</a:t>
          </a:r>
          <a:r>
            <a:rPr lang="de-DE" sz="1200" kern="1200" dirty="0"/>
            <a:t> </a:t>
          </a:r>
          <a:r>
            <a:rPr lang="de-DE" sz="1200" kern="1200" dirty="0" err="1"/>
            <a:t>futures</a:t>
          </a:r>
          <a:endParaRPr lang="de-DE" sz="1200" kern="1200" dirty="0"/>
        </a:p>
      </dsp:txBody>
      <dsp:txXfrm>
        <a:off x="567842" y="4158229"/>
        <a:ext cx="2294229" cy="6045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F842F-40E6-44F7-ACAE-8C09A94F2B07}">
      <dsp:nvSpPr>
        <dsp:cNvPr id="0" name=""/>
        <dsp:cNvSpPr/>
      </dsp:nvSpPr>
      <dsp:spPr>
        <a:xfrm>
          <a:off x="1279" y="0"/>
          <a:ext cx="1991320" cy="4064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de-DE" sz="1900" kern="1200" dirty="0"/>
            <a:t>Austria (FWF)</a:t>
          </a:r>
        </a:p>
        <a:p>
          <a:pPr marL="0" lvl="0" indent="0" algn="ctr" defTabSz="844550">
            <a:lnSpc>
              <a:spcPct val="90000"/>
            </a:lnSpc>
            <a:spcBef>
              <a:spcPct val="0"/>
            </a:spcBef>
            <a:spcAft>
              <a:spcPct val="35000"/>
            </a:spcAft>
            <a:buNone/>
          </a:pPr>
          <a:r>
            <a:rPr lang="de-DE" sz="1900" kern="1200" dirty="0"/>
            <a:t>UK (DTI)</a:t>
          </a:r>
        </a:p>
        <a:p>
          <a:pPr marL="0" lvl="0" indent="0" algn="ctr" defTabSz="844550">
            <a:lnSpc>
              <a:spcPct val="90000"/>
            </a:lnSpc>
            <a:spcBef>
              <a:spcPct val="0"/>
            </a:spcBef>
            <a:spcAft>
              <a:spcPct val="35000"/>
            </a:spcAft>
            <a:buNone/>
          </a:pPr>
          <a:r>
            <a:rPr lang="de-DE" sz="1900" kern="1200" dirty="0"/>
            <a:t>Austria (ORF, Mutter Erde)</a:t>
          </a:r>
        </a:p>
      </dsp:txBody>
      <dsp:txXfrm>
        <a:off x="1279" y="1625600"/>
        <a:ext cx="1991320" cy="1625600"/>
      </dsp:txXfrm>
    </dsp:sp>
    <dsp:sp modelId="{C4C946AD-C6A9-4321-B4D6-C99954851447}">
      <dsp:nvSpPr>
        <dsp:cNvPr id="0" name=""/>
        <dsp:cNvSpPr/>
      </dsp:nvSpPr>
      <dsp:spPr>
        <a:xfrm>
          <a:off x="320284" y="243840"/>
          <a:ext cx="1353312" cy="135331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2522D2-4404-4A9D-BB1C-1EB149DDEDDF}">
      <dsp:nvSpPr>
        <dsp:cNvPr id="0" name=""/>
        <dsp:cNvSpPr/>
      </dsp:nvSpPr>
      <dsp:spPr>
        <a:xfrm>
          <a:off x="2052339" y="0"/>
          <a:ext cx="1991320" cy="4064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de-DE" sz="1900" kern="1200" dirty="0"/>
            <a:t>South East England (ESRC)</a:t>
          </a:r>
        </a:p>
      </dsp:txBody>
      <dsp:txXfrm>
        <a:off x="2052339" y="1625600"/>
        <a:ext cx="1991320" cy="1625600"/>
      </dsp:txXfrm>
    </dsp:sp>
    <dsp:sp modelId="{2C8B8711-694B-48BC-A48A-0E930563A93C}">
      <dsp:nvSpPr>
        <dsp:cNvPr id="0" name=""/>
        <dsp:cNvSpPr/>
      </dsp:nvSpPr>
      <dsp:spPr>
        <a:xfrm>
          <a:off x="2371344" y="243840"/>
          <a:ext cx="1353312" cy="135331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8CA7FA-F80C-4CEA-AFAA-649E42967E0B}">
      <dsp:nvSpPr>
        <dsp:cNvPr id="0" name=""/>
        <dsp:cNvSpPr/>
      </dsp:nvSpPr>
      <dsp:spPr>
        <a:xfrm>
          <a:off x="4103399" y="0"/>
          <a:ext cx="1991320" cy="4064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de-DE" sz="1900" kern="1200" dirty="0" err="1"/>
            <a:t>Lödersdorf</a:t>
          </a:r>
          <a:r>
            <a:rPr lang="de-DE" sz="1900" kern="1200" dirty="0"/>
            <a:t> &amp; </a:t>
          </a:r>
          <a:r>
            <a:rPr lang="de-DE" sz="1900" kern="1200" dirty="0" err="1"/>
            <a:t>Raabau</a:t>
          </a:r>
          <a:r>
            <a:rPr lang="de-DE" sz="1900" kern="1200" dirty="0"/>
            <a:t> (FWF)</a:t>
          </a:r>
        </a:p>
        <a:p>
          <a:pPr marL="0" lvl="0" indent="0" algn="ctr" defTabSz="844550">
            <a:lnSpc>
              <a:spcPct val="90000"/>
            </a:lnSpc>
            <a:spcBef>
              <a:spcPct val="0"/>
            </a:spcBef>
            <a:spcAft>
              <a:spcPct val="35000"/>
            </a:spcAft>
            <a:buNone/>
          </a:pPr>
          <a:r>
            <a:rPr lang="de-DE" sz="1900" kern="1200" dirty="0" err="1"/>
            <a:t>Ferlach</a:t>
          </a:r>
          <a:r>
            <a:rPr lang="de-DE" sz="1900" kern="1200" dirty="0"/>
            <a:t> (</a:t>
          </a:r>
          <a:r>
            <a:rPr lang="de-DE" sz="1900" kern="1200" dirty="0" err="1"/>
            <a:t>Kelag</a:t>
          </a:r>
          <a:r>
            <a:rPr lang="de-DE" sz="1900" kern="1200" dirty="0"/>
            <a:t>)</a:t>
          </a:r>
        </a:p>
      </dsp:txBody>
      <dsp:txXfrm>
        <a:off x="4103399" y="1625600"/>
        <a:ext cx="1991320" cy="1625600"/>
      </dsp:txXfrm>
    </dsp:sp>
    <dsp:sp modelId="{81E9EC7F-0AE9-426C-92A0-EE6E0C4C9D81}">
      <dsp:nvSpPr>
        <dsp:cNvPr id="0" name=""/>
        <dsp:cNvSpPr/>
      </dsp:nvSpPr>
      <dsp:spPr>
        <a:xfrm>
          <a:off x="4422403" y="243840"/>
          <a:ext cx="1353312" cy="135331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7000" r="-2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BB02D0-2933-42BD-BF6E-CE471B0C05AD}">
      <dsp:nvSpPr>
        <dsp:cNvPr id="0" name=""/>
        <dsp:cNvSpPr/>
      </dsp:nvSpPr>
      <dsp:spPr>
        <a:xfrm>
          <a:off x="243839" y="3251200"/>
          <a:ext cx="5608320" cy="609600"/>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sz="1000" dirty="0">
              <a:latin typeface="Verdana" pitchFamily="34" charset="0"/>
              <a:ea typeface="Verdana" pitchFamily="34" charset="0"/>
              <a:cs typeface="Verdana" pitchFamily="34" charset="0"/>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68817FD-8155-4502-AF78-DBC2EA4B168F}" type="datetimeFigureOut">
              <a:rPr lang="de-AT" sz="1000" smtClean="0">
                <a:latin typeface="Verdana" pitchFamily="34" charset="0"/>
                <a:ea typeface="Verdana" pitchFamily="34" charset="0"/>
                <a:cs typeface="Verdana" pitchFamily="34" charset="0"/>
              </a:rPr>
              <a:t>23.06.2025</a:t>
            </a:fld>
            <a:endParaRPr lang="de-AT" sz="1000" dirty="0">
              <a:latin typeface="Verdana" pitchFamily="34" charset="0"/>
              <a:ea typeface="Verdana" pitchFamily="34" charset="0"/>
              <a:cs typeface="Verdana" pitchFamily="34" charset="0"/>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sz="1000" dirty="0">
              <a:latin typeface="Verdana" pitchFamily="34" charset="0"/>
              <a:ea typeface="Verdana" pitchFamily="34" charset="0"/>
              <a:cs typeface="Verdana" pitchFamily="34" charset="0"/>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7F6F62-1C91-45E7-BAED-FBFBF67C82BC}" type="slidenum">
              <a:rPr lang="de-AT" sz="1000" smtClean="0">
                <a:latin typeface="Verdana" pitchFamily="34" charset="0"/>
                <a:ea typeface="Verdana" pitchFamily="34" charset="0"/>
                <a:cs typeface="Verdana" pitchFamily="34" charset="0"/>
              </a:rPr>
              <a:t>‹Nr.›</a:t>
            </a:fld>
            <a:endParaRPr lang="de-AT"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54345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000">
                <a:latin typeface="Verdana" pitchFamily="34" charset="0"/>
                <a:ea typeface="Verdana" pitchFamily="34" charset="0"/>
                <a:cs typeface="Verdana" pitchFamily="34" charset="0"/>
              </a:defRPr>
            </a:lvl1pPr>
          </a:lstStyle>
          <a:p>
            <a:endParaRPr lang="de-AT"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000">
                <a:latin typeface="Verdana" pitchFamily="34" charset="0"/>
                <a:ea typeface="Verdana" pitchFamily="34" charset="0"/>
                <a:cs typeface="Verdana" pitchFamily="34" charset="0"/>
              </a:defRPr>
            </a:lvl1pPr>
          </a:lstStyle>
          <a:p>
            <a:fld id="{C0A972FC-F5E0-4F80-B169-F0B5EFC71333}" type="datetimeFigureOut">
              <a:rPr lang="de-AT" smtClean="0"/>
              <a:pPr/>
              <a:t>23.06.2025</a:t>
            </a:fld>
            <a:endParaRPr lang="de-AT" dirty="0"/>
          </a:p>
        </p:txBody>
      </p:sp>
      <p:sp>
        <p:nvSpPr>
          <p:cNvPr id="4" name="Folienbildplatzhalt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de-AT"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AT" dirty="0"/>
              <a:t>Textmasterformat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000">
                <a:latin typeface="Verdana" pitchFamily="34" charset="0"/>
                <a:ea typeface="Verdana" pitchFamily="34" charset="0"/>
                <a:cs typeface="Verdana" pitchFamily="34" charset="0"/>
              </a:defRPr>
            </a:lvl1pPr>
          </a:lstStyle>
          <a:p>
            <a:endParaRPr lang="de-AT"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000">
                <a:latin typeface="Verdana" pitchFamily="34" charset="0"/>
                <a:ea typeface="Verdana" pitchFamily="34" charset="0"/>
                <a:cs typeface="Verdana" pitchFamily="34" charset="0"/>
              </a:defRPr>
            </a:lvl1pPr>
          </a:lstStyle>
          <a:p>
            <a:fld id="{219CC2FD-B32F-4992-A15B-F95E2E35C81B}" type="slidenum">
              <a:rPr lang="de-AT" smtClean="0"/>
              <a:pPr/>
              <a:t>‹Nr.›</a:t>
            </a:fld>
            <a:endParaRPr lang="de-AT" dirty="0"/>
          </a:p>
        </p:txBody>
      </p:sp>
    </p:spTree>
    <p:extLst>
      <p:ext uri="{BB962C8B-B14F-4D97-AF65-F5344CB8AC3E}">
        <p14:creationId xmlns:p14="http://schemas.microsoft.com/office/powerpoint/2010/main" val="915136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itchFamily="34" charset="0"/>
        <a:ea typeface="Verdana" pitchFamily="34" charset="0"/>
        <a:cs typeface="Verdana" pitchFamily="34" charset="0"/>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219CC2FD-B32F-4992-A15B-F95E2E35C81B}" type="slidenum">
              <a:rPr lang="de-AT" smtClean="0"/>
              <a:pPr/>
              <a:t>1</a:t>
            </a:fld>
            <a:endParaRPr lang="de-AT" dirty="0"/>
          </a:p>
        </p:txBody>
      </p:sp>
    </p:spTree>
    <p:extLst>
      <p:ext uri="{BB962C8B-B14F-4D97-AF65-F5344CB8AC3E}">
        <p14:creationId xmlns:p14="http://schemas.microsoft.com/office/powerpoint/2010/main" val="395659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219CC2FD-B32F-4992-A15B-F95E2E35C81B}" type="slidenum">
              <a:rPr lang="de-AT" smtClean="0"/>
              <a:pPr/>
              <a:t>5</a:t>
            </a:fld>
            <a:endParaRPr lang="de-AT" dirty="0"/>
          </a:p>
        </p:txBody>
      </p:sp>
    </p:spTree>
    <p:extLst>
      <p:ext uri="{BB962C8B-B14F-4D97-AF65-F5344CB8AC3E}">
        <p14:creationId xmlns:p14="http://schemas.microsoft.com/office/powerpoint/2010/main" val="2959928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219CC2FD-B32F-4992-A15B-F95E2E35C81B}" type="slidenum">
              <a:rPr lang="de-AT" smtClean="0"/>
              <a:pPr/>
              <a:t>58</a:t>
            </a:fld>
            <a:endParaRPr lang="de-AT" dirty="0"/>
          </a:p>
        </p:txBody>
      </p:sp>
    </p:spTree>
    <p:extLst>
      <p:ext uri="{BB962C8B-B14F-4D97-AF65-F5344CB8AC3E}">
        <p14:creationId xmlns:p14="http://schemas.microsoft.com/office/powerpoint/2010/main" val="11566908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uppieren 10"/>
          <p:cNvGrpSpPr/>
          <p:nvPr userDrawn="1"/>
        </p:nvGrpSpPr>
        <p:grpSpPr>
          <a:xfrm>
            <a:off x="287338" y="603319"/>
            <a:ext cx="8552850" cy="2037600"/>
            <a:chOff x="287338" y="603319"/>
            <a:chExt cx="8552850" cy="2037600"/>
          </a:xfrm>
        </p:grpSpPr>
        <p:sp>
          <p:nvSpPr>
            <p:cNvPr id="14" name="Rechteck 13"/>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5" name="Rechteck 14"/>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pic>
        <p:nvPicPr>
          <p:cNvPr id="16" name="Grafik 15">
            <a:extLst>
              <a:ext uri="{FF2B5EF4-FFF2-40B4-BE49-F238E27FC236}">
                <a16:creationId xmlns:a16="http://schemas.microsoft.com/office/drawing/2014/main" id="{BCE2647B-5073-4CAC-9C5E-8009FCC05365}"/>
              </a:ext>
            </a:extLst>
          </p:cNvPr>
          <p:cNvPicPr>
            <a:picLocks noChangeAspect="1"/>
          </p:cNvPicPr>
          <p:nvPr userDrawn="1"/>
        </p:nvPicPr>
        <p:blipFill>
          <a:blip r:embed="rId3"/>
          <a:stretch>
            <a:fillRect/>
          </a:stretch>
        </p:blipFill>
        <p:spPr>
          <a:xfrm>
            <a:off x="6579375" y="1065910"/>
            <a:ext cx="1849165" cy="975600"/>
          </a:xfrm>
          <a:prstGeom prst="rect">
            <a:avLst/>
          </a:prstGeom>
        </p:spPr>
      </p:pic>
      <p:sp>
        <p:nvSpPr>
          <p:cNvPr id="2" name="Titel 1"/>
          <p:cNvSpPr>
            <a:spLocks noGrp="1"/>
          </p:cNvSpPr>
          <p:nvPr userDrawn="1">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3" name="Untertitel 2"/>
          <p:cNvSpPr>
            <a:spLocks noGrp="1"/>
          </p:cNvSpPr>
          <p:nvPr userDrawn="1">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0"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baseline="0" dirty="0" smtClean="0"/>
            </a:lvl1pPr>
          </a:lstStyle>
          <a:p>
            <a:pPr marL="0" lvl="0" defTabSz="914400"/>
            <a:r>
              <a:rPr lang="de-DE"/>
              <a:t>Mastertextformat bearbeiten</a:t>
            </a:r>
          </a:p>
        </p:txBody>
      </p:sp>
      <p:sp>
        <p:nvSpPr>
          <p:cNvPr id="12" name="Textplatzhalter 7"/>
          <p:cNvSpPr>
            <a:spLocks noGrp="1"/>
          </p:cNvSpPr>
          <p:nvPr>
            <p:ph type="body" sz="quarter" idx="12" hasCustomPrompt="1"/>
          </p:nvPr>
        </p:nvSpPr>
        <p:spPr bwMode="auto">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7" name="Grafik 16">
            <a:extLst>
              <a:ext uri="{FF2B5EF4-FFF2-40B4-BE49-F238E27FC236}">
                <a16:creationId xmlns:a16="http://schemas.microsoft.com/office/drawing/2014/main" id="{577A3717-F920-47F5-9A6A-43B4555D244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41094"/>
            <a:ext cx="1835942" cy="295313"/>
          </a:xfrm>
          <a:prstGeom prst="rect">
            <a:avLst/>
          </a:prstGeom>
        </p:spPr>
      </p:pic>
    </p:spTree>
    <p:extLst>
      <p:ext uri="{BB962C8B-B14F-4D97-AF65-F5344CB8AC3E}">
        <p14:creationId xmlns:p14="http://schemas.microsoft.com/office/powerpoint/2010/main" val="1096689772"/>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apitelfolie">
    <p:spTree>
      <p:nvGrpSpPr>
        <p:cNvPr id="1" name=""/>
        <p:cNvGrpSpPr/>
        <p:nvPr/>
      </p:nvGrpSpPr>
      <p:grpSpPr>
        <a:xfrm>
          <a:off x="0" y="0"/>
          <a:ext cx="0" cy="0"/>
          <a:chOff x="0" y="0"/>
          <a:chExt cx="0" cy="0"/>
        </a:xfrm>
      </p:grpSpPr>
      <p:grpSp>
        <p:nvGrpSpPr>
          <p:cNvPr id="21" name="Gruppieren 20"/>
          <p:cNvGrpSpPr/>
          <p:nvPr userDrawn="1"/>
        </p:nvGrpSpPr>
        <p:grpSpPr>
          <a:xfrm>
            <a:off x="287338" y="603319"/>
            <a:ext cx="8552850" cy="2037600"/>
            <a:chOff x="287338" y="603319"/>
            <a:chExt cx="8552850" cy="2037600"/>
          </a:xfrm>
        </p:grpSpPr>
        <p:sp>
          <p:nvSpPr>
            <p:cNvPr id="22" name="Rechteck 21"/>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23" name="Rechteck 22"/>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14"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Mastertextformat bearbeiten</a:t>
            </a:r>
          </a:p>
        </p:txBody>
      </p:sp>
      <p:sp>
        <p:nvSpPr>
          <p:cNvPr id="13"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28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2" name="Datumsplatzhalter 1"/>
          <p:cNvSpPr>
            <a:spLocks noGrp="1"/>
          </p:cNvSpPr>
          <p:nvPr>
            <p:ph type="dt" sz="half" idx="13"/>
          </p:nvPr>
        </p:nvSpPr>
        <p:spPr/>
        <p:txBody>
          <a:bodyPr/>
          <a:lstStyle/>
          <a:p>
            <a:fld id="{EF16FBD4-A1A0-4C0D-8ECA-591A550A295A}" type="datetime1">
              <a:rPr lang="de-AT" smtClean="0"/>
              <a:t>23.06.2025</a:t>
            </a:fld>
            <a:endParaRPr lang="de-AT" dirty="0"/>
          </a:p>
        </p:txBody>
      </p:sp>
      <p:sp>
        <p:nvSpPr>
          <p:cNvPr id="3" name="Fußzeilenplatzhalter 2"/>
          <p:cNvSpPr>
            <a:spLocks noGrp="1"/>
          </p:cNvSpPr>
          <p:nvPr>
            <p:ph type="ftr" sz="quarter" idx="14"/>
          </p:nvPr>
        </p:nvSpPr>
        <p:spPr/>
        <p:txBody>
          <a:bodyPr/>
          <a:lstStyle/>
          <a:p>
            <a:r>
              <a:rPr lang="de-AT" dirty="0"/>
              <a:t>Fusszeile</a:t>
            </a:r>
          </a:p>
        </p:txBody>
      </p:sp>
      <p:sp>
        <p:nvSpPr>
          <p:cNvPr id="6" name="Foliennummernplatzhalter 5"/>
          <p:cNvSpPr>
            <a:spLocks noGrp="1"/>
          </p:cNvSpPr>
          <p:nvPr>
            <p:ph type="sldNum" sz="quarter" idx="15"/>
          </p:nvPr>
        </p:nvSpPr>
        <p:spPr/>
        <p:txBody>
          <a:bodyPr/>
          <a:lstStyle/>
          <a:p>
            <a:r>
              <a:rPr lang="de-AT" dirty="0"/>
              <a:t>SEITE </a:t>
            </a:r>
            <a:fld id="{BE3DC40E-DBBE-4E2D-9EEC-FBF0DA0E9179}" type="slidenum">
              <a:rPr lang="de-AT" smtClean="0"/>
              <a:pPr/>
              <a:t>‹Nr.›</a:t>
            </a:fld>
            <a:endParaRPr lang="de-AT" dirty="0"/>
          </a:p>
        </p:txBody>
      </p:sp>
      <p:pic>
        <p:nvPicPr>
          <p:cNvPr id="15" name="Grafik 14">
            <a:extLst>
              <a:ext uri="{FF2B5EF4-FFF2-40B4-BE49-F238E27FC236}">
                <a16:creationId xmlns:a16="http://schemas.microsoft.com/office/drawing/2014/main" id="{181D7EAB-0BA7-4E01-91B2-EC9EF18DB6A6}"/>
              </a:ext>
            </a:extLst>
          </p:cNvPr>
          <p:cNvPicPr>
            <a:picLocks noChangeAspect="1"/>
          </p:cNvPicPr>
          <p:nvPr userDrawn="1"/>
        </p:nvPicPr>
        <p:blipFill>
          <a:blip r:embed="rId2"/>
          <a:stretch>
            <a:fillRect/>
          </a:stretch>
        </p:blipFill>
        <p:spPr>
          <a:xfrm>
            <a:off x="6579375" y="1065910"/>
            <a:ext cx="1849165" cy="975600"/>
          </a:xfrm>
          <a:prstGeom prst="rect">
            <a:avLst/>
          </a:prstGeom>
        </p:spPr>
      </p:pic>
      <p:pic>
        <p:nvPicPr>
          <p:cNvPr id="12" name="Grafik 11">
            <a:extLst>
              <a:ext uri="{FF2B5EF4-FFF2-40B4-BE49-F238E27FC236}">
                <a16:creationId xmlns:a16="http://schemas.microsoft.com/office/drawing/2014/main" id="{7E0998BC-97DF-4E25-87DA-15ED5E16C46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567613" y="5359721"/>
            <a:ext cx="1318058" cy="212131"/>
          </a:xfrm>
          <a:prstGeom prst="rect">
            <a:avLst/>
          </a:prstGeom>
        </p:spPr>
      </p:pic>
    </p:spTree>
    <p:extLst>
      <p:ext uri="{BB962C8B-B14F-4D97-AF65-F5344CB8AC3E}">
        <p14:creationId xmlns:p14="http://schemas.microsoft.com/office/powerpoint/2010/main" val="377297673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folie kurz">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p:ph type="ctrTitle" hasCustomPrompt="1"/>
          </p:nvPr>
        </p:nvSpPr>
        <p:spPr bwMode="black">
          <a:xfrm>
            <a:off x="605407" y="1302593"/>
            <a:ext cx="5436000" cy="516714"/>
          </a:xfrm>
          <a:prstGeom prst="rect">
            <a:avLst/>
          </a:prstGeom>
        </p:spPr>
        <p:txBody>
          <a:bodyPr tIns="0" anchor="b" anchorCtr="0">
            <a:noAutofit/>
          </a:bodyPr>
          <a:lstStyle>
            <a:lvl1pPr algn="l">
              <a:lnSpc>
                <a:spcPct val="100000"/>
              </a:lnSpc>
              <a:defRPr sz="2800" b="1" i="0" baseline="0">
                <a:solidFill>
                  <a:schemeClr val="bg1"/>
                </a:solidFill>
                <a:latin typeface="Georgia" charset="0"/>
                <a:ea typeface="Georgia" charset="0"/>
                <a:cs typeface="Georgia" charset="0"/>
              </a:defRPr>
            </a:lvl1pPr>
          </a:lstStyle>
          <a:p>
            <a:r>
              <a:rPr lang="de-AT" dirty="0"/>
              <a:t>Einzeiligen Titel eingeben</a:t>
            </a:r>
          </a:p>
        </p:txBody>
      </p:sp>
      <p:sp>
        <p:nvSpPr>
          <p:cNvPr id="14" name="Textplatzhalter 9"/>
          <p:cNvSpPr>
            <a:spLocks noGrp="1"/>
          </p:cNvSpPr>
          <p:nvPr>
            <p:ph type="body" sz="quarter" idx="1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Mastertextformat bearbeiten</a:t>
            </a:r>
          </a:p>
        </p:txBody>
      </p:sp>
      <p:sp>
        <p:nvSpPr>
          <p:cNvPr id="4" name="Date Placeholder 3"/>
          <p:cNvSpPr>
            <a:spLocks noGrp="1"/>
          </p:cNvSpPr>
          <p:nvPr>
            <p:ph type="dt" sz="half" idx="12"/>
          </p:nvPr>
        </p:nvSpPr>
        <p:spPr/>
        <p:txBody>
          <a:bodyPr/>
          <a:lstStyle/>
          <a:p>
            <a:fld id="{EF16FBD4-A1A0-4C0D-8ECA-591A550A295A}" type="datetime1">
              <a:rPr lang="de-AT" smtClean="0"/>
              <a:t>23.06.2025</a:t>
            </a:fld>
            <a:endParaRPr lang="de-AT" dirty="0"/>
          </a:p>
        </p:txBody>
      </p:sp>
      <p:sp>
        <p:nvSpPr>
          <p:cNvPr id="5" name="Footer Placeholder 4"/>
          <p:cNvSpPr>
            <a:spLocks noGrp="1"/>
          </p:cNvSpPr>
          <p:nvPr>
            <p:ph type="ftr" sz="quarter" idx="13"/>
          </p:nvPr>
        </p:nvSpPr>
        <p:spPr/>
        <p:txBody>
          <a:bodyPr/>
          <a:lstStyle/>
          <a:p>
            <a:r>
              <a:rPr lang="de-AT" dirty="0"/>
              <a:t>Fusszeile</a:t>
            </a:r>
          </a:p>
        </p:txBody>
      </p:sp>
      <p:sp>
        <p:nvSpPr>
          <p:cNvPr id="6" name="Slide Number Placeholder 5"/>
          <p:cNvSpPr>
            <a:spLocks noGrp="1"/>
          </p:cNvSpPr>
          <p:nvPr>
            <p:ph type="sldNum" sz="quarter" idx="14"/>
          </p:nvPr>
        </p:nvSpPr>
        <p:spPr/>
        <p:txBody>
          <a:bodyPr/>
          <a:lstStyle/>
          <a:p>
            <a:r>
              <a:rPr lang="de-AT" dirty="0"/>
              <a:t>SEITE </a:t>
            </a:r>
            <a:fld id="{BE3DC40E-DBBE-4E2D-9EEC-FBF0DA0E9179}" type="slidenum">
              <a:rPr lang="de-AT" smtClean="0"/>
              <a:pPr/>
              <a:t>‹Nr.›</a:t>
            </a:fld>
            <a:endParaRPr lang="de-AT" dirty="0"/>
          </a:p>
        </p:txBody>
      </p:sp>
      <p:pic>
        <p:nvPicPr>
          <p:cNvPr id="16" name="Grafik 15">
            <a:extLst>
              <a:ext uri="{FF2B5EF4-FFF2-40B4-BE49-F238E27FC236}">
                <a16:creationId xmlns:a16="http://schemas.microsoft.com/office/drawing/2014/main" id="{8CE3C7E9-F05D-4DB6-844F-097DC39A0AE4}"/>
              </a:ext>
            </a:extLst>
          </p:cNvPr>
          <p:cNvPicPr>
            <a:picLocks noChangeAspect="1"/>
          </p:cNvPicPr>
          <p:nvPr userDrawn="1"/>
        </p:nvPicPr>
        <p:blipFill>
          <a:blip r:embed="rId2"/>
          <a:stretch>
            <a:fillRect/>
          </a:stretch>
        </p:blipFill>
        <p:spPr>
          <a:xfrm>
            <a:off x="6579375" y="1065910"/>
            <a:ext cx="1849165" cy="975600"/>
          </a:xfrm>
          <a:prstGeom prst="rect">
            <a:avLst/>
          </a:prstGeom>
        </p:spPr>
      </p:pic>
      <p:pic>
        <p:nvPicPr>
          <p:cNvPr id="12" name="Grafik 11">
            <a:extLst>
              <a:ext uri="{FF2B5EF4-FFF2-40B4-BE49-F238E27FC236}">
                <a16:creationId xmlns:a16="http://schemas.microsoft.com/office/drawing/2014/main" id="{0DCF4C52-7450-4216-AD35-23E4508F83A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567613" y="5359721"/>
            <a:ext cx="1318058" cy="212131"/>
          </a:xfrm>
          <a:prstGeom prst="rect">
            <a:avLst/>
          </a:prstGeom>
        </p:spPr>
      </p:pic>
    </p:spTree>
    <p:extLst>
      <p:ext uri="{BB962C8B-B14F-4D97-AF65-F5344CB8AC3E}">
        <p14:creationId xmlns:p14="http://schemas.microsoft.com/office/powerpoint/2010/main" val="416409461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Nur Titel">
    <p:spTree>
      <p:nvGrpSpPr>
        <p:cNvPr id="1" name=""/>
        <p:cNvGrpSpPr/>
        <p:nvPr/>
      </p:nvGrpSpPr>
      <p:grpSpPr>
        <a:xfrm>
          <a:off x="0" y="0"/>
          <a:ext cx="0" cy="0"/>
          <a:chOff x="0" y="0"/>
          <a:chExt cx="0" cy="0"/>
        </a:xfrm>
      </p:grpSpPr>
      <p:sp>
        <p:nvSpPr>
          <p:cNvPr id="7" name="Inhaltsplatzhalter 6"/>
          <p:cNvSpPr>
            <a:spLocks noGrp="1"/>
          </p:cNvSpPr>
          <p:nvPr>
            <p:ph sz="quarter" idx="10" hasCustomPrompt="1"/>
          </p:nvPr>
        </p:nvSpPr>
        <p:spPr>
          <a:xfrm>
            <a:off x="468316" y="1344613"/>
            <a:ext cx="8210547" cy="4370387"/>
          </a:xfrm>
        </p:spPr>
        <p:txBody>
          <a:bodyPr/>
          <a:lstStyle>
            <a:lvl1pPr>
              <a:buNone/>
              <a:defRPr/>
            </a:lvl1pPr>
          </a:lstStyle>
          <a:p>
            <a:pPr lvl="0"/>
            <a:r>
              <a:rPr lang="de-AT" dirty="0"/>
              <a:t>Platzhalter für Objekte</a:t>
            </a:r>
          </a:p>
        </p:txBody>
      </p:sp>
      <p:sp>
        <p:nvSpPr>
          <p:cNvPr id="8" name="Rechteck 7"/>
          <p:cNvSpPr/>
          <p:nvPr userDrawn="1"/>
        </p:nvSpPr>
        <p:spPr bwMode="gray">
          <a:xfrm>
            <a:off x="0" y="1043522"/>
            <a:ext cx="9144000" cy="25200"/>
          </a:xfrm>
          <a:prstGeom prst="rect">
            <a:avLst/>
          </a:prstGeom>
          <a:solidFill>
            <a:srgbClr val="0C9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      </a:t>
            </a:r>
          </a:p>
        </p:txBody>
      </p:sp>
      <p:sp>
        <p:nvSpPr>
          <p:cNvPr id="2" name="Titel 1"/>
          <p:cNvSpPr>
            <a:spLocks noGrp="1"/>
          </p:cNvSpPr>
          <p:nvPr>
            <p:ph type="title"/>
          </p:nvPr>
        </p:nvSpPr>
        <p:spPr/>
        <p:txBody>
          <a:bodyPr/>
          <a:lstStyle/>
          <a:p>
            <a:r>
              <a:rPr lang="de-DE"/>
              <a:t>Mastertitelformat bearbeiten</a:t>
            </a:r>
            <a:endParaRPr lang="de-AT" dirty="0"/>
          </a:p>
        </p:txBody>
      </p:sp>
      <p:pic>
        <p:nvPicPr>
          <p:cNvPr id="6" name="Grafik 5">
            <a:extLst>
              <a:ext uri="{FF2B5EF4-FFF2-40B4-BE49-F238E27FC236}">
                <a16:creationId xmlns:a16="http://schemas.microsoft.com/office/drawing/2014/main" id="{13B1CA4E-C398-49A1-9CD7-D9ACEA72DBE3}"/>
              </a:ext>
            </a:extLst>
          </p:cNvPr>
          <p:cNvPicPr>
            <a:picLocks noChangeAspect="1"/>
          </p:cNvPicPr>
          <p:nvPr userDrawn="1"/>
        </p:nvPicPr>
        <p:blipFill>
          <a:blip r:embed="rId2"/>
          <a:stretch>
            <a:fillRect/>
          </a:stretch>
        </p:blipFill>
        <p:spPr>
          <a:xfrm>
            <a:off x="7711621" y="288569"/>
            <a:ext cx="1170000" cy="617280"/>
          </a:xfrm>
          <a:prstGeom prst="rect">
            <a:avLst/>
          </a:prstGeom>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62405" y="1344613"/>
            <a:ext cx="3960000" cy="3859212"/>
          </a:xfrm>
        </p:spPr>
        <p:txBody>
          <a:bodyPr>
            <a:normAutofit/>
          </a:bodyPr>
          <a:lstStyle>
            <a:lvl1pPr>
              <a:defRPr sz="1600"/>
            </a:lvl1pPr>
            <a:lvl2pPr marL="541312" indent="-285750">
              <a:buClr>
                <a:schemeClr val="accent1"/>
              </a:buClr>
              <a:buFont typeface="Wingdings" charset="2"/>
              <a:buChar char="§"/>
              <a:defRPr sz="1500"/>
            </a:lvl2pPr>
            <a:lvl3pPr>
              <a:defRPr sz="1400"/>
            </a:lvl3pPr>
            <a:lvl4pPr>
              <a:buClr>
                <a:schemeClr val="accent1"/>
              </a:buClr>
              <a:defRPr sz="1200"/>
            </a:lvl4pPr>
            <a:lvl5pPr>
              <a:defRPr sz="12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4" name="Inhaltsplatzhalter 3"/>
          <p:cNvSpPr>
            <a:spLocks noGrp="1"/>
          </p:cNvSpPr>
          <p:nvPr>
            <p:ph sz="half" idx="2" hasCustomPrompt="1"/>
          </p:nvPr>
        </p:nvSpPr>
        <p:spPr>
          <a:xfrm>
            <a:off x="4715688" y="1344613"/>
            <a:ext cx="3960000" cy="3859212"/>
          </a:xfrm>
        </p:spPr>
        <p:txBody>
          <a:bodyPr>
            <a:normAutofit/>
          </a:bodyPr>
          <a:lstStyle>
            <a:lvl1pPr>
              <a:buClr>
                <a:schemeClr val="accent1"/>
              </a:buClr>
              <a:defRPr sz="1600"/>
            </a:lvl1pPr>
            <a:lvl2pPr marL="541312" indent="-285750">
              <a:buClr>
                <a:schemeClr val="accent1"/>
              </a:buClr>
              <a:buFont typeface="Wingdings" charset="2"/>
              <a:buChar char="§"/>
              <a:defRPr sz="1500"/>
            </a:lvl2pPr>
            <a:lvl3pPr>
              <a:defRPr sz="1400"/>
            </a:lvl3pPr>
            <a:lvl4pPr>
              <a:buClr>
                <a:schemeClr val="accent1"/>
              </a:buClr>
              <a:defRPr sz="1200"/>
            </a:lvl4pPr>
            <a:lvl5pPr>
              <a:buClr>
                <a:schemeClr val="accent1"/>
              </a:buClr>
              <a:defRPr sz="12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5" name="Datumsplatzhalter 4"/>
          <p:cNvSpPr>
            <a:spLocks noGrp="1"/>
          </p:cNvSpPr>
          <p:nvPr>
            <p:ph type="dt" sz="half" idx="10"/>
          </p:nvPr>
        </p:nvSpPr>
        <p:spPr/>
        <p:txBody>
          <a:bodyPr/>
          <a:lstStyle/>
          <a:p>
            <a:fld id="{DC0C0548-BB61-4975-B080-1B6E0D52ECC3}" type="datetime1">
              <a:rPr lang="de-AT" smtClean="0"/>
              <a:t>23.06.2025</a:t>
            </a:fld>
            <a:endParaRPr lang="de-AT" dirty="0"/>
          </a:p>
        </p:txBody>
      </p:sp>
      <p:sp>
        <p:nvSpPr>
          <p:cNvPr id="9" name="Fußzeilenplatzhalter 8"/>
          <p:cNvSpPr>
            <a:spLocks noGrp="1"/>
          </p:cNvSpPr>
          <p:nvPr>
            <p:ph type="ftr" sz="quarter" idx="11"/>
          </p:nvPr>
        </p:nvSpPr>
        <p:spPr/>
        <p:txBody>
          <a:bodyPr/>
          <a:lstStyle/>
          <a:p>
            <a:r>
              <a:rPr lang="de-AT" dirty="0"/>
              <a:t>Fusszeile</a:t>
            </a:r>
          </a:p>
        </p:txBody>
      </p:sp>
      <p:sp>
        <p:nvSpPr>
          <p:cNvPr id="10" name="Foliennummernplatzhalter 9"/>
          <p:cNvSpPr>
            <a:spLocks noGrp="1"/>
          </p:cNvSpPr>
          <p:nvPr>
            <p:ph type="sldNum" sz="quarter" idx="12"/>
          </p:nvPr>
        </p:nvSpPr>
        <p:spPr/>
        <p:txBody>
          <a:bodyPr/>
          <a:lstStyle/>
          <a:p>
            <a:r>
              <a:rPr lang="de-AT" dirty="0"/>
              <a:t>SEITE </a:t>
            </a:r>
            <a:fld id="{BE3DC40E-DBBE-4E2D-9EEC-FBF0DA0E9179}" type="slidenum">
              <a:rPr lang="de-AT" smtClean="0"/>
              <a:t>‹Nr.›</a:t>
            </a:fld>
            <a:endParaRPr lang="de-AT" dirty="0"/>
          </a:p>
        </p:txBody>
      </p:sp>
      <p:sp>
        <p:nvSpPr>
          <p:cNvPr id="2" name="Titel 1"/>
          <p:cNvSpPr>
            <a:spLocks noGrp="1"/>
          </p:cNvSpPr>
          <p:nvPr>
            <p:ph type="title"/>
          </p:nvPr>
        </p:nvSpPr>
        <p:spPr/>
        <p:txBody>
          <a:bodyPr/>
          <a:lstStyle/>
          <a:p>
            <a:r>
              <a:rPr lang="de-DE"/>
              <a:t>Mastertitelformat bearbeiten</a:t>
            </a:r>
            <a:endParaRPr lang="de-AT"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wei Inhalte Vergleich">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62405" y="1935991"/>
            <a:ext cx="3960000" cy="3267834"/>
          </a:xfrm>
        </p:spPr>
        <p:txBody>
          <a:bodyPr>
            <a:normAutofit/>
          </a:bodyPr>
          <a:lstStyle>
            <a:lvl1pPr>
              <a:defRPr sz="1600"/>
            </a:lvl1pPr>
            <a:lvl2pPr>
              <a:defRPr sz="1500"/>
            </a:lvl2pPr>
            <a:lvl3pPr>
              <a:defRPr sz="1200"/>
            </a:lvl3pPr>
            <a:lvl4pPr>
              <a:defRPr sz="1100"/>
            </a:lvl4pPr>
            <a:lvl5pPr>
              <a:defRPr sz="11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4" name="Inhaltsplatzhalter 3"/>
          <p:cNvSpPr>
            <a:spLocks noGrp="1"/>
          </p:cNvSpPr>
          <p:nvPr>
            <p:ph sz="half" idx="2" hasCustomPrompt="1"/>
          </p:nvPr>
        </p:nvSpPr>
        <p:spPr>
          <a:xfrm>
            <a:off x="4715688" y="1935991"/>
            <a:ext cx="3960000" cy="3267834"/>
          </a:xfrm>
        </p:spPr>
        <p:txBody>
          <a:bodyPr>
            <a:normAutofit/>
          </a:bodyPr>
          <a:lstStyle>
            <a:lvl1pPr>
              <a:defRPr sz="1600"/>
            </a:lvl1pPr>
            <a:lvl2pPr>
              <a:defRPr sz="1500"/>
            </a:lvl2pPr>
            <a:lvl3pPr>
              <a:defRPr sz="1200"/>
            </a:lvl3pPr>
            <a:lvl4pPr>
              <a:defRPr sz="1100"/>
            </a:lvl4pPr>
            <a:lvl5pPr>
              <a:defRPr sz="11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8" name="Textplatzhalter 2"/>
          <p:cNvSpPr>
            <a:spLocks noGrp="1"/>
          </p:cNvSpPr>
          <p:nvPr>
            <p:ph type="body" idx="13" hasCustomPrompt="1"/>
          </p:nvPr>
        </p:nvSpPr>
        <p:spPr bwMode="gray">
          <a:xfrm>
            <a:off x="468314" y="1344613"/>
            <a:ext cx="3960811" cy="533136"/>
          </a:xfr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92066" indent="0">
              <a:buNone/>
              <a:tabLst/>
              <a:defRPr sz="1800" b="1" baseline="0">
                <a:solidFill>
                  <a:schemeClr val="bg1"/>
                </a:solidFill>
                <a:latin typeface="+mj-lt"/>
              </a:defRPr>
            </a:lvl1pPr>
            <a:lvl2pPr marL="457153" indent="0">
              <a:buNone/>
              <a:defRPr sz="2000" b="1"/>
            </a:lvl2pPr>
            <a:lvl3pPr marL="914306" indent="0">
              <a:buNone/>
              <a:defRPr sz="1800" b="1"/>
            </a:lvl3pPr>
            <a:lvl4pPr marL="1371460" indent="0">
              <a:buNone/>
              <a:defRPr sz="1600" b="1"/>
            </a:lvl4pPr>
            <a:lvl5pPr marL="1828613" indent="0">
              <a:buNone/>
              <a:defRPr sz="1600" b="1"/>
            </a:lvl5pPr>
            <a:lvl6pPr marL="2285767" indent="0">
              <a:buNone/>
              <a:defRPr sz="1600" b="1"/>
            </a:lvl6pPr>
            <a:lvl7pPr marL="2742920" indent="0">
              <a:buNone/>
              <a:defRPr sz="1600" b="1"/>
            </a:lvl7pPr>
            <a:lvl8pPr marL="3200073" indent="0">
              <a:buNone/>
              <a:defRPr sz="1600" b="1"/>
            </a:lvl8pPr>
            <a:lvl9pPr marL="3657227" indent="0">
              <a:buNone/>
              <a:defRPr sz="1600" b="1"/>
            </a:lvl9pPr>
          </a:lstStyle>
          <a:p>
            <a:pPr lvl="0"/>
            <a:r>
              <a:rPr lang="de-AT" dirty="0"/>
              <a:t>Text hier einfügen</a:t>
            </a:r>
          </a:p>
        </p:txBody>
      </p:sp>
      <p:sp>
        <p:nvSpPr>
          <p:cNvPr id="5" name="Datumsplatzhalter 4"/>
          <p:cNvSpPr>
            <a:spLocks noGrp="1"/>
          </p:cNvSpPr>
          <p:nvPr>
            <p:ph type="dt" sz="half" idx="14"/>
          </p:nvPr>
        </p:nvSpPr>
        <p:spPr/>
        <p:txBody>
          <a:bodyPr/>
          <a:lstStyle/>
          <a:p>
            <a:fld id="{2208B580-4914-472C-873D-0ABC3D2F1944}" type="datetime1">
              <a:rPr lang="de-AT" smtClean="0"/>
              <a:t>23.06.2025</a:t>
            </a:fld>
            <a:endParaRPr lang="de-AT" dirty="0"/>
          </a:p>
        </p:txBody>
      </p:sp>
      <p:sp>
        <p:nvSpPr>
          <p:cNvPr id="11" name="Fußzeilenplatzhalter 10"/>
          <p:cNvSpPr>
            <a:spLocks noGrp="1"/>
          </p:cNvSpPr>
          <p:nvPr>
            <p:ph type="ftr" sz="quarter" idx="15"/>
          </p:nvPr>
        </p:nvSpPr>
        <p:spPr/>
        <p:txBody>
          <a:bodyPr/>
          <a:lstStyle/>
          <a:p>
            <a:r>
              <a:rPr lang="de-AT" dirty="0"/>
              <a:t>Fusszeile</a:t>
            </a:r>
          </a:p>
        </p:txBody>
      </p:sp>
      <p:sp>
        <p:nvSpPr>
          <p:cNvPr id="12" name="Foliennummernplatzhalter 11"/>
          <p:cNvSpPr>
            <a:spLocks noGrp="1"/>
          </p:cNvSpPr>
          <p:nvPr>
            <p:ph type="sldNum" sz="quarter" idx="16"/>
          </p:nvPr>
        </p:nvSpPr>
        <p:spPr/>
        <p:txBody>
          <a:bodyPr/>
          <a:lstStyle/>
          <a:p>
            <a:r>
              <a:rPr lang="de-AT" dirty="0"/>
              <a:t>SEITE </a:t>
            </a:r>
            <a:fld id="{BE3DC40E-DBBE-4E2D-9EEC-FBF0DA0E9179}" type="slidenum">
              <a:rPr lang="de-AT" smtClean="0"/>
              <a:t>‹Nr.›</a:t>
            </a:fld>
            <a:endParaRPr lang="de-AT" dirty="0"/>
          </a:p>
        </p:txBody>
      </p:sp>
      <p:sp>
        <p:nvSpPr>
          <p:cNvPr id="2" name="Titel 1"/>
          <p:cNvSpPr>
            <a:spLocks noGrp="1"/>
          </p:cNvSpPr>
          <p:nvPr>
            <p:ph type="title"/>
          </p:nvPr>
        </p:nvSpPr>
        <p:spPr/>
        <p:txBody>
          <a:bodyPr/>
          <a:lstStyle/>
          <a:p>
            <a:r>
              <a:rPr lang="de-DE"/>
              <a:t>Mastertitelformat bearbeiten</a:t>
            </a:r>
            <a:endParaRPr lang="de-AT" dirty="0"/>
          </a:p>
        </p:txBody>
      </p:sp>
      <p:sp>
        <p:nvSpPr>
          <p:cNvPr id="14" name="Textplatzhalter 2"/>
          <p:cNvSpPr>
            <a:spLocks noGrp="1"/>
          </p:cNvSpPr>
          <p:nvPr>
            <p:ph type="body" idx="17" hasCustomPrompt="1"/>
          </p:nvPr>
        </p:nvSpPr>
        <p:spPr bwMode="gray">
          <a:xfrm>
            <a:off x="4727894" y="1344613"/>
            <a:ext cx="3960811" cy="533136"/>
          </a:xfr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92066" indent="0">
              <a:buNone/>
              <a:tabLst/>
              <a:defRPr sz="1800" b="1" baseline="0">
                <a:solidFill>
                  <a:schemeClr val="bg1"/>
                </a:solidFill>
                <a:latin typeface="+mj-lt"/>
              </a:defRPr>
            </a:lvl1pPr>
            <a:lvl2pPr marL="457153" indent="0">
              <a:buNone/>
              <a:defRPr sz="2000" b="1"/>
            </a:lvl2pPr>
            <a:lvl3pPr marL="914306" indent="0">
              <a:buNone/>
              <a:defRPr sz="1800" b="1"/>
            </a:lvl3pPr>
            <a:lvl4pPr marL="1371460" indent="0">
              <a:buNone/>
              <a:defRPr sz="1600" b="1"/>
            </a:lvl4pPr>
            <a:lvl5pPr marL="1828613" indent="0">
              <a:buNone/>
              <a:defRPr sz="1600" b="1"/>
            </a:lvl5pPr>
            <a:lvl6pPr marL="2285767" indent="0">
              <a:buNone/>
              <a:defRPr sz="1600" b="1"/>
            </a:lvl6pPr>
            <a:lvl7pPr marL="2742920" indent="0">
              <a:buNone/>
              <a:defRPr sz="1600" b="1"/>
            </a:lvl7pPr>
            <a:lvl8pPr marL="3200073" indent="0">
              <a:buNone/>
              <a:defRPr sz="1600" b="1"/>
            </a:lvl8pPr>
            <a:lvl9pPr marL="3657227" indent="0">
              <a:buNone/>
              <a:defRPr sz="1600" b="1"/>
            </a:lvl9pPr>
          </a:lstStyle>
          <a:p>
            <a:pPr lvl="0"/>
            <a:r>
              <a:rPr lang="de-AT" dirty="0"/>
              <a:t>Text hier einfügen</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sp>
        <p:nvSpPr>
          <p:cNvPr id="5" name="Rechteck 4"/>
          <p:cNvSpPr/>
          <p:nvPr/>
        </p:nvSpPr>
        <p:spPr>
          <a:xfrm>
            <a:off x="467544" y="1964530"/>
            <a:ext cx="4319712" cy="2716954"/>
          </a:xfrm>
          <a:prstGeom prst="rect">
            <a:avLst/>
          </a:prstGeom>
          <a:ln w="12700">
            <a:solidFill>
              <a:schemeClr val="bg1">
                <a:lumMod val="50000"/>
              </a:schemeClr>
            </a:solidFill>
          </a:ln>
          <a:effectLst/>
        </p:spPr>
        <p:style>
          <a:lnRef idx="2">
            <a:schemeClr val="dk1"/>
          </a:lnRef>
          <a:fillRef idx="1">
            <a:schemeClr val="lt1"/>
          </a:fillRef>
          <a:effectRef idx="0">
            <a:schemeClr val="dk1"/>
          </a:effectRef>
          <a:fontRef idx="minor">
            <a:schemeClr val="dk1"/>
          </a:fontRef>
        </p:style>
        <p:txBody>
          <a:bodyPr lIns="91431" tIns="45715" rIns="91431" bIns="45715" rtlCol="0" anchor="ctr"/>
          <a:lstStyle/>
          <a:p>
            <a:pPr algn="ctr"/>
            <a:endParaRPr lang="de-AT" dirty="0"/>
          </a:p>
        </p:txBody>
      </p:sp>
      <p:pic>
        <p:nvPicPr>
          <p:cNvPr id="7" name="Grafik 6" descr="Logo-für-VK.png"/>
          <p:cNvPicPr>
            <a:picLocks noChangeAspect="1"/>
          </p:cNvPicPr>
          <p:nvPr/>
        </p:nvPicPr>
        <p:blipFill>
          <a:blip r:embed="rId2" cstate="print"/>
          <a:stretch>
            <a:fillRect/>
          </a:stretch>
        </p:blipFill>
        <p:spPr>
          <a:xfrm>
            <a:off x="611560" y="2127250"/>
            <a:ext cx="492443" cy="2252663"/>
          </a:xfrm>
          <a:prstGeom prst="rect">
            <a:avLst/>
          </a:prstGeom>
        </p:spPr>
      </p:pic>
      <p:sp>
        <p:nvSpPr>
          <p:cNvPr id="11" name="Textplatzhalter 10"/>
          <p:cNvSpPr>
            <a:spLocks noGrp="1"/>
          </p:cNvSpPr>
          <p:nvPr>
            <p:ph type="body" sz="quarter" idx="10" hasCustomPrompt="1"/>
          </p:nvPr>
        </p:nvSpPr>
        <p:spPr>
          <a:xfrm>
            <a:off x="1684020" y="2559843"/>
            <a:ext cx="2763926" cy="1811291"/>
          </a:xfrm>
        </p:spPr>
        <p:txBody>
          <a:bodyPr>
            <a:normAutofit/>
          </a:bodyPr>
          <a:lstStyle>
            <a:lvl1pPr marL="0" marR="0" indent="0" algn="l" defTabSz="914306" rtl="0" eaLnBrk="1" fontAlgn="auto" latinLnBrk="0" hangingPunct="1">
              <a:lnSpc>
                <a:spcPct val="100000"/>
              </a:lnSpc>
              <a:spcBef>
                <a:spcPts val="0"/>
              </a:spcBef>
              <a:spcAft>
                <a:spcPts val="0"/>
              </a:spcAft>
              <a:buClr>
                <a:srgbClr val="4B2582"/>
              </a:buClr>
              <a:buSzTx/>
              <a:buFont typeface="Wingdings" pitchFamily="2" charset="2"/>
              <a:buNone/>
              <a:tabLst/>
              <a:defRPr sz="1100" baseline="0"/>
            </a:lvl1pPr>
            <a:lvl2pPr marL="0" indent="0">
              <a:buNone/>
              <a:defRPr/>
            </a:lvl2pPr>
            <a:lvl3pPr marL="0" indent="0">
              <a:buNone/>
              <a:defRPr/>
            </a:lvl3pPr>
            <a:lvl4pPr marL="0" indent="0">
              <a:buNone/>
              <a:defRPr/>
            </a:lvl4pPr>
            <a:lvl5pPr marL="0" indent="0">
              <a:buNone/>
              <a:defRPr/>
            </a:lvl5pPr>
          </a:lstStyle>
          <a:p>
            <a:pPr marL="0" marR="0" lvl="0" indent="0" algn="l" defTabSz="914306" rtl="0" eaLnBrk="1" fontAlgn="auto" latinLnBrk="0" hangingPunct="1">
              <a:lnSpc>
                <a:spcPct val="100000"/>
              </a:lnSpc>
              <a:spcBef>
                <a:spcPts val="0"/>
              </a:spcBef>
              <a:spcAft>
                <a:spcPts val="0"/>
              </a:spcAft>
              <a:buClr>
                <a:srgbClr val="4B2582"/>
              </a:buClr>
              <a:buSzTx/>
              <a:buFont typeface="Wingdings" pitchFamily="2" charset="2"/>
              <a:buNone/>
              <a:tabLst/>
              <a:defRPr/>
            </a:pPr>
            <a:r>
              <a:rPr kumimoji="0" lang="de-AT" sz="1000" b="0" i="0" u="none" strike="noStrike" kern="1200" cap="none" spc="0" normalizeH="0" baseline="0" noProof="0" dirty="0">
                <a:ln>
                  <a:noFill/>
                </a:ln>
                <a:solidFill>
                  <a:srgbClr val="000000"/>
                </a:solidFill>
                <a:effectLst/>
                <a:uLnTx/>
                <a:uFillTx/>
                <a:latin typeface="+mn-lt"/>
                <a:ea typeface="+mn-ea"/>
                <a:cs typeface="+mn-cs"/>
              </a:rPr>
              <a:t>Hier Adressdaten eingeben</a:t>
            </a:r>
          </a:p>
        </p:txBody>
      </p:sp>
      <p:sp>
        <p:nvSpPr>
          <p:cNvPr id="8" name="Datumsplatzhalter 7"/>
          <p:cNvSpPr>
            <a:spLocks noGrp="1"/>
          </p:cNvSpPr>
          <p:nvPr>
            <p:ph type="dt" sz="half" idx="11"/>
          </p:nvPr>
        </p:nvSpPr>
        <p:spPr/>
        <p:txBody>
          <a:bodyPr/>
          <a:lstStyle/>
          <a:p>
            <a:fld id="{460B22D8-19A8-4750-AD83-286C35A4BCEC}" type="datetime1">
              <a:rPr lang="de-AT" smtClean="0"/>
              <a:t>23.06.2025</a:t>
            </a:fld>
            <a:endParaRPr lang="de-AT" dirty="0"/>
          </a:p>
        </p:txBody>
      </p:sp>
      <p:sp>
        <p:nvSpPr>
          <p:cNvPr id="9" name="Fußzeilenplatzhalter 8"/>
          <p:cNvSpPr>
            <a:spLocks noGrp="1"/>
          </p:cNvSpPr>
          <p:nvPr>
            <p:ph type="ftr" sz="quarter" idx="12"/>
          </p:nvPr>
        </p:nvSpPr>
        <p:spPr/>
        <p:txBody>
          <a:bodyPr/>
          <a:lstStyle/>
          <a:p>
            <a:r>
              <a:rPr lang="de-AT" dirty="0"/>
              <a:t>Fusszeile</a:t>
            </a:r>
          </a:p>
        </p:txBody>
      </p:sp>
      <p:sp>
        <p:nvSpPr>
          <p:cNvPr id="10" name="Foliennummernplatzhalter 9"/>
          <p:cNvSpPr>
            <a:spLocks noGrp="1"/>
          </p:cNvSpPr>
          <p:nvPr>
            <p:ph type="sldNum" sz="quarter" idx="13"/>
          </p:nvPr>
        </p:nvSpPr>
        <p:spPr/>
        <p:txBody>
          <a:bodyPr/>
          <a:lstStyle/>
          <a:p>
            <a:r>
              <a:rPr lang="de-AT" dirty="0"/>
              <a:t>SEITE </a:t>
            </a:r>
            <a:fld id="{BE3DC40E-DBBE-4E2D-9EEC-FBF0DA0E9179}" type="slidenum">
              <a:rPr lang="de-AT" smtClean="0"/>
              <a:t>‹Nr.›</a:t>
            </a:fld>
            <a:endParaRPr lang="de-AT"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2"/>
          <p:cNvSpPr>
            <a:spLocks noGrp="1"/>
          </p:cNvSpPr>
          <p:nvPr>
            <p:ph type="dt" sz="half" idx="10"/>
          </p:nvPr>
        </p:nvSpPr>
        <p:spPr/>
        <p:txBody>
          <a:bodyPr/>
          <a:lstStyle/>
          <a:p>
            <a:fld id="{53745A54-FB47-4179-810F-FBE4F016F633}" type="datetimeFigureOut">
              <a:rPr lang="de-AT" smtClean="0"/>
              <a:t>23.06.2025</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F96D0670-F97D-48F7-84AE-5F09DD839ED1}" type="slidenum">
              <a:rPr lang="de-AT" smtClean="0"/>
              <a:t>‹Nr.›</a:t>
            </a:fld>
            <a:endParaRPr lang="de-AT"/>
          </a:p>
        </p:txBody>
      </p:sp>
    </p:spTree>
    <p:extLst>
      <p:ext uri="{BB962C8B-B14F-4D97-AF65-F5344CB8AC3E}">
        <p14:creationId xmlns:p14="http://schemas.microsoft.com/office/powerpoint/2010/main" val="340254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B86E2E9-BED3-77F2-6131-31C6FF124EA9}"/>
              </a:ext>
            </a:extLst>
          </p:cNvPr>
          <p:cNvSpPr>
            <a:spLocks noGrp="1"/>
          </p:cNvSpPr>
          <p:nvPr>
            <p:ph type="dt" sz="half" idx="10"/>
          </p:nvPr>
        </p:nvSpPr>
        <p:spPr/>
        <p:txBody>
          <a:bodyPr/>
          <a:lstStyle/>
          <a:p>
            <a:endParaRPr lang="de-AT"/>
          </a:p>
        </p:txBody>
      </p:sp>
      <p:sp>
        <p:nvSpPr>
          <p:cNvPr id="3" name="Fußzeilenplatzhalter 2">
            <a:extLst>
              <a:ext uri="{FF2B5EF4-FFF2-40B4-BE49-F238E27FC236}">
                <a16:creationId xmlns:a16="http://schemas.microsoft.com/office/drawing/2014/main" id="{0CA191BE-D9F6-5C52-148C-81DB6D9457C3}"/>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5C0A4E5A-CDF9-7B4D-FFCD-651EB6D8E89E}"/>
              </a:ext>
            </a:extLst>
          </p:cNvPr>
          <p:cNvSpPr>
            <a:spLocks noGrp="1"/>
          </p:cNvSpPr>
          <p:nvPr>
            <p:ph type="sldNum" sz="quarter" idx="12"/>
          </p:nvPr>
        </p:nvSpPr>
        <p:spPr/>
        <p:txBody>
          <a:bodyPr/>
          <a:lstStyle/>
          <a:p>
            <a:fld id="{F46B5E71-1EB1-476C-A699-C2EC47065D1A}" type="slidenum">
              <a:rPr lang="de-AT" smtClean="0"/>
              <a:t>‹Nr.›</a:t>
            </a:fld>
            <a:endParaRPr lang="de-AT"/>
          </a:p>
        </p:txBody>
      </p:sp>
    </p:spTree>
    <p:extLst>
      <p:ext uri="{BB962C8B-B14F-4D97-AF65-F5344CB8AC3E}">
        <p14:creationId xmlns:p14="http://schemas.microsoft.com/office/powerpoint/2010/main" val="2226836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56A3FCC5-1509-445E-BE36-5F597590EDBB}"/>
              </a:ext>
            </a:extLst>
          </p:cNvPr>
          <p:cNvGrpSpPr/>
          <p:nvPr userDrawn="1"/>
        </p:nvGrpSpPr>
        <p:grpSpPr>
          <a:xfrm>
            <a:off x="287338" y="603319"/>
            <a:ext cx="8552850" cy="1731679"/>
            <a:chOff x="287338" y="603319"/>
            <a:chExt cx="8552850" cy="1731679"/>
          </a:xfrm>
        </p:grpSpPr>
        <p:sp>
          <p:nvSpPr>
            <p:cNvPr id="13" name="Rechteck 12"/>
            <p:cNvSpPr/>
            <p:nvPr userDrawn="1"/>
          </p:nvSpPr>
          <p:spPr>
            <a:xfrm>
              <a:off x="6192000" y="603319"/>
              <a:ext cx="2648188" cy="1731679"/>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5" name="Rechteck 14"/>
            <p:cNvSpPr/>
            <p:nvPr userDrawn="1"/>
          </p:nvSpPr>
          <p:spPr bwMode="blackWhite">
            <a:xfrm>
              <a:off x="287338" y="603319"/>
              <a:ext cx="5904662" cy="1731679"/>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userDrawn="1">
            <p:ph type="ctrTitle" hasCustomPrompt="1"/>
          </p:nvPr>
        </p:nvSpPr>
        <p:spPr bwMode="black">
          <a:xfrm>
            <a:off x="605408" y="1296154"/>
            <a:ext cx="5466982"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userDrawn="1">
            <p:ph type="subTitle" idx="1" hasCustomPrompt="1"/>
          </p:nvPr>
        </p:nvSpPr>
        <p:spPr bwMode="black">
          <a:xfrm>
            <a:off x="605408" y="993080"/>
            <a:ext cx="5466982"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6" name="Textplatzhalter 9"/>
          <p:cNvSpPr>
            <a:spLocks noGrp="1"/>
          </p:cNvSpPr>
          <p:nvPr userDrawn="1">
            <p:ph type="body" sz="quarter" idx="11"/>
          </p:nvPr>
        </p:nvSpPr>
        <p:spPr bwMode="white">
          <a:xfrm>
            <a:off x="287338" y="2642906"/>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Mastertextformat bearbeiten</a:t>
            </a:r>
          </a:p>
        </p:txBody>
      </p:sp>
      <p:sp>
        <p:nvSpPr>
          <p:cNvPr id="12" name="Textplatzhalter 7"/>
          <p:cNvSpPr>
            <a:spLocks noGrp="1"/>
          </p:cNvSpPr>
          <p:nvPr userDrawn="1">
            <p:ph type="body" sz="quarter" idx="12" hasCustomPrompt="1"/>
          </p:nvPr>
        </p:nvSpPr>
        <p:spPr bwMode="auto">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21" name="Grafik 20">
            <a:extLst>
              <a:ext uri="{FF2B5EF4-FFF2-40B4-BE49-F238E27FC236}">
                <a16:creationId xmlns:a16="http://schemas.microsoft.com/office/drawing/2014/main" id="{2D5C1542-29B8-4AE1-B0C9-CD406CE5EF8B}"/>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id="{59234A93-CFFB-4237-9659-D02118469D8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41094"/>
            <a:ext cx="1835942" cy="295313"/>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462019" y="1344613"/>
            <a:ext cx="7759644" cy="3853905"/>
          </a:xfrm>
        </p:spPr>
        <p:txBody>
          <a:bodyPr lIns="0" rIns="0">
            <a:normAutofit/>
          </a:bodyPr>
          <a:lstStyle>
            <a:lvl1pPr>
              <a:defRPr sz="1600"/>
            </a:lvl1pPr>
            <a:lvl2pPr>
              <a:defRPr sz="1500"/>
            </a:lvl2pPr>
            <a:lvl3pPr>
              <a:defRPr sz="1400"/>
            </a:lvl3pPr>
            <a:lvl4pPr>
              <a:defRPr sz="1200"/>
            </a:lvl4pPr>
            <a:lvl5pPr>
              <a:defRPr sz="1200"/>
            </a:lvl5pPr>
          </a:lstStyle>
          <a:p>
            <a:pPr lvl="0"/>
            <a:r>
              <a:rPr lang="de-AT" dirty="0"/>
              <a:t>Textmasterformat durch Klicken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4" name="Datumsplatzhalter 3"/>
          <p:cNvSpPr>
            <a:spLocks noGrp="1"/>
          </p:cNvSpPr>
          <p:nvPr>
            <p:ph type="dt" sz="half" idx="10"/>
          </p:nvPr>
        </p:nvSpPr>
        <p:spPr/>
        <p:txBody>
          <a:bodyPr/>
          <a:lstStyle/>
          <a:p>
            <a:fld id="{BCE4B0F6-B814-432F-A5EF-779CD4E3E58E}" type="datetime1">
              <a:rPr lang="de-AT" smtClean="0"/>
              <a:t>23.06.2025</a:t>
            </a:fld>
            <a:endParaRPr lang="de-AT" dirty="0"/>
          </a:p>
        </p:txBody>
      </p:sp>
      <p:sp>
        <p:nvSpPr>
          <p:cNvPr id="8" name="Fußzeilenplatzhalter 7"/>
          <p:cNvSpPr>
            <a:spLocks noGrp="1"/>
          </p:cNvSpPr>
          <p:nvPr>
            <p:ph type="ftr" sz="quarter" idx="11"/>
          </p:nvPr>
        </p:nvSpPr>
        <p:spPr/>
        <p:txBody>
          <a:bodyPr/>
          <a:lstStyle/>
          <a:p>
            <a:r>
              <a:rPr lang="de-AT" dirty="0"/>
              <a:t>Fusszeile</a:t>
            </a:r>
          </a:p>
        </p:txBody>
      </p:sp>
      <p:sp>
        <p:nvSpPr>
          <p:cNvPr id="9" name="Foliennummernplatzhalter 8"/>
          <p:cNvSpPr>
            <a:spLocks noGrp="1"/>
          </p:cNvSpPr>
          <p:nvPr>
            <p:ph type="sldNum" sz="quarter" idx="12"/>
          </p:nvPr>
        </p:nvSpPr>
        <p:spPr/>
        <p:txBody>
          <a:bodyPr/>
          <a:lstStyle/>
          <a:p>
            <a:r>
              <a:rPr lang="de-AT" dirty="0"/>
              <a:t>SEITE </a:t>
            </a:r>
            <a:fld id="{BE3DC40E-DBBE-4E2D-9EEC-FBF0DA0E9179}" type="slidenum">
              <a:rPr lang="de-AT" smtClean="0"/>
              <a:t>‹Nr.›</a:t>
            </a:fld>
            <a:endParaRPr lang="de-AT" dirty="0"/>
          </a:p>
        </p:txBody>
      </p:sp>
      <p:sp>
        <p:nvSpPr>
          <p:cNvPr id="2" name="Titel 1"/>
          <p:cNvSpPr>
            <a:spLocks noGrp="1"/>
          </p:cNvSpPr>
          <p:nvPr>
            <p:ph type="title"/>
          </p:nvPr>
        </p:nvSpPr>
        <p:spPr/>
        <p:txBody>
          <a:bodyPr/>
          <a:lstStyle/>
          <a:p>
            <a:r>
              <a:rPr lang="de-DE"/>
              <a:t>Mastertitelformat bearbeiten</a:t>
            </a:r>
            <a:endParaRPr lang="de-AT"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p:spTree>
      <p:nvGrpSpPr>
        <p:cNvPr id="1" name=""/>
        <p:cNvGrpSpPr/>
        <p:nvPr/>
      </p:nvGrpSpPr>
      <p:grpSpPr>
        <a:xfrm>
          <a:off x="0" y="0"/>
          <a:ext cx="0" cy="0"/>
          <a:chOff x="0" y="0"/>
          <a:chExt cx="0" cy="0"/>
        </a:xfrm>
      </p:grpSpPr>
      <p:grpSp>
        <p:nvGrpSpPr>
          <p:cNvPr id="12" name="Gruppieren 11"/>
          <p:cNvGrpSpPr/>
          <p:nvPr userDrawn="1"/>
        </p:nvGrpSpPr>
        <p:grpSpPr>
          <a:xfrm>
            <a:off x="287338" y="603319"/>
            <a:ext cx="8552850" cy="2037600"/>
            <a:chOff x="287338" y="603319"/>
            <a:chExt cx="8552850" cy="2037600"/>
          </a:xfrm>
        </p:grpSpPr>
        <p:sp>
          <p:nvSpPr>
            <p:cNvPr id="16" name="Rechteck 15"/>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14"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Mastertextformat bearbeiten</a:t>
            </a:r>
          </a:p>
        </p:txBody>
      </p:sp>
      <p:sp>
        <p:nvSpPr>
          <p:cNvPr id="10"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sp>
        <p:nvSpPr>
          <p:cNvPr id="13"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15"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pic>
        <p:nvPicPr>
          <p:cNvPr id="18" name="Grafik 17">
            <a:extLst>
              <a:ext uri="{FF2B5EF4-FFF2-40B4-BE49-F238E27FC236}">
                <a16:creationId xmlns:a16="http://schemas.microsoft.com/office/drawing/2014/main" id="{0B662EC1-7F7E-4F35-9E96-6A1231005353}"/>
              </a:ext>
            </a:extLst>
          </p:cNvPr>
          <p:cNvPicPr>
            <a:picLocks noChangeAspect="1"/>
          </p:cNvPicPr>
          <p:nvPr userDrawn="1"/>
        </p:nvPicPr>
        <p:blipFill>
          <a:blip r:embed="rId2"/>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id="{7CB48493-A0F2-468C-986D-2A150B5DEFB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617341" y="5141369"/>
            <a:ext cx="1831485" cy="294763"/>
          </a:xfrm>
          <a:prstGeom prst="rect">
            <a:avLst/>
          </a:prstGeom>
        </p:spPr>
      </p:pic>
    </p:spTree>
    <p:extLst>
      <p:ext uri="{BB962C8B-B14F-4D97-AF65-F5344CB8AC3E}">
        <p14:creationId xmlns:p14="http://schemas.microsoft.com/office/powerpoint/2010/main" val="154679611"/>
      </p:ext>
    </p:extLst>
  </p:cSld>
  <p:clrMapOvr>
    <a:masterClrMapping/>
  </p:clrMapOvr>
  <p:transition>
    <p:fade/>
  </p:transition>
  <p:extLst>
    <p:ext uri="{DCECCB84-F9BA-43D5-87BE-67443E8EF086}">
      <p15:sldGuideLst xmlns:p15="http://schemas.microsoft.com/office/powerpoint/2012/main">
        <p15:guide id="1" pos="413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kurz">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p:ph type="ctrTitle" hasCustomPrompt="1"/>
          </p:nvPr>
        </p:nvSpPr>
        <p:spPr bwMode="black">
          <a:xfrm>
            <a:off x="605407" y="1296154"/>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4" name="Textplatzhalter 9"/>
          <p:cNvSpPr>
            <a:spLocks noGrp="1"/>
          </p:cNvSpPr>
          <p:nvPr>
            <p:ph type="body" sz="quarter" idx="1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Mastertextformat bearbeiten</a:t>
            </a:r>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6" name="Grafik 15">
            <a:extLst>
              <a:ext uri="{FF2B5EF4-FFF2-40B4-BE49-F238E27FC236}">
                <a16:creationId xmlns:a16="http://schemas.microsoft.com/office/drawing/2014/main" id="{68921D79-517C-4187-882B-8B1EFDBF5E9B}"/>
              </a:ext>
            </a:extLst>
          </p:cNvPr>
          <p:cNvPicPr>
            <a:picLocks noChangeAspect="1"/>
          </p:cNvPicPr>
          <p:nvPr userDrawn="1"/>
        </p:nvPicPr>
        <p:blipFill>
          <a:blip r:embed="rId2"/>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id="{003EC835-F8EC-46FF-A7D8-2C72534AF74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617341" y="5141369"/>
            <a:ext cx="1831485" cy="294763"/>
          </a:xfrm>
          <a:prstGeom prst="rect">
            <a:avLst/>
          </a:prstGeom>
        </p:spPr>
      </p:pic>
    </p:spTree>
    <p:extLst>
      <p:ext uri="{BB962C8B-B14F-4D97-AF65-F5344CB8AC3E}">
        <p14:creationId xmlns:p14="http://schemas.microsoft.com/office/powerpoint/2010/main" val="191926800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folie Bild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uppieren 18"/>
          <p:cNvGrpSpPr/>
          <p:nvPr userDrawn="1"/>
        </p:nvGrpSpPr>
        <p:grpSpPr>
          <a:xfrm>
            <a:off x="287338" y="603319"/>
            <a:ext cx="8552850" cy="2037600"/>
            <a:chOff x="287338" y="603319"/>
            <a:chExt cx="8552850" cy="2037600"/>
          </a:xfrm>
        </p:grpSpPr>
        <p:sp>
          <p:nvSpPr>
            <p:cNvPr id="21" name="Rechteck 20"/>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22" name="Rechteck 21"/>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10"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Mastertextformat bearbeiten</a:t>
            </a:r>
          </a:p>
        </p:txBody>
      </p:sp>
      <p:sp>
        <p:nvSpPr>
          <p:cNvPr id="14"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sp>
        <p:nvSpPr>
          <p:cNvPr id="16"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17"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pic>
        <p:nvPicPr>
          <p:cNvPr id="12" name="Grafik 11">
            <a:extLst>
              <a:ext uri="{FF2B5EF4-FFF2-40B4-BE49-F238E27FC236}">
                <a16:creationId xmlns:a16="http://schemas.microsoft.com/office/drawing/2014/main" id="{FF116690-1CA5-4CDF-B922-0BB3C7E0606A}"/>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id="{E92C9326-2A46-4857-9E76-0DB2F283D62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41093"/>
            <a:ext cx="1835942" cy="295313"/>
          </a:xfrm>
          <a:prstGeom prst="rect">
            <a:avLst/>
          </a:prstGeom>
        </p:spPr>
      </p:pic>
    </p:spTree>
    <p:extLst>
      <p:ext uri="{BB962C8B-B14F-4D97-AF65-F5344CB8AC3E}">
        <p14:creationId xmlns:p14="http://schemas.microsoft.com/office/powerpoint/2010/main" val="304207811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folie Bild 2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p:ph type="ctrTitle" hasCustomPrompt="1"/>
          </p:nvPr>
        </p:nvSpPr>
        <p:spPr bwMode="black">
          <a:xfrm>
            <a:off x="605407" y="1296154"/>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6" name="Textplatzhalter 9"/>
          <p:cNvSpPr>
            <a:spLocks noGrp="1"/>
          </p:cNvSpPr>
          <p:nvPr>
            <p:ph type="body" sz="quarter" idx="1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Mastertextformat bearbeiten</a:t>
            </a:r>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1" name="Grafik 10">
            <a:extLst>
              <a:ext uri="{FF2B5EF4-FFF2-40B4-BE49-F238E27FC236}">
                <a16:creationId xmlns:a16="http://schemas.microsoft.com/office/drawing/2014/main" id="{0A475DBF-FF8A-499C-9A9D-A1690ED33618}"/>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8" name="Grafik 17">
            <a:extLst>
              <a:ext uri="{FF2B5EF4-FFF2-40B4-BE49-F238E27FC236}">
                <a16:creationId xmlns:a16="http://schemas.microsoft.com/office/drawing/2014/main" id="{D71C56E8-CA3B-4481-B593-3FAEA5B8938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41093"/>
            <a:ext cx="1835942" cy="295313"/>
          </a:xfrm>
          <a:prstGeom prst="rect">
            <a:avLst/>
          </a:prstGeom>
        </p:spPr>
      </p:pic>
    </p:spTree>
    <p:extLst>
      <p:ext uri="{BB962C8B-B14F-4D97-AF65-F5344CB8AC3E}">
        <p14:creationId xmlns:p14="http://schemas.microsoft.com/office/powerpoint/2010/main" val="144166685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folie Bild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uppieren 15"/>
          <p:cNvGrpSpPr/>
          <p:nvPr userDrawn="1"/>
        </p:nvGrpSpPr>
        <p:grpSpPr>
          <a:xfrm>
            <a:off x="287338" y="603319"/>
            <a:ext cx="8552850" cy="2037600"/>
            <a:chOff x="287338" y="603319"/>
            <a:chExt cx="8552850" cy="2037600"/>
          </a:xfrm>
        </p:grpSpPr>
        <p:sp>
          <p:nvSpPr>
            <p:cNvPr id="17" name="Rechteck 16"/>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8" name="Rechteck 17"/>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10"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Mastertextformat bearbeiten</a:t>
            </a:r>
          </a:p>
        </p:txBody>
      </p:sp>
      <p:sp>
        <p:nvSpPr>
          <p:cNvPr id="14"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sp>
        <p:nvSpPr>
          <p:cNvPr id="12"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13"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pic>
        <p:nvPicPr>
          <p:cNvPr id="15" name="Grafik 14">
            <a:extLst>
              <a:ext uri="{FF2B5EF4-FFF2-40B4-BE49-F238E27FC236}">
                <a16:creationId xmlns:a16="http://schemas.microsoft.com/office/drawing/2014/main" id="{56068296-11E8-4929-AA24-078FC628B7BD}"/>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id="{B6EC7758-8011-47AD-A756-F263091D5BB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41094"/>
            <a:ext cx="1835942" cy="295313"/>
          </a:xfrm>
          <a:prstGeom prst="rect">
            <a:avLst/>
          </a:prstGeom>
        </p:spPr>
      </p:pic>
    </p:spTree>
    <p:extLst>
      <p:ext uri="{BB962C8B-B14F-4D97-AF65-F5344CB8AC3E}">
        <p14:creationId xmlns:p14="http://schemas.microsoft.com/office/powerpoint/2010/main" val="418831637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folie Bild 3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4" name="Rechteck 13"/>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p:ph type="ctrTitle" hasCustomPrompt="1"/>
          </p:nvPr>
        </p:nvSpPr>
        <p:spPr bwMode="black">
          <a:xfrm>
            <a:off x="605407" y="1296154"/>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6" name="Textplatzhalter 9"/>
          <p:cNvSpPr>
            <a:spLocks noGrp="1"/>
          </p:cNvSpPr>
          <p:nvPr>
            <p:ph type="body" sz="quarter" idx="1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Mastertextformat bearbeiten</a:t>
            </a:r>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1" name="Grafik 10">
            <a:extLst>
              <a:ext uri="{FF2B5EF4-FFF2-40B4-BE49-F238E27FC236}">
                <a16:creationId xmlns:a16="http://schemas.microsoft.com/office/drawing/2014/main" id="{0B897B33-8355-44AC-8129-26BF5973F302}"/>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8" name="Grafik 17">
            <a:extLst>
              <a:ext uri="{FF2B5EF4-FFF2-40B4-BE49-F238E27FC236}">
                <a16:creationId xmlns:a16="http://schemas.microsoft.com/office/drawing/2014/main" id="{E00495DC-0F57-4304-BBFD-BB5FA5288F7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41094"/>
            <a:ext cx="1835942" cy="295313"/>
          </a:xfrm>
          <a:prstGeom prst="rect">
            <a:avLst/>
          </a:prstGeom>
        </p:spPr>
      </p:pic>
    </p:spTree>
    <p:extLst>
      <p:ext uri="{BB962C8B-B14F-4D97-AF65-F5344CB8AC3E}">
        <p14:creationId xmlns:p14="http://schemas.microsoft.com/office/powerpoint/2010/main" val="38395811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E3A7D816-8143-4089-A674-7FBE2F1D70EC}"/>
              </a:ext>
            </a:extLst>
          </p:cNvPr>
          <p:cNvPicPr>
            <a:picLocks noChangeAspect="1"/>
          </p:cNvPicPr>
          <p:nvPr userDrawn="1"/>
        </p:nvPicPr>
        <p:blipFill>
          <a:blip r:embed="rId19"/>
          <a:stretch>
            <a:fillRect/>
          </a:stretch>
        </p:blipFill>
        <p:spPr>
          <a:xfrm>
            <a:off x="7711621" y="288569"/>
            <a:ext cx="1170000" cy="617280"/>
          </a:xfrm>
          <a:prstGeom prst="rect">
            <a:avLst/>
          </a:prstGeom>
        </p:spPr>
      </p:pic>
      <p:sp>
        <p:nvSpPr>
          <p:cNvPr id="3" name="Textplatzhalter 2"/>
          <p:cNvSpPr>
            <a:spLocks noGrp="1"/>
          </p:cNvSpPr>
          <p:nvPr>
            <p:ph type="body" idx="1"/>
          </p:nvPr>
        </p:nvSpPr>
        <p:spPr>
          <a:xfrm>
            <a:off x="457200" y="1344613"/>
            <a:ext cx="7764463" cy="3859212"/>
          </a:xfrm>
          <a:prstGeom prst="rect">
            <a:avLst/>
          </a:prstGeom>
        </p:spPr>
        <p:txBody>
          <a:bodyPr vert="horz" lIns="0" tIns="45715" rIns="0" bIns="45715" rtlCol="0">
            <a:normAutofit/>
          </a:bodyPr>
          <a:lstStyle/>
          <a:p>
            <a:pPr lvl="0"/>
            <a:r>
              <a:rPr lang="de-AT" dirty="0"/>
              <a:t>Textmasterformate durch Klicken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5" name="Fußzeilenplatzhalter 4"/>
          <p:cNvSpPr>
            <a:spLocks noGrp="1"/>
          </p:cNvSpPr>
          <p:nvPr userDrawn="1">
            <p:ph type="ftr" sz="quarter" idx="3"/>
          </p:nvPr>
        </p:nvSpPr>
        <p:spPr>
          <a:xfrm>
            <a:off x="1354561" y="5412059"/>
            <a:ext cx="3217443" cy="258085"/>
          </a:xfrm>
          <a:prstGeom prst="rect">
            <a:avLst/>
          </a:prstGeom>
        </p:spPr>
        <p:txBody>
          <a:bodyPr vert="horz" lIns="91431" tIns="45715" rIns="91431" bIns="45715" rtlCol="0" anchor="ctr"/>
          <a:lstStyle>
            <a:lvl1pPr algn="l">
              <a:defRPr sz="800" cap="all" baseline="0">
                <a:solidFill>
                  <a:schemeClr val="tx1">
                    <a:tint val="75000"/>
                  </a:schemeClr>
                </a:solidFill>
              </a:defRPr>
            </a:lvl1pPr>
          </a:lstStyle>
          <a:p>
            <a:r>
              <a:rPr lang="de-AT" dirty="0"/>
              <a:t>Fusszeile</a:t>
            </a:r>
          </a:p>
        </p:txBody>
      </p:sp>
      <p:sp>
        <p:nvSpPr>
          <p:cNvPr id="6" name="Foliennummernplatzhalter 5"/>
          <p:cNvSpPr>
            <a:spLocks noGrp="1"/>
          </p:cNvSpPr>
          <p:nvPr userDrawn="1">
            <p:ph type="sldNum" sz="quarter" idx="4"/>
          </p:nvPr>
        </p:nvSpPr>
        <p:spPr>
          <a:xfrm>
            <a:off x="462407" y="5412059"/>
            <a:ext cx="892150" cy="258085"/>
          </a:xfrm>
          <a:prstGeom prst="rect">
            <a:avLst/>
          </a:prstGeom>
        </p:spPr>
        <p:txBody>
          <a:bodyPr vert="horz" lIns="0" tIns="45715" rIns="0" bIns="45715" rtlCol="0" anchor="ctr"/>
          <a:lstStyle>
            <a:lvl1pPr algn="l">
              <a:defRPr sz="800" cap="all" baseline="0">
                <a:solidFill>
                  <a:schemeClr val="tx1">
                    <a:tint val="75000"/>
                  </a:schemeClr>
                </a:solidFill>
              </a:defRPr>
            </a:lvl1pPr>
          </a:lstStyle>
          <a:p>
            <a:r>
              <a:rPr lang="de-AT" dirty="0"/>
              <a:t>SEITE </a:t>
            </a:r>
            <a:fld id="{BE3DC40E-DBBE-4E2D-9EEC-FBF0DA0E9179}" type="slidenum">
              <a:rPr lang="de-AT" smtClean="0"/>
              <a:pPr/>
              <a:t>‹Nr.›</a:t>
            </a:fld>
            <a:endParaRPr lang="de-AT" dirty="0"/>
          </a:p>
        </p:txBody>
      </p:sp>
      <p:sp>
        <p:nvSpPr>
          <p:cNvPr id="7" name="Datumsplatzhalter 6"/>
          <p:cNvSpPr>
            <a:spLocks noGrp="1"/>
          </p:cNvSpPr>
          <p:nvPr userDrawn="1">
            <p:ph type="dt" sz="half" idx="2"/>
          </p:nvPr>
        </p:nvSpPr>
        <p:spPr>
          <a:xfrm>
            <a:off x="5745181" y="5412059"/>
            <a:ext cx="987407" cy="258085"/>
          </a:xfrm>
          <a:prstGeom prst="rect">
            <a:avLst/>
          </a:prstGeom>
        </p:spPr>
        <p:txBody>
          <a:bodyPr vert="horz" lIns="0" tIns="45715" rIns="0" bIns="45715" rtlCol="0" anchor="ctr"/>
          <a:lstStyle>
            <a:lvl1pPr algn="r">
              <a:defRPr lang="de-DE" sz="800" kern="1200" cap="all" baseline="0" smtClean="0">
                <a:solidFill>
                  <a:schemeClr val="tx1">
                    <a:tint val="75000"/>
                  </a:schemeClr>
                </a:solidFill>
                <a:latin typeface="+mn-lt"/>
                <a:ea typeface="+mn-ea"/>
                <a:cs typeface="+mn-cs"/>
              </a:defRPr>
            </a:lvl1pPr>
          </a:lstStyle>
          <a:p>
            <a:fld id="{EF16FBD4-A1A0-4C0D-8ECA-591A550A295A}" type="datetime1">
              <a:rPr lang="de-AT" smtClean="0"/>
              <a:pPr/>
              <a:t>23.06.2025</a:t>
            </a:fld>
            <a:endParaRPr lang="de-AT" dirty="0"/>
          </a:p>
        </p:txBody>
      </p:sp>
      <p:sp>
        <p:nvSpPr>
          <p:cNvPr id="18" name="Rechteck 17"/>
          <p:cNvSpPr/>
          <p:nvPr userDrawn="1"/>
        </p:nvSpPr>
        <p:spPr bwMode="gray">
          <a:xfrm>
            <a:off x="0" y="1043522"/>
            <a:ext cx="9144000" cy="25200"/>
          </a:xfrm>
          <a:prstGeom prst="rect">
            <a:avLst/>
          </a:prstGeom>
          <a:solidFill>
            <a:srgbClr val="0C94B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      </a:t>
            </a:r>
          </a:p>
        </p:txBody>
      </p:sp>
      <p:sp>
        <p:nvSpPr>
          <p:cNvPr id="15" name="Titelplatzhalter 14"/>
          <p:cNvSpPr>
            <a:spLocks noGrp="1"/>
          </p:cNvSpPr>
          <p:nvPr userDrawn="1">
            <p:ph type="title"/>
          </p:nvPr>
        </p:nvSpPr>
        <p:spPr bwMode="auto">
          <a:xfrm>
            <a:off x="462408" y="139700"/>
            <a:ext cx="6840000" cy="903822"/>
          </a:xfrm>
          <a:prstGeom prst="rect">
            <a:avLst/>
          </a:prstGeom>
        </p:spPr>
        <p:txBody>
          <a:bodyPr vert="horz" lIns="0" tIns="0" rIns="0" bIns="0" rtlCol="0" anchor="ctr">
            <a:normAutofit/>
          </a:bodyPr>
          <a:lstStyle/>
          <a:p>
            <a:r>
              <a:rPr lang="de-AT" dirty="0"/>
              <a:t>Titelmasterformat durch </a:t>
            </a:r>
            <a:br>
              <a:rPr lang="de-AT" dirty="0"/>
            </a:br>
            <a:r>
              <a:rPr lang="de-AT" dirty="0"/>
              <a:t>Klicken bearbeiten</a:t>
            </a:r>
          </a:p>
        </p:txBody>
      </p:sp>
      <p:pic>
        <p:nvPicPr>
          <p:cNvPr id="12" name="Grafik 11">
            <a:extLst>
              <a:ext uri="{FF2B5EF4-FFF2-40B4-BE49-F238E27FC236}">
                <a16:creationId xmlns:a16="http://schemas.microsoft.com/office/drawing/2014/main" id="{229F41FE-2827-48CB-9F30-E0C597752410}"/>
              </a:ext>
            </a:extLst>
          </p:cNvPr>
          <p:cNvPicPr>
            <a:picLocks noChangeAspect="1"/>
          </p:cNvPicPr>
          <p:nvPr userDrawn="1"/>
        </p:nvPicPr>
        <p:blipFill>
          <a:blip r:embed="rId20" cstate="hqprint">
            <a:extLst>
              <a:ext uri="{28A0092B-C50C-407E-A947-70E740481C1C}">
                <a14:useLocalDpi xmlns:a14="http://schemas.microsoft.com/office/drawing/2010/main" val="0"/>
              </a:ext>
            </a:extLst>
          </a:blip>
          <a:stretch>
            <a:fillRect/>
          </a:stretch>
        </p:blipFill>
        <p:spPr>
          <a:xfrm>
            <a:off x="7567613" y="5359721"/>
            <a:ext cx="1318058" cy="212131"/>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3" r:id="rId3"/>
    <p:sldLayoutId id="2147483675" r:id="rId4"/>
    <p:sldLayoutId id="2147483676" r:id="rId5"/>
    <p:sldLayoutId id="2147483686" r:id="rId6"/>
    <p:sldLayoutId id="2147483687" r:id="rId7"/>
    <p:sldLayoutId id="2147483681" r:id="rId8"/>
    <p:sldLayoutId id="2147483682" r:id="rId9"/>
    <p:sldLayoutId id="2147483688" r:id="rId10"/>
    <p:sldLayoutId id="2147483691" r:id="rId11"/>
    <p:sldLayoutId id="2147483664" r:id="rId12"/>
    <p:sldLayoutId id="2147483667" r:id="rId13"/>
    <p:sldLayoutId id="2147483668" r:id="rId14"/>
    <p:sldLayoutId id="2147483670" r:id="rId15"/>
    <p:sldLayoutId id="2147483692" r:id="rId16"/>
    <p:sldLayoutId id="2147483693" r:id="rId17"/>
  </p:sldLayoutIdLst>
  <p:transition>
    <p:fade/>
  </p:transition>
  <p:hf hdr="0" dt="0"/>
  <p:txStyles>
    <p:titleStyle>
      <a:lvl1pPr algn="l" defTabSz="914306" rtl="0" eaLnBrk="1" latinLnBrk="0" hangingPunct="1">
        <a:lnSpc>
          <a:spcPct val="100000"/>
        </a:lnSpc>
        <a:spcBef>
          <a:spcPct val="0"/>
        </a:spcBef>
        <a:buNone/>
        <a:defRPr sz="2400" b="1" kern="1200">
          <a:solidFill>
            <a:schemeClr val="tx1"/>
          </a:solidFill>
          <a:latin typeface="Georgia" charset="0"/>
          <a:ea typeface="Georgia" charset="0"/>
          <a:cs typeface="Georgia" charset="0"/>
        </a:defRPr>
      </a:lvl1pPr>
    </p:titleStyle>
    <p:bodyStyle>
      <a:lvl1pPr marL="266700" indent="-266700" algn="l" defTabSz="914306" rtl="0" eaLnBrk="1" latinLnBrk="0" hangingPunct="1">
        <a:lnSpc>
          <a:spcPct val="100000"/>
        </a:lnSpc>
        <a:spcBef>
          <a:spcPts val="0"/>
        </a:spcBef>
        <a:spcAft>
          <a:spcPts val="600"/>
        </a:spcAft>
        <a:buClr>
          <a:schemeClr val="accent1"/>
        </a:buClr>
        <a:buFont typeface="Wingdings" charset="2"/>
        <a:buChar char="§"/>
        <a:defRPr sz="1600" kern="1200">
          <a:solidFill>
            <a:schemeClr val="tx1"/>
          </a:solidFill>
          <a:latin typeface="+mn-lt"/>
          <a:ea typeface="+mn-ea"/>
          <a:cs typeface="+mn-cs"/>
        </a:defRPr>
      </a:lvl1pPr>
      <a:lvl2pPr marL="539750" indent="-273050" algn="l" defTabSz="914306" rtl="0" eaLnBrk="1" latinLnBrk="0" hangingPunct="1">
        <a:lnSpc>
          <a:spcPct val="100000"/>
        </a:lnSpc>
        <a:spcBef>
          <a:spcPts val="0"/>
        </a:spcBef>
        <a:spcAft>
          <a:spcPts val="400"/>
        </a:spcAft>
        <a:buClr>
          <a:schemeClr val="accent1"/>
        </a:buClr>
        <a:buSzPct val="100000"/>
        <a:buFont typeface="Wingdings" charset="2"/>
        <a:buChar char="§"/>
        <a:defRPr sz="1500" kern="1200">
          <a:solidFill>
            <a:schemeClr val="tx1"/>
          </a:solidFill>
          <a:latin typeface="+mn-lt"/>
          <a:ea typeface="+mn-ea"/>
          <a:cs typeface="+mn-cs"/>
        </a:defRPr>
      </a:lvl2pPr>
      <a:lvl3pPr marL="814388" indent="-273050" algn="l" defTabSz="914306" rtl="0" eaLnBrk="1" latinLnBrk="0" hangingPunct="1">
        <a:lnSpc>
          <a:spcPct val="100000"/>
        </a:lnSpc>
        <a:spcBef>
          <a:spcPts val="0"/>
        </a:spcBef>
        <a:spcAft>
          <a:spcPts val="400"/>
        </a:spcAft>
        <a:buClr>
          <a:schemeClr val="accent1"/>
        </a:buClr>
        <a:buFont typeface="Wingdings" charset="2"/>
        <a:buChar char="§"/>
        <a:defRPr sz="1400" kern="1200">
          <a:solidFill>
            <a:schemeClr val="tx1"/>
          </a:solidFill>
          <a:latin typeface="+mn-lt"/>
          <a:ea typeface="+mn-ea"/>
          <a:cs typeface="+mn-cs"/>
        </a:defRPr>
      </a:lvl3pPr>
      <a:lvl4pPr marL="1074738" indent="-266700"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4pPr>
      <a:lvl5pPr marL="1341438" indent="-263525"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06" rtl="0" eaLnBrk="1" latinLnBrk="0" hangingPunct="1">
        <a:defRPr sz="1800" kern="1200">
          <a:solidFill>
            <a:schemeClr val="tx1"/>
          </a:solidFill>
          <a:latin typeface="+mn-lt"/>
          <a:ea typeface="+mn-ea"/>
          <a:cs typeface="+mn-cs"/>
        </a:defRPr>
      </a:lvl1pPr>
      <a:lvl2pPr marL="457153"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7"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3" algn="l" defTabSz="914306" rtl="0" eaLnBrk="1" latinLnBrk="0" hangingPunct="1">
        <a:defRPr sz="1800" kern="1200">
          <a:solidFill>
            <a:schemeClr val="tx1"/>
          </a:solidFill>
          <a:latin typeface="+mn-lt"/>
          <a:ea typeface="+mn-ea"/>
          <a:cs typeface="+mn-cs"/>
        </a:defRPr>
      </a:lvl8pPr>
      <a:lvl9pPr marL="3657227" algn="l" defTabSz="91430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userDrawn="1">
          <p15:clr>
            <a:srgbClr val="F26B43"/>
          </p15:clr>
        </p15:guide>
        <p15:guide id="3" pos="288" userDrawn="1">
          <p15:clr>
            <a:srgbClr val="F26B43"/>
          </p15:clr>
        </p15:guide>
        <p15:guide id="4" pos="5179" userDrawn="1">
          <p15:clr>
            <a:srgbClr val="F26B43"/>
          </p15:clr>
        </p15:guide>
        <p15:guide id="5" pos="5467" userDrawn="1">
          <p15:clr>
            <a:srgbClr val="F26B43"/>
          </p15:clr>
        </p15:guide>
        <p15:guide id="7" orient="horz" pos="3278" userDrawn="1">
          <p15:clr>
            <a:srgbClr val="F26B43"/>
          </p15:clr>
        </p15:guide>
        <p15:guide id="9" orient="horz" pos="182" userDrawn="1">
          <p15:clr>
            <a:srgbClr val="F26B43"/>
          </p15:clr>
        </p15:guide>
        <p15:guide id="10" orient="horz" pos="847" userDrawn="1">
          <p15:clr>
            <a:srgbClr val="F26B43"/>
          </p15:clr>
        </p15:guide>
        <p15:guide id="11" orient="horz" pos="351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debtnatureclimate.org/reports/" TargetMode="External"/><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debtnatureclimate.org/reports/" TargetMode="External"/><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carbonpricingdashboard.worldbank.org/" TargetMode="External"/><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carbonpricingdashboard.worldbank.org/" TargetMode="External"/><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carbonpricingdashboard.worldbank.org/" TargetMode="Externa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climatereanalyzer.org/clim/sst_daily/?dm_id=world2" TargetMode="Externa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limatereanalyzer.org/clim/sst_daily/?dm_id=world2" TargetMode="Externa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www.wu.ac.at/ecolecon"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hyperlink" Target="https://sigridstagl.or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climatepolicyinitiative.org/publication/global-landscape-of-climate-finance-2024/" TargetMode="External"/><Relationship Id="rId2" Type="http://schemas.openxmlformats.org/officeDocument/2006/relationships/image" Target="../media/image17.emf"/><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de-AT" sz="2400" dirty="0"/>
              <a:t>Was kostet die (Volks-)Wirtschaft das Nichts-Tun?</a:t>
            </a:r>
            <a:endParaRPr lang="de-AT" sz="1400" dirty="0"/>
          </a:p>
        </p:txBody>
      </p:sp>
      <p:sp>
        <p:nvSpPr>
          <p:cNvPr id="2" name="Untertitel 1">
            <a:extLst>
              <a:ext uri="{FF2B5EF4-FFF2-40B4-BE49-F238E27FC236}">
                <a16:creationId xmlns:a16="http://schemas.microsoft.com/office/drawing/2014/main" id="{CDA50ADB-344B-67A7-E5BA-D7D78C6562D8}"/>
              </a:ext>
            </a:extLst>
          </p:cNvPr>
          <p:cNvSpPr>
            <a:spLocks noGrp="1"/>
          </p:cNvSpPr>
          <p:nvPr>
            <p:ph type="subTitle" idx="1"/>
          </p:nvPr>
        </p:nvSpPr>
        <p:spPr/>
        <p:txBody>
          <a:bodyPr/>
          <a:lstStyle/>
          <a:p>
            <a:r>
              <a:rPr lang="de-AT" sz="1400" dirty="0"/>
              <a:t>WK Steiermark - Nachhaltigkeitstag 2025 </a:t>
            </a:r>
          </a:p>
        </p:txBody>
      </p:sp>
      <p:sp>
        <p:nvSpPr>
          <p:cNvPr id="7" name="Textplatzhalter 6"/>
          <p:cNvSpPr>
            <a:spLocks noGrp="1"/>
          </p:cNvSpPr>
          <p:nvPr>
            <p:ph type="body" sz="quarter" idx="11"/>
          </p:nvPr>
        </p:nvSpPr>
        <p:spPr/>
        <p:txBody>
          <a:bodyPr/>
          <a:lstStyle/>
          <a:p>
            <a:r>
              <a:rPr lang="de-AT" sz="1200" dirty="0"/>
              <a:t>Sigrid Stag</a:t>
            </a:r>
            <a:r>
              <a:rPr lang="de-AT" sz="1200" dirty="0">
                <a:cs typeface="Calibri"/>
              </a:rPr>
              <a:t>l</a:t>
            </a:r>
          </a:p>
        </p:txBody>
      </p:sp>
      <p:sp>
        <p:nvSpPr>
          <p:cNvPr id="8" name="Textplatzhalter 7"/>
          <p:cNvSpPr>
            <a:spLocks noGrp="1"/>
          </p:cNvSpPr>
          <p:nvPr>
            <p:ph type="body" sz="quarter" idx="12"/>
          </p:nvPr>
        </p:nvSpPr>
        <p:spPr/>
        <p:txBody>
          <a:bodyPr/>
          <a:lstStyle/>
          <a:p>
            <a:r>
              <a:rPr lang="de-AT" dirty="0"/>
              <a:t>24.06.2025</a:t>
            </a:r>
          </a:p>
        </p:txBody>
      </p:sp>
    </p:spTree>
    <p:extLst>
      <p:ext uri="{BB962C8B-B14F-4D97-AF65-F5344CB8AC3E}">
        <p14:creationId xmlns:p14="http://schemas.microsoft.com/office/powerpoint/2010/main" val="198723101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a:extLst>
              <a:ext uri="{FF2B5EF4-FFF2-40B4-BE49-F238E27FC236}">
                <a16:creationId xmlns:a16="http://schemas.microsoft.com/office/drawing/2014/main" id="{0ACFC89B-BC8E-1500-7904-A9A682B2C507}"/>
              </a:ext>
            </a:extLst>
          </p:cNvPr>
          <p:cNvSpPr>
            <a:spLocks noGrp="1"/>
          </p:cNvSpPr>
          <p:nvPr>
            <p:ph idx="1"/>
          </p:nvPr>
        </p:nvSpPr>
        <p:spPr/>
        <p:txBody>
          <a:bodyPr/>
          <a:lstStyle/>
          <a:p>
            <a:pPr marL="0" indent="0">
              <a:buNone/>
            </a:pPr>
            <a:r>
              <a:rPr lang="de-AT" b="1" dirty="0"/>
              <a:t>Investitionsbedarf</a:t>
            </a:r>
            <a:r>
              <a:rPr lang="de-AT" dirty="0"/>
              <a:t>:</a:t>
            </a:r>
          </a:p>
          <a:p>
            <a:r>
              <a:rPr lang="de-AT" dirty="0"/>
              <a:t>€4-5 Billionen / Jahr global (CPI 2024)</a:t>
            </a:r>
          </a:p>
          <a:p>
            <a:r>
              <a:rPr lang="de-AT" dirty="0"/>
              <a:t>€550-912 </a:t>
            </a:r>
            <a:r>
              <a:rPr lang="de-AT" dirty="0" err="1"/>
              <a:t>Mrd</a:t>
            </a:r>
            <a:r>
              <a:rPr lang="de-AT" dirty="0"/>
              <a:t> / Jahr für die EU (Monasterolo et al 2025)</a:t>
            </a:r>
          </a:p>
          <a:p>
            <a:r>
              <a:rPr lang="en-US" dirty="0" err="1"/>
              <a:t>Offizielle</a:t>
            </a:r>
            <a:r>
              <a:rPr lang="en-US" dirty="0"/>
              <a:t> EU </a:t>
            </a:r>
            <a:r>
              <a:rPr lang="en-US" dirty="0" err="1"/>
              <a:t>Schätzung</a:t>
            </a:r>
            <a:r>
              <a:rPr lang="en-US" dirty="0"/>
              <a:t> (€700 </a:t>
            </a:r>
            <a:r>
              <a:rPr lang="en-US" dirty="0" err="1"/>
              <a:t>Mrd</a:t>
            </a:r>
            <a:r>
              <a:rPr lang="en-US" dirty="0"/>
              <a:t>/Jahr)</a:t>
            </a:r>
          </a:p>
          <a:p>
            <a:pPr marL="0" indent="0">
              <a:buNone/>
            </a:pPr>
            <a:r>
              <a:rPr lang="en-US" b="1" dirty="0" err="1"/>
              <a:t>Klimainvestitionslücke</a:t>
            </a:r>
            <a:r>
              <a:rPr lang="en-US" dirty="0"/>
              <a:t>:</a:t>
            </a:r>
          </a:p>
          <a:p>
            <a:pPr marL="0" indent="0">
              <a:buNone/>
            </a:pPr>
            <a:endParaRPr lang="de-AT" dirty="0"/>
          </a:p>
        </p:txBody>
      </p:sp>
      <p:sp>
        <p:nvSpPr>
          <p:cNvPr id="6" name="Titel 5">
            <a:extLst>
              <a:ext uri="{FF2B5EF4-FFF2-40B4-BE49-F238E27FC236}">
                <a16:creationId xmlns:a16="http://schemas.microsoft.com/office/drawing/2014/main" id="{01CCBC6E-B7EA-E748-6379-2C0CB2044FCD}"/>
              </a:ext>
            </a:extLst>
          </p:cNvPr>
          <p:cNvSpPr>
            <a:spLocks noGrp="1"/>
          </p:cNvSpPr>
          <p:nvPr>
            <p:ph type="title"/>
          </p:nvPr>
        </p:nvSpPr>
        <p:spPr/>
        <p:txBody>
          <a:bodyPr/>
          <a:lstStyle/>
          <a:p>
            <a:r>
              <a:rPr lang="de-AT" dirty="0"/>
              <a:t>Klimainvestitionslücke</a:t>
            </a:r>
          </a:p>
        </p:txBody>
      </p:sp>
      <p:pic>
        <p:nvPicPr>
          <p:cNvPr id="11" name="Grafik 10">
            <a:extLst>
              <a:ext uri="{FF2B5EF4-FFF2-40B4-BE49-F238E27FC236}">
                <a16:creationId xmlns:a16="http://schemas.microsoft.com/office/drawing/2014/main" id="{BE60429F-7933-58DA-121B-28474879FA22}"/>
              </a:ext>
            </a:extLst>
          </p:cNvPr>
          <p:cNvPicPr>
            <a:picLocks noChangeAspect="1"/>
          </p:cNvPicPr>
          <p:nvPr/>
        </p:nvPicPr>
        <p:blipFill>
          <a:blip r:embed="rId2"/>
          <a:stretch>
            <a:fillRect/>
          </a:stretch>
        </p:blipFill>
        <p:spPr>
          <a:xfrm>
            <a:off x="567863" y="2969758"/>
            <a:ext cx="7547956" cy="889462"/>
          </a:xfrm>
          <a:prstGeom prst="rect">
            <a:avLst/>
          </a:prstGeom>
        </p:spPr>
      </p:pic>
      <p:sp>
        <p:nvSpPr>
          <p:cNvPr id="15" name="Foliennummernplatzhalter 3">
            <a:extLst>
              <a:ext uri="{FF2B5EF4-FFF2-40B4-BE49-F238E27FC236}">
                <a16:creationId xmlns:a16="http://schemas.microsoft.com/office/drawing/2014/main" id="{DB84824D-EF63-8A96-7256-DEAAD0F3B4C6}"/>
              </a:ext>
            </a:extLst>
          </p:cNvPr>
          <p:cNvSpPr txBox="1">
            <a:spLocks/>
          </p:cNvSpPr>
          <p:nvPr/>
        </p:nvSpPr>
        <p:spPr>
          <a:xfrm>
            <a:off x="573773" y="5294825"/>
            <a:ext cx="892150" cy="258085"/>
          </a:xfrm>
          <a:prstGeom prst="rect">
            <a:avLst/>
          </a:prstGeom>
        </p:spPr>
        <p:txBody>
          <a:bodyPr vert="horz" lIns="0" tIns="45715" rIns="0" bIns="45715" rtlCol="0" anchor="ctr"/>
          <a:lstStyle>
            <a:defPPr>
              <a:defRPr lang="de-DE"/>
            </a:defPPr>
            <a:lvl1pPr marL="0" algn="l" defTabSz="914400" rtl="0" eaLnBrk="1" latinLnBrk="0" hangingPunct="1">
              <a:defRPr sz="800" kern="1200" cap="all"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a:t>SEITE </a:t>
            </a:r>
            <a:fld id="{BE3DC40E-DBBE-4E2D-9EEC-FBF0DA0E9179}" type="slidenum">
              <a:rPr lang="de-AT" smtClean="0"/>
              <a:pPr/>
              <a:t>10</a:t>
            </a:fld>
            <a:endParaRPr lang="de-AT" dirty="0"/>
          </a:p>
        </p:txBody>
      </p:sp>
    </p:spTree>
    <p:extLst>
      <p:ext uri="{BB962C8B-B14F-4D97-AF65-F5344CB8AC3E}">
        <p14:creationId xmlns:p14="http://schemas.microsoft.com/office/powerpoint/2010/main" val="346444765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4EB8EB33-387D-8598-1746-3C5A38E366E1}"/>
              </a:ext>
            </a:extLst>
          </p:cNvPr>
          <p:cNvSpPr/>
          <p:nvPr/>
        </p:nvSpPr>
        <p:spPr>
          <a:xfrm>
            <a:off x="8218843" y="-2"/>
            <a:ext cx="941292" cy="57284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Rechteck 1">
            <a:extLst>
              <a:ext uri="{FF2B5EF4-FFF2-40B4-BE49-F238E27FC236}">
                <a16:creationId xmlns:a16="http://schemas.microsoft.com/office/drawing/2014/main" id="{D149A1CF-B950-BDBC-3DF7-5F3920154435}"/>
              </a:ext>
            </a:extLst>
          </p:cNvPr>
          <p:cNvSpPr/>
          <p:nvPr/>
        </p:nvSpPr>
        <p:spPr>
          <a:xfrm>
            <a:off x="0" y="-14341"/>
            <a:ext cx="8218842" cy="57284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Titel 3">
            <a:extLst>
              <a:ext uri="{FF2B5EF4-FFF2-40B4-BE49-F238E27FC236}">
                <a16:creationId xmlns:a16="http://schemas.microsoft.com/office/drawing/2014/main" id="{713F29EB-7DB0-ACCD-FA2D-847E61577A06}"/>
              </a:ext>
            </a:extLst>
          </p:cNvPr>
          <p:cNvSpPr>
            <a:spLocks noGrp="1"/>
          </p:cNvSpPr>
          <p:nvPr>
            <p:ph type="title"/>
          </p:nvPr>
        </p:nvSpPr>
        <p:spPr>
          <a:xfrm>
            <a:off x="462407" y="139700"/>
            <a:ext cx="7923309" cy="903822"/>
          </a:xfrm>
        </p:spPr>
        <p:txBody>
          <a:bodyPr>
            <a:normAutofit/>
          </a:bodyPr>
          <a:lstStyle/>
          <a:p>
            <a:r>
              <a:rPr lang="de-AT" dirty="0"/>
              <a:t>Finanzierung gesellschaftlicher Herausforderungen, weltweit in Billionen Dollar</a:t>
            </a:r>
          </a:p>
        </p:txBody>
      </p:sp>
      <p:sp>
        <p:nvSpPr>
          <p:cNvPr id="3" name="Foliennummernplatzhalter 2">
            <a:extLst>
              <a:ext uri="{FF2B5EF4-FFF2-40B4-BE49-F238E27FC236}">
                <a16:creationId xmlns:a16="http://schemas.microsoft.com/office/drawing/2014/main" id="{C313DBE5-471B-D839-EF8C-59C105F63967}"/>
              </a:ext>
            </a:extLst>
          </p:cNvPr>
          <p:cNvSpPr>
            <a:spLocks noGrp="1"/>
          </p:cNvSpPr>
          <p:nvPr>
            <p:ph type="sldNum" sz="quarter" idx="4294967295"/>
          </p:nvPr>
        </p:nvSpPr>
        <p:spPr>
          <a:xfrm>
            <a:off x="213849" y="5395366"/>
            <a:ext cx="892175" cy="258762"/>
          </a:xfrm>
        </p:spPr>
        <p:txBody>
          <a:bodyPr/>
          <a:lstStyle/>
          <a:p>
            <a:fld id="{F46B5E71-1EB1-476C-A699-C2EC47065D1A}" type="slidenum">
              <a:rPr lang="de-AT" smtClean="0"/>
              <a:t>11</a:t>
            </a:fld>
            <a:endParaRPr lang="de-AT" dirty="0"/>
          </a:p>
        </p:txBody>
      </p:sp>
      <p:pic>
        <p:nvPicPr>
          <p:cNvPr id="1026" name="Grafik 3" descr="Bar chart of Global values, $ trillion showing Climate finance in context">
            <a:extLst>
              <a:ext uri="{FF2B5EF4-FFF2-40B4-BE49-F238E27FC236}">
                <a16:creationId xmlns:a16="http://schemas.microsoft.com/office/drawing/2014/main" id="{83D323BD-0641-8776-9395-D7AE7EA26E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945"/>
          <a:stretch/>
        </p:blipFill>
        <p:spPr bwMode="auto">
          <a:xfrm>
            <a:off x="659937" y="1154319"/>
            <a:ext cx="7636029" cy="442098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ußzeilenplatzhalter 2">
            <a:extLst>
              <a:ext uri="{FF2B5EF4-FFF2-40B4-BE49-F238E27FC236}">
                <a16:creationId xmlns:a16="http://schemas.microsoft.com/office/drawing/2014/main" id="{87C566AA-F8D3-A5B7-78ED-737BCE3D967D}"/>
              </a:ext>
            </a:extLst>
          </p:cNvPr>
          <p:cNvSpPr txBox="1">
            <a:spLocks/>
          </p:cNvSpPr>
          <p:nvPr/>
        </p:nvSpPr>
        <p:spPr>
          <a:xfrm>
            <a:off x="1444989" y="5393787"/>
            <a:ext cx="3217443" cy="258085"/>
          </a:xfrm>
          <a:prstGeom prst="rect">
            <a:avLst/>
          </a:prstGeom>
        </p:spPr>
        <p:txBody>
          <a:bodyPr vert="horz" lIns="91431" tIns="45715" rIns="91431" bIns="45715" rtlCol="0" anchor="ctr"/>
          <a:lstStyle>
            <a:defPPr>
              <a:defRPr lang="de-DE"/>
            </a:defPPr>
            <a:lvl1pPr marL="0" algn="l" defTabSz="914400" rtl="0" eaLnBrk="1" latinLnBrk="0" hangingPunct="1">
              <a:defRPr sz="800" kern="1200" cap="all"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a:t>Economy within planetary boundaries</a:t>
            </a:r>
            <a:endParaRPr lang="de-AT" dirty="0"/>
          </a:p>
        </p:txBody>
      </p:sp>
    </p:spTree>
    <p:extLst>
      <p:ext uri="{BB962C8B-B14F-4D97-AF65-F5344CB8AC3E}">
        <p14:creationId xmlns:p14="http://schemas.microsoft.com/office/powerpoint/2010/main" val="302040920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E7DD0751-AED0-717E-27F9-E30104C290AF}"/>
              </a:ext>
            </a:extLst>
          </p:cNvPr>
          <p:cNvSpPr>
            <a:spLocks noGrp="1"/>
          </p:cNvSpPr>
          <p:nvPr>
            <p:ph type="sldNum" sz="quarter" idx="12"/>
          </p:nvPr>
        </p:nvSpPr>
        <p:spPr/>
        <p:txBody>
          <a:bodyPr/>
          <a:lstStyle/>
          <a:p>
            <a:r>
              <a:rPr lang="de-AT"/>
              <a:t>SEITE </a:t>
            </a:r>
            <a:fld id="{BE3DC40E-DBBE-4E2D-9EEC-FBF0DA0E9179}" type="slidenum">
              <a:rPr lang="de-AT" smtClean="0"/>
              <a:t>12</a:t>
            </a:fld>
            <a:endParaRPr lang="de-AT" dirty="0"/>
          </a:p>
        </p:txBody>
      </p:sp>
      <p:sp>
        <p:nvSpPr>
          <p:cNvPr id="5" name="Titel 4">
            <a:extLst>
              <a:ext uri="{FF2B5EF4-FFF2-40B4-BE49-F238E27FC236}">
                <a16:creationId xmlns:a16="http://schemas.microsoft.com/office/drawing/2014/main" id="{89743A7D-CD63-FE07-76DB-11F85FE8A5BD}"/>
              </a:ext>
            </a:extLst>
          </p:cNvPr>
          <p:cNvSpPr>
            <a:spLocks noGrp="1"/>
          </p:cNvSpPr>
          <p:nvPr>
            <p:ph type="title"/>
          </p:nvPr>
        </p:nvSpPr>
        <p:spPr/>
        <p:txBody>
          <a:bodyPr>
            <a:normAutofit/>
          </a:bodyPr>
          <a:lstStyle/>
          <a:p>
            <a:r>
              <a:rPr lang="de-AT" dirty="0"/>
              <a:t>Abwärtsspirale: </a:t>
            </a:r>
            <a:br>
              <a:rPr lang="de-AT" dirty="0"/>
            </a:br>
            <a:r>
              <a:rPr lang="de-AT" dirty="0"/>
              <a:t>Schulden, Natur, Klima</a:t>
            </a:r>
          </a:p>
        </p:txBody>
      </p:sp>
      <p:pic>
        <p:nvPicPr>
          <p:cNvPr id="7" name="Grafik 6">
            <a:extLst>
              <a:ext uri="{FF2B5EF4-FFF2-40B4-BE49-F238E27FC236}">
                <a16:creationId xmlns:a16="http://schemas.microsoft.com/office/drawing/2014/main" id="{FBB8CA6A-9306-77C4-09CB-5E1F54353E9D}"/>
              </a:ext>
            </a:extLst>
          </p:cNvPr>
          <p:cNvPicPr>
            <a:picLocks noChangeAspect="1"/>
          </p:cNvPicPr>
          <p:nvPr/>
        </p:nvPicPr>
        <p:blipFill>
          <a:blip r:embed="rId2"/>
          <a:stretch>
            <a:fillRect/>
          </a:stretch>
        </p:blipFill>
        <p:spPr>
          <a:xfrm>
            <a:off x="4665540" y="1156447"/>
            <a:ext cx="4015882" cy="3921338"/>
          </a:xfrm>
          <a:prstGeom prst="rect">
            <a:avLst/>
          </a:prstGeom>
        </p:spPr>
      </p:pic>
      <p:sp>
        <p:nvSpPr>
          <p:cNvPr id="10" name="Textfeld 9">
            <a:extLst>
              <a:ext uri="{FF2B5EF4-FFF2-40B4-BE49-F238E27FC236}">
                <a16:creationId xmlns:a16="http://schemas.microsoft.com/office/drawing/2014/main" id="{14B88352-DA17-8E7F-9173-61B68E15FB44}"/>
              </a:ext>
            </a:extLst>
          </p:cNvPr>
          <p:cNvSpPr txBox="1"/>
          <p:nvPr/>
        </p:nvSpPr>
        <p:spPr>
          <a:xfrm>
            <a:off x="462407" y="1627346"/>
            <a:ext cx="3773245" cy="2031325"/>
          </a:xfrm>
          <a:prstGeom prst="rect">
            <a:avLst/>
          </a:prstGeom>
          <a:noFill/>
        </p:spPr>
        <p:txBody>
          <a:bodyPr wrap="square">
            <a:spAutoFit/>
          </a:bodyPr>
          <a:lstStyle/>
          <a:p>
            <a:r>
              <a:rPr lang="de-AT" dirty="0"/>
              <a:t>Hohe Verschuldung und begrenzter finanzpolitischer Spielraum schränken die Fähigkeit der Länder ein, notwendige langfristige Klimainvestitionen zu tätigen und Schocks zu bewältigen.</a:t>
            </a:r>
          </a:p>
        </p:txBody>
      </p:sp>
      <p:sp>
        <p:nvSpPr>
          <p:cNvPr id="12" name="Textfeld 11">
            <a:extLst>
              <a:ext uri="{FF2B5EF4-FFF2-40B4-BE49-F238E27FC236}">
                <a16:creationId xmlns:a16="http://schemas.microsoft.com/office/drawing/2014/main" id="{EE95BEB7-B793-D4E1-2C89-99278DA32F8C}"/>
              </a:ext>
            </a:extLst>
          </p:cNvPr>
          <p:cNvSpPr txBox="1"/>
          <p:nvPr/>
        </p:nvSpPr>
        <p:spPr>
          <a:xfrm>
            <a:off x="615462" y="4603858"/>
            <a:ext cx="4179759" cy="523220"/>
          </a:xfrm>
          <a:prstGeom prst="rect">
            <a:avLst/>
          </a:prstGeom>
          <a:noFill/>
        </p:spPr>
        <p:txBody>
          <a:bodyPr wrap="square">
            <a:spAutoFit/>
          </a:bodyPr>
          <a:lstStyle/>
          <a:p>
            <a:pPr algn="l"/>
            <a:r>
              <a:rPr lang="de-AT" sz="1400" b="0" i="0" u="none" strike="noStrike" baseline="0" dirty="0"/>
              <a:t>Source: </a:t>
            </a:r>
            <a:r>
              <a:rPr lang="en-US" sz="1400" b="0" i="0" u="none" strike="noStrike" baseline="0" dirty="0">
                <a:hlinkClick r:id="rId3"/>
              </a:rPr>
              <a:t>The Interim Report of the Expert Review on Debt, Nature &amp; Climate</a:t>
            </a:r>
            <a:endParaRPr lang="de-AT" sz="1400" dirty="0"/>
          </a:p>
        </p:txBody>
      </p:sp>
    </p:spTree>
    <p:extLst>
      <p:ext uri="{BB962C8B-B14F-4D97-AF65-F5344CB8AC3E}">
        <p14:creationId xmlns:p14="http://schemas.microsoft.com/office/powerpoint/2010/main" val="117573857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D00D63E-91C3-A46E-F29C-1AE44895D533}"/>
              </a:ext>
            </a:extLst>
          </p:cNvPr>
          <p:cNvPicPr>
            <a:picLocks noChangeAspect="1"/>
          </p:cNvPicPr>
          <p:nvPr/>
        </p:nvPicPr>
        <p:blipFill>
          <a:blip r:embed="rId2"/>
          <a:srcRect l="22412" t="18066" r="23176" b="6613"/>
          <a:stretch/>
        </p:blipFill>
        <p:spPr>
          <a:xfrm>
            <a:off x="1188720" y="1136473"/>
            <a:ext cx="7126941" cy="4129774"/>
          </a:xfrm>
          <a:prstGeom prst="rect">
            <a:avLst/>
          </a:prstGeom>
        </p:spPr>
      </p:pic>
      <p:sp>
        <p:nvSpPr>
          <p:cNvPr id="6" name="Titel 4">
            <a:extLst>
              <a:ext uri="{FF2B5EF4-FFF2-40B4-BE49-F238E27FC236}">
                <a16:creationId xmlns:a16="http://schemas.microsoft.com/office/drawing/2014/main" id="{53B70BD5-1F0C-969F-ECFE-40EF20C7A0B4}"/>
              </a:ext>
            </a:extLst>
          </p:cNvPr>
          <p:cNvSpPr txBox="1">
            <a:spLocks/>
          </p:cNvSpPr>
          <p:nvPr/>
        </p:nvSpPr>
        <p:spPr>
          <a:xfrm>
            <a:off x="462408" y="139700"/>
            <a:ext cx="6840000" cy="903822"/>
          </a:xfrm>
          <a:prstGeom prst="rect">
            <a:avLst/>
          </a:prstGeom>
        </p:spPr>
        <p:txBody>
          <a:bodyPr>
            <a:normAutofit fontScale="92500" lnSpcReduction="20000"/>
          </a:bodyPr>
          <a:lstStyle>
            <a:lvl1pPr algn="l" defTabSz="914306" rtl="0" eaLnBrk="1" latinLnBrk="0" hangingPunct="1">
              <a:lnSpc>
                <a:spcPct val="100000"/>
              </a:lnSpc>
              <a:spcBef>
                <a:spcPct val="0"/>
              </a:spcBef>
              <a:buNone/>
              <a:defRPr sz="2400" b="1" kern="1200">
                <a:solidFill>
                  <a:schemeClr val="tx1"/>
                </a:solidFill>
                <a:latin typeface="Georgia" charset="0"/>
                <a:ea typeface="Georgia" charset="0"/>
                <a:cs typeface="Georgia" charset="0"/>
              </a:defRPr>
            </a:lvl1pPr>
          </a:lstStyle>
          <a:p>
            <a:r>
              <a:rPr lang="de-AT" dirty="0"/>
              <a:t>Erfolgsspiralen: </a:t>
            </a:r>
          </a:p>
          <a:p>
            <a:r>
              <a:rPr lang="en-US" dirty="0"/>
              <a:t>low-emission, climate‑resilient and nature-positive development</a:t>
            </a:r>
            <a:endParaRPr lang="de-AT" dirty="0"/>
          </a:p>
        </p:txBody>
      </p:sp>
      <p:sp>
        <p:nvSpPr>
          <p:cNvPr id="8" name="Textfeld 7">
            <a:extLst>
              <a:ext uri="{FF2B5EF4-FFF2-40B4-BE49-F238E27FC236}">
                <a16:creationId xmlns:a16="http://schemas.microsoft.com/office/drawing/2014/main" id="{21647D48-5EF4-2545-A1A8-7AFC76E88219}"/>
              </a:ext>
            </a:extLst>
          </p:cNvPr>
          <p:cNvSpPr txBox="1"/>
          <p:nvPr/>
        </p:nvSpPr>
        <p:spPr>
          <a:xfrm>
            <a:off x="4085925" y="5344467"/>
            <a:ext cx="3592148" cy="461665"/>
          </a:xfrm>
          <a:prstGeom prst="rect">
            <a:avLst/>
          </a:prstGeom>
          <a:noFill/>
        </p:spPr>
        <p:txBody>
          <a:bodyPr wrap="square">
            <a:spAutoFit/>
          </a:bodyPr>
          <a:lstStyle/>
          <a:p>
            <a:pPr algn="l"/>
            <a:r>
              <a:rPr lang="de-AT" sz="1200" b="0" i="0" u="none" strike="noStrike" baseline="0" dirty="0"/>
              <a:t>Source: </a:t>
            </a:r>
            <a:r>
              <a:rPr lang="en-US" sz="1200" b="0" i="0" u="none" strike="noStrike" baseline="0" dirty="0">
                <a:hlinkClick r:id="rId3"/>
              </a:rPr>
              <a:t>The Interim Report of the Expert Review on Debt, Nature &amp; Climate</a:t>
            </a:r>
            <a:endParaRPr lang="de-AT" sz="1200" dirty="0"/>
          </a:p>
        </p:txBody>
      </p:sp>
      <p:sp>
        <p:nvSpPr>
          <p:cNvPr id="10" name="Foliennummernplatzhalter 3">
            <a:extLst>
              <a:ext uri="{FF2B5EF4-FFF2-40B4-BE49-F238E27FC236}">
                <a16:creationId xmlns:a16="http://schemas.microsoft.com/office/drawing/2014/main" id="{9320F3D1-5B43-9B70-7E94-CBAB672211CF}"/>
              </a:ext>
            </a:extLst>
          </p:cNvPr>
          <p:cNvSpPr txBox="1">
            <a:spLocks/>
          </p:cNvSpPr>
          <p:nvPr/>
        </p:nvSpPr>
        <p:spPr>
          <a:xfrm>
            <a:off x="573773" y="5347583"/>
            <a:ext cx="892150" cy="258085"/>
          </a:xfrm>
          <a:prstGeom prst="rect">
            <a:avLst/>
          </a:prstGeom>
        </p:spPr>
        <p:txBody>
          <a:bodyPr vert="horz" lIns="0" tIns="45715" rIns="0" bIns="45715" rtlCol="0" anchor="ctr"/>
          <a:lstStyle>
            <a:defPPr>
              <a:defRPr lang="de-DE"/>
            </a:defPPr>
            <a:lvl1pPr marL="0" algn="l" defTabSz="914400" rtl="0" eaLnBrk="1" latinLnBrk="0" hangingPunct="1">
              <a:defRPr sz="800" kern="1200" cap="all"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dirty="0"/>
              <a:t>SEITE </a:t>
            </a:r>
            <a:fld id="{BE3DC40E-DBBE-4E2D-9EEC-FBF0DA0E9179}" type="slidenum">
              <a:rPr lang="de-AT" smtClean="0"/>
              <a:pPr/>
              <a:t>13</a:t>
            </a:fld>
            <a:endParaRPr lang="de-AT" dirty="0"/>
          </a:p>
        </p:txBody>
      </p:sp>
    </p:spTree>
    <p:extLst>
      <p:ext uri="{BB962C8B-B14F-4D97-AF65-F5344CB8AC3E}">
        <p14:creationId xmlns:p14="http://schemas.microsoft.com/office/powerpoint/2010/main" val="2219813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9FAB48DE-99F7-F5B4-3D20-86944E255F08}"/>
              </a:ext>
            </a:extLst>
          </p:cNvPr>
          <p:cNvSpPr>
            <a:spLocks noGrp="1"/>
          </p:cNvSpPr>
          <p:nvPr>
            <p:ph type="title"/>
          </p:nvPr>
        </p:nvSpPr>
        <p:spPr>
          <a:xfrm>
            <a:off x="172475" y="99324"/>
            <a:ext cx="7395485" cy="903822"/>
          </a:xfrm>
        </p:spPr>
        <p:txBody>
          <a:bodyPr>
            <a:normAutofit fontScale="90000"/>
          </a:bodyPr>
          <a:lstStyle/>
          <a:p>
            <a:r>
              <a:rPr lang="de-AT" dirty="0"/>
              <a:t>Klimainvestitionen erzielen hohe Renditen durch vermiedene Schäden, Wachstum und Stabilität</a:t>
            </a:r>
          </a:p>
        </p:txBody>
      </p:sp>
      <p:sp>
        <p:nvSpPr>
          <p:cNvPr id="3" name="Foliennummernplatzhalter 2">
            <a:extLst>
              <a:ext uri="{FF2B5EF4-FFF2-40B4-BE49-F238E27FC236}">
                <a16:creationId xmlns:a16="http://schemas.microsoft.com/office/drawing/2014/main" id="{62856ACC-BE94-CD6C-A9BE-98E344838C3E}"/>
              </a:ext>
            </a:extLst>
          </p:cNvPr>
          <p:cNvSpPr>
            <a:spLocks noGrp="1"/>
          </p:cNvSpPr>
          <p:nvPr>
            <p:ph type="sldNum" sz="quarter" idx="4294967295"/>
          </p:nvPr>
        </p:nvSpPr>
        <p:spPr>
          <a:xfrm>
            <a:off x="0" y="5411788"/>
            <a:ext cx="892175" cy="258762"/>
          </a:xfrm>
        </p:spPr>
        <p:txBody>
          <a:bodyPr/>
          <a:lstStyle/>
          <a:p>
            <a:fld id="{F46B5E71-1EB1-476C-A699-C2EC47065D1A}" type="slidenum">
              <a:rPr lang="de-AT" smtClean="0"/>
              <a:t>14</a:t>
            </a:fld>
            <a:endParaRPr lang="de-AT"/>
          </a:p>
        </p:txBody>
      </p:sp>
      <p:sp>
        <p:nvSpPr>
          <p:cNvPr id="7" name="Textfeld 6">
            <a:extLst>
              <a:ext uri="{FF2B5EF4-FFF2-40B4-BE49-F238E27FC236}">
                <a16:creationId xmlns:a16="http://schemas.microsoft.com/office/drawing/2014/main" id="{B4BCDA1C-7653-B518-03CD-839F86C17F55}"/>
              </a:ext>
            </a:extLst>
          </p:cNvPr>
          <p:cNvSpPr txBox="1"/>
          <p:nvPr/>
        </p:nvSpPr>
        <p:spPr>
          <a:xfrm>
            <a:off x="3962400" y="1193446"/>
            <a:ext cx="5102983" cy="4093428"/>
          </a:xfrm>
          <a:prstGeom prst="rect">
            <a:avLst/>
          </a:prstGeom>
          <a:noFill/>
        </p:spPr>
        <p:txBody>
          <a:bodyPr wrap="square">
            <a:spAutoFit/>
          </a:bodyPr>
          <a:lstStyle/>
          <a:p>
            <a:pPr marL="171450" indent="-171450">
              <a:buFont typeface="Arial" panose="020B0604020202020204" pitchFamily="34" charset="0"/>
              <a:buChar char="•"/>
            </a:pPr>
            <a:r>
              <a:rPr lang="de-AT" sz="1300" dirty="0"/>
              <a:t>Die Beschleunigung und Ausweitung von </a:t>
            </a:r>
            <a:r>
              <a:rPr lang="de-AT" sz="1300" b="1" dirty="0"/>
              <a:t>Investitionen in Klimaschutz und Anpassung </a:t>
            </a:r>
            <a:r>
              <a:rPr lang="de-AT" sz="1300" dirty="0"/>
              <a:t>an den Klimawandel stärkt die Widerstandsfähigkeit eines Landes gegenüber Klimakatastrophen. </a:t>
            </a:r>
          </a:p>
          <a:p>
            <a:pPr marL="171450" indent="-171450">
              <a:buFont typeface="Arial" panose="020B0604020202020204" pitchFamily="34" charset="0"/>
              <a:buChar char="•"/>
            </a:pPr>
            <a:r>
              <a:rPr lang="de-AT" sz="1300" dirty="0"/>
              <a:t>Eine größere </a:t>
            </a:r>
            <a:r>
              <a:rPr lang="de-AT" sz="1300" b="1" dirty="0"/>
              <a:t>Widerstandsfähigkeit </a:t>
            </a:r>
            <a:r>
              <a:rPr lang="de-AT" sz="1300" dirty="0"/>
              <a:t>unterstützt ein nachhaltiges </a:t>
            </a:r>
            <a:r>
              <a:rPr lang="de-AT" sz="1300" b="1" dirty="0"/>
              <a:t>BIP-Wachstum, </a:t>
            </a:r>
            <a:r>
              <a:rPr lang="de-AT" sz="1300" dirty="0"/>
              <a:t>was wiederum die </a:t>
            </a:r>
            <a:r>
              <a:rPr lang="de-AT" sz="1300" b="1" dirty="0"/>
              <a:t>fiskalische Leistungsfähigkeit </a:t>
            </a:r>
            <a:r>
              <a:rPr lang="de-AT" sz="1300" dirty="0"/>
              <a:t>stärkt und weitere </a:t>
            </a:r>
            <a:r>
              <a:rPr lang="de-AT" sz="1300" b="1" dirty="0"/>
              <a:t>Klimainvestitionen </a:t>
            </a:r>
            <a:r>
              <a:rPr lang="de-AT" sz="1300" dirty="0"/>
              <a:t>ermöglicht.</a:t>
            </a:r>
          </a:p>
          <a:p>
            <a:pPr marL="171450" indent="-171450">
              <a:buFont typeface="Arial" panose="020B0604020202020204" pitchFamily="34" charset="0"/>
              <a:buChar char="•"/>
            </a:pPr>
            <a:r>
              <a:rPr lang="de-AT" sz="1300" dirty="0"/>
              <a:t>Dadurch entsteht ein sich selbst verstärkender Kreislauf, in dem eine wirksame Klimapolitik mit einer stärkeren makroökonomischen Leistung korreliert. </a:t>
            </a:r>
          </a:p>
          <a:p>
            <a:pPr marL="171450" indent="-171450">
              <a:buFont typeface="Arial" panose="020B0604020202020204" pitchFamily="34" charset="0"/>
              <a:buChar char="•"/>
            </a:pPr>
            <a:r>
              <a:rPr lang="de-AT" sz="1300" dirty="0"/>
              <a:t>Mit der Verbesserung der fiskalischen Leistungsfähigkeit steigt das </a:t>
            </a:r>
            <a:r>
              <a:rPr lang="de-AT" sz="1300" b="1" dirty="0"/>
              <a:t>Vertrauen der Investoren</a:t>
            </a:r>
            <a:r>
              <a:rPr lang="de-AT" sz="1300" dirty="0"/>
              <a:t> und die Wahrnehmung klimabezogener Länderrisiken nimmt ab, was zu </a:t>
            </a:r>
            <a:r>
              <a:rPr lang="de-AT" sz="1300" b="1" dirty="0"/>
              <a:t>niedrigeren Kreditkosten </a:t>
            </a:r>
            <a:r>
              <a:rPr lang="de-AT" sz="1300" dirty="0"/>
              <a:t>führt.</a:t>
            </a:r>
            <a:endParaRPr lang="en-US" sz="1300" dirty="0"/>
          </a:p>
          <a:p>
            <a:pPr marL="171450" indent="-171450">
              <a:buFont typeface="Arial" panose="020B0604020202020204" pitchFamily="34" charset="0"/>
              <a:buChar char="•"/>
            </a:pPr>
            <a:r>
              <a:rPr lang="de-AT" sz="1300" dirty="0"/>
              <a:t>Niedrigere Kreditkosten fördern dann wiederum die </a:t>
            </a:r>
            <a:r>
              <a:rPr lang="de-AT" sz="1300" b="1" dirty="0"/>
              <a:t>öffentlichen Klimainvestitionen </a:t>
            </a:r>
            <a:r>
              <a:rPr lang="de-AT" sz="1300" dirty="0"/>
              <a:t>und verstärken sowohl die finanziellen als auch die realwirtschaftlichen Rückkopplungsschleifen, die durch die Klimapolitik in Gang gesetzt werden.</a:t>
            </a:r>
            <a:endParaRPr lang="en-US" sz="1300" dirty="0"/>
          </a:p>
        </p:txBody>
      </p:sp>
      <p:pic>
        <p:nvPicPr>
          <p:cNvPr id="11" name="Grafik 10">
            <a:extLst>
              <a:ext uri="{FF2B5EF4-FFF2-40B4-BE49-F238E27FC236}">
                <a16:creationId xmlns:a16="http://schemas.microsoft.com/office/drawing/2014/main" id="{2A0B9894-3E0E-AC37-4B78-3425C55DD06A}"/>
              </a:ext>
            </a:extLst>
          </p:cNvPr>
          <p:cNvPicPr>
            <a:picLocks noChangeAspect="1"/>
          </p:cNvPicPr>
          <p:nvPr/>
        </p:nvPicPr>
        <p:blipFill>
          <a:blip r:embed="rId2"/>
          <a:stretch>
            <a:fillRect/>
          </a:stretch>
        </p:blipFill>
        <p:spPr>
          <a:xfrm>
            <a:off x="172475" y="1561029"/>
            <a:ext cx="3612362" cy="3003537"/>
          </a:xfrm>
          <a:prstGeom prst="rect">
            <a:avLst/>
          </a:prstGeom>
        </p:spPr>
      </p:pic>
      <p:sp>
        <p:nvSpPr>
          <p:cNvPr id="12" name="Textfeld 11">
            <a:extLst>
              <a:ext uri="{FF2B5EF4-FFF2-40B4-BE49-F238E27FC236}">
                <a16:creationId xmlns:a16="http://schemas.microsoft.com/office/drawing/2014/main" id="{7DDE9A90-C611-5492-22E5-35AD3F8E21E0}"/>
              </a:ext>
            </a:extLst>
          </p:cNvPr>
          <p:cNvSpPr txBox="1"/>
          <p:nvPr/>
        </p:nvSpPr>
        <p:spPr>
          <a:xfrm>
            <a:off x="5761099" y="5313690"/>
            <a:ext cx="2470548" cy="261610"/>
          </a:xfrm>
          <a:prstGeom prst="rect">
            <a:avLst/>
          </a:prstGeom>
          <a:noFill/>
        </p:spPr>
        <p:txBody>
          <a:bodyPr wrap="none" rtlCol="0">
            <a:spAutoFit/>
          </a:bodyPr>
          <a:lstStyle/>
          <a:p>
            <a:r>
              <a:rPr lang="de-AT" sz="1100" dirty="0"/>
              <a:t>Source: </a:t>
            </a:r>
            <a:r>
              <a:rPr lang="it-IT" sz="1100" dirty="0"/>
              <a:t>Monasterolo, et al 2024</a:t>
            </a:r>
            <a:endParaRPr lang="en-US" sz="1100" dirty="0"/>
          </a:p>
        </p:txBody>
      </p:sp>
    </p:spTree>
    <p:extLst>
      <p:ext uri="{BB962C8B-B14F-4D97-AF65-F5344CB8AC3E}">
        <p14:creationId xmlns:p14="http://schemas.microsoft.com/office/powerpoint/2010/main" val="85753274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C42DCA1D-E98F-54B3-C4A2-E648FDFC3D20}"/>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C7FC783E-D2AE-6962-C810-49AA35151335}"/>
              </a:ext>
            </a:extLst>
          </p:cNvPr>
          <p:cNvSpPr>
            <a:spLocks noGrp="1"/>
          </p:cNvSpPr>
          <p:nvPr>
            <p:ph type="sldNum" sz="quarter" idx="12"/>
          </p:nvPr>
        </p:nvSpPr>
        <p:spPr/>
        <p:txBody>
          <a:bodyPr/>
          <a:lstStyle/>
          <a:p>
            <a:fld id="{F96D0670-F97D-48F7-84AE-5F09DD839ED1}" type="slidenum">
              <a:rPr lang="de-AT" smtClean="0"/>
              <a:t>15</a:t>
            </a:fld>
            <a:endParaRPr lang="de-AT"/>
          </a:p>
        </p:txBody>
      </p:sp>
      <p:pic>
        <p:nvPicPr>
          <p:cNvPr id="6" name="Grafik 5" descr="Ein Bild, das Text, Screenshot, Schrift, Zahl enthält.&#10;&#10;KI-generierte Inhalte können fehlerhaft sein.">
            <a:extLst>
              <a:ext uri="{FF2B5EF4-FFF2-40B4-BE49-F238E27FC236}">
                <a16:creationId xmlns:a16="http://schemas.microsoft.com/office/drawing/2014/main" id="{A449D1DE-C645-062F-D035-E223DB821F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4931"/>
            <a:ext cx="9144000" cy="5143500"/>
          </a:xfrm>
          <a:prstGeom prst="rect">
            <a:avLst/>
          </a:prstGeom>
        </p:spPr>
      </p:pic>
    </p:spTree>
    <p:extLst>
      <p:ext uri="{BB962C8B-B14F-4D97-AF65-F5344CB8AC3E}">
        <p14:creationId xmlns:p14="http://schemas.microsoft.com/office/powerpoint/2010/main" val="3939446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02657-FC8E-1AC6-D0AE-E9D50B6FD302}"/>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2701BEFD-7EFE-4D9A-BB42-1139853AC5E1}"/>
              </a:ext>
            </a:extLst>
          </p:cNvPr>
          <p:cNvSpPr>
            <a:spLocks noGrp="1"/>
          </p:cNvSpPr>
          <p:nvPr>
            <p:ph idx="1"/>
          </p:nvPr>
        </p:nvSpPr>
        <p:spPr>
          <a:xfrm>
            <a:off x="462019" y="1344613"/>
            <a:ext cx="8548166" cy="3853905"/>
          </a:xfrm>
        </p:spPr>
        <p:txBody>
          <a:bodyPr>
            <a:normAutofit/>
          </a:bodyPr>
          <a:lstStyle/>
          <a:p>
            <a:r>
              <a:rPr lang="de-AT" sz="1600" dirty="0"/>
              <a:t>Um Klimaneutralität Österreichs bis 2040 zu erreichen, sind zusätzliche jährliche Investitionen im Bereich von </a:t>
            </a:r>
            <a:r>
              <a:rPr lang="de-AT" sz="1600" b="1" dirty="0"/>
              <a:t>1,3 % bis 2,4 % des BIP </a:t>
            </a:r>
            <a:r>
              <a:rPr lang="de-AT" sz="1600" dirty="0"/>
              <a:t>[2024] erforderlich, was insgesamt zwischen </a:t>
            </a:r>
            <a:r>
              <a:rPr lang="de-AT" sz="1600" b="1" dirty="0"/>
              <a:t>6,4 Mrd. € und 11,2 Mrd. € </a:t>
            </a:r>
            <a:r>
              <a:rPr lang="de-AT" sz="1600" dirty="0"/>
              <a:t>[2024] liegt</a:t>
            </a:r>
            <a:endParaRPr lang="de-AT" dirty="0"/>
          </a:p>
          <a:p>
            <a:r>
              <a:rPr lang="de-AT" dirty="0"/>
              <a:t>Diese Investitionen werden voraussichtlich positive Auswirkungen auf Beschäftigung, Einkommens- und Vermögensverteilung sowie das wirtschaftliche Wohlergehen haben </a:t>
            </a:r>
          </a:p>
          <a:p>
            <a:r>
              <a:rPr lang="de-AT" dirty="0"/>
              <a:t>Zusätzliche Investitionen in die Energieversorgung, Infrastruktur, Speicherung, Gebäude, Verkehr und Industrie: Treiber für Wertschöpfung und Beschäftigung</a:t>
            </a:r>
          </a:p>
          <a:p>
            <a:endParaRPr lang="de-AT" dirty="0"/>
          </a:p>
          <a:p>
            <a:endParaRPr lang="de-AT" dirty="0"/>
          </a:p>
          <a:p>
            <a:r>
              <a:rPr lang="de-AT" dirty="0"/>
              <a:t>Finanzierung durch </a:t>
            </a:r>
            <a:r>
              <a:rPr lang="de-AT" b="1" dirty="0"/>
              <a:t>Abschaffung klimaschädlicher Subventionen </a:t>
            </a:r>
            <a:r>
              <a:rPr lang="de-AT" dirty="0"/>
              <a:t>(5 Mrd.€), </a:t>
            </a:r>
            <a:r>
              <a:rPr lang="de-AT" b="1" dirty="0"/>
              <a:t>Vermögenssteuer</a:t>
            </a:r>
            <a:r>
              <a:rPr lang="de-AT" dirty="0"/>
              <a:t> (4 Mrd. €) und / oder </a:t>
            </a:r>
            <a:r>
              <a:rPr lang="de-AT" b="1" dirty="0"/>
              <a:t>Erbschaftssteuer</a:t>
            </a:r>
            <a:r>
              <a:rPr lang="de-AT" dirty="0"/>
              <a:t> (1 Mrd. €)?</a:t>
            </a:r>
          </a:p>
        </p:txBody>
      </p:sp>
      <p:sp>
        <p:nvSpPr>
          <p:cNvPr id="4" name="Foliennummernplatzhalter 3">
            <a:extLst>
              <a:ext uri="{FF2B5EF4-FFF2-40B4-BE49-F238E27FC236}">
                <a16:creationId xmlns:a16="http://schemas.microsoft.com/office/drawing/2014/main" id="{86DB4497-7C0D-F8E0-55BE-A8128906BE25}"/>
              </a:ext>
            </a:extLst>
          </p:cNvPr>
          <p:cNvSpPr>
            <a:spLocks noGrp="1"/>
          </p:cNvSpPr>
          <p:nvPr>
            <p:ph type="sldNum" sz="quarter" idx="12"/>
          </p:nvPr>
        </p:nvSpPr>
        <p:spPr/>
        <p:txBody>
          <a:bodyPr/>
          <a:lstStyle/>
          <a:p>
            <a:r>
              <a:rPr lang="de-AT"/>
              <a:t>SEITE </a:t>
            </a:r>
            <a:fld id="{BE3DC40E-DBBE-4E2D-9EEC-FBF0DA0E9179}" type="slidenum">
              <a:rPr lang="de-AT" smtClean="0"/>
              <a:t>16</a:t>
            </a:fld>
            <a:endParaRPr lang="de-AT" dirty="0"/>
          </a:p>
        </p:txBody>
      </p:sp>
      <p:sp>
        <p:nvSpPr>
          <p:cNvPr id="5" name="Titel 4">
            <a:extLst>
              <a:ext uri="{FF2B5EF4-FFF2-40B4-BE49-F238E27FC236}">
                <a16:creationId xmlns:a16="http://schemas.microsoft.com/office/drawing/2014/main" id="{04242355-719C-27BA-4C21-0E1ED50F8625}"/>
              </a:ext>
            </a:extLst>
          </p:cNvPr>
          <p:cNvSpPr>
            <a:spLocks noGrp="1"/>
          </p:cNvSpPr>
          <p:nvPr>
            <p:ph type="title"/>
          </p:nvPr>
        </p:nvSpPr>
        <p:spPr>
          <a:xfrm>
            <a:off x="462407" y="139700"/>
            <a:ext cx="7759255" cy="903822"/>
          </a:xfrm>
        </p:spPr>
        <p:txBody>
          <a:bodyPr>
            <a:noAutofit/>
          </a:bodyPr>
          <a:lstStyle/>
          <a:p>
            <a:r>
              <a:rPr lang="de-AT" dirty="0"/>
              <a:t>Transformationspfade</a:t>
            </a:r>
          </a:p>
        </p:txBody>
      </p:sp>
      <p:sp>
        <p:nvSpPr>
          <p:cNvPr id="6" name="Textfeld 5">
            <a:extLst>
              <a:ext uri="{FF2B5EF4-FFF2-40B4-BE49-F238E27FC236}">
                <a16:creationId xmlns:a16="http://schemas.microsoft.com/office/drawing/2014/main" id="{BE7C265C-CF36-D115-BAF6-D0533911C14D}"/>
              </a:ext>
            </a:extLst>
          </p:cNvPr>
          <p:cNvSpPr txBox="1"/>
          <p:nvPr/>
        </p:nvSpPr>
        <p:spPr>
          <a:xfrm>
            <a:off x="6328745" y="3535223"/>
            <a:ext cx="2569614" cy="276999"/>
          </a:xfrm>
          <a:prstGeom prst="rect">
            <a:avLst/>
          </a:prstGeom>
          <a:noFill/>
        </p:spPr>
        <p:txBody>
          <a:bodyPr wrap="none" rtlCol="0">
            <a:spAutoFit/>
          </a:bodyPr>
          <a:lstStyle/>
          <a:p>
            <a:r>
              <a:rPr lang="de-AT" sz="1200" dirty="0"/>
              <a:t>Quelle: Weyerstraß et al. 2024</a:t>
            </a:r>
          </a:p>
        </p:txBody>
      </p:sp>
      <p:sp>
        <p:nvSpPr>
          <p:cNvPr id="3" name="Rectangle 1">
            <a:extLst>
              <a:ext uri="{FF2B5EF4-FFF2-40B4-BE49-F238E27FC236}">
                <a16:creationId xmlns:a16="http://schemas.microsoft.com/office/drawing/2014/main" id="{3988FCA9-7AD4-0DEF-7517-AE4BABE9B270}"/>
              </a:ext>
            </a:extLst>
          </p:cNvPr>
          <p:cNvSpPr>
            <a:spLocks noChangeArrowheads="1"/>
          </p:cNvSpPr>
          <p:nvPr/>
        </p:nvSpPr>
        <p:spPr bwMode="auto">
          <a:xfrm>
            <a:off x="0" y="0"/>
            <a:ext cx="1714500" cy="0"/>
          </a:xfrm>
          <a:prstGeom prst="rect">
            <a:avLst/>
          </a:prstGeom>
          <a:solidFill>
            <a:srgbClr val="44479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a:ln>
                  <a:noFill/>
                </a:ln>
                <a:solidFill>
                  <a:srgbClr val="FFFFFF"/>
                </a:solidFill>
                <a:effectLst/>
                <a:latin typeface="-apple-system"/>
              </a:rPr>
              <a:t>Sigrid.Stagl@wu.ac.at... - WU Wien</a:t>
            </a: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600" b="0" i="0" u="none" strike="noStrike" cap="none" normalizeH="0" baseline="0">
                <a:ln>
                  <a:noFill/>
                </a:ln>
                <a:solidFill>
                  <a:schemeClr val="tx1"/>
                </a:solidFill>
                <a:effectLst/>
              </a:rPr>
            </a:br>
            <a:endParaRPr kumimoji="0" lang="de-DE" altLang="de-D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2181183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7B289B4-D465-E25A-BA24-725E605945E9}"/>
              </a:ext>
            </a:extLst>
          </p:cNvPr>
          <p:cNvSpPr>
            <a:spLocks noGrp="1"/>
          </p:cNvSpPr>
          <p:nvPr>
            <p:ph idx="1"/>
          </p:nvPr>
        </p:nvSpPr>
        <p:spPr>
          <a:xfrm>
            <a:off x="462018" y="1344613"/>
            <a:ext cx="8681981" cy="3853905"/>
          </a:xfrm>
        </p:spPr>
        <p:txBody>
          <a:bodyPr/>
          <a:lstStyle/>
          <a:p>
            <a:pPr marL="342900" indent="-342900">
              <a:buFont typeface="+mj-lt"/>
              <a:buAutoNum type="arabicPeriod"/>
            </a:pPr>
            <a:r>
              <a:rPr lang="de-AT" dirty="0"/>
              <a:t>Grüne Technologien, technologische Innovationen</a:t>
            </a:r>
          </a:p>
          <a:p>
            <a:pPr marL="342900" indent="-342900">
              <a:buFont typeface="+mj-lt"/>
              <a:buAutoNum type="arabicPeriod"/>
            </a:pPr>
            <a:r>
              <a:rPr lang="de-AT" dirty="0"/>
              <a:t>Grüne Präferenzen</a:t>
            </a:r>
          </a:p>
          <a:p>
            <a:pPr marL="342900" indent="-342900">
              <a:buFont typeface="+mj-lt"/>
              <a:buAutoNum type="arabicPeriod"/>
            </a:pPr>
            <a:r>
              <a:rPr lang="de-AT" dirty="0"/>
              <a:t>Korrektur der relativen Preise</a:t>
            </a:r>
          </a:p>
          <a:p>
            <a:pPr marL="342900" indent="-342900">
              <a:buFont typeface="+mj-lt"/>
              <a:buAutoNum type="arabicPeriod"/>
            </a:pPr>
            <a:r>
              <a:rPr lang="de-AT" dirty="0"/>
              <a:t>Strukturen (Infrastrukturen; Labels, Standards, Verbote; soziale Strukturen)</a:t>
            </a:r>
          </a:p>
          <a:p>
            <a:pPr marL="342900" indent="-342900">
              <a:buFont typeface="+mj-lt"/>
              <a:buAutoNum type="arabicPeriod"/>
            </a:pPr>
            <a:r>
              <a:rPr lang="de-AT" dirty="0"/>
              <a:t>Klimaschutz durch Zusammenwirken der gesamten Regierung (Whole-of-</a:t>
            </a:r>
            <a:r>
              <a:rPr lang="de-AT" dirty="0" err="1"/>
              <a:t>gvmt</a:t>
            </a:r>
            <a:r>
              <a:rPr lang="de-AT" dirty="0"/>
              <a:t>)</a:t>
            </a:r>
          </a:p>
          <a:p>
            <a:pPr marL="342900" indent="-342900">
              <a:buFont typeface="+mj-lt"/>
              <a:buAutoNum type="arabicPeriod"/>
            </a:pPr>
            <a:r>
              <a:rPr lang="de-AT" dirty="0"/>
              <a:t>Positive Zukunftsbilder; Partizipation an Gestaltung der Transition</a:t>
            </a:r>
          </a:p>
          <a:p>
            <a:pPr marL="342900" indent="-342900">
              <a:buFont typeface="+mj-lt"/>
              <a:buAutoNum type="arabicPeriod"/>
            </a:pPr>
            <a:r>
              <a:rPr lang="de-AT" dirty="0"/>
              <a:t>Fokus auf Bedürfnisse</a:t>
            </a:r>
          </a:p>
          <a:p>
            <a:pPr marL="342900" indent="-342900">
              <a:buFont typeface="+mj-lt"/>
              <a:buAutoNum type="arabicPeriod"/>
            </a:pPr>
            <a:r>
              <a:rPr lang="de-AT" dirty="0"/>
              <a:t>Signale setzen und Unternehmen befähigen, klimaneutralen Geschäftsmodelle zu entwickeln; institutionelle Innovationen </a:t>
            </a:r>
          </a:p>
        </p:txBody>
      </p:sp>
      <p:sp>
        <p:nvSpPr>
          <p:cNvPr id="4" name="Foliennummernplatzhalter 3">
            <a:extLst>
              <a:ext uri="{FF2B5EF4-FFF2-40B4-BE49-F238E27FC236}">
                <a16:creationId xmlns:a16="http://schemas.microsoft.com/office/drawing/2014/main" id="{CAD0674A-9676-8D67-AE5D-E3D2A54AF5B5}"/>
              </a:ext>
            </a:extLst>
          </p:cNvPr>
          <p:cNvSpPr>
            <a:spLocks noGrp="1"/>
          </p:cNvSpPr>
          <p:nvPr>
            <p:ph type="sldNum" sz="quarter" idx="12"/>
          </p:nvPr>
        </p:nvSpPr>
        <p:spPr/>
        <p:txBody>
          <a:bodyPr/>
          <a:lstStyle/>
          <a:p>
            <a:r>
              <a:rPr lang="de-AT"/>
              <a:t>SEITE </a:t>
            </a:r>
            <a:fld id="{BE3DC40E-DBBE-4E2D-9EEC-FBF0DA0E9179}" type="slidenum">
              <a:rPr lang="de-AT" smtClean="0"/>
              <a:t>17</a:t>
            </a:fld>
            <a:endParaRPr lang="de-AT" dirty="0"/>
          </a:p>
        </p:txBody>
      </p:sp>
      <p:sp>
        <p:nvSpPr>
          <p:cNvPr id="5" name="Titel 4">
            <a:extLst>
              <a:ext uri="{FF2B5EF4-FFF2-40B4-BE49-F238E27FC236}">
                <a16:creationId xmlns:a16="http://schemas.microsoft.com/office/drawing/2014/main" id="{5EE68913-2238-E51F-EAA3-D044FE4F3F94}"/>
              </a:ext>
            </a:extLst>
          </p:cNvPr>
          <p:cNvSpPr>
            <a:spLocks noGrp="1"/>
          </p:cNvSpPr>
          <p:nvPr>
            <p:ph type="title"/>
          </p:nvPr>
        </p:nvSpPr>
        <p:spPr/>
        <p:txBody>
          <a:bodyPr/>
          <a:lstStyle/>
          <a:p>
            <a:r>
              <a:rPr lang="de-AT" dirty="0"/>
              <a:t>Ökonomischer Werkzeugkoffer</a:t>
            </a:r>
          </a:p>
        </p:txBody>
      </p:sp>
    </p:spTree>
    <p:extLst>
      <p:ext uri="{BB962C8B-B14F-4D97-AF65-F5344CB8AC3E}">
        <p14:creationId xmlns:p14="http://schemas.microsoft.com/office/powerpoint/2010/main" val="107179023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AD40C-3A9C-8CA2-E88D-80D67C2388C2}"/>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05E0B779-63BF-CD91-88F0-7F949AB7435E}"/>
              </a:ext>
            </a:extLst>
          </p:cNvPr>
          <p:cNvSpPr>
            <a:spLocks noGrp="1"/>
          </p:cNvSpPr>
          <p:nvPr>
            <p:ph idx="1"/>
          </p:nvPr>
        </p:nvSpPr>
        <p:spPr>
          <a:xfrm>
            <a:off x="462019" y="1344613"/>
            <a:ext cx="8540732" cy="3853905"/>
          </a:xfrm>
        </p:spPr>
        <p:txBody>
          <a:bodyPr/>
          <a:lstStyle/>
          <a:p>
            <a:pPr marL="342900" indent="-342900">
              <a:buFont typeface="+mj-lt"/>
              <a:buAutoNum type="arabicPeriod"/>
            </a:pPr>
            <a:r>
              <a:rPr lang="de-AT" dirty="0">
                <a:solidFill>
                  <a:schemeClr val="bg1">
                    <a:lumMod val="65000"/>
                  </a:schemeClr>
                </a:solidFill>
              </a:rPr>
              <a:t>Grüne Technologien, technologische Innovationen</a:t>
            </a:r>
          </a:p>
          <a:p>
            <a:pPr marL="342900" indent="-342900">
              <a:buFont typeface="+mj-lt"/>
              <a:buAutoNum type="arabicPeriod"/>
            </a:pPr>
            <a:r>
              <a:rPr lang="de-AT" dirty="0">
                <a:solidFill>
                  <a:schemeClr val="bg1">
                    <a:lumMod val="65000"/>
                  </a:schemeClr>
                </a:solidFill>
              </a:rPr>
              <a:t>Grüne Präferenzen</a:t>
            </a:r>
          </a:p>
          <a:p>
            <a:pPr marL="342900" indent="-342900">
              <a:buFont typeface="+mj-lt"/>
              <a:buAutoNum type="arabicPeriod"/>
            </a:pPr>
            <a:r>
              <a:rPr lang="de-AT" dirty="0"/>
              <a:t>Korrektur der relativen Preise</a:t>
            </a:r>
          </a:p>
          <a:p>
            <a:pPr marL="342900" indent="-342900">
              <a:buFont typeface="+mj-lt"/>
              <a:buAutoNum type="arabicPeriod"/>
            </a:pPr>
            <a:r>
              <a:rPr lang="de-AT" dirty="0">
                <a:solidFill>
                  <a:schemeClr val="bg1">
                    <a:lumMod val="65000"/>
                  </a:schemeClr>
                </a:solidFill>
              </a:rPr>
              <a:t>Strukturen (Labels, Standards, Verbote; Infrastrukturen; soziale Strukturen)</a:t>
            </a:r>
          </a:p>
          <a:p>
            <a:pPr marL="342900" indent="-342900">
              <a:buFont typeface="+mj-lt"/>
              <a:buAutoNum type="arabicPeriod"/>
            </a:pPr>
            <a:r>
              <a:rPr lang="de-AT" dirty="0">
                <a:solidFill>
                  <a:schemeClr val="bg1">
                    <a:lumMod val="65000"/>
                  </a:schemeClr>
                </a:solidFill>
              </a:rPr>
              <a:t>Klimaschutz durch Zusammenwirken der gesamten Regierung (Whole-of-</a:t>
            </a:r>
            <a:r>
              <a:rPr lang="de-AT" dirty="0" err="1">
                <a:solidFill>
                  <a:schemeClr val="bg1">
                    <a:lumMod val="65000"/>
                  </a:schemeClr>
                </a:solidFill>
              </a:rPr>
              <a:t>gvmt</a:t>
            </a:r>
            <a:r>
              <a:rPr lang="de-AT" dirty="0">
                <a:solidFill>
                  <a:schemeClr val="bg1">
                    <a:lumMod val="65000"/>
                  </a:schemeClr>
                </a:solidFill>
              </a:rPr>
              <a:t>)</a:t>
            </a:r>
          </a:p>
          <a:p>
            <a:pPr marL="342900" indent="-342900">
              <a:buFont typeface="+mj-lt"/>
              <a:buAutoNum type="arabicPeriod"/>
            </a:pPr>
            <a:r>
              <a:rPr lang="de-AT" dirty="0">
                <a:solidFill>
                  <a:schemeClr val="bg1">
                    <a:lumMod val="65000"/>
                  </a:schemeClr>
                </a:solidFill>
              </a:rPr>
              <a:t>Positive Zukunftsbilder; Partizipation an Gestaltung der Transition</a:t>
            </a:r>
          </a:p>
          <a:p>
            <a:pPr marL="342900" indent="-342900">
              <a:buFont typeface="+mj-lt"/>
              <a:buAutoNum type="arabicPeriod"/>
            </a:pPr>
            <a:r>
              <a:rPr lang="de-AT" dirty="0">
                <a:solidFill>
                  <a:schemeClr val="bg1">
                    <a:lumMod val="65000"/>
                  </a:schemeClr>
                </a:solidFill>
              </a:rPr>
              <a:t>Fokus auf Bedürfnisse</a:t>
            </a:r>
          </a:p>
          <a:p>
            <a:pPr marL="342900" indent="-342900">
              <a:buFont typeface="+mj-lt"/>
              <a:buAutoNum type="arabicPeriod"/>
            </a:pPr>
            <a:r>
              <a:rPr lang="de-AT" dirty="0">
                <a:solidFill>
                  <a:schemeClr val="bg1">
                    <a:lumMod val="65000"/>
                  </a:schemeClr>
                </a:solidFill>
              </a:rPr>
              <a:t>Signale setzen und Unternehmen befähigen, klimaneutralen Geschäftsmodelle zu entwickeln; institutionelle Innovationen</a:t>
            </a:r>
          </a:p>
        </p:txBody>
      </p:sp>
      <p:sp>
        <p:nvSpPr>
          <p:cNvPr id="3" name="Fußzeilenplatzhalter 2">
            <a:extLst>
              <a:ext uri="{FF2B5EF4-FFF2-40B4-BE49-F238E27FC236}">
                <a16:creationId xmlns:a16="http://schemas.microsoft.com/office/drawing/2014/main" id="{9460A9FA-BCE6-F5F9-4F47-59B9715C9EE6}"/>
              </a:ext>
            </a:extLst>
          </p:cNvPr>
          <p:cNvSpPr>
            <a:spLocks noGrp="1"/>
          </p:cNvSpPr>
          <p:nvPr>
            <p:ph type="ftr" sz="quarter" idx="11"/>
          </p:nvPr>
        </p:nvSpPr>
        <p:spPr/>
        <p:txBody>
          <a:bodyPr/>
          <a:lstStyle/>
          <a:p>
            <a:r>
              <a:rPr lang="de-AT"/>
              <a:t>Fusszeile</a:t>
            </a:r>
            <a:endParaRPr lang="de-AT" dirty="0"/>
          </a:p>
        </p:txBody>
      </p:sp>
      <p:sp>
        <p:nvSpPr>
          <p:cNvPr id="4" name="Foliennummernplatzhalter 3">
            <a:extLst>
              <a:ext uri="{FF2B5EF4-FFF2-40B4-BE49-F238E27FC236}">
                <a16:creationId xmlns:a16="http://schemas.microsoft.com/office/drawing/2014/main" id="{0A7929CE-A857-0E26-F631-49ED2F6ACF48}"/>
              </a:ext>
            </a:extLst>
          </p:cNvPr>
          <p:cNvSpPr>
            <a:spLocks noGrp="1"/>
          </p:cNvSpPr>
          <p:nvPr>
            <p:ph type="sldNum" sz="quarter" idx="12"/>
          </p:nvPr>
        </p:nvSpPr>
        <p:spPr/>
        <p:txBody>
          <a:bodyPr/>
          <a:lstStyle/>
          <a:p>
            <a:r>
              <a:rPr lang="de-AT"/>
              <a:t>SEITE </a:t>
            </a:r>
            <a:fld id="{BE3DC40E-DBBE-4E2D-9EEC-FBF0DA0E9179}" type="slidenum">
              <a:rPr lang="de-AT" smtClean="0"/>
              <a:t>18</a:t>
            </a:fld>
            <a:endParaRPr lang="de-AT" dirty="0"/>
          </a:p>
        </p:txBody>
      </p:sp>
      <p:sp>
        <p:nvSpPr>
          <p:cNvPr id="5" name="Titel 4">
            <a:extLst>
              <a:ext uri="{FF2B5EF4-FFF2-40B4-BE49-F238E27FC236}">
                <a16:creationId xmlns:a16="http://schemas.microsoft.com/office/drawing/2014/main" id="{66A89F79-21AA-AF10-D57A-BF2DF63D149E}"/>
              </a:ext>
            </a:extLst>
          </p:cNvPr>
          <p:cNvSpPr>
            <a:spLocks noGrp="1"/>
          </p:cNvSpPr>
          <p:nvPr>
            <p:ph type="title"/>
          </p:nvPr>
        </p:nvSpPr>
        <p:spPr/>
        <p:txBody>
          <a:bodyPr/>
          <a:lstStyle/>
          <a:p>
            <a:r>
              <a:rPr lang="de-AT" dirty="0"/>
              <a:t>Ökonomischer Werkzeugkoffer</a:t>
            </a:r>
          </a:p>
        </p:txBody>
      </p:sp>
    </p:spTree>
    <p:extLst>
      <p:ext uri="{BB962C8B-B14F-4D97-AF65-F5344CB8AC3E}">
        <p14:creationId xmlns:p14="http://schemas.microsoft.com/office/powerpoint/2010/main" val="333336596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43E3DD12-B3C1-1396-D4E5-71FA6BBD473A}"/>
              </a:ext>
            </a:extLst>
          </p:cNvPr>
          <p:cNvSpPr/>
          <p:nvPr/>
        </p:nvSpPr>
        <p:spPr>
          <a:xfrm>
            <a:off x="0" y="0"/>
            <a:ext cx="9144000" cy="5715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Q</a:t>
            </a:r>
          </a:p>
        </p:txBody>
      </p:sp>
      <p:sp>
        <p:nvSpPr>
          <p:cNvPr id="2" name="Titel 1">
            <a:extLst>
              <a:ext uri="{FF2B5EF4-FFF2-40B4-BE49-F238E27FC236}">
                <a16:creationId xmlns:a16="http://schemas.microsoft.com/office/drawing/2014/main" id="{05413D46-0F9E-738B-1AEC-2FD400C10C07}"/>
              </a:ext>
            </a:extLst>
          </p:cNvPr>
          <p:cNvSpPr>
            <a:spLocks noGrp="1"/>
          </p:cNvSpPr>
          <p:nvPr>
            <p:ph type="title"/>
          </p:nvPr>
        </p:nvSpPr>
        <p:spPr/>
        <p:txBody>
          <a:bodyPr/>
          <a:lstStyle/>
          <a:p>
            <a:r>
              <a:rPr lang="de-AT" dirty="0"/>
              <a:t>CO2-Bepreisung global 2025</a:t>
            </a:r>
          </a:p>
        </p:txBody>
      </p:sp>
      <p:sp>
        <p:nvSpPr>
          <p:cNvPr id="3" name="Fußzeilenplatzhalter 2">
            <a:extLst>
              <a:ext uri="{FF2B5EF4-FFF2-40B4-BE49-F238E27FC236}">
                <a16:creationId xmlns:a16="http://schemas.microsoft.com/office/drawing/2014/main" id="{9EF5D410-F5A5-C8E9-8504-D88B7A5878DD}"/>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4513B3F6-7E87-707A-4A6E-A9B95B76ED29}"/>
              </a:ext>
            </a:extLst>
          </p:cNvPr>
          <p:cNvSpPr>
            <a:spLocks noGrp="1"/>
          </p:cNvSpPr>
          <p:nvPr>
            <p:ph type="sldNum" sz="quarter" idx="12"/>
          </p:nvPr>
        </p:nvSpPr>
        <p:spPr/>
        <p:txBody>
          <a:bodyPr/>
          <a:lstStyle/>
          <a:p>
            <a:fld id="{F96D0670-F97D-48F7-84AE-5F09DD839ED1}" type="slidenum">
              <a:rPr lang="de-AT" smtClean="0"/>
              <a:t>19</a:t>
            </a:fld>
            <a:endParaRPr lang="de-AT"/>
          </a:p>
        </p:txBody>
      </p:sp>
      <p:sp>
        <p:nvSpPr>
          <p:cNvPr id="8" name="Textfeld 7">
            <a:extLst>
              <a:ext uri="{FF2B5EF4-FFF2-40B4-BE49-F238E27FC236}">
                <a16:creationId xmlns:a16="http://schemas.microsoft.com/office/drawing/2014/main" id="{2FB042A2-A88A-D995-3863-BF3563EAE184}"/>
              </a:ext>
            </a:extLst>
          </p:cNvPr>
          <p:cNvSpPr txBox="1"/>
          <p:nvPr/>
        </p:nvSpPr>
        <p:spPr>
          <a:xfrm>
            <a:off x="3882408" y="5362367"/>
            <a:ext cx="5285934" cy="307777"/>
          </a:xfrm>
          <a:prstGeom prst="rect">
            <a:avLst/>
          </a:prstGeom>
          <a:noFill/>
        </p:spPr>
        <p:txBody>
          <a:bodyPr wrap="none" rtlCol="0">
            <a:spAutoFit/>
          </a:bodyPr>
          <a:lstStyle/>
          <a:p>
            <a:r>
              <a:rPr lang="de-AT" sz="1400" dirty="0">
                <a:latin typeface="Calibri" panose="020F0502020204030204" pitchFamily="34" charset="0"/>
                <a:cs typeface="Calibri" panose="020F0502020204030204" pitchFamily="34" charset="0"/>
              </a:rPr>
              <a:t>Quelle: Weltbank 2025, </a:t>
            </a:r>
            <a:r>
              <a:rPr lang="en-US" sz="1400" dirty="0">
                <a:latin typeface="Calibri" panose="020F0502020204030204" pitchFamily="34" charset="0"/>
                <a:cs typeface="Calibri" panose="020F0502020204030204" pitchFamily="34" charset="0"/>
                <a:hlinkClick r:id="rId2"/>
              </a:rPr>
              <a:t>State and Trends of Carbon Pricing Dashboard</a:t>
            </a:r>
            <a:endParaRPr lang="de-AT" sz="1400" dirty="0">
              <a:latin typeface="Calibri" panose="020F0502020204030204" pitchFamily="34" charset="0"/>
              <a:cs typeface="Calibri" panose="020F0502020204030204" pitchFamily="34" charset="0"/>
            </a:endParaRPr>
          </a:p>
        </p:txBody>
      </p:sp>
      <p:pic>
        <p:nvPicPr>
          <p:cNvPr id="12" name="Grafik 11">
            <a:extLst>
              <a:ext uri="{FF2B5EF4-FFF2-40B4-BE49-F238E27FC236}">
                <a16:creationId xmlns:a16="http://schemas.microsoft.com/office/drawing/2014/main" id="{82AE6C03-9FCA-460B-43F9-918377D3EACE}"/>
              </a:ext>
            </a:extLst>
          </p:cNvPr>
          <p:cNvPicPr>
            <a:picLocks noChangeAspect="1"/>
          </p:cNvPicPr>
          <p:nvPr/>
        </p:nvPicPr>
        <p:blipFill>
          <a:blip r:embed="rId3"/>
          <a:srcRect t="7227" r="5639"/>
          <a:stretch/>
        </p:blipFill>
        <p:spPr>
          <a:xfrm>
            <a:off x="-20481" y="1160984"/>
            <a:ext cx="9125730" cy="2990707"/>
          </a:xfrm>
          <a:prstGeom prst="rect">
            <a:avLst/>
          </a:prstGeom>
        </p:spPr>
      </p:pic>
      <p:pic>
        <p:nvPicPr>
          <p:cNvPr id="14" name="Grafik 13">
            <a:extLst>
              <a:ext uri="{FF2B5EF4-FFF2-40B4-BE49-F238E27FC236}">
                <a16:creationId xmlns:a16="http://schemas.microsoft.com/office/drawing/2014/main" id="{16967AC2-190D-B577-F01A-13ABA868C7D8}"/>
              </a:ext>
            </a:extLst>
          </p:cNvPr>
          <p:cNvPicPr>
            <a:picLocks noChangeAspect="1"/>
          </p:cNvPicPr>
          <p:nvPr/>
        </p:nvPicPr>
        <p:blipFill>
          <a:blip r:embed="rId4"/>
          <a:srcRect l="2106" t="28632" r="65489" b="56451"/>
          <a:stretch/>
        </p:blipFill>
        <p:spPr>
          <a:xfrm>
            <a:off x="3341341" y="4330767"/>
            <a:ext cx="2963206" cy="852524"/>
          </a:xfrm>
          <a:prstGeom prst="rect">
            <a:avLst/>
          </a:prstGeom>
        </p:spPr>
      </p:pic>
    </p:spTree>
    <p:extLst>
      <p:ext uri="{BB962C8B-B14F-4D97-AF65-F5344CB8AC3E}">
        <p14:creationId xmlns:p14="http://schemas.microsoft.com/office/powerpoint/2010/main" val="543575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606C5658-4121-363F-B960-49B37B0A8AC8}"/>
              </a:ext>
            </a:extLst>
          </p:cNvPr>
          <p:cNvSpPr>
            <a:spLocks noGrp="1"/>
          </p:cNvSpPr>
          <p:nvPr>
            <p:ph type="title"/>
          </p:nvPr>
        </p:nvSpPr>
        <p:spPr>
          <a:xfrm>
            <a:off x="217713" y="146473"/>
            <a:ext cx="7234675" cy="903822"/>
          </a:xfrm>
        </p:spPr>
        <p:txBody>
          <a:bodyPr/>
          <a:lstStyle/>
          <a:p>
            <a:r>
              <a:rPr lang="de-AT" dirty="0"/>
              <a:t>Wirtschaft eingebettet in Gesellschaft &amp; Natur </a:t>
            </a:r>
          </a:p>
        </p:txBody>
      </p:sp>
      <p:sp>
        <p:nvSpPr>
          <p:cNvPr id="3" name="Foliennummernplatzhalter 2">
            <a:extLst>
              <a:ext uri="{FF2B5EF4-FFF2-40B4-BE49-F238E27FC236}">
                <a16:creationId xmlns:a16="http://schemas.microsoft.com/office/drawing/2014/main" id="{83B5CC20-E98B-C7CD-956D-6D5A17765D04}"/>
              </a:ext>
            </a:extLst>
          </p:cNvPr>
          <p:cNvSpPr>
            <a:spLocks noGrp="1"/>
          </p:cNvSpPr>
          <p:nvPr>
            <p:ph type="sldNum" sz="quarter" idx="4294967295"/>
          </p:nvPr>
        </p:nvSpPr>
        <p:spPr>
          <a:xfrm>
            <a:off x="373500" y="5404502"/>
            <a:ext cx="674462" cy="258762"/>
          </a:xfrm>
        </p:spPr>
        <p:txBody>
          <a:bodyPr/>
          <a:lstStyle/>
          <a:p>
            <a:r>
              <a:rPr lang="de-AT" dirty="0"/>
              <a:t>2</a:t>
            </a:r>
          </a:p>
        </p:txBody>
      </p:sp>
      <p:pic>
        <p:nvPicPr>
          <p:cNvPr id="7" name="Grafik 6" descr="Ein Bild, das Text, Kreis, Screenshot, Schrift enthält.&#10;&#10;Automatisch generierte Beschreibung">
            <a:extLst>
              <a:ext uri="{FF2B5EF4-FFF2-40B4-BE49-F238E27FC236}">
                <a16:creationId xmlns:a16="http://schemas.microsoft.com/office/drawing/2014/main" id="{9BC4D1B0-E6C1-E366-4B6F-3A66FB8132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077" y="1296077"/>
            <a:ext cx="7140656" cy="3870861"/>
          </a:xfrm>
          <a:prstGeom prst="rect">
            <a:avLst/>
          </a:prstGeom>
        </p:spPr>
      </p:pic>
      <p:sp>
        <p:nvSpPr>
          <p:cNvPr id="10" name="Textfeld 9">
            <a:extLst>
              <a:ext uri="{FF2B5EF4-FFF2-40B4-BE49-F238E27FC236}">
                <a16:creationId xmlns:a16="http://schemas.microsoft.com/office/drawing/2014/main" id="{F6302539-40AC-1A89-124E-69FC314AFCA0}"/>
              </a:ext>
            </a:extLst>
          </p:cNvPr>
          <p:cNvSpPr txBox="1"/>
          <p:nvPr/>
        </p:nvSpPr>
        <p:spPr>
          <a:xfrm>
            <a:off x="4922650" y="5191948"/>
            <a:ext cx="3999813" cy="276999"/>
          </a:xfrm>
          <a:prstGeom prst="rect">
            <a:avLst/>
          </a:prstGeom>
          <a:noFill/>
        </p:spPr>
        <p:txBody>
          <a:bodyPr wrap="none" rtlCol="0">
            <a:spAutoFit/>
          </a:bodyPr>
          <a:lstStyle/>
          <a:p>
            <a:r>
              <a:rPr lang="de-AT" sz="1200" dirty="0"/>
              <a:t>Quelle: angelehnt an Goodwin, Harris et al. 2022</a:t>
            </a:r>
          </a:p>
        </p:txBody>
      </p:sp>
    </p:spTree>
    <p:extLst>
      <p:ext uri="{BB962C8B-B14F-4D97-AF65-F5344CB8AC3E}">
        <p14:creationId xmlns:p14="http://schemas.microsoft.com/office/powerpoint/2010/main" val="313804559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92BF9-72C9-52EF-FE61-7697B6FDEE54}"/>
            </a:ext>
          </a:extLst>
        </p:cNvPr>
        <p:cNvGrpSpPr/>
        <p:nvPr/>
      </p:nvGrpSpPr>
      <p:grpSpPr>
        <a:xfrm>
          <a:off x="0" y="0"/>
          <a:ext cx="0" cy="0"/>
          <a:chOff x="0" y="0"/>
          <a:chExt cx="0" cy="0"/>
        </a:xfrm>
      </p:grpSpPr>
      <p:sp>
        <p:nvSpPr>
          <p:cNvPr id="7" name="Rechteck 6">
            <a:extLst>
              <a:ext uri="{FF2B5EF4-FFF2-40B4-BE49-F238E27FC236}">
                <a16:creationId xmlns:a16="http://schemas.microsoft.com/office/drawing/2014/main" id="{23C51945-6144-31CF-FBF4-04EEEAA80E02}"/>
              </a:ext>
            </a:extLst>
          </p:cNvPr>
          <p:cNvSpPr/>
          <p:nvPr/>
        </p:nvSpPr>
        <p:spPr>
          <a:xfrm>
            <a:off x="0" y="0"/>
            <a:ext cx="9144000" cy="5715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el 1">
            <a:extLst>
              <a:ext uri="{FF2B5EF4-FFF2-40B4-BE49-F238E27FC236}">
                <a16:creationId xmlns:a16="http://schemas.microsoft.com/office/drawing/2014/main" id="{16F6CC6C-F11B-1532-0DBB-DB886E7AAE39}"/>
              </a:ext>
            </a:extLst>
          </p:cNvPr>
          <p:cNvSpPr>
            <a:spLocks noGrp="1"/>
          </p:cNvSpPr>
          <p:nvPr>
            <p:ph type="title"/>
          </p:nvPr>
        </p:nvSpPr>
        <p:spPr/>
        <p:txBody>
          <a:bodyPr/>
          <a:lstStyle/>
          <a:p>
            <a:r>
              <a:rPr lang="de-AT" dirty="0"/>
              <a:t>CO2-Preise global 2025</a:t>
            </a:r>
          </a:p>
        </p:txBody>
      </p:sp>
      <p:sp>
        <p:nvSpPr>
          <p:cNvPr id="3" name="Fußzeilenplatzhalter 2">
            <a:extLst>
              <a:ext uri="{FF2B5EF4-FFF2-40B4-BE49-F238E27FC236}">
                <a16:creationId xmlns:a16="http://schemas.microsoft.com/office/drawing/2014/main" id="{8550BD79-5D97-90C6-7C9C-606C51CDCC5B}"/>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F86F62D5-B18B-D37F-DEB9-5159D61DCDE5}"/>
              </a:ext>
            </a:extLst>
          </p:cNvPr>
          <p:cNvSpPr>
            <a:spLocks noGrp="1"/>
          </p:cNvSpPr>
          <p:nvPr>
            <p:ph type="sldNum" sz="quarter" idx="12"/>
          </p:nvPr>
        </p:nvSpPr>
        <p:spPr/>
        <p:txBody>
          <a:bodyPr/>
          <a:lstStyle/>
          <a:p>
            <a:fld id="{F96D0670-F97D-48F7-84AE-5F09DD839ED1}" type="slidenum">
              <a:rPr lang="de-AT" smtClean="0"/>
              <a:t>20</a:t>
            </a:fld>
            <a:endParaRPr lang="de-AT"/>
          </a:p>
        </p:txBody>
      </p:sp>
      <p:pic>
        <p:nvPicPr>
          <p:cNvPr id="8" name="Grafik 7">
            <a:extLst>
              <a:ext uri="{FF2B5EF4-FFF2-40B4-BE49-F238E27FC236}">
                <a16:creationId xmlns:a16="http://schemas.microsoft.com/office/drawing/2014/main" id="{CA648127-44A8-B9A6-4854-553863892AC8}"/>
              </a:ext>
            </a:extLst>
          </p:cNvPr>
          <p:cNvPicPr>
            <a:picLocks noChangeAspect="1"/>
          </p:cNvPicPr>
          <p:nvPr/>
        </p:nvPicPr>
        <p:blipFill>
          <a:blip r:embed="rId2"/>
          <a:srcRect t="7239"/>
          <a:stretch/>
        </p:blipFill>
        <p:spPr>
          <a:xfrm>
            <a:off x="316257" y="1127531"/>
            <a:ext cx="7345709" cy="4542613"/>
          </a:xfrm>
          <a:prstGeom prst="rect">
            <a:avLst/>
          </a:prstGeom>
        </p:spPr>
      </p:pic>
      <p:sp>
        <p:nvSpPr>
          <p:cNvPr id="9" name="Textfeld 8">
            <a:extLst>
              <a:ext uri="{FF2B5EF4-FFF2-40B4-BE49-F238E27FC236}">
                <a16:creationId xmlns:a16="http://schemas.microsoft.com/office/drawing/2014/main" id="{F542AD0C-C8BC-816C-664E-9609632ACBB3}"/>
              </a:ext>
            </a:extLst>
          </p:cNvPr>
          <p:cNvSpPr txBox="1"/>
          <p:nvPr/>
        </p:nvSpPr>
        <p:spPr>
          <a:xfrm>
            <a:off x="3858066" y="5328050"/>
            <a:ext cx="5285934" cy="307777"/>
          </a:xfrm>
          <a:prstGeom prst="rect">
            <a:avLst/>
          </a:prstGeom>
          <a:noFill/>
        </p:spPr>
        <p:txBody>
          <a:bodyPr wrap="none" rtlCol="0">
            <a:spAutoFit/>
          </a:bodyPr>
          <a:lstStyle/>
          <a:p>
            <a:r>
              <a:rPr lang="de-AT" sz="1400" dirty="0">
                <a:latin typeface="Calibri" panose="020F0502020204030204" pitchFamily="34" charset="0"/>
                <a:cs typeface="Calibri" panose="020F0502020204030204" pitchFamily="34" charset="0"/>
              </a:rPr>
              <a:t>Quelle: Weltbank 2025, </a:t>
            </a:r>
            <a:r>
              <a:rPr lang="en-US" sz="1400" dirty="0">
                <a:latin typeface="Calibri" panose="020F0502020204030204" pitchFamily="34" charset="0"/>
                <a:cs typeface="Calibri" panose="020F0502020204030204" pitchFamily="34" charset="0"/>
                <a:hlinkClick r:id="rId3"/>
              </a:rPr>
              <a:t>State and Trends of Carbon Pricing Dashboard</a:t>
            </a:r>
            <a:endParaRPr lang="de-AT"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6841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FC6B1-0D41-6884-CC78-F4E608D9F98F}"/>
            </a:ext>
          </a:extLst>
        </p:cNvPr>
        <p:cNvGrpSpPr/>
        <p:nvPr/>
      </p:nvGrpSpPr>
      <p:grpSpPr>
        <a:xfrm>
          <a:off x="0" y="0"/>
          <a:ext cx="0" cy="0"/>
          <a:chOff x="0" y="0"/>
          <a:chExt cx="0" cy="0"/>
        </a:xfrm>
      </p:grpSpPr>
      <p:sp>
        <p:nvSpPr>
          <p:cNvPr id="7" name="Rechteck 6">
            <a:extLst>
              <a:ext uri="{FF2B5EF4-FFF2-40B4-BE49-F238E27FC236}">
                <a16:creationId xmlns:a16="http://schemas.microsoft.com/office/drawing/2014/main" id="{AD58ACF8-A443-5ECD-282B-EE74E6AFAD09}"/>
              </a:ext>
            </a:extLst>
          </p:cNvPr>
          <p:cNvSpPr/>
          <p:nvPr/>
        </p:nvSpPr>
        <p:spPr>
          <a:xfrm>
            <a:off x="0" y="0"/>
            <a:ext cx="9144000" cy="5715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el 1">
            <a:extLst>
              <a:ext uri="{FF2B5EF4-FFF2-40B4-BE49-F238E27FC236}">
                <a16:creationId xmlns:a16="http://schemas.microsoft.com/office/drawing/2014/main" id="{AE26074B-EFCC-0F61-7DF8-3E3A97AD3DA6}"/>
              </a:ext>
            </a:extLst>
          </p:cNvPr>
          <p:cNvSpPr>
            <a:spLocks noGrp="1"/>
          </p:cNvSpPr>
          <p:nvPr>
            <p:ph type="title"/>
          </p:nvPr>
        </p:nvSpPr>
        <p:spPr>
          <a:xfrm>
            <a:off x="462407" y="139700"/>
            <a:ext cx="7842819" cy="903822"/>
          </a:xfrm>
        </p:spPr>
        <p:txBody>
          <a:bodyPr/>
          <a:lstStyle/>
          <a:p>
            <a:r>
              <a:rPr lang="de-AT" dirty="0"/>
              <a:t>Staatseinnahmen aus CO2-Preisen global 2024</a:t>
            </a:r>
          </a:p>
        </p:txBody>
      </p:sp>
      <p:sp>
        <p:nvSpPr>
          <p:cNvPr id="3" name="Fußzeilenplatzhalter 2">
            <a:extLst>
              <a:ext uri="{FF2B5EF4-FFF2-40B4-BE49-F238E27FC236}">
                <a16:creationId xmlns:a16="http://schemas.microsoft.com/office/drawing/2014/main" id="{99F27E86-AC20-D7F6-FBED-7C0C5E77E5BC}"/>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085ECAC0-B1D1-160F-21EF-445E0BF77F3E}"/>
              </a:ext>
            </a:extLst>
          </p:cNvPr>
          <p:cNvSpPr>
            <a:spLocks noGrp="1"/>
          </p:cNvSpPr>
          <p:nvPr>
            <p:ph type="sldNum" sz="quarter" idx="12"/>
          </p:nvPr>
        </p:nvSpPr>
        <p:spPr/>
        <p:txBody>
          <a:bodyPr/>
          <a:lstStyle/>
          <a:p>
            <a:fld id="{F96D0670-F97D-48F7-84AE-5F09DD839ED1}" type="slidenum">
              <a:rPr lang="de-AT" smtClean="0"/>
              <a:t>21</a:t>
            </a:fld>
            <a:endParaRPr lang="de-AT"/>
          </a:p>
        </p:txBody>
      </p:sp>
      <p:sp>
        <p:nvSpPr>
          <p:cNvPr id="9" name="Textfeld 8">
            <a:extLst>
              <a:ext uri="{FF2B5EF4-FFF2-40B4-BE49-F238E27FC236}">
                <a16:creationId xmlns:a16="http://schemas.microsoft.com/office/drawing/2014/main" id="{4CC7C75D-3C61-36F6-ECF9-FF4B1BD4C0E8}"/>
              </a:ext>
            </a:extLst>
          </p:cNvPr>
          <p:cNvSpPr txBox="1"/>
          <p:nvPr/>
        </p:nvSpPr>
        <p:spPr>
          <a:xfrm>
            <a:off x="3858066" y="5328050"/>
            <a:ext cx="5285934" cy="307777"/>
          </a:xfrm>
          <a:prstGeom prst="rect">
            <a:avLst/>
          </a:prstGeom>
          <a:noFill/>
        </p:spPr>
        <p:txBody>
          <a:bodyPr wrap="none" rtlCol="0">
            <a:spAutoFit/>
          </a:bodyPr>
          <a:lstStyle/>
          <a:p>
            <a:r>
              <a:rPr lang="de-AT" sz="1400" dirty="0">
                <a:latin typeface="Calibri" panose="020F0502020204030204" pitchFamily="34" charset="0"/>
                <a:cs typeface="Calibri" panose="020F0502020204030204" pitchFamily="34" charset="0"/>
              </a:rPr>
              <a:t>Quelle: Weltbank 2025, </a:t>
            </a:r>
            <a:r>
              <a:rPr lang="en-US" sz="1400" dirty="0">
                <a:latin typeface="Calibri" panose="020F0502020204030204" pitchFamily="34" charset="0"/>
                <a:cs typeface="Calibri" panose="020F0502020204030204" pitchFamily="34" charset="0"/>
                <a:hlinkClick r:id="rId2"/>
              </a:rPr>
              <a:t>State and Trends of Carbon Pricing Dashboard</a:t>
            </a:r>
            <a:endParaRPr lang="de-AT" sz="1400" dirty="0">
              <a:latin typeface="Calibri" panose="020F0502020204030204" pitchFamily="34" charset="0"/>
              <a:cs typeface="Calibri" panose="020F0502020204030204" pitchFamily="34" charset="0"/>
            </a:endParaRPr>
          </a:p>
        </p:txBody>
      </p:sp>
      <p:pic>
        <p:nvPicPr>
          <p:cNvPr id="6" name="Grafik 5">
            <a:extLst>
              <a:ext uri="{FF2B5EF4-FFF2-40B4-BE49-F238E27FC236}">
                <a16:creationId xmlns:a16="http://schemas.microsoft.com/office/drawing/2014/main" id="{0D8409FA-E623-D949-4FE1-210A81138AFB}"/>
              </a:ext>
            </a:extLst>
          </p:cNvPr>
          <p:cNvPicPr>
            <a:picLocks noChangeAspect="1"/>
          </p:cNvPicPr>
          <p:nvPr/>
        </p:nvPicPr>
        <p:blipFill>
          <a:blip r:embed="rId3"/>
          <a:srcRect l="2707" t="30074" r="57808" b="41775"/>
          <a:stretch/>
        </p:blipFill>
        <p:spPr>
          <a:xfrm>
            <a:off x="1196282" y="1567542"/>
            <a:ext cx="6517679" cy="2904151"/>
          </a:xfrm>
          <a:prstGeom prst="rect">
            <a:avLst/>
          </a:prstGeom>
        </p:spPr>
      </p:pic>
    </p:spTree>
    <p:extLst>
      <p:ext uri="{BB962C8B-B14F-4D97-AF65-F5344CB8AC3E}">
        <p14:creationId xmlns:p14="http://schemas.microsoft.com/office/powerpoint/2010/main" val="2363250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a:extLst>
              <a:ext uri="{FF2B5EF4-FFF2-40B4-BE49-F238E27FC236}">
                <a16:creationId xmlns:a16="http://schemas.microsoft.com/office/drawing/2014/main" id="{0FDD1A26-0434-ED48-B7C9-E06CE349E7D3}"/>
              </a:ext>
            </a:extLst>
          </p:cNvPr>
          <p:cNvSpPr>
            <a:spLocks noGrp="1"/>
          </p:cNvSpPr>
          <p:nvPr>
            <p:ph idx="1"/>
          </p:nvPr>
        </p:nvSpPr>
        <p:spPr>
          <a:xfrm>
            <a:off x="462019" y="1344613"/>
            <a:ext cx="4701652" cy="3853905"/>
          </a:xfrm>
        </p:spPr>
        <p:txBody>
          <a:bodyPr>
            <a:normAutofit fontScale="92500" lnSpcReduction="20000"/>
          </a:bodyPr>
          <a:lstStyle/>
          <a:p>
            <a:r>
              <a:rPr lang="en-US" sz="1800" dirty="0">
                <a:latin typeface="Calibri" panose="020F0502020204030204" pitchFamily="34" charset="0"/>
                <a:cs typeface="Calibri" panose="020F0502020204030204" pitchFamily="34" charset="0"/>
              </a:rPr>
              <a:t>“Please estimate the likely impact (severity) of the following risks over a 10-year period.“</a:t>
            </a:r>
          </a:p>
          <a:p>
            <a:r>
              <a:rPr lang="en-US" sz="1800" dirty="0">
                <a:latin typeface="Calibri" panose="020F0502020204030204" pitchFamily="34" charset="0"/>
                <a:cs typeface="Calibri" panose="020F0502020204030204" pitchFamily="34" charset="0"/>
              </a:rPr>
              <a:t>The </a:t>
            </a:r>
            <a:r>
              <a:rPr lang="en-US" sz="1800" b="1" dirty="0">
                <a:latin typeface="Calibri" panose="020F0502020204030204" pitchFamily="34" charset="0"/>
                <a:cs typeface="Calibri" panose="020F0502020204030204" pitchFamily="34" charset="0"/>
              </a:rPr>
              <a:t>impacts of environmental risks have worsened </a:t>
            </a:r>
            <a:r>
              <a:rPr lang="en-US" sz="1800" dirty="0">
                <a:latin typeface="Calibri" panose="020F0502020204030204" pitchFamily="34" charset="0"/>
                <a:cs typeface="Calibri" panose="020F0502020204030204" pitchFamily="34" charset="0"/>
              </a:rPr>
              <a:t>in intensity and frequency since the Global Risks Report was launched in 2006. </a:t>
            </a:r>
          </a:p>
          <a:p>
            <a:r>
              <a:rPr lang="en-US" sz="1800" dirty="0">
                <a:latin typeface="Calibri" panose="020F0502020204030204" pitchFamily="34" charset="0"/>
                <a:cs typeface="Calibri" panose="020F0502020204030204" pitchFamily="34" charset="0"/>
              </a:rPr>
              <a:t>The outlook for environmental risks over the next decade is alarming; </a:t>
            </a:r>
            <a:r>
              <a:rPr lang="en-US" sz="1800" b="1" dirty="0">
                <a:latin typeface="Calibri" panose="020F0502020204030204" pitchFamily="34" charset="0"/>
                <a:cs typeface="Calibri" panose="020F0502020204030204" pitchFamily="34" charset="0"/>
              </a:rPr>
              <a:t>environmental risks </a:t>
            </a:r>
            <a:r>
              <a:rPr lang="en-US" sz="1800" dirty="0">
                <a:latin typeface="Calibri" panose="020F0502020204030204" pitchFamily="34" charset="0"/>
                <a:cs typeface="Calibri" panose="020F0502020204030204" pitchFamily="34" charset="0"/>
              </a:rPr>
              <a:t>present of all 33 risks in the GRPS the </a:t>
            </a:r>
            <a:r>
              <a:rPr lang="en-US" sz="1800" b="1" dirty="0">
                <a:latin typeface="Calibri" panose="020F0502020204030204" pitchFamily="34" charset="0"/>
                <a:cs typeface="Calibri" panose="020F0502020204030204" pitchFamily="34" charset="0"/>
              </a:rPr>
              <a:t>most significant deterioration</a:t>
            </a:r>
            <a:r>
              <a:rPr lang="en-US" sz="1800" dirty="0">
                <a:latin typeface="Calibri" panose="020F0502020204030204" pitchFamily="34" charset="0"/>
                <a:cs typeface="Calibri" panose="020F0502020204030204" pitchFamily="34" charset="0"/>
              </a:rPr>
              <a:t>.</a:t>
            </a:r>
          </a:p>
          <a:p>
            <a:r>
              <a:rPr lang="en-US" sz="1800" dirty="0">
                <a:latin typeface="Calibri" panose="020F0502020204030204" pitchFamily="34" charset="0"/>
                <a:cs typeface="Calibri" panose="020F0502020204030204" pitchFamily="34" charset="0"/>
              </a:rPr>
              <a:t>Extreme weather events are anticipated to become even more of a concern than they already are, with this risk being top ranked in the 10-year risk list for the second year running. </a:t>
            </a:r>
          </a:p>
          <a:p>
            <a:r>
              <a:rPr lang="en-US" sz="1800" b="1" dirty="0">
                <a:latin typeface="Calibri" panose="020F0502020204030204" pitchFamily="34" charset="0"/>
                <a:cs typeface="Calibri" panose="020F0502020204030204" pitchFamily="34" charset="0"/>
              </a:rPr>
              <a:t>Younger survey respondents </a:t>
            </a:r>
            <a:r>
              <a:rPr lang="en-US" sz="1800" dirty="0">
                <a:latin typeface="Calibri" panose="020F0502020204030204" pitchFamily="34" charset="0"/>
                <a:cs typeface="Calibri" panose="020F0502020204030204" pitchFamily="34" charset="0"/>
              </a:rPr>
              <a:t>of the GRPS are </a:t>
            </a:r>
            <a:r>
              <a:rPr lang="en-US" sz="1800" b="1" dirty="0">
                <a:latin typeface="Calibri" panose="020F0502020204030204" pitchFamily="34" charset="0"/>
                <a:cs typeface="Calibri" panose="020F0502020204030204" pitchFamily="34" charset="0"/>
              </a:rPr>
              <a:t>more concerned </a:t>
            </a:r>
            <a:r>
              <a:rPr lang="en-US" sz="1800" dirty="0">
                <a:latin typeface="Calibri" panose="020F0502020204030204" pitchFamily="34" charset="0"/>
                <a:cs typeface="Calibri" panose="020F0502020204030204" pitchFamily="34" charset="0"/>
              </a:rPr>
              <a:t>about risks related to environmental issues than older age groups.</a:t>
            </a:r>
          </a:p>
        </p:txBody>
      </p:sp>
      <p:sp>
        <p:nvSpPr>
          <p:cNvPr id="2" name="Fußzeilenplatzhalter 1">
            <a:extLst>
              <a:ext uri="{FF2B5EF4-FFF2-40B4-BE49-F238E27FC236}">
                <a16:creationId xmlns:a16="http://schemas.microsoft.com/office/drawing/2014/main" id="{A1EA15B6-A764-63F5-2F89-0228FFD66CE3}"/>
              </a:ext>
            </a:extLst>
          </p:cNvPr>
          <p:cNvSpPr>
            <a:spLocks noGrp="1"/>
          </p:cNvSpPr>
          <p:nvPr>
            <p:ph type="ftr" sz="quarter" idx="11"/>
          </p:nvPr>
        </p:nvSpPr>
        <p:spPr/>
        <p:txBody>
          <a:bodyPr/>
          <a:lstStyle/>
          <a:p>
            <a:r>
              <a:rPr lang="de-AT" sz="800" dirty="0"/>
              <a:t>Economy </a:t>
            </a:r>
            <a:r>
              <a:rPr lang="de-AT" sz="800" dirty="0" err="1"/>
              <a:t>within</a:t>
            </a:r>
            <a:r>
              <a:rPr lang="de-AT" sz="800" dirty="0"/>
              <a:t> </a:t>
            </a:r>
            <a:r>
              <a:rPr lang="de-AT" sz="800" dirty="0" err="1"/>
              <a:t>planetary</a:t>
            </a:r>
            <a:r>
              <a:rPr lang="de-AT" sz="800" dirty="0"/>
              <a:t> </a:t>
            </a:r>
            <a:r>
              <a:rPr lang="de-AT" sz="800" dirty="0" err="1"/>
              <a:t>boundaries</a:t>
            </a:r>
            <a:endParaRPr lang="de-AT" sz="800" dirty="0"/>
          </a:p>
        </p:txBody>
      </p:sp>
      <p:sp>
        <p:nvSpPr>
          <p:cNvPr id="3" name="Foliennummernplatzhalter 2">
            <a:extLst>
              <a:ext uri="{FF2B5EF4-FFF2-40B4-BE49-F238E27FC236}">
                <a16:creationId xmlns:a16="http://schemas.microsoft.com/office/drawing/2014/main" id="{8D04391E-CA92-A3D2-C9D7-E557943CADCE}"/>
              </a:ext>
            </a:extLst>
          </p:cNvPr>
          <p:cNvSpPr>
            <a:spLocks noGrp="1"/>
          </p:cNvSpPr>
          <p:nvPr>
            <p:ph type="sldNum" sz="quarter" idx="12"/>
          </p:nvPr>
        </p:nvSpPr>
        <p:spPr/>
        <p:txBody>
          <a:bodyPr/>
          <a:lstStyle/>
          <a:p>
            <a:fld id="{F46B5E71-1EB1-476C-A699-C2EC47065D1A}" type="slidenum">
              <a:rPr lang="de-AT" smtClean="0"/>
              <a:t>22</a:t>
            </a:fld>
            <a:endParaRPr lang="de-AT"/>
          </a:p>
        </p:txBody>
      </p:sp>
      <p:sp>
        <p:nvSpPr>
          <p:cNvPr id="6" name="Titel 5">
            <a:extLst>
              <a:ext uri="{FF2B5EF4-FFF2-40B4-BE49-F238E27FC236}">
                <a16:creationId xmlns:a16="http://schemas.microsoft.com/office/drawing/2014/main" id="{F2ACB36E-AC40-CD22-A0ED-45536D4E7C96}"/>
              </a:ext>
            </a:extLst>
          </p:cNvPr>
          <p:cNvSpPr>
            <a:spLocks noGrp="1"/>
          </p:cNvSpPr>
          <p:nvPr>
            <p:ph type="title"/>
          </p:nvPr>
        </p:nvSpPr>
        <p:spPr/>
        <p:txBody>
          <a:bodyPr>
            <a:normAutofit/>
          </a:bodyPr>
          <a:lstStyle/>
          <a:p>
            <a:r>
              <a:rPr lang="en-US" dirty="0"/>
              <a:t>Global risks ranked by severity over the long term</a:t>
            </a:r>
            <a:endParaRPr lang="de-AT" dirty="0"/>
          </a:p>
        </p:txBody>
      </p:sp>
      <p:pic>
        <p:nvPicPr>
          <p:cNvPr id="5" name="Grafik 4">
            <a:extLst>
              <a:ext uri="{FF2B5EF4-FFF2-40B4-BE49-F238E27FC236}">
                <a16:creationId xmlns:a16="http://schemas.microsoft.com/office/drawing/2014/main" id="{E6FFB8AE-3A76-1ECC-D9AA-0822E86B67DC}"/>
              </a:ext>
            </a:extLst>
          </p:cNvPr>
          <p:cNvPicPr>
            <a:picLocks noChangeAspect="1"/>
          </p:cNvPicPr>
          <p:nvPr/>
        </p:nvPicPr>
        <p:blipFill>
          <a:blip r:embed="rId2"/>
          <a:stretch>
            <a:fillRect/>
          </a:stretch>
        </p:blipFill>
        <p:spPr>
          <a:xfrm>
            <a:off x="5298699" y="1149457"/>
            <a:ext cx="3463964" cy="3348978"/>
          </a:xfrm>
          <a:prstGeom prst="rect">
            <a:avLst/>
          </a:prstGeom>
        </p:spPr>
      </p:pic>
      <p:sp>
        <p:nvSpPr>
          <p:cNvPr id="9" name="Textfeld 8">
            <a:extLst>
              <a:ext uri="{FF2B5EF4-FFF2-40B4-BE49-F238E27FC236}">
                <a16:creationId xmlns:a16="http://schemas.microsoft.com/office/drawing/2014/main" id="{50F2D70E-2C58-C89E-2056-6677BAE6507E}"/>
              </a:ext>
            </a:extLst>
          </p:cNvPr>
          <p:cNvSpPr txBox="1"/>
          <p:nvPr/>
        </p:nvSpPr>
        <p:spPr>
          <a:xfrm>
            <a:off x="5419726" y="4498435"/>
            <a:ext cx="3342937" cy="523220"/>
          </a:xfrm>
          <a:prstGeom prst="rect">
            <a:avLst/>
          </a:prstGeom>
          <a:noFill/>
        </p:spPr>
        <p:txBody>
          <a:bodyPr wrap="square">
            <a:spAutoFit/>
          </a:bodyPr>
          <a:lstStyle/>
          <a:p>
            <a:pPr algn="r"/>
            <a:r>
              <a:rPr lang="en-US" sz="1400" b="0" i="0" u="none" strike="noStrike" baseline="0" dirty="0">
                <a:latin typeface="Calibri" panose="020F0502020204030204" pitchFamily="34" charset="0"/>
                <a:cs typeface="Calibri" panose="020F0502020204030204" pitchFamily="34" charset="0"/>
              </a:rPr>
              <a:t>Source: World Economic Forum Global Risks </a:t>
            </a:r>
            <a:r>
              <a:rPr lang="de-AT" sz="1400" b="0" i="0" u="none" strike="noStrike" baseline="0" dirty="0" err="1">
                <a:latin typeface="Calibri" panose="020F0502020204030204" pitchFamily="34" charset="0"/>
                <a:cs typeface="Calibri" panose="020F0502020204030204" pitchFamily="34" charset="0"/>
              </a:rPr>
              <a:t>Perception</a:t>
            </a:r>
            <a:r>
              <a:rPr lang="de-AT" sz="1400" b="0" i="0" u="none" strike="noStrike" baseline="0" dirty="0">
                <a:latin typeface="Calibri" panose="020F0502020204030204" pitchFamily="34" charset="0"/>
                <a:cs typeface="Calibri" panose="020F0502020204030204" pitchFamily="34" charset="0"/>
              </a:rPr>
              <a:t> Survey 2024-2025</a:t>
            </a:r>
            <a:r>
              <a:rPr lang="en-US" sz="1400" dirty="0">
                <a:latin typeface="Calibri" panose="020F0502020204030204" pitchFamily="34" charset="0"/>
                <a:cs typeface="Calibri" panose="020F0502020204030204" pitchFamily="34" charset="0"/>
              </a:rPr>
              <a:t> </a:t>
            </a:r>
            <a:endParaRPr lang="de-AT"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002637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D29A6683-39F8-D58D-B02C-A2AFF25248A8}"/>
              </a:ext>
            </a:extLst>
          </p:cNvPr>
          <p:cNvSpPr>
            <a:spLocks noGrp="1"/>
          </p:cNvSpPr>
          <p:nvPr>
            <p:ph type="ftr" sz="quarter" idx="11"/>
          </p:nvPr>
        </p:nvSpPr>
        <p:spPr/>
        <p:txBody>
          <a:bodyPr/>
          <a:lstStyle/>
          <a:p>
            <a:endParaRPr lang="de-AT"/>
          </a:p>
        </p:txBody>
      </p:sp>
      <p:sp>
        <p:nvSpPr>
          <p:cNvPr id="3" name="Foliennummernplatzhalter 2">
            <a:extLst>
              <a:ext uri="{FF2B5EF4-FFF2-40B4-BE49-F238E27FC236}">
                <a16:creationId xmlns:a16="http://schemas.microsoft.com/office/drawing/2014/main" id="{A903CB0D-7D64-147E-9E75-7E0D469E01F6}"/>
              </a:ext>
            </a:extLst>
          </p:cNvPr>
          <p:cNvSpPr>
            <a:spLocks noGrp="1"/>
          </p:cNvSpPr>
          <p:nvPr>
            <p:ph type="sldNum" sz="quarter" idx="12"/>
          </p:nvPr>
        </p:nvSpPr>
        <p:spPr/>
        <p:txBody>
          <a:bodyPr/>
          <a:lstStyle/>
          <a:p>
            <a:fld id="{F46B5E71-1EB1-476C-A699-C2EC47065D1A}" type="slidenum">
              <a:rPr lang="de-AT" smtClean="0"/>
              <a:t>23</a:t>
            </a:fld>
            <a:endParaRPr lang="de-AT"/>
          </a:p>
        </p:txBody>
      </p:sp>
      <p:pic>
        <p:nvPicPr>
          <p:cNvPr id="5" name="Grafik 4">
            <a:extLst>
              <a:ext uri="{FF2B5EF4-FFF2-40B4-BE49-F238E27FC236}">
                <a16:creationId xmlns:a16="http://schemas.microsoft.com/office/drawing/2014/main" id="{6BB39075-F943-06D4-26FB-BCFE9014FD91}"/>
              </a:ext>
            </a:extLst>
          </p:cNvPr>
          <p:cNvPicPr>
            <a:picLocks noChangeAspect="1"/>
          </p:cNvPicPr>
          <p:nvPr/>
        </p:nvPicPr>
        <p:blipFill>
          <a:blip r:embed="rId2"/>
          <a:stretch>
            <a:fillRect/>
          </a:stretch>
        </p:blipFill>
        <p:spPr>
          <a:xfrm>
            <a:off x="2147207" y="5762"/>
            <a:ext cx="4816344" cy="5664382"/>
          </a:xfrm>
          <a:prstGeom prst="rect">
            <a:avLst/>
          </a:prstGeom>
        </p:spPr>
      </p:pic>
    </p:spTree>
    <p:extLst>
      <p:ext uri="{BB962C8B-B14F-4D97-AF65-F5344CB8AC3E}">
        <p14:creationId xmlns:p14="http://schemas.microsoft.com/office/powerpoint/2010/main" val="507442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843A2-2C14-A8D3-4C26-40EE67B707C2}"/>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7A19AE64-ACAE-630A-CDB7-42DEF39F9DA1}"/>
              </a:ext>
            </a:extLst>
          </p:cNvPr>
          <p:cNvSpPr>
            <a:spLocks noGrp="1"/>
          </p:cNvSpPr>
          <p:nvPr>
            <p:ph idx="1"/>
          </p:nvPr>
        </p:nvSpPr>
        <p:spPr>
          <a:xfrm>
            <a:off x="462018" y="1344613"/>
            <a:ext cx="8585337" cy="3853905"/>
          </a:xfrm>
        </p:spPr>
        <p:txBody>
          <a:bodyPr/>
          <a:lstStyle/>
          <a:p>
            <a:pPr marL="342900" indent="-342900">
              <a:buFont typeface="+mj-lt"/>
              <a:buAutoNum type="arabicPeriod"/>
            </a:pPr>
            <a:r>
              <a:rPr lang="de-AT" dirty="0">
                <a:solidFill>
                  <a:schemeClr val="bg1">
                    <a:lumMod val="65000"/>
                  </a:schemeClr>
                </a:solidFill>
              </a:rPr>
              <a:t>Grüne Technologien, technologische Innovationen</a:t>
            </a:r>
          </a:p>
          <a:p>
            <a:pPr marL="342900" indent="-342900">
              <a:buFont typeface="+mj-lt"/>
              <a:buAutoNum type="arabicPeriod"/>
            </a:pPr>
            <a:r>
              <a:rPr lang="de-AT" dirty="0">
                <a:solidFill>
                  <a:schemeClr val="bg1">
                    <a:lumMod val="65000"/>
                  </a:schemeClr>
                </a:solidFill>
              </a:rPr>
              <a:t>Grüne Präferenzen</a:t>
            </a:r>
          </a:p>
          <a:p>
            <a:pPr marL="342900" indent="-342900">
              <a:buFont typeface="+mj-lt"/>
              <a:buAutoNum type="arabicPeriod"/>
            </a:pPr>
            <a:r>
              <a:rPr lang="de-AT" dirty="0">
                <a:solidFill>
                  <a:schemeClr val="bg1">
                    <a:lumMod val="65000"/>
                  </a:schemeClr>
                </a:solidFill>
              </a:rPr>
              <a:t>Korrektur der relativen Preise</a:t>
            </a:r>
          </a:p>
          <a:p>
            <a:pPr marL="342900" indent="-342900">
              <a:buFont typeface="+mj-lt"/>
              <a:buAutoNum type="arabicPeriod"/>
            </a:pPr>
            <a:r>
              <a:rPr lang="de-AT" dirty="0"/>
              <a:t>Strukturen (Labels, Standards, Verbote; Infrastrukturen; soziale Strukturen)</a:t>
            </a:r>
          </a:p>
          <a:p>
            <a:pPr marL="342900" indent="-342900">
              <a:buFont typeface="+mj-lt"/>
              <a:buAutoNum type="arabicPeriod"/>
            </a:pPr>
            <a:r>
              <a:rPr lang="de-AT" dirty="0">
                <a:solidFill>
                  <a:schemeClr val="bg1">
                    <a:lumMod val="65000"/>
                  </a:schemeClr>
                </a:solidFill>
              </a:rPr>
              <a:t>Klimaschutz durch Zusammenwirken der gesamten Regierung (Whole-of-</a:t>
            </a:r>
            <a:r>
              <a:rPr lang="de-AT" dirty="0" err="1">
                <a:solidFill>
                  <a:schemeClr val="bg1">
                    <a:lumMod val="65000"/>
                  </a:schemeClr>
                </a:solidFill>
              </a:rPr>
              <a:t>gvmt</a:t>
            </a:r>
            <a:r>
              <a:rPr lang="de-AT" dirty="0">
                <a:solidFill>
                  <a:schemeClr val="bg1">
                    <a:lumMod val="65000"/>
                  </a:schemeClr>
                </a:solidFill>
              </a:rPr>
              <a:t>)</a:t>
            </a:r>
          </a:p>
          <a:p>
            <a:pPr marL="342900" indent="-342900">
              <a:buFont typeface="+mj-lt"/>
              <a:buAutoNum type="arabicPeriod"/>
            </a:pPr>
            <a:r>
              <a:rPr lang="de-AT" dirty="0">
                <a:solidFill>
                  <a:schemeClr val="bg1">
                    <a:lumMod val="65000"/>
                  </a:schemeClr>
                </a:solidFill>
              </a:rPr>
              <a:t>Positive Zukunftsbilder; Partizipation an Gestaltung der Transition</a:t>
            </a:r>
          </a:p>
          <a:p>
            <a:pPr marL="342900" indent="-342900">
              <a:buFont typeface="+mj-lt"/>
              <a:buAutoNum type="arabicPeriod"/>
            </a:pPr>
            <a:r>
              <a:rPr lang="de-AT" dirty="0">
                <a:solidFill>
                  <a:schemeClr val="bg1">
                    <a:lumMod val="65000"/>
                  </a:schemeClr>
                </a:solidFill>
              </a:rPr>
              <a:t>Fokus auf Bedürfnisse</a:t>
            </a:r>
          </a:p>
          <a:p>
            <a:pPr marL="342900" indent="-342900">
              <a:buFont typeface="+mj-lt"/>
              <a:buAutoNum type="arabicPeriod"/>
            </a:pPr>
            <a:r>
              <a:rPr lang="de-AT" dirty="0">
                <a:solidFill>
                  <a:schemeClr val="bg1">
                    <a:lumMod val="65000"/>
                  </a:schemeClr>
                </a:solidFill>
              </a:rPr>
              <a:t>Signale setzen und Unternehmen befähigen, klimaneutralen Geschäftsmodelle zu entwickeln; institutionelle Innovationen </a:t>
            </a:r>
          </a:p>
        </p:txBody>
      </p:sp>
      <p:sp>
        <p:nvSpPr>
          <p:cNvPr id="3" name="Fußzeilenplatzhalter 2">
            <a:extLst>
              <a:ext uri="{FF2B5EF4-FFF2-40B4-BE49-F238E27FC236}">
                <a16:creationId xmlns:a16="http://schemas.microsoft.com/office/drawing/2014/main" id="{2F4D9E05-6F46-2679-F4CF-45DA369F2086}"/>
              </a:ext>
            </a:extLst>
          </p:cNvPr>
          <p:cNvSpPr>
            <a:spLocks noGrp="1"/>
          </p:cNvSpPr>
          <p:nvPr>
            <p:ph type="ftr" sz="quarter" idx="11"/>
          </p:nvPr>
        </p:nvSpPr>
        <p:spPr/>
        <p:txBody>
          <a:bodyPr/>
          <a:lstStyle/>
          <a:p>
            <a:r>
              <a:rPr lang="de-AT"/>
              <a:t>Fusszeile</a:t>
            </a:r>
            <a:endParaRPr lang="de-AT" dirty="0"/>
          </a:p>
        </p:txBody>
      </p:sp>
      <p:sp>
        <p:nvSpPr>
          <p:cNvPr id="4" name="Foliennummernplatzhalter 3">
            <a:extLst>
              <a:ext uri="{FF2B5EF4-FFF2-40B4-BE49-F238E27FC236}">
                <a16:creationId xmlns:a16="http://schemas.microsoft.com/office/drawing/2014/main" id="{BFA5B864-ED2F-C1FD-0A20-2184FC7D7A50}"/>
              </a:ext>
            </a:extLst>
          </p:cNvPr>
          <p:cNvSpPr>
            <a:spLocks noGrp="1"/>
          </p:cNvSpPr>
          <p:nvPr>
            <p:ph type="sldNum" sz="quarter" idx="12"/>
          </p:nvPr>
        </p:nvSpPr>
        <p:spPr/>
        <p:txBody>
          <a:bodyPr/>
          <a:lstStyle/>
          <a:p>
            <a:r>
              <a:rPr lang="de-AT"/>
              <a:t>SEITE </a:t>
            </a:r>
            <a:fld id="{BE3DC40E-DBBE-4E2D-9EEC-FBF0DA0E9179}" type="slidenum">
              <a:rPr lang="de-AT" smtClean="0"/>
              <a:t>24</a:t>
            </a:fld>
            <a:endParaRPr lang="de-AT" dirty="0"/>
          </a:p>
        </p:txBody>
      </p:sp>
      <p:sp>
        <p:nvSpPr>
          <p:cNvPr id="5" name="Titel 4">
            <a:extLst>
              <a:ext uri="{FF2B5EF4-FFF2-40B4-BE49-F238E27FC236}">
                <a16:creationId xmlns:a16="http://schemas.microsoft.com/office/drawing/2014/main" id="{66326387-DFE5-6CEB-1AC2-622C0454517B}"/>
              </a:ext>
            </a:extLst>
          </p:cNvPr>
          <p:cNvSpPr>
            <a:spLocks noGrp="1"/>
          </p:cNvSpPr>
          <p:nvPr>
            <p:ph type="title"/>
          </p:nvPr>
        </p:nvSpPr>
        <p:spPr/>
        <p:txBody>
          <a:bodyPr/>
          <a:lstStyle/>
          <a:p>
            <a:r>
              <a:rPr lang="de-AT" dirty="0"/>
              <a:t>Ökonomischer Werkzeugkoffer</a:t>
            </a:r>
          </a:p>
        </p:txBody>
      </p:sp>
    </p:spTree>
    <p:extLst>
      <p:ext uri="{BB962C8B-B14F-4D97-AF65-F5344CB8AC3E}">
        <p14:creationId xmlns:p14="http://schemas.microsoft.com/office/powerpoint/2010/main" val="241169015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7386F-5A8F-183A-EFCF-DB97E912E54F}"/>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49245CC6-0A40-E5A7-7892-632A8DB83ED0}"/>
              </a:ext>
            </a:extLst>
          </p:cNvPr>
          <p:cNvSpPr>
            <a:spLocks noGrp="1"/>
          </p:cNvSpPr>
          <p:nvPr>
            <p:ph idx="1"/>
          </p:nvPr>
        </p:nvSpPr>
        <p:spPr>
          <a:xfrm>
            <a:off x="462018" y="1248508"/>
            <a:ext cx="8400627" cy="4079629"/>
          </a:xfrm>
        </p:spPr>
        <p:txBody>
          <a:bodyPr>
            <a:normAutofit lnSpcReduction="10000"/>
          </a:bodyPr>
          <a:lstStyle/>
          <a:p>
            <a:pPr>
              <a:buNone/>
            </a:pPr>
            <a:r>
              <a:rPr lang="de-AT" b="1" dirty="0"/>
              <a:t>Ziel:</a:t>
            </a:r>
            <a:br>
              <a:rPr lang="de-AT" dirty="0"/>
            </a:br>
            <a:r>
              <a:rPr lang="de-AT" dirty="0"/>
              <a:t>Systematische Ex-post-Bewertung wirksamer Klimapolitiken zur Schließung der Emissionslücke gemäß Pariser Abkommen</a:t>
            </a:r>
          </a:p>
          <a:p>
            <a:pPr>
              <a:buNone/>
            </a:pPr>
            <a:r>
              <a:rPr lang="de-AT" b="1" dirty="0"/>
              <a:t>Datenbasis &amp; Methode:</a:t>
            </a:r>
            <a:endParaRPr lang="de-AT" dirty="0"/>
          </a:p>
          <a:p>
            <a:pPr>
              <a:buFont typeface="Arial" panose="020B0604020202020204" pitchFamily="34" charset="0"/>
              <a:buChar char="•"/>
            </a:pPr>
            <a:r>
              <a:rPr lang="de-AT" dirty="0"/>
              <a:t>1.500 Klimapolitiken in 41 Ländern (1998–2022) aus OECD-Datenbank</a:t>
            </a:r>
          </a:p>
          <a:p>
            <a:pPr>
              <a:buFont typeface="Arial" panose="020B0604020202020204" pitchFamily="34" charset="0"/>
              <a:buChar char="•"/>
            </a:pPr>
            <a:r>
              <a:rPr lang="de-AT" dirty="0"/>
              <a:t>Analyse mit </a:t>
            </a:r>
            <a:r>
              <a:rPr lang="de-AT" dirty="0" err="1"/>
              <a:t>Machine</a:t>
            </a:r>
            <a:r>
              <a:rPr lang="de-AT" dirty="0"/>
              <a:t>-Learning-basierter </a:t>
            </a:r>
            <a:r>
              <a:rPr lang="de-AT" dirty="0" err="1"/>
              <a:t>Difference</a:t>
            </a:r>
            <a:r>
              <a:rPr lang="de-AT" dirty="0"/>
              <a:t>-in-</a:t>
            </a:r>
            <a:r>
              <a:rPr lang="de-AT" dirty="0" err="1"/>
              <a:t>Differences</a:t>
            </a:r>
            <a:r>
              <a:rPr lang="de-AT" dirty="0"/>
              <a:t> (DID)-Methode zur Erkennung </a:t>
            </a:r>
            <a:r>
              <a:rPr lang="de-AT" b="1" dirty="0"/>
              <a:t>struktureller Emissionsbrüche</a:t>
            </a:r>
            <a:endParaRPr lang="de-AT" dirty="0"/>
          </a:p>
          <a:p>
            <a:pPr>
              <a:buFont typeface="Arial" panose="020B0604020202020204" pitchFamily="34" charset="0"/>
              <a:buChar char="•"/>
            </a:pPr>
            <a:r>
              <a:rPr lang="de-AT" dirty="0"/>
              <a:t>Bewertung der Kausalwirkung und Attribuierung an konkrete Politikinstrumente</a:t>
            </a:r>
          </a:p>
          <a:p>
            <a:pPr>
              <a:buNone/>
            </a:pPr>
            <a:r>
              <a:rPr lang="de-AT" b="1" dirty="0"/>
              <a:t>Ergebnisse (Kernaussagen):</a:t>
            </a:r>
            <a:endParaRPr lang="de-AT" dirty="0"/>
          </a:p>
          <a:p>
            <a:pPr>
              <a:buFont typeface="Arial" panose="020B0604020202020204" pitchFamily="34" charset="0"/>
              <a:buChar char="•"/>
            </a:pPr>
            <a:r>
              <a:rPr lang="de-AT" dirty="0"/>
              <a:t>Nur </a:t>
            </a:r>
            <a:r>
              <a:rPr lang="de-AT" b="1" dirty="0"/>
              <a:t>69 signifikante Emissionsbrüche</a:t>
            </a:r>
            <a:r>
              <a:rPr lang="de-AT" dirty="0"/>
              <a:t>, davon 63 mit konkreten Politiken verknüpft</a:t>
            </a:r>
          </a:p>
          <a:p>
            <a:pPr>
              <a:buFont typeface="Arial" panose="020B0604020202020204" pitchFamily="34" charset="0"/>
              <a:buChar char="•"/>
            </a:pPr>
            <a:r>
              <a:rPr lang="de-AT" dirty="0"/>
              <a:t>Gesamteffekt: Reduktion von </a:t>
            </a:r>
            <a:r>
              <a:rPr lang="de-AT" b="1" dirty="0"/>
              <a:t>0,6–1,8 </a:t>
            </a:r>
            <a:r>
              <a:rPr lang="de-AT" b="1" dirty="0" err="1"/>
              <a:t>Gt</a:t>
            </a:r>
            <a:r>
              <a:rPr lang="de-AT" b="1" dirty="0"/>
              <a:t> CO₂</a:t>
            </a:r>
            <a:endParaRPr lang="de-AT" dirty="0"/>
          </a:p>
          <a:p>
            <a:pPr>
              <a:buFont typeface="Arial" panose="020B0604020202020204" pitchFamily="34" charset="0"/>
              <a:buChar char="•"/>
            </a:pPr>
            <a:r>
              <a:rPr lang="de-AT" dirty="0"/>
              <a:t>Sektoren: Gebäude (24), Transport (19), Industrie (16), Strom (10)</a:t>
            </a:r>
          </a:p>
          <a:p>
            <a:pPr>
              <a:buFont typeface="Arial" panose="020B0604020202020204" pitchFamily="34" charset="0"/>
              <a:buChar char="•"/>
            </a:pPr>
            <a:r>
              <a:rPr lang="de-AT" dirty="0"/>
              <a:t>Politiken in Entwicklungsländern oft bisher wenig untersucht</a:t>
            </a:r>
          </a:p>
        </p:txBody>
      </p:sp>
      <p:sp>
        <p:nvSpPr>
          <p:cNvPr id="4" name="Foliennummernplatzhalter 3">
            <a:extLst>
              <a:ext uri="{FF2B5EF4-FFF2-40B4-BE49-F238E27FC236}">
                <a16:creationId xmlns:a16="http://schemas.microsoft.com/office/drawing/2014/main" id="{B403F0CC-8CC7-DC31-7D8D-76F45B3D6B4B}"/>
              </a:ext>
            </a:extLst>
          </p:cNvPr>
          <p:cNvSpPr>
            <a:spLocks noGrp="1"/>
          </p:cNvSpPr>
          <p:nvPr>
            <p:ph type="sldNum" sz="quarter" idx="12"/>
          </p:nvPr>
        </p:nvSpPr>
        <p:spPr/>
        <p:txBody>
          <a:bodyPr/>
          <a:lstStyle/>
          <a:p>
            <a:r>
              <a:rPr lang="de-AT"/>
              <a:t>SEITE </a:t>
            </a:r>
            <a:fld id="{BE3DC40E-DBBE-4E2D-9EEC-FBF0DA0E9179}" type="slidenum">
              <a:rPr lang="de-AT" smtClean="0"/>
              <a:t>25</a:t>
            </a:fld>
            <a:endParaRPr lang="de-AT" dirty="0"/>
          </a:p>
        </p:txBody>
      </p:sp>
      <p:sp>
        <p:nvSpPr>
          <p:cNvPr id="5" name="Titel 4">
            <a:extLst>
              <a:ext uri="{FF2B5EF4-FFF2-40B4-BE49-F238E27FC236}">
                <a16:creationId xmlns:a16="http://schemas.microsoft.com/office/drawing/2014/main" id="{17B00420-E98B-6728-8FEF-6D524E472E4D}"/>
              </a:ext>
            </a:extLst>
          </p:cNvPr>
          <p:cNvSpPr>
            <a:spLocks noGrp="1"/>
          </p:cNvSpPr>
          <p:nvPr>
            <p:ph type="title"/>
          </p:nvPr>
        </p:nvSpPr>
        <p:spPr/>
        <p:txBody>
          <a:bodyPr>
            <a:normAutofit fontScale="90000"/>
          </a:bodyPr>
          <a:lstStyle/>
          <a:p>
            <a:r>
              <a:rPr lang="de-AT" dirty="0"/>
              <a:t>Welcher Mix von Politikmaßnahmen schafft die ausreichende absolute Entkopplung?</a:t>
            </a:r>
          </a:p>
        </p:txBody>
      </p:sp>
      <p:sp>
        <p:nvSpPr>
          <p:cNvPr id="6" name="Textfeld 5">
            <a:extLst>
              <a:ext uri="{FF2B5EF4-FFF2-40B4-BE49-F238E27FC236}">
                <a16:creationId xmlns:a16="http://schemas.microsoft.com/office/drawing/2014/main" id="{3CA79B1B-A102-0711-1EBD-0E54A9B07374}"/>
              </a:ext>
            </a:extLst>
          </p:cNvPr>
          <p:cNvSpPr txBox="1"/>
          <p:nvPr/>
        </p:nvSpPr>
        <p:spPr>
          <a:xfrm>
            <a:off x="4899255" y="5335858"/>
            <a:ext cx="2624436" cy="261610"/>
          </a:xfrm>
          <a:prstGeom prst="rect">
            <a:avLst/>
          </a:prstGeom>
          <a:noFill/>
        </p:spPr>
        <p:txBody>
          <a:bodyPr wrap="none" rtlCol="0">
            <a:spAutoFit/>
          </a:bodyPr>
          <a:lstStyle/>
          <a:p>
            <a:r>
              <a:rPr lang="de-AT" sz="1100" dirty="0"/>
              <a:t>Quelle: Stechemesser et al. 2024</a:t>
            </a:r>
          </a:p>
        </p:txBody>
      </p:sp>
    </p:spTree>
    <p:extLst>
      <p:ext uri="{BB962C8B-B14F-4D97-AF65-F5344CB8AC3E}">
        <p14:creationId xmlns:p14="http://schemas.microsoft.com/office/powerpoint/2010/main" val="263117958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70AC4-4E3D-F68A-B85A-76442D666B58}"/>
            </a:ext>
          </a:extLst>
        </p:cNvPr>
        <p:cNvGrpSpPr/>
        <p:nvPr/>
      </p:nvGrpSpPr>
      <p:grpSpPr>
        <a:xfrm>
          <a:off x="0" y="0"/>
          <a:ext cx="0" cy="0"/>
          <a:chOff x="0" y="0"/>
          <a:chExt cx="0" cy="0"/>
        </a:xfrm>
      </p:grpSpPr>
      <p:sp>
        <p:nvSpPr>
          <p:cNvPr id="11" name="Inhaltsplatzhalter 10">
            <a:extLst>
              <a:ext uri="{FF2B5EF4-FFF2-40B4-BE49-F238E27FC236}">
                <a16:creationId xmlns:a16="http://schemas.microsoft.com/office/drawing/2014/main" id="{0BD21E57-AD71-FBCE-9743-0DB3AA01B350}"/>
              </a:ext>
            </a:extLst>
          </p:cNvPr>
          <p:cNvSpPr>
            <a:spLocks noGrp="1"/>
          </p:cNvSpPr>
          <p:nvPr>
            <p:ph idx="1"/>
          </p:nvPr>
        </p:nvSpPr>
        <p:spPr>
          <a:xfrm>
            <a:off x="462407" y="1139238"/>
            <a:ext cx="8109164" cy="3853905"/>
          </a:xfrm>
        </p:spPr>
        <p:txBody>
          <a:bodyPr/>
          <a:lstStyle/>
          <a:p>
            <a:r>
              <a:rPr lang="de-AT" b="1" dirty="0"/>
              <a:t>Policy Mixes sind wirksamer als Einzelinstrumente </a:t>
            </a:r>
            <a:r>
              <a:rPr lang="de-AT" dirty="0"/>
              <a:t>(in 70 % der Brüche mehrere Instrumente beteiligt)</a:t>
            </a:r>
          </a:p>
          <a:p>
            <a:r>
              <a:rPr lang="de-AT" dirty="0"/>
              <a:t>Preisbasierte Instrumente (v.a. CO₂-Steuer, ETS) wirken auch allein stark</a:t>
            </a:r>
          </a:p>
          <a:p>
            <a:r>
              <a:rPr lang="de-AT" b="1" dirty="0"/>
              <a:t>Nicht-preisbasierte Maßnahmen </a:t>
            </a:r>
            <a:r>
              <a:rPr lang="de-AT" dirty="0"/>
              <a:t>(z. B. Verbote, Standards, Labels, Subventionen) </a:t>
            </a:r>
            <a:r>
              <a:rPr lang="de-AT" b="1" dirty="0"/>
              <a:t>benötigen Ergänzung durch Preisinstrumente</a:t>
            </a:r>
          </a:p>
          <a:p>
            <a:pPr marL="0" indent="0">
              <a:buNone/>
            </a:pPr>
            <a:endParaRPr lang="de-AT" dirty="0"/>
          </a:p>
          <a:p>
            <a:pPr marL="0" indent="0">
              <a:buNone/>
            </a:pPr>
            <a:r>
              <a:rPr lang="de-AT" dirty="0"/>
              <a:t>Sektor- &amp; Länderunterschiede:</a:t>
            </a:r>
          </a:p>
          <a:p>
            <a:pPr marL="0" indent="0">
              <a:buNone/>
            </a:pPr>
            <a:endParaRPr lang="de-AT" dirty="0"/>
          </a:p>
        </p:txBody>
      </p:sp>
      <p:sp>
        <p:nvSpPr>
          <p:cNvPr id="4" name="Foliennummernplatzhalter 3">
            <a:extLst>
              <a:ext uri="{FF2B5EF4-FFF2-40B4-BE49-F238E27FC236}">
                <a16:creationId xmlns:a16="http://schemas.microsoft.com/office/drawing/2014/main" id="{367C0324-32D1-F635-315E-3CE2B8BB0D51}"/>
              </a:ext>
            </a:extLst>
          </p:cNvPr>
          <p:cNvSpPr>
            <a:spLocks noGrp="1"/>
          </p:cNvSpPr>
          <p:nvPr>
            <p:ph type="sldNum" sz="quarter" idx="12"/>
          </p:nvPr>
        </p:nvSpPr>
        <p:spPr/>
        <p:txBody>
          <a:bodyPr/>
          <a:lstStyle/>
          <a:p>
            <a:r>
              <a:rPr lang="de-AT"/>
              <a:t>SEITE </a:t>
            </a:r>
            <a:fld id="{BE3DC40E-DBBE-4E2D-9EEC-FBF0DA0E9179}" type="slidenum">
              <a:rPr lang="de-AT" smtClean="0"/>
              <a:t>26</a:t>
            </a:fld>
            <a:endParaRPr lang="de-AT" dirty="0"/>
          </a:p>
        </p:txBody>
      </p:sp>
      <p:sp>
        <p:nvSpPr>
          <p:cNvPr id="5" name="Titel 4">
            <a:extLst>
              <a:ext uri="{FF2B5EF4-FFF2-40B4-BE49-F238E27FC236}">
                <a16:creationId xmlns:a16="http://schemas.microsoft.com/office/drawing/2014/main" id="{65E40E16-7E71-31BA-774A-C56D097522A3}"/>
              </a:ext>
            </a:extLst>
          </p:cNvPr>
          <p:cNvSpPr>
            <a:spLocks noGrp="1"/>
          </p:cNvSpPr>
          <p:nvPr>
            <p:ph type="title"/>
          </p:nvPr>
        </p:nvSpPr>
        <p:spPr/>
        <p:txBody>
          <a:bodyPr>
            <a:normAutofit fontScale="90000"/>
          </a:bodyPr>
          <a:lstStyle/>
          <a:p>
            <a:r>
              <a:rPr lang="de-AT" dirty="0"/>
              <a:t>Welcher Mix von Politikmaßnahmen schafft die ausreichende absolute Entkopplung?</a:t>
            </a:r>
          </a:p>
        </p:txBody>
      </p:sp>
      <p:sp>
        <p:nvSpPr>
          <p:cNvPr id="6" name="Textfeld 5">
            <a:extLst>
              <a:ext uri="{FF2B5EF4-FFF2-40B4-BE49-F238E27FC236}">
                <a16:creationId xmlns:a16="http://schemas.microsoft.com/office/drawing/2014/main" id="{ACB5B0F5-89F0-A4BC-142F-7E34E5868484}"/>
              </a:ext>
            </a:extLst>
          </p:cNvPr>
          <p:cNvSpPr txBox="1"/>
          <p:nvPr/>
        </p:nvSpPr>
        <p:spPr>
          <a:xfrm>
            <a:off x="4899255" y="5335858"/>
            <a:ext cx="2624436" cy="261610"/>
          </a:xfrm>
          <a:prstGeom prst="rect">
            <a:avLst/>
          </a:prstGeom>
          <a:noFill/>
        </p:spPr>
        <p:txBody>
          <a:bodyPr wrap="none" rtlCol="0">
            <a:spAutoFit/>
          </a:bodyPr>
          <a:lstStyle/>
          <a:p>
            <a:r>
              <a:rPr lang="de-AT" sz="1100" dirty="0"/>
              <a:t>Quelle: Stechemesser et al. 2024</a:t>
            </a:r>
          </a:p>
        </p:txBody>
      </p:sp>
      <p:graphicFrame>
        <p:nvGraphicFramePr>
          <p:cNvPr id="14" name="Tabelle 13">
            <a:extLst>
              <a:ext uri="{FF2B5EF4-FFF2-40B4-BE49-F238E27FC236}">
                <a16:creationId xmlns:a16="http://schemas.microsoft.com/office/drawing/2014/main" id="{4DB8C1B7-7615-7C1A-4064-D5DAAE148F4F}"/>
              </a:ext>
            </a:extLst>
          </p:cNvPr>
          <p:cNvGraphicFramePr>
            <a:graphicFrameLocks noGrp="1"/>
          </p:cNvGraphicFramePr>
          <p:nvPr>
            <p:extLst>
              <p:ext uri="{D42A27DB-BD31-4B8C-83A1-F6EECF244321}">
                <p14:modId xmlns:p14="http://schemas.microsoft.com/office/powerpoint/2010/main" val="3725720805"/>
              </p:ext>
            </p:extLst>
          </p:nvPr>
        </p:nvGraphicFramePr>
        <p:xfrm>
          <a:off x="572429" y="3203063"/>
          <a:ext cx="8047892" cy="2113280"/>
        </p:xfrm>
        <a:graphic>
          <a:graphicData uri="http://schemas.openxmlformats.org/drawingml/2006/table">
            <a:tbl>
              <a:tblPr firstRow="1" bandRow="1">
                <a:tableStyleId>{5C22544A-7EE6-4342-B048-85BDC9FD1C3A}</a:tableStyleId>
              </a:tblPr>
              <a:tblGrid>
                <a:gridCol w="1312984">
                  <a:extLst>
                    <a:ext uri="{9D8B030D-6E8A-4147-A177-3AD203B41FA5}">
                      <a16:colId xmlns:a16="http://schemas.microsoft.com/office/drawing/2014/main" val="833796755"/>
                    </a:ext>
                  </a:extLst>
                </a:gridCol>
                <a:gridCol w="3522785">
                  <a:extLst>
                    <a:ext uri="{9D8B030D-6E8A-4147-A177-3AD203B41FA5}">
                      <a16:colId xmlns:a16="http://schemas.microsoft.com/office/drawing/2014/main" val="3232700222"/>
                    </a:ext>
                  </a:extLst>
                </a:gridCol>
                <a:gridCol w="3212123">
                  <a:extLst>
                    <a:ext uri="{9D8B030D-6E8A-4147-A177-3AD203B41FA5}">
                      <a16:colId xmlns:a16="http://schemas.microsoft.com/office/drawing/2014/main" val="3407091980"/>
                    </a:ext>
                  </a:extLst>
                </a:gridCol>
              </a:tblGrid>
              <a:tr h="370840">
                <a:tc>
                  <a:txBody>
                    <a:bodyPr/>
                    <a:lstStyle/>
                    <a:p>
                      <a:r>
                        <a:rPr lang="de-AT" sz="1200" dirty="0"/>
                        <a:t>Sektor</a:t>
                      </a:r>
                    </a:p>
                  </a:txBody>
                  <a:tcPr/>
                </a:tc>
                <a:tc>
                  <a:txBody>
                    <a:bodyPr/>
                    <a:lstStyle/>
                    <a:p>
                      <a:r>
                        <a:rPr lang="de-AT" sz="1200" dirty="0"/>
                        <a:t>Globaler Norden</a:t>
                      </a:r>
                    </a:p>
                  </a:txBody>
                  <a:tcPr/>
                </a:tc>
                <a:tc>
                  <a:txBody>
                    <a:bodyPr/>
                    <a:lstStyle/>
                    <a:p>
                      <a:r>
                        <a:rPr lang="de-AT" sz="1200" dirty="0"/>
                        <a:t>Globaler Süden</a:t>
                      </a:r>
                    </a:p>
                  </a:txBody>
                  <a:tcPr/>
                </a:tc>
                <a:extLst>
                  <a:ext uri="{0D108BD9-81ED-4DB2-BD59-A6C34878D82A}">
                    <a16:rowId xmlns:a16="http://schemas.microsoft.com/office/drawing/2014/main" val="651910531"/>
                  </a:ext>
                </a:extLst>
              </a:tr>
              <a:tr h="370840">
                <a:tc>
                  <a:txBody>
                    <a:bodyPr/>
                    <a:lstStyle/>
                    <a:p>
                      <a:r>
                        <a:rPr lang="de-AT" sz="1200" dirty="0"/>
                        <a:t>Strom</a:t>
                      </a:r>
                    </a:p>
                  </a:txBody>
                  <a:tcPr anchor="ctr"/>
                </a:tc>
                <a:tc>
                  <a:txBody>
                    <a:bodyPr/>
                    <a:lstStyle/>
                    <a:p>
                      <a:r>
                        <a:rPr lang="de-AT" sz="1200" dirty="0"/>
                        <a:t>Pricing + Regulation</a:t>
                      </a:r>
                    </a:p>
                  </a:txBody>
                  <a:tcPr/>
                </a:tc>
                <a:tc>
                  <a:txBody>
                    <a:bodyPr/>
                    <a:lstStyle/>
                    <a:p>
                      <a:r>
                        <a:rPr lang="de-AT" sz="1200" dirty="0"/>
                        <a:t>Subventionen als Einzelmaßnahme</a:t>
                      </a:r>
                    </a:p>
                  </a:txBody>
                  <a:tcPr/>
                </a:tc>
                <a:extLst>
                  <a:ext uri="{0D108BD9-81ED-4DB2-BD59-A6C34878D82A}">
                    <a16:rowId xmlns:a16="http://schemas.microsoft.com/office/drawing/2014/main" val="3507705248"/>
                  </a:ext>
                </a:extLst>
              </a:tr>
              <a:tr h="370840">
                <a:tc>
                  <a:txBody>
                    <a:bodyPr/>
                    <a:lstStyle/>
                    <a:p>
                      <a:r>
                        <a:rPr lang="de-AT" sz="1200" dirty="0"/>
                        <a:t>Industrie</a:t>
                      </a:r>
                    </a:p>
                  </a:txBody>
                  <a:tcPr/>
                </a:tc>
                <a:tc>
                  <a:txBody>
                    <a:bodyPr/>
                    <a:lstStyle/>
                    <a:p>
                      <a:r>
                        <a:rPr lang="de-AT" sz="1200" dirty="0"/>
                        <a:t>Preisinstrumente allein wirksam</a:t>
                      </a:r>
                    </a:p>
                  </a:txBody>
                  <a:tcPr/>
                </a:tc>
                <a:tc>
                  <a:txBody>
                    <a:bodyPr/>
                    <a:lstStyle/>
                    <a:p>
                      <a:r>
                        <a:rPr lang="en-US" sz="1200" dirty="0"/>
                        <a:t>Mix </a:t>
                      </a:r>
                      <a:r>
                        <a:rPr lang="en-US" sz="1200" dirty="0" err="1"/>
                        <a:t>aus</a:t>
                      </a:r>
                      <a:r>
                        <a:rPr lang="en-US" sz="1200" dirty="0"/>
                        <a:t> </a:t>
                      </a:r>
                      <a:r>
                        <a:rPr lang="en-US" sz="1200" dirty="0" err="1"/>
                        <a:t>Subventionen</a:t>
                      </a:r>
                      <a:r>
                        <a:rPr lang="en-US" sz="1200" dirty="0"/>
                        <a:t>, </a:t>
                      </a:r>
                      <a:r>
                        <a:rPr lang="en-US" sz="1200" dirty="0" err="1"/>
                        <a:t>Preisinstrumente</a:t>
                      </a:r>
                      <a:r>
                        <a:rPr lang="en-US" sz="1200" dirty="0"/>
                        <a:t>, </a:t>
                      </a:r>
                      <a:r>
                        <a:rPr lang="en-US" sz="1200" dirty="0" err="1"/>
                        <a:t>Regulierung</a:t>
                      </a:r>
                      <a:endParaRPr lang="de-AT" sz="1200" dirty="0"/>
                    </a:p>
                  </a:txBody>
                  <a:tcPr/>
                </a:tc>
                <a:extLst>
                  <a:ext uri="{0D108BD9-81ED-4DB2-BD59-A6C34878D82A}">
                    <a16:rowId xmlns:a16="http://schemas.microsoft.com/office/drawing/2014/main" val="3286461409"/>
                  </a:ext>
                </a:extLst>
              </a:tr>
              <a:tr h="370840">
                <a:tc>
                  <a:txBody>
                    <a:bodyPr/>
                    <a:lstStyle/>
                    <a:p>
                      <a:r>
                        <a:rPr lang="de-AT" sz="1200" dirty="0"/>
                        <a:t>Gebäude</a:t>
                      </a:r>
                    </a:p>
                  </a:txBody>
                  <a:tcPr/>
                </a:tc>
                <a:tc>
                  <a:txBody>
                    <a:bodyPr/>
                    <a:lstStyle/>
                    <a:p>
                      <a:r>
                        <a:rPr lang="de-AT" sz="1200" dirty="0"/>
                        <a:t>Breiter Mix; Subventionen dominieren</a:t>
                      </a:r>
                    </a:p>
                  </a:txBody>
                  <a:tcPr/>
                </a:tc>
                <a:tc>
                  <a:txBody>
                    <a:bodyPr/>
                    <a:lstStyle/>
                    <a:p>
                      <a:r>
                        <a:rPr lang="de-AT" sz="1200" dirty="0"/>
                        <a:t>Regulierung (z. B. Standards) besonders wirksam</a:t>
                      </a:r>
                    </a:p>
                  </a:txBody>
                  <a:tcPr/>
                </a:tc>
                <a:extLst>
                  <a:ext uri="{0D108BD9-81ED-4DB2-BD59-A6C34878D82A}">
                    <a16:rowId xmlns:a16="http://schemas.microsoft.com/office/drawing/2014/main" val="1462600594"/>
                  </a:ext>
                </a:extLst>
              </a:tr>
              <a:tr h="370840">
                <a:tc>
                  <a:txBody>
                    <a:bodyPr/>
                    <a:lstStyle/>
                    <a:p>
                      <a:r>
                        <a:rPr lang="de-AT" sz="1200" dirty="0"/>
                        <a:t>Transport</a:t>
                      </a:r>
                    </a:p>
                  </a:txBody>
                  <a:tcPr/>
                </a:tc>
                <a:tc>
                  <a:txBody>
                    <a:bodyPr/>
                    <a:lstStyle/>
                    <a:p>
                      <a:r>
                        <a:rPr lang="de-AT" sz="1200" dirty="0"/>
                        <a:t>Höchstes Potenzial für Policy-Mix-Komplementarität</a:t>
                      </a:r>
                    </a:p>
                  </a:txBody>
                  <a:tcPr/>
                </a:tc>
                <a:tc>
                  <a:txBody>
                    <a:bodyPr/>
                    <a:lstStyle/>
                    <a:p>
                      <a:r>
                        <a:rPr lang="de-AT" sz="1200" dirty="0"/>
                        <a:t>Kombination aus Regulierung, Information und Subventionen</a:t>
                      </a:r>
                    </a:p>
                  </a:txBody>
                  <a:tcPr/>
                </a:tc>
                <a:extLst>
                  <a:ext uri="{0D108BD9-81ED-4DB2-BD59-A6C34878D82A}">
                    <a16:rowId xmlns:a16="http://schemas.microsoft.com/office/drawing/2014/main" val="2308659959"/>
                  </a:ext>
                </a:extLst>
              </a:tr>
            </a:tbl>
          </a:graphicData>
        </a:graphic>
      </p:graphicFrame>
    </p:spTree>
    <p:extLst>
      <p:ext uri="{BB962C8B-B14F-4D97-AF65-F5344CB8AC3E}">
        <p14:creationId xmlns:p14="http://schemas.microsoft.com/office/powerpoint/2010/main" val="324888247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BB64682E-478D-3B30-D338-E1433FCD288A}"/>
              </a:ext>
            </a:extLst>
          </p:cNvPr>
          <p:cNvSpPr>
            <a:spLocks noGrp="1"/>
          </p:cNvSpPr>
          <p:nvPr>
            <p:ph idx="1"/>
          </p:nvPr>
        </p:nvSpPr>
        <p:spPr>
          <a:xfrm>
            <a:off x="462407" y="1158983"/>
            <a:ext cx="7759644" cy="3853905"/>
          </a:xfrm>
        </p:spPr>
        <p:txBody>
          <a:bodyPr>
            <a:norm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de-AT" sz="2400" b="1" kern="100" dirty="0">
                <a:effectLst/>
                <a:latin typeface="Calibri" panose="020F0502020204030204" pitchFamily="34" charset="0"/>
                <a:ea typeface="Aptos" panose="020B0004020202020204" pitchFamily="34" charset="0"/>
                <a:cs typeface="Calibri" panose="020F0502020204030204" pitchFamily="34" charset="0"/>
              </a:rPr>
              <a:t>Freiheit </a:t>
            </a:r>
            <a:r>
              <a:rPr lang="de-AT" sz="2400" b="1" i="1" kern="100" dirty="0">
                <a:effectLst/>
                <a:latin typeface="Calibri" panose="020F0502020204030204" pitchFamily="34" charset="0"/>
                <a:ea typeface="Aptos" panose="020B0004020202020204" pitchFamily="34" charset="0"/>
                <a:cs typeface="Calibri" panose="020F0502020204030204" pitchFamily="34" charset="0"/>
              </a:rPr>
              <a:t>von</a:t>
            </a:r>
            <a:r>
              <a:rPr lang="de-AT" sz="2400" b="1" kern="100" dirty="0">
                <a:effectLst/>
                <a:latin typeface="Calibri" panose="020F0502020204030204" pitchFamily="34" charset="0"/>
                <a:ea typeface="Aptos" panose="020B0004020202020204" pitchFamily="34" charset="0"/>
                <a:cs typeface="Calibri" panose="020F0502020204030204" pitchFamily="34" charset="0"/>
              </a:rPr>
              <a:t> (negative Freiheit):</a:t>
            </a:r>
            <a:r>
              <a:rPr lang="de-AT" sz="2400" kern="100" dirty="0">
                <a:effectLst/>
                <a:latin typeface="Calibri" panose="020F0502020204030204" pitchFamily="34" charset="0"/>
                <a:ea typeface="Aptos" panose="020B0004020202020204" pitchFamily="34" charset="0"/>
                <a:cs typeface="Calibri" panose="020F0502020204030204" pitchFamily="34" charset="0"/>
              </a:rPr>
              <a:t> Abwesenheit von Zwang, Schutz vor Eingriffen – durch Staat, Gesellschaft oder andere Akteure.</a:t>
            </a:r>
          </a:p>
          <a:p>
            <a:pPr marL="342900" lvl="0" indent="-342900">
              <a:lnSpc>
                <a:spcPct val="107000"/>
              </a:lnSpc>
              <a:spcAft>
                <a:spcPts val="800"/>
              </a:spcAft>
              <a:buSzPts val="1000"/>
              <a:buFont typeface="Symbol" panose="05050102010706020507" pitchFamily="18" charset="2"/>
              <a:buChar char=""/>
              <a:tabLst>
                <a:tab pos="457200" algn="l"/>
              </a:tabLst>
            </a:pPr>
            <a:r>
              <a:rPr lang="de-AT" sz="2400" b="1" kern="100" dirty="0">
                <a:effectLst/>
                <a:latin typeface="Calibri" panose="020F0502020204030204" pitchFamily="34" charset="0"/>
                <a:ea typeface="Aptos" panose="020B0004020202020204" pitchFamily="34" charset="0"/>
                <a:cs typeface="Calibri" panose="020F0502020204030204" pitchFamily="34" charset="0"/>
              </a:rPr>
              <a:t>Freiheit </a:t>
            </a:r>
            <a:r>
              <a:rPr lang="de-AT" sz="2400" b="1" i="1" kern="100" dirty="0">
                <a:effectLst/>
                <a:latin typeface="Calibri" panose="020F0502020204030204" pitchFamily="34" charset="0"/>
                <a:ea typeface="Aptos" panose="020B0004020202020204" pitchFamily="34" charset="0"/>
                <a:cs typeface="Calibri" panose="020F0502020204030204" pitchFamily="34" charset="0"/>
              </a:rPr>
              <a:t>zu</a:t>
            </a:r>
            <a:r>
              <a:rPr lang="de-AT" sz="2400" b="1" kern="100" dirty="0">
                <a:effectLst/>
                <a:latin typeface="Calibri" panose="020F0502020204030204" pitchFamily="34" charset="0"/>
                <a:ea typeface="Aptos" panose="020B0004020202020204" pitchFamily="34" charset="0"/>
                <a:cs typeface="Calibri" panose="020F0502020204030204" pitchFamily="34" charset="0"/>
              </a:rPr>
              <a:t> (positive Freiheit):</a:t>
            </a:r>
            <a:r>
              <a:rPr lang="de-AT" sz="2400" kern="100" dirty="0">
                <a:effectLst/>
                <a:latin typeface="Calibri" panose="020F0502020204030204" pitchFamily="34" charset="0"/>
                <a:ea typeface="Aptos" panose="020B0004020202020204" pitchFamily="34" charset="0"/>
                <a:cs typeface="Calibri" panose="020F0502020204030204" pitchFamily="34" charset="0"/>
              </a:rPr>
              <a:t> Fähigkeit und Möglichkeit, das eigene Leben selbstbestimmt zu gestalten – erfordert Ressourcen, Bildung, soziale Teilhabe.</a:t>
            </a:r>
          </a:p>
          <a:p>
            <a:endParaRPr lang="de-AT" sz="2000" dirty="0">
              <a:latin typeface="Calibri" panose="020F0502020204030204" pitchFamily="34" charset="0"/>
              <a:cs typeface="Calibri" panose="020F0502020204030204" pitchFamily="34" charset="0"/>
            </a:endParaRPr>
          </a:p>
        </p:txBody>
      </p:sp>
      <p:sp>
        <p:nvSpPr>
          <p:cNvPr id="2" name="Fußzeilenplatzhalter 1">
            <a:extLst>
              <a:ext uri="{FF2B5EF4-FFF2-40B4-BE49-F238E27FC236}">
                <a16:creationId xmlns:a16="http://schemas.microsoft.com/office/drawing/2014/main" id="{44B85443-68A4-07FD-0C75-A91E7EC6C013}"/>
              </a:ext>
            </a:extLst>
          </p:cNvPr>
          <p:cNvSpPr>
            <a:spLocks noGrp="1"/>
          </p:cNvSpPr>
          <p:nvPr>
            <p:ph type="ftr" sz="quarter" idx="11"/>
          </p:nvPr>
        </p:nvSpPr>
        <p:spPr/>
        <p:txBody>
          <a:bodyPr/>
          <a:lstStyle/>
          <a:p>
            <a:endParaRPr lang="de-AT"/>
          </a:p>
        </p:txBody>
      </p:sp>
      <p:sp>
        <p:nvSpPr>
          <p:cNvPr id="3" name="Foliennummernplatzhalter 2">
            <a:extLst>
              <a:ext uri="{FF2B5EF4-FFF2-40B4-BE49-F238E27FC236}">
                <a16:creationId xmlns:a16="http://schemas.microsoft.com/office/drawing/2014/main" id="{A90B2B9D-7097-EBF8-4EF0-055804DAC5C9}"/>
              </a:ext>
            </a:extLst>
          </p:cNvPr>
          <p:cNvSpPr>
            <a:spLocks noGrp="1"/>
          </p:cNvSpPr>
          <p:nvPr>
            <p:ph type="sldNum" sz="quarter" idx="12"/>
          </p:nvPr>
        </p:nvSpPr>
        <p:spPr/>
        <p:txBody>
          <a:bodyPr/>
          <a:lstStyle/>
          <a:p>
            <a:fld id="{F46B5E71-1EB1-476C-A699-C2EC47065D1A}" type="slidenum">
              <a:rPr lang="de-AT" smtClean="0"/>
              <a:t>27</a:t>
            </a:fld>
            <a:endParaRPr lang="de-AT"/>
          </a:p>
        </p:txBody>
      </p:sp>
      <p:sp>
        <p:nvSpPr>
          <p:cNvPr id="4" name="Titel 3">
            <a:extLst>
              <a:ext uri="{FF2B5EF4-FFF2-40B4-BE49-F238E27FC236}">
                <a16:creationId xmlns:a16="http://schemas.microsoft.com/office/drawing/2014/main" id="{93B149B3-B5FB-2596-13E3-967E245190C2}"/>
              </a:ext>
            </a:extLst>
          </p:cNvPr>
          <p:cNvSpPr>
            <a:spLocks noGrp="1"/>
          </p:cNvSpPr>
          <p:nvPr>
            <p:ph type="title"/>
          </p:nvPr>
        </p:nvSpPr>
        <p:spPr>
          <a:xfrm>
            <a:off x="462407" y="119074"/>
            <a:ext cx="7285929" cy="903822"/>
          </a:xfrm>
        </p:spPr>
        <p:txBody>
          <a:bodyPr>
            <a:normAutofit fontScale="90000"/>
          </a:bodyPr>
          <a:lstStyle/>
          <a:p>
            <a:r>
              <a:rPr lang="de-AT" sz="3200" kern="100" dirty="0">
                <a:latin typeface="Calibri" panose="020F0502020204030204" pitchFamily="34" charset="0"/>
                <a:ea typeface="Aptos" panose="020B0004020202020204" pitchFamily="34" charset="0"/>
                <a:cs typeface="Calibri" panose="020F0502020204030204" pitchFamily="34" charset="0"/>
              </a:rPr>
              <a:t>Freiheit „von“ und Freiheit „zu“ – gesellschaftlich gedacht</a:t>
            </a:r>
            <a:endParaRPr lang="de-AT"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136193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1690AC3-0B22-3D48-07D7-FCF73880C0D4}"/>
              </a:ext>
            </a:extLst>
          </p:cNvPr>
          <p:cNvSpPr>
            <a:spLocks noGrp="1"/>
          </p:cNvSpPr>
          <p:nvPr>
            <p:ph idx="1"/>
          </p:nvPr>
        </p:nvSpPr>
        <p:spPr/>
        <p:txBody>
          <a:bodyPr>
            <a:normAutofit lnSpcReduction="10000"/>
          </a:bodyPr>
          <a:lstStyle/>
          <a:p>
            <a:pPr marL="0" indent="0">
              <a:lnSpc>
                <a:spcPct val="107000"/>
              </a:lnSpc>
              <a:spcAft>
                <a:spcPts val="800"/>
              </a:spcAft>
              <a:buNone/>
            </a:pPr>
            <a:r>
              <a:rPr lang="de-AT" sz="1800" kern="100" dirty="0">
                <a:effectLst/>
                <a:latin typeface="Calibri" panose="020F0502020204030204" pitchFamily="34" charset="0"/>
                <a:ea typeface="Aptos" panose="020B0004020202020204" pitchFamily="34" charset="0"/>
                <a:cs typeface="Calibri" panose="020F0502020204030204" pitchFamily="34" charset="0"/>
              </a:rPr>
              <a:t>Gesellschaftlich betrachtet, sind Freiheit und Sicherheit </a:t>
            </a:r>
            <a:r>
              <a:rPr lang="de-AT" sz="1800" b="1" kern="100" dirty="0">
                <a:effectLst/>
                <a:latin typeface="Calibri" panose="020F0502020204030204" pitchFamily="34" charset="0"/>
                <a:ea typeface="Aptos" panose="020B0004020202020204" pitchFamily="34" charset="0"/>
                <a:cs typeface="Calibri" panose="020F0502020204030204" pitchFamily="34" charset="0"/>
              </a:rPr>
              <a:t>nicht zwingend Gegensätze</a:t>
            </a:r>
            <a:r>
              <a:rPr lang="de-AT" sz="1800" kern="100" dirty="0">
                <a:effectLst/>
                <a:latin typeface="Calibri" panose="020F0502020204030204" pitchFamily="34" charset="0"/>
                <a:ea typeface="Aptos" panose="020B0004020202020204" pitchFamily="34" charset="0"/>
                <a:cs typeface="Calibri" panose="020F0502020204030204" pitchFamily="34" charset="0"/>
              </a:rPr>
              <a:t>, sondern können </a:t>
            </a:r>
            <a:r>
              <a:rPr lang="de-AT" sz="1800" b="1" kern="100" dirty="0">
                <a:effectLst/>
                <a:latin typeface="Calibri" panose="020F0502020204030204" pitchFamily="34" charset="0"/>
                <a:ea typeface="Aptos" panose="020B0004020202020204" pitchFamily="34" charset="0"/>
                <a:cs typeface="Calibri" panose="020F0502020204030204" pitchFamily="34" charset="0"/>
              </a:rPr>
              <a:t>komplementär</a:t>
            </a:r>
            <a:r>
              <a:rPr lang="de-AT" sz="1800" kern="100" dirty="0">
                <a:effectLst/>
                <a:latin typeface="Calibri" panose="020F0502020204030204" pitchFamily="34" charset="0"/>
                <a:ea typeface="Aptos" panose="020B0004020202020204" pitchFamily="34" charset="0"/>
                <a:cs typeface="Calibri" panose="020F0502020204030204" pitchFamily="34" charset="0"/>
              </a:rPr>
              <a:t> sein:</a:t>
            </a:r>
          </a:p>
          <a:p>
            <a:pPr marL="342900" lvl="0" indent="-342900">
              <a:lnSpc>
                <a:spcPct val="107000"/>
              </a:lnSpc>
              <a:spcAft>
                <a:spcPts val="800"/>
              </a:spcAft>
              <a:buSzPts val="1000"/>
              <a:buFont typeface="Symbol" panose="05050102010706020507" pitchFamily="18" charset="2"/>
              <a:buChar char=""/>
              <a:tabLst>
                <a:tab pos="457200" algn="l"/>
              </a:tabLst>
            </a:pPr>
            <a:r>
              <a:rPr lang="de-AT" sz="1800" kern="100" dirty="0">
                <a:effectLst/>
                <a:latin typeface="Calibri" panose="020F0502020204030204" pitchFamily="34" charset="0"/>
                <a:ea typeface="Aptos" panose="020B0004020202020204" pitchFamily="34" charset="0"/>
                <a:cs typeface="Calibri" panose="020F0502020204030204" pitchFamily="34" charset="0"/>
              </a:rPr>
              <a:t>Ohne ein Mindestmaß an </a:t>
            </a:r>
            <a:r>
              <a:rPr lang="de-AT" sz="1800" b="1" kern="100" dirty="0">
                <a:effectLst/>
                <a:latin typeface="Calibri" panose="020F0502020204030204" pitchFamily="34" charset="0"/>
                <a:ea typeface="Aptos" panose="020B0004020202020204" pitchFamily="34" charset="0"/>
                <a:cs typeface="Calibri" panose="020F0502020204030204" pitchFamily="34" charset="0"/>
              </a:rPr>
              <a:t>innerer und sozialer Sicherheit</a:t>
            </a:r>
            <a:r>
              <a:rPr lang="de-AT" sz="1800" kern="100" dirty="0">
                <a:effectLst/>
                <a:latin typeface="Calibri" panose="020F0502020204030204" pitchFamily="34" charset="0"/>
                <a:ea typeface="Aptos" panose="020B0004020202020204" pitchFamily="34" charset="0"/>
                <a:cs typeface="Calibri" panose="020F0502020204030204" pitchFamily="34" charset="0"/>
              </a:rPr>
              <a:t> (z. B. Rechtsstaatlichkeit, Gesundheitssystem, soziale Absicherung) wird gesellschaftliche Freiheit schnell zur leeren Hülle – nur privilegierte Gruppen können sie effektiv nutzen.</a:t>
            </a:r>
          </a:p>
          <a:p>
            <a:pPr marL="342900" lvl="0" indent="-342900">
              <a:lnSpc>
                <a:spcPct val="107000"/>
              </a:lnSpc>
              <a:spcAft>
                <a:spcPts val="800"/>
              </a:spcAft>
              <a:buSzPts val="1000"/>
              <a:buFont typeface="Symbol" panose="05050102010706020507" pitchFamily="18" charset="2"/>
              <a:buChar char=""/>
              <a:tabLst>
                <a:tab pos="457200" algn="l"/>
              </a:tabLst>
            </a:pPr>
            <a:r>
              <a:rPr lang="de-AT" sz="1800" kern="100" dirty="0">
                <a:effectLst/>
                <a:latin typeface="Calibri" panose="020F0502020204030204" pitchFamily="34" charset="0"/>
                <a:ea typeface="Aptos" panose="020B0004020202020204" pitchFamily="34" charset="0"/>
                <a:cs typeface="Calibri" panose="020F0502020204030204" pitchFamily="34" charset="0"/>
              </a:rPr>
              <a:t>Ohne </a:t>
            </a:r>
            <a:r>
              <a:rPr lang="de-AT" sz="1800" b="1" kern="100" dirty="0">
                <a:effectLst/>
                <a:latin typeface="Calibri" panose="020F0502020204030204" pitchFamily="34" charset="0"/>
                <a:ea typeface="Aptos" panose="020B0004020202020204" pitchFamily="34" charset="0"/>
                <a:cs typeface="Calibri" panose="020F0502020204030204" pitchFamily="34" charset="0"/>
              </a:rPr>
              <a:t>Freiheitsrechte</a:t>
            </a:r>
            <a:r>
              <a:rPr lang="de-AT" sz="1800" kern="100" dirty="0">
                <a:effectLst/>
                <a:latin typeface="Calibri" panose="020F0502020204030204" pitchFamily="34" charset="0"/>
                <a:ea typeface="Aptos" panose="020B0004020202020204" pitchFamily="34" charset="0"/>
                <a:cs typeface="Calibri" panose="020F0502020204030204" pitchFamily="34" charset="0"/>
              </a:rPr>
              <a:t> (z. B. Meinungsfreiheit, Pressefreiheit, Bewegungsfreiheit) degeneriert Sicherheit leicht zur Herrschaftssicherung – etwa in autoritären Systemen, die „Sicherheit“ als Vorwand für Kontrolle nutzen.</a:t>
            </a:r>
          </a:p>
          <a:p>
            <a:pPr>
              <a:lnSpc>
                <a:spcPct val="107000"/>
              </a:lnSpc>
              <a:spcAft>
                <a:spcPts val="800"/>
              </a:spcAft>
            </a:pPr>
            <a:r>
              <a:rPr lang="de-AT" sz="1800" kern="100" dirty="0">
                <a:effectLst/>
                <a:latin typeface="Calibri" panose="020F0502020204030204" pitchFamily="34" charset="0"/>
                <a:ea typeface="Aptos" panose="020B0004020202020204" pitchFamily="34" charset="0"/>
                <a:cs typeface="Calibri" panose="020F0502020204030204" pitchFamily="34" charset="0"/>
              </a:rPr>
              <a:t>Beide Prinzipien sind damit </a:t>
            </a:r>
            <a:r>
              <a:rPr lang="de-AT" sz="1800" b="1" kern="100" dirty="0">
                <a:effectLst/>
                <a:latin typeface="Calibri" panose="020F0502020204030204" pitchFamily="34" charset="0"/>
                <a:ea typeface="Aptos" panose="020B0004020202020204" pitchFamily="34" charset="0"/>
                <a:cs typeface="Calibri" panose="020F0502020204030204" pitchFamily="34" charset="0"/>
              </a:rPr>
              <a:t>Voraussetzung</a:t>
            </a:r>
            <a:r>
              <a:rPr lang="de-AT" sz="1800" kern="100" dirty="0">
                <a:effectLst/>
                <a:latin typeface="Calibri" panose="020F0502020204030204" pitchFamily="34" charset="0"/>
                <a:ea typeface="Aptos" panose="020B0004020202020204" pitchFamily="34" charset="0"/>
                <a:cs typeface="Calibri" panose="020F0502020204030204" pitchFamily="34" charset="0"/>
              </a:rPr>
              <a:t> für eine resiliente, demokratische Gesellschaft.</a:t>
            </a:r>
          </a:p>
          <a:p>
            <a:endParaRPr lang="de-AT" dirty="0">
              <a:latin typeface="Calibri" panose="020F0502020204030204" pitchFamily="34" charset="0"/>
              <a:cs typeface="Calibri" panose="020F0502020204030204" pitchFamily="34" charset="0"/>
            </a:endParaRPr>
          </a:p>
        </p:txBody>
      </p:sp>
      <p:sp>
        <p:nvSpPr>
          <p:cNvPr id="3" name="Fußzeilenplatzhalter 2">
            <a:extLst>
              <a:ext uri="{FF2B5EF4-FFF2-40B4-BE49-F238E27FC236}">
                <a16:creationId xmlns:a16="http://schemas.microsoft.com/office/drawing/2014/main" id="{6D8AB3B5-A2E2-8919-8852-66CBF1BBF50B}"/>
              </a:ext>
            </a:extLst>
          </p:cNvPr>
          <p:cNvSpPr>
            <a:spLocks noGrp="1"/>
          </p:cNvSpPr>
          <p:nvPr>
            <p:ph type="ftr" sz="quarter" idx="11"/>
          </p:nvPr>
        </p:nvSpPr>
        <p:spPr/>
        <p:txBody>
          <a:bodyPr/>
          <a:lstStyle/>
          <a:p>
            <a:r>
              <a:rPr lang="de-AT"/>
              <a:t>Fusszeile</a:t>
            </a:r>
            <a:endParaRPr lang="de-AT" dirty="0"/>
          </a:p>
        </p:txBody>
      </p:sp>
      <p:sp>
        <p:nvSpPr>
          <p:cNvPr id="4" name="Foliennummernplatzhalter 3">
            <a:extLst>
              <a:ext uri="{FF2B5EF4-FFF2-40B4-BE49-F238E27FC236}">
                <a16:creationId xmlns:a16="http://schemas.microsoft.com/office/drawing/2014/main" id="{4E08D9A9-7C8A-8DB3-58D6-DF4D81446368}"/>
              </a:ext>
            </a:extLst>
          </p:cNvPr>
          <p:cNvSpPr>
            <a:spLocks noGrp="1"/>
          </p:cNvSpPr>
          <p:nvPr>
            <p:ph type="sldNum" sz="quarter" idx="12"/>
          </p:nvPr>
        </p:nvSpPr>
        <p:spPr/>
        <p:txBody>
          <a:bodyPr/>
          <a:lstStyle/>
          <a:p>
            <a:r>
              <a:rPr lang="de-AT"/>
              <a:t>SEITE </a:t>
            </a:r>
            <a:fld id="{BE3DC40E-DBBE-4E2D-9EEC-FBF0DA0E9179}" type="slidenum">
              <a:rPr lang="de-AT" smtClean="0"/>
              <a:t>28</a:t>
            </a:fld>
            <a:endParaRPr lang="de-AT" dirty="0"/>
          </a:p>
        </p:txBody>
      </p:sp>
      <p:sp>
        <p:nvSpPr>
          <p:cNvPr id="5" name="Titel 4">
            <a:extLst>
              <a:ext uri="{FF2B5EF4-FFF2-40B4-BE49-F238E27FC236}">
                <a16:creationId xmlns:a16="http://schemas.microsoft.com/office/drawing/2014/main" id="{428E044F-63EF-445E-4597-7467F889986C}"/>
              </a:ext>
            </a:extLst>
          </p:cNvPr>
          <p:cNvSpPr>
            <a:spLocks noGrp="1"/>
          </p:cNvSpPr>
          <p:nvPr>
            <p:ph type="title"/>
          </p:nvPr>
        </p:nvSpPr>
        <p:spPr/>
        <p:txBody>
          <a:bodyPr>
            <a:noAutofit/>
          </a:bodyPr>
          <a:lstStyle/>
          <a:p>
            <a:r>
              <a:rPr lang="de-AT" sz="2800" kern="100" dirty="0">
                <a:latin typeface="Calibri" panose="020F0502020204030204" pitchFamily="34" charset="0"/>
                <a:ea typeface="Aptos" panose="020B0004020202020204" pitchFamily="34" charset="0"/>
                <a:cs typeface="Calibri" panose="020F0502020204030204" pitchFamily="34" charset="0"/>
              </a:rPr>
              <a:t>Freiheit und Sicherheit als komplementäre Güter</a:t>
            </a:r>
            <a:endParaRPr lang="de-AT"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048519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9D66C-7FE4-6D08-DE9F-5341FC2961BC}"/>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81901294-4C6D-8AF1-F788-D5ABACE8B3E4}"/>
              </a:ext>
            </a:extLst>
          </p:cNvPr>
          <p:cNvSpPr>
            <a:spLocks noGrp="1"/>
          </p:cNvSpPr>
          <p:nvPr>
            <p:ph idx="1"/>
          </p:nvPr>
        </p:nvSpPr>
        <p:spPr>
          <a:xfrm>
            <a:off x="462019" y="1344613"/>
            <a:ext cx="8615074" cy="3853905"/>
          </a:xfrm>
        </p:spPr>
        <p:txBody>
          <a:bodyPr/>
          <a:lstStyle/>
          <a:p>
            <a:pPr marL="342900" indent="-342900">
              <a:buFont typeface="+mj-lt"/>
              <a:buAutoNum type="arabicPeriod"/>
            </a:pPr>
            <a:r>
              <a:rPr lang="de-AT" dirty="0">
                <a:solidFill>
                  <a:schemeClr val="bg1">
                    <a:lumMod val="65000"/>
                  </a:schemeClr>
                </a:solidFill>
              </a:rPr>
              <a:t>Grüne Technologien, technologische Innovationen</a:t>
            </a:r>
          </a:p>
          <a:p>
            <a:pPr marL="342900" indent="-342900">
              <a:buFont typeface="+mj-lt"/>
              <a:buAutoNum type="arabicPeriod"/>
            </a:pPr>
            <a:r>
              <a:rPr lang="de-AT" dirty="0">
                <a:solidFill>
                  <a:schemeClr val="bg1">
                    <a:lumMod val="65000"/>
                  </a:schemeClr>
                </a:solidFill>
              </a:rPr>
              <a:t>Grüne Präferenzen</a:t>
            </a:r>
          </a:p>
          <a:p>
            <a:pPr marL="342900" indent="-342900">
              <a:buFont typeface="+mj-lt"/>
              <a:buAutoNum type="arabicPeriod"/>
            </a:pPr>
            <a:r>
              <a:rPr lang="de-AT" dirty="0">
                <a:solidFill>
                  <a:schemeClr val="bg1">
                    <a:lumMod val="65000"/>
                  </a:schemeClr>
                </a:solidFill>
              </a:rPr>
              <a:t>Korrektur der relativen Preise</a:t>
            </a:r>
          </a:p>
          <a:p>
            <a:pPr marL="342900" indent="-342900">
              <a:buFont typeface="+mj-lt"/>
              <a:buAutoNum type="arabicPeriod"/>
            </a:pPr>
            <a:r>
              <a:rPr lang="de-AT" dirty="0">
                <a:solidFill>
                  <a:schemeClr val="bg1">
                    <a:lumMod val="65000"/>
                  </a:schemeClr>
                </a:solidFill>
              </a:rPr>
              <a:t>Strukturen (Labels, Standards, Verbote; Infrastrukturen; soziale Strukturen)</a:t>
            </a:r>
          </a:p>
          <a:p>
            <a:pPr marL="342900" indent="-342900">
              <a:buFont typeface="+mj-lt"/>
              <a:buAutoNum type="arabicPeriod"/>
            </a:pPr>
            <a:r>
              <a:rPr lang="de-AT" dirty="0"/>
              <a:t>Klimaschutz durch Zusammenwirken der gesamten Regierung (Whole-of-</a:t>
            </a:r>
            <a:r>
              <a:rPr lang="de-AT" dirty="0" err="1"/>
              <a:t>gvmt</a:t>
            </a:r>
            <a:r>
              <a:rPr lang="de-AT" dirty="0"/>
              <a:t>)</a:t>
            </a:r>
          </a:p>
          <a:p>
            <a:pPr marL="342900" indent="-342900">
              <a:buFont typeface="+mj-lt"/>
              <a:buAutoNum type="arabicPeriod"/>
            </a:pPr>
            <a:r>
              <a:rPr lang="de-AT" dirty="0">
                <a:solidFill>
                  <a:schemeClr val="bg1">
                    <a:lumMod val="65000"/>
                  </a:schemeClr>
                </a:solidFill>
              </a:rPr>
              <a:t>Positive Zukunftsbilder; Partizipation an Gestaltung der Transition</a:t>
            </a:r>
          </a:p>
          <a:p>
            <a:pPr marL="342900" indent="-342900">
              <a:buFont typeface="+mj-lt"/>
              <a:buAutoNum type="arabicPeriod"/>
            </a:pPr>
            <a:r>
              <a:rPr lang="de-AT" dirty="0">
                <a:solidFill>
                  <a:schemeClr val="bg1">
                    <a:lumMod val="65000"/>
                  </a:schemeClr>
                </a:solidFill>
              </a:rPr>
              <a:t>Fokus auf Bedürfnisse</a:t>
            </a:r>
          </a:p>
          <a:p>
            <a:pPr marL="342900" indent="-342900">
              <a:buFont typeface="+mj-lt"/>
              <a:buAutoNum type="arabicPeriod"/>
            </a:pPr>
            <a:r>
              <a:rPr lang="de-AT" dirty="0">
                <a:solidFill>
                  <a:schemeClr val="bg1">
                    <a:lumMod val="65000"/>
                  </a:schemeClr>
                </a:solidFill>
              </a:rPr>
              <a:t>Signale setzen und Unternehmen befähigen, klimaneutralen Geschäftsmodelle zu entwickeln; institutionelle Innovationen</a:t>
            </a:r>
          </a:p>
        </p:txBody>
      </p:sp>
      <p:sp>
        <p:nvSpPr>
          <p:cNvPr id="3" name="Fußzeilenplatzhalter 2">
            <a:extLst>
              <a:ext uri="{FF2B5EF4-FFF2-40B4-BE49-F238E27FC236}">
                <a16:creationId xmlns:a16="http://schemas.microsoft.com/office/drawing/2014/main" id="{0F51053D-849F-BF53-2F1C-2713FD557679}"/>
              </a:ext>
            </a:extLst>
          </p:cNvPr>
          <p:cNvSpPr>
            <a:spLocks noGrp="1"/>
          </p:cNvSpPr>
          <p:nvPr>
            <p:ph type="ftr" sz="quarter" idx="11"/>
          </p:nvPr>
        </p:nvSpPr>
        <p:spPr/>
        <p:txBody>
          <a:bodyPr/>
          <a:lstStyle/>
          <a:p>
            <a:r>
              <a:rPr lang="de-AT"/>
              <a:t>Fusszeile</a:t>
            </a:r>
            <a:endParaRPr lang="de-AT" dirty="0"/>
          </a:p>
        </p:txBody>
      </p:sp>
      <p:sp>
        <p:nvSpPr>
          <p:cNvPr id="4" name="Foliennummernplatzhalter 3">
            <a:extLst>
              <a:ext uri="{FF2B5EF4-FFF2-40B4-BE49-F238E27FC236}">
                <a16:creationId xmlns:a16="http://schemas.microsoft.com/office/drawing/2014/main" id="{3A16BC63-4E0C-D523-E6E3-67B51883F180}"/>
              </a:ext>
            </a:extLst>
          </p:cNvPr>
          <p:cNvSpPr>
            <a:spLocks noGrp="1"/>
          </p:cNvSpPr>
          <p:nvPr>
            <p:ph type="sldNum" sz="quarter" idx="12"/>
          </p:nvPr>
        </p:nvSpPr>
        <p:spPr/>
        <p:txBody>
          <a:bodyPr/>
          <a:lstStyle/>
          <a:p>
            <a:r>
              <a:rPr lang="de-AT"/>
              <a:t>SEITE </a:t>
            </a:r>
            <a:fld id="{BE3DC40E-DBBE-4E2D-9EEC-FBF0DA0E9179}" type="slidenum">
              <a:rPr lang="de-AT" smtClean="0"/>
              <a:t>29</a:t>
            </a:fld>
            <a:endParaRPr lang="de-AT" dirty="0"/>
          </a:p>
        </p:txBody>
      </p:sp>
      <p:sp>
        <p:nvSpPr>
          <p:cNvPr id="5" name="Titel 4">
            <a:extLst>
              <a:ext uri="{FF2B5EF4-FFF2-40B4-BE49-F238E27FC236}">
                <a16:creationId xmlns:a16="http://schemas.microsoft.com/office/drawing/2014/main" id="{AF00E00B-E285-EF1C-4FDE-E3407FDA7A90}"/>
              </a:ext>
            </a:extLst>
          </p:cNvPr>
          <p:cNvSpPr>
            <a:spLocks noGrp="1"/>
          </p:cNvSpPr>
          <p:nvPr>
            <p:ph type="title"/>
          </p:nvPr>
        </p:nvSpPr>
        <p:spPr/>
        <p:txBody>
          <a:bodyPr/>
          <a:lstStyle/>
          <a:p>
            <a:r>
              <a:rPr lang="de-AT" dirty="0"/>
              <a:t>Ökonomischer Werkzeugkoffer</a:t>
            </a:r>
          </a:p>
        </p:txBody>
      </p:sp>
    </p:spTree>
    <p:extLst>
      <p:ext uri="{BB962C8B-B14F-4D97-AF65-F5344CB8AC3E}">
        <p14:creationId xmlns:p14="http://schemas.microsoft.com/office/powerpoint/2010/main" val="225182915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3">
            <a:extLst>
              <a:ext uri="{FF2B5EF4-FFF2-40B4-BE49-F238E27FC236}">
                <a16:creationId xmlns:a16="http://schemas.microsoft.com/office/drawing/2014/main" id="{D61D3B97-81B5-8CB1-D7C1-F8010DA512A0}"/>
              </a:ext>
            </a:extLst>
          </p:cNvPr>
          <p:cNvSpPr>
            <a:spLocks noGrp="1"/>
          </p:cNvSpPr>
          <p:nvPr>
            <p:ph type="sldNum" sz="quarter" idx="12"/>
          </p:nvPr>
        </p:nvSpPr>
        <p:spPr>
          <a:xfrm>
            <a:off x="462407" y="5412059"/>
            <a:ext cx="892150" cy="258085"/>
          </a:xfrm>
        </p:spPr>
        <p:txBody>
          <a:bodyPr/>
          <a:lstStyle/>
          <a:p>
            <a:r>
              <a:rPr lang="de-AT"/>
              <a:t>SEITE </a:t>
            </a:r>
            <a:fld id="{BE3DC40E-DBBE-4E2D-9EEC-FBF0DA0E9179}" type="slidenum">
              <a:rPr lang="de-AT" smtClean="0"/>
              <a:t>3</a:t>
            </a:fld>
            <a:endParaRPr lang="de-AT" dirty="0"/>
          </a:p>
        </p:txBody>
      </p:sp>
      <p:sp>
        <p:nvSpPr>
          <p:cNvPr id="8" name="Textfeld 7">
            <a:extLst>
              <a:ext uri="{FF2B5EF4-FFF2-40B4-BE49-F238E27FC236}">
                <a16:creationId xmlns:a16="http://schemas.microsoft.com/office/drawing/2014/main" id="{EC6939C0-C906-5A79-F7CF-F260D87ACB42}"/>
              </a:ext>
            </a:extLst>
          </p:cNvPr>
          <p:cNvSpPr txBox="1"/>
          <p:nvPr/>
        </p:nvSpPr>
        <p:spPr>
          <a:xfrm>
            <a:off x="3686908" y="5363307"/>
            <a:ext cx="3765774" cy="215444"/>
          </a:xfrm>
          <a:prstGeom prst="rect">
            <a:avLst/>
          </a:prstGeom>
          <a:noFill/>
        </p:spPr>
        <p:txBody>
          <a:bodyPr wrap="none" rtlCol="0">
            <a:spAutoFit/>
          </a:bodyPr>
          <a:lstStyle/>
          <a:p>
            <a:r>
              <a:rPr lang="de-AT" sz="800" dirty="0"/>
              <a:t>Quelle: </a:t>
            </a:r>
            <a:r>
              <a:rPr lang="de-AT" sz="800" dirty="0">
                <a:hlinkClick r:id="rId2"/>
              </a:rPr>
              <a:t>https://climatereanalyzer.org/clim/sst_daily/?dm_id=world2</a:t>
            </a:r>
            <a:r>
              <a:rPr lang="de-AT" sz="800" dirty="0"/>
              <a:t> </a:t>
            </a:r>
          </a:p>
        </p:txBody>
      </p:sp>
      <p:pic>
        <p:nvPicPr>
          <p:cNvPr id="3" name="Grafik 2">
            <a:extLst>
              <a:ext uri="{FF2B5EF4-FFF2-40B4-BE49-F238E27FC236}">
                <a16:creationId xmlns:a16="http://schemas.microsoft.com/office/drawing/2014/main" id="{1724431E-074A-1211-8708-C3B23E29B227}"/>
              </a:ext>
            </a:extLst>
          </p:cNvPr>
          <p:cNvPicPr>
            <a:picLocks noChangeAspect="1"/>
          </p:cNvPicPr>
          <p:nvPr/>
        </p:nvPicPr>
        <p:blipFill>
          <a:blip r:embed="rId3"/>
          <a:stretch>
            <a:fillRect/>
          </a:stretch>
        </p:blipFill>
        <p:spPr>
          <a:xfrm>
            <a:off x="0" y="228313"/>
            <a:ext cx="9144000" cy="4850296"/>
          </a:xfrm>
          <a:prstGeom prst="rect">
            <a:avLst/>
          </a:prstGeom>
        </p:spPr>
      </p:pic>
    </p:spTree>
    <p:extLst>
      <p:ext uri="{BB962C8B-B14F-4D97-AF65-F5344CB8AC3E}">
        <p14:creationId xmlns:p14="http://schemas.microsoft.com/office/powerpoint/2010/main" val="6928298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88A08B7-1287-0207-C4E8-661B78976C68}"/>
              </a:ext>
            </a:extLst>
          </p:cNvPr>
          <p:cNvSpPr>
            <a:spLocks noGrp="1"/>
          </p:cNvSpPr>
          <p:nvPr>
            <p:ph idx="1"/>
          </p:nvPr>
        </p:nvSpPr>
        <p:spPr/>
        <p:txBody>
          <a:bodyPr/>
          <a:lstStyle/>
          <a:p>
            <a:pPr marL="0" indent="0">
              <a:buNone/>
            </a:pPr>
            <a:r>
              <a:rPr lang="de-AT" dirty="0"/>
              <a:t>Ein </a:t>
            </a:r>
            <a:r>
              <a:rPr lang="de-AT" dirty="0" err="1"/>
              <a:t>Governance</a:t>
            </a:r>
            <a:r>
              <a:rPr lang="de-AT" dirty="0"/>
              <a:t>-Ansatz zur </a:t>
            </a:r>
            <a:r>
              <a:rPr lang="de-AT" b="1" dirty="0"/>
              <a:t>horizontalen Koordination</a:t>
            </a:r>
            <a:r>
              <a:rPr lang="de-AT" dirty="0"/>
              <a:t> zwischen Ministerien und Behörden.</a:t>
            </a:r>
          </a:p>
          <a:p>
            <a:pPr>
              <a:buFont typeface="Arial" panose="020B0604020202020204" pitchFamily="34" charset="0"/>
              <a:buChar char="•"/>
            </a:pPr>
            <a:r>
              <a:rPr lang="de-AT" dirty="0"/>
              <a:t>Ziel: </a:t>
            </a:r>
            <a:r>
              <a:rPr lang="de-AT" b="1" dirty="0"/>
              <a:t>Abbau von Ressortgrenzen</a:t>
            </a:r>
            <a:r>
              <a:rPr lang="de-AT" dirty="0"/>
              <a:t>, um sektorübergreifende Herausforderungen wie den Klimawandel zu bewältigen.</a:t>
            </a:r>
          </a:p>
          <a:p>
            <a:pPr>
              <a:buFont typeface="Arial" panose="020B0604020202020204" pitchFamily="34" charset="0"/>
              <a:buChar char="•"/>
            </a:pPr>
            <a:r>
              <a:rPr lang="de-AT" dirty="0"/>
              <a:t>Kernelemente:</a:t>
            </a:r>
          </a:p>
          <a:p>
            <a:pPr marL="742950" lvl="1" indent="-285750">
              <a:buFont typeface="Arial" panose="020B0604020202020204" pitchFamily="34" charset="0"/>
              <a:buChar char="•"/>
            </a:pPr>
            <a:r>
              <a:rPr lang="de-AT" dirty="0"/>
              <a:t>Gemeinsame Ziele</a:t>
            </a:r>
          </a:p>
          <a:p>
            <a:pPr marL="742950" lvl="1" indent="-285750">
              <a:buFont typeface="Arial" panose="020B0604020202020204" pitchFamily="34" charset="0"/>
              <a:buChar char="•"/>
            </a:pPr>
            <a:r>
              <a:rPr lang="de-AT" dirty="0"/>
              <a:t>Zentrale Steuerung</a:t>
            </a:r>
          </a:p>
          <a:p>
            <a:pPr marL="742950" lvl="1" indent="-285750">
              <a:buFont typeface="Arial" panose="020B0604020202020204" pitchFamily="34" charset="0"/>
              <a:buChar char="•"/>
            </a:pPr>
            <a:r>
              <a:rPr lang="de-AT" dirty="0"/>
              <a:t>Integrierte Entscheidungsprozesse</a:t>
            </a:r>
          </a:p>
          <a:p>
            <a:pPr marL="742950" lvl="1" indent="-285750">
              <a:buFont typeface="Arial" panose="020B0604020202020204" pitchFamily="34" charset="0"/>
              <a:buChar char="•"/>
            </a:pPr>
            <a:r>
              <a:rPr lang="de-AT" dirty="0"/>
              <a:t>Beteiligung subnationaler Ebenen und nichtstaatlicher Akteure</a:t>
            </a:r>
          </a:p>
          <a:p>
            <a:endParaRPr lang="de-AT" dirty="0"/>
          </a:p>
        </p:txBody>
      </p:sp>
      <p:sp>
        <p:nvSpPr>
          <p:cNvPr id="3" name="Fußzeilenplatzhalter 2">
            <a:extLst>
              <a:ext uri="{FF2B5EF4-FFF2-40B4-BE49-F238E27FC236}">
                <a16:creationId xmlns:a16="http://schemas.microsoft.com/office/drawing/2014/main" id="{E95E1AB5-DFF1-862C-303C-F4FC9C018443}"/>
              </a:ext>
            </a:extLst>
          </p:cNvPr>
          <p:cNvSpPr>
            <a:spLocks noGrp="1"/>
          </p:cNvSpPr>
          <p:nvPr>
            <p:ph type="ftr" sz="quarter" idx="11"/>
          </p:nvPr>
        </p:nvSpPr>
        <p:spPr/>
        <p:txBody>
          <a:bodyPr/>
          <a:lstStyle/>
          <a:p>
            <a:r>
              <a:rPr lang="de-AT"/>
              <a:t>Fusszeile</a:t>
            </a:r>
            <a:endParaRPr lang="de-AT" dirty="0"/>
          </a:p>
        </p:txBody>
      </p:sp>
      <p:sp>
        <p:nvSpPr>
          <p:cNvPr id="4" name="Foliennummernplatzhalter 3">
            <a:extLst>
              <a:ext uri="{FF2B5EF4-FFF2-40B4-BE49-F238E27FC236}">
                <a16:creationId xmlns:a16="http://schemas.microsoft.com/office/drawing/2014/main" id="{8EF5F813-0637-B0B6-F030-5BDDB7478B65}"/>
              </a:ext>
            </a:extLst>
          </p:cNvPr>
          <p:cNvSpPr>
            <a:spLocks noGrp="1"/>
          </p:cNvSpPr>
          <p:nvPr>
            <p:ph type="sldNum" sz="quarter" idx="12"/>
          </p:nvPr>
        </p:nvSpPr>
        <p:spPr/>
        <p:txBody>
          <a:bodyPr/>
          <a:lstStyle/>
          <a:p>
            <a:r>
              <a:rPr lang="de-AT"/>
              <a:t>SEITE </a:t>
            </a:r>
            <a:fld id="{BE3DC40E-DBBE-4E2D-9EEC-FBF0DA0E9179}" type="slidenum">
              <a:rPr lang="de-AT" smtClean="0"/>
              <a:t>30</a:t>
            </a:fld>
            <a:endParaRPr lang="de-AT" dirty="0"/>
          </a:p>
        </p:txBody>
      </p:sp>
      <p:sp>
        <p:nvSpPr>
          <p:cNvPr id="5" name="Titel 4">
            <a:extLst>
              <a:ext uri="{FF2B5EF4-FFF2-40B4-BE49-F238E27FC236}">
                <a16:creationId xmlns:a16="http://schemas.microsoft.com/office/drawing/2014/main" id="{9DD509B3-6EB6-2610-C9CB-A09E344AAA37}"/>
              </a:ext>
            </a:extLst>
          </p:cNvPr>
          <p:cNvSpPr>
            <a:spLocks noGrp="1"/>
          </p:cNvSpPr>
          <p:nvPr>
            <p:ph type="title"/>
          </p:nvPr>
        </p:nvSpPr>
        <p:spPr/>
        <p:txBody>
          <a:bodyPr/>
          <a:lstStyle/>
          <a:p>
            <a:r>
              <a:rPr lang="de-AT" dirty="0"/>
              <a:t>Was ist ein Whole-of-Government-Ansatz?</a:t>
            </a:r>
          </a:p>
        </p:txBody>
      </p:sp>
    </p:spTree>
    <p:extLst>
      <p:ext uri="{BB962C8B-B14F-4D97-AF65-F5344CB8AC3E}">
        <p14:creationId xmlns:p14="http://schemas.microsoft.com/office/powerpoint/2010/main" val="128633995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00F9539-C9D0-8F0D-F93B-FDB8497D3DA6}"/>
              </a:ext>
            </a:extLst>
          </p:cNvPr>
          <p:cNvSpPr>
            <a:spLocks noGrp="1"/>
          </p:cNvSpPr>
          <p:nvPr>
            <p:ph idx="1"/>
          </p:nvPr>
        </p:nvSpPr>
        <p:spPr/>
        <p:txBody>
          <a:bodyPr/>
          <a:lstStyle/>
          <a:p>
            <a:pPr>
              <a:buFont typeface="Arial" panose="020B0604020202020204" pitchFamily="34" charset="0"/>
              <a:buChar char="•"/>
            </a:pPr>
            <a:r>
              <a:rPr lang="de-AT" b="1" dirty="0"/>
              <a:t>Koordinationsgremien</a:t>
            </a:r>
            <a:r>
              <a:rPr lang="de-AT" dirty="0"/>
              <a:t> auf höchster Ebene (z. B. Kanzleramt, interministerielle Ausschüsse)</a:t>
            </a:r>
          </a:p>
          <a:p>
            <a:pPr>
              <a:buFont typeface="Arial" panose="020B0604020202020204" pitchFamily="34" charset="0"/>
              <a:buChar char="•"/>
            </a:pPr>
            <a:r>
              <a:rPr lang="de-AT" b="1" dirty="0"/>
              <a:t>Langfristige Strategien</a:t>
            </a:r>
            <a:r>
              <a:rPr lang="de-AT" dirty="0"/>
              <a:t> (z. B. Klimaneutralitätsziele)</a:t>
            </a:r>
          </a:p>
          <a:p>
            <a:pPr>
              <a:buFont typeface="Arial" panose="020B0604020202020204" pitchFamily="34" charset="0"/>
              <a:buChar char="•"/>
            </a:pPr>
            <a:r>
              <a:rPr lang="de-AT" b="1" dirty="0"/>
              <a:t>Integration von Klimazielen</a:t>
            </a:r>
            <a:r>
              <a:rPr lang="de-AT" dirty="0"/>
              <a:t> in Planung, Gesetzgebung und Haushaltsprozesse</a:t>
            </a:r>
          </a:p>
          <a:p>
            <a:pPr>
              <a:buFont typeface="Arial" panose="020B0604020202020204" pitchFamily="34" charset="0"/>
              <a:buChar char="•"/>
            </a:pPr>
            <a:r>
              <a:rPr lang="de-AT" b="1" dirty="0"/>
              <a:t>Gesetzliche Verankerung</a:t>
            </a:r>
            <a:r>
              <a:rPr lang="de-AT" dirty="0"/>
              <a:t> von Zuständigkeiten und Berichtspflichten</a:t>
            </a:r>
          </a:p>
          <a:p>
            <a:endParaRPr lang="de-AT" dirty="0"/>
          </a:p>
        </p:txBody>
      </p:sp>
      <p:sp>
        <p:nvSpPr>
          <p:cNvPr id="3" name="Fußzeilenplatzhalter 2">
            <a:extLst>
              <a:ext uri="{FF2B5EF4-FFF2-40B4-BE49-F238E27FC236}">
                <a16:creationId xmlns:a16="http://schemas.microsoft.com/office/drawing/2014/main" id="{0F302816-C2F7-DFA4-0C6E-D5B25366CCFB}"/>
              </a:ext>
            </a:extLst>
          </p:cNvPr>
          <p:cNvSpPr>
            <a:spLocks noGrp="1"/>
          </p:cNvSpPr>
          <p:nvPr>
            <p:ph type="ftr" sz="quarter" idx="11"/>
          </p:nvPr>
        </p:nvSpPr>
        <p:spPr/>
        <p:txBody>
          <a:bodyPr/>
          <a:lstStyle/>
          <a:p>
            <a:r>
              <a:rPr lang="de-AT"/>
              <a:t>Fusszeile</a:t>
            </a:r>
            <a:endParaRPr lang="de-AT" dirty="0"/>
          </a:p>
        </p:txBody>
      </p:sp>
      <p:sp>
        <p:nvSpPr>
          <p:cNvPr id="4" name="Foliennummernplatzhalter 3">
            <a:extLst>
              <a:ext uri="{FF2B5EF4-FFF2-40B4-BE49-F238E27FC236}">
                <a16:creationId xmlns:a16="http://schemas.microsoft.com/office/drawing/2014/main" id="{CA4ECA01-A3B6-4C6F-7930-18C475D45CAE}"/>
              </a:ext>
            </a:extLst>
          </p:cNvPr>
          <p:cNvSpPr>
            <a:spLocks noGrp="1"/>
          </p:cNvSpPr>
          <p:nvPr>
            <p:ph type="sldNum" sz="quarter" idx="12"/>
          </p:nvPr>
        </p:nvSpPr>
        <p:spPr/>
        <p:txBody>
          <a:bodyPr/>
          <a:lstStyle/>
          <a:p>
            <a:r>
              <a:rPr lang="de-AT"/>
              <a:t>SEITE </a:t>
            </a:r>
            <a:fld id="{BE3DC40E-DBBE-4E2D-9EEC-FBF0DA0E9179}" type="slidenum">
              <a:rPr lang="de-AT" smtClean="0"/>
              <a:t>31</a:t>
            </a:fld>
            <a:endParaRPr lang="de-AT" dirty="0"/>
          </a:p>
        </p:txBody>
      </p:sp>
      <p:sp>
        <p:nvSpPr>
          <p:cNvPr id="5" name="Titel 4">
            <a:extLst>
              <a:ext uri="{FF2B5EF4-FFF2-40B4-BE49-F238E27FC236}">
                <a16:creationId xmlns:a16="http://schemas.microsoft.com/office/drawing/2014/main" id="{3EAEF3D6-3C1D-6731-4E24-63E474E8F2B4}"/>
              </a:ext>
            </a:extLst>
          </p:cNvPr>
          <p:cNvSpPr>
            <a:spLocks noGrp="1"/>
          </p:cNvSpPr>
          <p:nvPr>
            <p:ph type="title"/>
          </p:nvPr>
        </p:nvSpPr>
        <p:spPr>
          <a:xfrm>
            <a:off x="462408" y="139700"/>
            <a:ext cx="7484694" cy="903822"/>
          </a:xfrm>
        </p:spPr>
        <p:txBody>
          <a:bodyPr/>
          <a:lstStyle/>
          <a:p>
            <a:r>
              <a:rPr lang="de-AT" dirty="0"/>
              <a:t>Instrumente des Whole-of-Government-Ansatzes</a:t>
            </a:r>
          </a:p>
        </p:txBody>
      </p:sp>
    </p:spTree>
    <p:extLst>
      <p:ext uri="{BB962C8B-B14F-4D97-AF65-F5344CB8AC3E}">
        <p14:creationId xmlns:p14="http://schemas.microsoft.com/office/powerpoint/2010/main" val="408410710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3C3F753-C09F-386E-0025-340EB1DE1AAD}"/>
              </a:ext>
            </a:extLst>
          </p:cNvPr>
          <p:cNvSpPr>
            <a:spLocks noGrp="1"/>
          </p:cNvSpPr>
          <p:nvPr>
            <p:ph idx="1"/>
          </p:nvPr>
        </p:nvSpPr>
        <p:spPr/>
        <p:txBody>
          <a:bodyPr/>
          <a:lstStyle/>
          <a:p>
            <a:pPr>
              <a:buNone/>
            </a:pPr>
            <a:r>
              <a:rPr lang="de-AT" dirty="0"/>
              <a:t>Klimapolitik betrifft Energie, Verkehr, Wohnen, Landwirtschaft u. a.</a:t>
            </a:r>
          </a:p>
          <a:p>
            <a:pPr>
              <a:buFont typeface="Arial" panose="020B0604020202020204" pitchFamily="34" charset="0"/>
              <a:buChar char="•"/>
            </a:pPr>
            <a:r>
              <a:rPr lang="de-AT" dirty="0"/>
              <a:t>Risiken bei fehlender Koordination:</a:t>
            </a:r>
          </a:p>
          <a:p>
            <a:pPr marL="742950" lvl="1" indent="-285750">
              <a:buFont typeface="Arial" panose="020B0604020202020204" pitchFamily="34" charset="0"/>
              <a:buChar char="•"/>
            </a:pPr>
            <a:r>
              <a:rPr lang="de-AT" dirty="0"/>
              <a:t>Politikinkohärenz</a:t>
            </a:r>
          </a:p>
          <a:p>
            <a:pPr marL="742950" lvl="1" indent="-285750">
              <a:buFont typeface="Arial" panose="020B0604020202020204" pitchFamily="34" charset="0"/>
              <a:buChar char="•"/>
            </a:pPr>
            <a:r>
              <a:rPr lang="de-AT" dirty="0"/>
              <a:t>Doppelte Förderstrukturen, Zielkonflikte</a:t>
            </a:r>
          </a:p>
          <a:p>
            <a:pPr>
              <a:buFont typeface="Arial" panose="020B0604020202020204" pitchFamily="34" charset="0"/>
              <a:buChar char="•"/>
            </a:pPr>
            <a:r>
              <a:rPr lang="de-AT" dirty="0"/>
              <a:t>Vorteile des Whole-of-Government-Ansatzes:</a:t>
            </a:r>
          </a:p>
          <a:p>
            <a:pPr marL="742950" lvl="1" indent="-285750">
              <a:buFont typeface="Arial" panose="020B0604020202020204" pitchFamily="34" charset="0"/>
              <a:buChar char="•"/>
            </a:pPr>
            <a:r>
              <a:rPr lang="de-AT" b="1" dirty="0"/>
              <a:t>Effizienz und Kohärenz</a:t>
            </a:r>
            <a:endParaRPr lang="de-AT" dirty="0"/>
          </a:p>
          <a:p>
            <a:pPr marL="742950" lvl="1" indent="-285750">
              <a:buFont typeface="Arial" panose="020B0604020202020204" pitchFamily="34" charset="0"/>
              <a:buChar char="•"/>
            </a:pPr>
            <a:r>
              <a:rPr lang="de-AT" b="1" dirty="0"/>
              <a:t>Ressourcenschonung</a:t>
            </a:r>
            <a:endParaRPr lang="de-AT" dirty="0"/>
          </a:p>
          <a:p>
            <a:pPr marL="742950" lvl="1" indent="-285750">
              <a:buFont typeface="Arial" panose="020B0604020202020204" pitchFamily="34" charset="0"/>
              <a:buChar char="•"/>
            </a:pPr>
            <a:r>
              <a:rPr lang="de-AT" b="1" dirty="0"/>
              <a:t>Vermeidung von Fehlanpassungen</a:t>
            </a:r>
            <a:endParaRPr lang="de-AT" dirty="0"/>
          </a:p>
          <a:p>
            <a:pPr marL="742950" lvl="1" indent="-285750">
              <a:buFont typeface="Arial" panose="020B0604020202020204" pitchFamily="34" charset="0"/>
              <a:buChar char="•"/>
            </a:pPr>
            <a:r>
              <a:rPr lang="de-AT" b="1" dirty="0"/>
              <a:t>Vertrauen durch klare Verantwortlichkeiten</a:t>
            </a:r>
            <a:endParaRPr lang="de-AT" dirty="0"/>
          </a:p>
          <a:p>
            <a:endParaRPr lang="de-AT" dirty="0"/>
          </a:p>
        </p:txBody>
      </p:sp>
      <p:sp>
        <p:nvSpPr>
          <p:cNvPr id="3" name="Fußzeilenplatzhalter 2">
            <a:extLst>
              <a:ext uri="{FF2B5EF4-FFF2-40B4-BE49-F238E27FC236}">
                <a16:creationId xmlns:a16="http://schemas.microsoft.com/office/drawing/2014/main" id="{F0EDDC8D-1300-852D-30FF-269EBD1B0423}"/>
              </a:ext>
            </a:extLst>
          </p:cNvPr>
          <p:cNvSpPr>
            <a:spLocks noGrp="1"/>
          </p:cNvSpPr>
          <p:nvPr>
            <p:ph type="ftr" sz="quarter" idx="11"/>
          </p:nvPr>
        </p:nvSpPr>
        <p:spPr/>
        <p:txBody>
          <a:bodyPr/>
          <a:lstStyle/>
          <a:p>
            <a:r>
              <a:rPr lang="de-AT"/>
              <a:t>Fusszeile</a:t>
            </a:r>
            <a:endParaRPr lang="de-AT" dirty="0"/>
          </a:p>
        </p:txBody>
      </p:sp>
      <p:sp>
        <p:nvSpPr>
          <p:cNvPr id="4" name="Foliennummernplatzhalter 3">
            <a:extLst>
              <a:ext uri="{FF2B5EF4-FFF2-40B4-BE49-F238E27FC236}">
                <a16:creationId xmlns:a16="http://schemas.microsoft.com/office/drawing/2014/main" id="{EC79FFCE-8BDE-231E-7B01-5B17E994A7C2}"/>
              </a:ext>
            </a:extLst>
          </p:cNvPr>
          <p:cNvSpPr>
            <a:spLocks noGrp="1"/>
          </p:cNvSpPr>
          <p:nvPr>
            <p:ph type="sldNum" sz="quarter" idx="12"/>
          </p:nvPr>
        </p:nvSpPr>
        <p:spPr/>
        <p:txBody>
          <a:bodyPr/>
          <a:lstStyle/>
          <a:p>
            <a:r>
              <a:rPr lang="de-AT"/>
              <a:t>SEITE </a:t>
            </a:r>
            <a:fld id="{BE3DC40E-DBBE-4E2D-9EEC-FBF0DA0E9179}" type="slidenum">
              <a:rPr lang="de-AT" smtClean="0"/>
              <a:t>32</a:t>
            </a:fld>
            <a:endParaRPr lang="de-AT" dirty="0"/>
          </a:p>
        </p:txBody>
      </p:sp>
      <p:sp>
        <p:nvSpPr>
          <p:cNvPr id="5" name="Titel 4">
            <a:extLst>
              <a:ext uri="{FF2B5EF4-FFF2-40B4-BE49-F238E27FC236}">
                <a16:creationId xmlns:a16="http://schemas.microsoft.com/office/drawing/2014/main" id="{4B5CDB94-D2C2-C5C0-953D-285F5CEDA5D3}"/>
              </a:ext>
            </a:extLst>
          </p:cNvPr>
          <p:cNvSpPr>
            <a:spLocks noGrp="1"/>
          </p:cNvSpPr>
          <p:nvPr>
            <p:ph type="title"/>
          </p:nvPr>
        </p:nvSpPr>
        <p:spPr/>
        <p:txBody>
          <a:bodyPr>
            <a:normAutofit/>
          </a:bodyPr>
          <a:lstStyle/>
          <a:p>
            <a:r>
              <a:rPr lang="de-AT" dirty="0"/>
              <a:t>Warum ist der Ansatz für Klimapolitik zentral?</a:t>
            </a:r>
          </a:p>
        </p:txBody>
      </p:sp>
    </p:spTree>
    <p:extLst>
      <p:ext uri="{BB962C8B-B14F-4D97-AF65-F5344CB8AC3E}">
        <p14:creationId xmlns:p14="http://schemas.microsoft.com/office/powerpoint/2010/main" val="351195756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E466BDB-B9CA-F222-D3FB-3FBFAB0D2F11}"/>
              </a:ext>
            </a:extLst>
          </p:cNvPr>
          <p:cNvSpPr>
            <a:spLocks noGrp="1"/>
          </p:cNvSpPr>
          <p:nvPr>
            <p:ph idx="1"/>
          </p:nvPr>
        </p:nvSpPr>
        <p:spPr>
          <a:xfrm>
            <a:off x="462019" y="1344613"/>
            <a:ext cx="8540732" cy="3853905"/>
          </a:xfrm>
        </p:spPr>
        <p:txBody>
          <a:bodyPr/>
          <a:lstStyle/>
          <a:p>
            <a:pPr>
              <a:buFont typeface="Arial" panose="020B0604020202020204" pitchFamily="34" charset="0"/>
              <a:buChar char="•"/>
            </a:pPr>
            <a:r>
              <a:rPr lang="de-AT" b="1" dirty="0"/>
              <a:t>Superministerium</a:t>
            </a:r>
            <a:r>
              <a:rPr lang="de-AT" dirty="0"/>
              <a:t> für Klima und Energie</a:t>
            </a:r>
          </a:p>
          <a:p>
            <a:pPr>
              <a:buFont typeface="Arial" panose="020B0604020202020204" pitchFamily="34" charset="0"/>
              <a:buChar char="•"/>
            </a:pPr>
            <a:r>
              <a:rPr lang="de-AT" b="1" dirty="0" err="1"/>
              <a:t>Klimarat</a:t>
            </a:r>
            <a:r>
              <a:rPr lang="de-AT" dirty="0"/>
              <a:t> (unabhängiges Gremium mit Berichtsmandat)</a:t>
            </a:r>
          </a:p>
          <a:p>
            <a:pPr>
              <a:buFont typeface="Arial" panose="020B0604020202020204" pitchFamily="34" charset="0"/>
              <a:buChar char="•"/>
            </a:pPr>
            <a:r>
              <a:rPr lang="de-AT" b="1" dirty="0"/>
              <a:t>Einbindung des Zentrums der Regierung</a:t>
            </a:r>
            <a:r>
              <a:rPr lang="de-AT" dirty="0"/>
              <a:t> (Premierministeramt, Finanzministerium)</a:t>
            </a:r>
          </a:p>
          <a:p>
            <a:pPr>
              <a:buFont typeface="Arial" panose="020B0604020202020204" pitchFamily="34" charset="0"/>
              <a:buChar char="•"/>
            </a:pPr>
            <a:r>
              <a:rPr lang="de-AT" b="1" dirty="0"/>
              <a:t>Klimagesetz 2020</a:t>
            </a:r>
            <a:r>
              <a:rPr lang="de-AT" dirty="0"/>
              <a:t> mit verbindlichen Reduktionszielen und jährlicher Berichterstattung</a:t>
            </a:r>
          </a:p>
          <a:p>
            <a:endParaRPr lang="de-AT" dirty="0"/>
          </a:p>
        </p:txBody>
      </p:sp>
      <p:sp>
        <p:nvSpPr>
          <p:cNvPr id="3" name="Fußzeilenplatzhalter 2">
            <a:extLst>
              <a:ext uri="{FF2B5EF4-FFF2-40B4-BE49-F238E27FC236}">
                <a16:creationId xmlns:a16="http://schemas.microsoft.com/office/drawing/2014/main" id="{7BA90289-0A69-4E46-8BD1-FF6359D6C2F2}"/>
              </a:ext>
            </a:extLst>
          </p:cNvPr>
          <p:cNvSpPr>
            <a:spLocks noGrp="1"/>
          </p:cNvSpPr>
          <p:nvPr>
            <p:ph type="ftr" sz="quarter" idx="11"/>
          </p:nvPr>
        </p:nvSpPr>
        <p:spPr/>
        <p:txBody>
          <a:bodyPr/>
          <a:lstStyle/>
          <a:p>
            <a:r>
              <a:rPr lang="de-AT"/>
              <a:t>Fusszeile</a:t>
            </a:r>
            <a:endParaRPr lang="de-AT" dirty="0"/>
          </a:p>
        </p:txBody>
      </p:sp>
      <p:sp>
        <p:nvSpPr>
          <p:cNvPr id="4" name="Foliennummernplatzhalter 3">
            <a:extLst>
              <a:ext uri="{FF2B5EF4-FFF2-40B4-BE49-F238E27FC236}">
                <a16:creationId xmlns:a16="http://schemas.microsoft.com/office/drawing/2014/main" id="{E96E4970-DC99-ACFB-0734-706F648C4B20}"/>
              </a:ext>
            </a:extLst>
          </p:cNvPr>
          <p:cNvSpPr>
            <a:spLocks noGrp="1"/>
          </p:cNvSpPr>
          <p:nvPr>
            <p:ph type="sldNum" sz="quarter" idx="12"/>
          </p:nvPr>
        </p:nvSpPr>
        <p:spPr/>
        <p:txBody>
          <a:bodyPr/>
          <a:lstStyle/>
          <a:p>
            <a:r>
              <a:rPr lang="de-AT"/>
              <a:t>SEITE </a:t>
            </a:r>
            <a:fld id="{BE3DC40E-DBBE-4E2D-9EEC-FBF0DA0E9179}" type="slidenum">
              <a:rPr lang="de-AT" smtClean="0"/>
              <a:t>33</a:t>
            </a:fld>
            <a:endParaRPr lang="de-AT" dirty="0"/>
          </a:p>
        </p:txBody>
      </p:sp>
      <p:sp>
        <p:nvSpPr>
          <p:cNvPr id="5" name="Titel 4">
            <a:extLst>
              <a:ext uri="{FF2B5EF4-FFF2-40B4-BE49-F238E27FC236}">
                <a16:creationId xmlns:a16="http://schemas.microsoft.com/office/drawing/2014/main" id="{EAFCA066-ECAC-703C-96CB-BF9DAC57DB72}"/>
              </a:ext>
            </a:extLst>
          </p:cNvPr>
          <p:cNvSpPr>
            <a:spLocks noGrp="1"/>
          </p:cNvSpPr>
          <p:nvPr>
            <p:ph type="title"/>
          </p:nvPr>
        </p:nvSpPr>
        <p:spPr/>
        <p:txBody>
          <a:bodyPr/>
          <a:lstStyle/>
          <a:p>
            <a:r>
              <a:rPr lang="de-AT" dirty="0"/>
              <a:t>Dänemarks institutionelle </a:t>
            </a:r>
            <a:r>
              <a:rPr lang="de-AT" dirty="0" err="1"/>
              <a:t>Klimagovernance</a:t>
            </a:r>
            <a:endParaRPr lang="de-AT" dirty="0"/>
          </a:p>
        </p:txBody>
      </p:sp>
    </p:spTree>
    <p:extLst>
      <p:ext uri="{BB962C8B-B14F-4D97-AF65-F5344CB8AC3E}">
        <p14:creationId xmlns:p14="http://schemas.microsoft.com/office/powerpoint/2010/main" val="67470967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BDA665F-B084-10BE-4C6D-0A58B1381BE9}"/>
              </a:ext>
            </a:extLst>
          </p:cNvPr>
          <p:cNvSpPr>
            <a:spLocks noGrp="1"/>
          </p:cNvSpPr>
          <p:nvPr>
            <p:ph idx="1"/>
          </p:nvPr>
        </p:nvSpPr>
        <p:spPr/>
        <p:txBody>
          <a:bodyPr/>
          <a:lstStyle/>
          <a:p>
            <a:pPr>
              <a:buFont typeface="Arial" panose="020B0604020202020204" pitchFamily="34" charset="0"/>
              <a:buChar char="•"/>
            </a:pPr>
            <a:r>
              <a:rPr lang="de-AT" b="1" dirty="0"/>
              <a:t>Klimapolitik als gesamtstaatliche Aufgabe</a:t>
            </a:r>
            <a:endParaRPr lang="de-AT" dirty="0"/>
          </a:p>
          <a:p>
            <a:pPr>
              <a:buFont typeface="Arial" panose="020B0604020202020204" pitchFamily="34" charset="0"/>
              <a:buChar char="•"/>
            </a:pPr>
            <a:r>
              <a:rPr lang="de-AT" dirty="0"/>
              <a:t>Interministerielle Koordination durch:</a:t>
            </a:r>
          </a:p>
          <a:p>
            <a:pPr marL="742950" lvl="1" indent="-285750">
              <a:buFont typeface="Arial" panose="020B0604020202020204" pitchFamily="34" charset="0"/>
              <a:buChar char="•"/>
            </a:pPr>
            <a:r>
              <a:rPr lang="de-AT" dirty="0"/>
              <a:t>Nationalen </a:t>
            </a:r>
            <a:r>
              <a:rPr lang="de-AT" dirty="0" err="1"/>
              <a:t>Klimarat</a:t>
            </a:r>
            <a:endParaRPr lang="de-AT" dirty="0"/>
          </a:p>
          <a:p>
            <a:pPr marL="742950" lvl="1" indent="-285750">
              <a:buFont typeface="Arial" panose="020B0604020202020204" pitchFamily="34" charset="0"/>
              <a:buChar char="•"/>
            </a:pPr>
            <a:r>
              <a:rPr lang="de-AT" dirty="0"/>
              <a:t>Klimaziele in sektoralen Politiken (z. B. Landwirtschaft, Energie)</a:t>
            </a:r>
          </a:p>
          <a:p>
            <a:pPr>
              <a:buFont typeface="Arial" panose="020B0604020202020204" pitchFamily="34" charset="0"/>
              <a:buChar char="•"/>
            </a:pPr>
            <a:r>
              <a:rPr lang="de-AT" b="1" dirty="0"/>
              <a:t>Monitoring</a:t>
            </a:r>
            <a:r>
              <a:rPr lang="de-AT" dirty="0"/>
              <a:t> über Emissionsbudgets und Indikatoren</a:t>
            </a:r>
          </a:p>
          <a:p>
            <a:pPr>
              <a:buFont typeface="Arial" panose="020B0604020202020204" pitchFamily="34" charset="0"/>
              <a:buChar char="•"/>
            </a:pPr>
            <a:r>
              <a:rPr lang="de-AT" b="1" dirty="0"/>
              <a:t>Rechtlich verbindliche Zielvorgaben</a:t>
            </a:r>
            <a:r>
              <a:rPr lang="de-AT" dirty="0"/>
              <a:t> bis 2030 und 205</a:t>
            </a:r>
          </a:p>
          <a:p>
            <a:endParaRPr lang="de-AT" dirty="0"/>
          </a:p>
        </p:txBody>
      </p:sp>
      <p:sp>
        <p:nvSpPr>
          <p:cNvPr id="3" name="Fußzeilenplatzhalter 2">
            <a:extLst>
              <a:ext uri="{FF2B5EF4-FFF2-40B4-BE49-F238E27FC236}">
                <a16:creationId xmlns:a16="http://schemas.microsoft.com/office/drawing/2014/main" id="{8D6998AD-C09F-22C0-3FD9-7913DD5C4766}"/>
              </a:ext>
            </a:extLst>
          </p:cNvPr>
          <p:cNvSpPr>
            <a:spLocks noGrp="1"/>
          </p:cNvSpPr>
          <p:nvPr>
            <p:ph type="ftr" sz="quarter" idx="11"/>
          </p:nvPr>
        </p:nvSpPr>
        <p:spPr/>
        <p:txBody>
          <a:bodyPr/>
          <a:lstStyle/>
          <a:p>
            <a:r>
              <a:rPr lang="de-AT"/>
              <a:t>Fusszeile</a:t>
            </a:r>
            <a:endParaRPr lang="de-AT" dirty="0"/>
          </a:p>
        </p:txBody>
      </p:sp>
      <p:sp>
        <p:nvSpPr>
          <p:cNvPr id="4" name="Foliennummernplatzhalter 3">
            <a:extLst>
              <a:ext uri="{FF2B5EF4-FFF2-40B4-BE49-F238E27FC236}">
                <a16:creationId xmlns:a16="http://schemas.microsoft.com/office/drawing/2014/main" id="{944CC119-59FC-DD37-FE8B-87FB32DC0A53}"/>
              </a:ext>
            </a:extLst>
          </p:cNvPr>
          <p:cNvSpPr>
            <a:spLocks noGrp="1"/>
          </p:cNvSpPr>
          <p:nvPr>
            <p:ph type="sldNum" sz="quarter" idx="12"/>
          </p:nvPr>
        </p:nvSpPr>
        <p:spPr/>
        <p:txBody>
          <a:bodyPr/>
          <a:lstStyle/>
          <a:p>
            <a:r>
              <a:rPr lang="de-AT"/>
              <a:t>SEITE </a:t>
            </a:r>
            <a:fld id="{BE3DC40E-DBBE-4E2D-9EEC-FBF0DA0E9179}" type="slidenum">
              <a:rPr lang="de-AT" smtClean="0"/>
              <a:t>34</a:t>
            </a:fld>
            <a:endParaRPr lang="de-AT" dirty="0"/>
          </a:p>
        </p:txBody>
      </p:sp>
      <p:sp>
        <p:nvSpPr>
          <p:cNvPr id="5" name="Titel 4">
            <a:extLst>
              <a:ext uri="{FF2B5EF4-FFF2-40B4-BE49-F238E27FC236}">
                <a16:creationId xmlns:a16="http://schemas.microsoft.com/office/drawing/2014/main" id="{69307A24-A99A-BB6F-E179-7A2AEFA8BFC3}"/>
              </a:ext>
            </a:extLst>
          </p:cNvPr>
          <p:cNvSpPr>
            <a:spLocks noGrp="1"/>
          </p:cNvSpPr>
          <p:nvPr>
            <p:ph type="title"/>
          </p:nvPr>
        </p:nvSpPr>
        <p:spPr/>
        <p:txBody>
          <a:bodyPr/>
          <a:lstStyle/>
          <a:p>
            <a:r>
              <a:rPr lang="de-AT" dirty="0"/>
              <a:t>Koordinationsmechanismen in Dänemark</a:t>
            </a:r>
          </a:p>
        </p:txBody>
      </p:sp>
    </p:spTree>
    <p:extLst>
      <p:ext uri="{BB962C8B-B14F-4D97-AF65-F5344CB8AC3E}">
        <p14:creationId xmlns:p14="http://schemas.microsoft.com/office/powerpoint/2010/main" val="54018889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13F19F3-2EA8-EFC5-4867-6716D6A9417C}"/>
              </a:ext>
            </a:extLst>
          </p:cNvPr>
          <p:cNvSpPr>
            <a:spLocks noGrp="1"/>
          </p:cNvSpPr>
          <p:nvPr>
            <p:ph idx="1"/>
          </p:nvPr>
        </p:nvSpPr>
        <p:spPr/>
        <p:txBody>
          <a:bodyPr/>
          <a:lstStyle/>
          <a:p>
            <a:pPr>
              <a:buFont typeface="Arial" panose="020B0604020202020204" pitchFamily="34" charset="0"/>
              <a:buChar char="•"/>
            </a:pPr>
            <a:r>
              <a:rPr lang="de-AT" dirty="0"/>
              <a:t>THG-Emissionen wurden um rund </a:t>
            </a:r>
            <a:r>
              <a:rPr lang="de-AT" b="1" dirty="0"/>
              <a:t>50 % zwischen 1990 und 2022</a:t>
            </a:r>
            <a:r>
              <a:rPr lang="de-AT" dirty="0"/>
              <a:t> gesenkt</a:t>
            </a:r>
          </a:p>
          <a:p>
            <a:pPr>
              <a:buFont typeface="Arial" panose="020B0604020202020204" pitchFamily="34" charset="0"/>
              <a:buChar char="•"/>
            </a:pPr>
            <a:r>
              <a:rPr lang="de-AT" dirty="0"/>
              <a:t>Erfolgsfaktoren:</a:t>
            </a:r>
          </a:p>
          <a:p>
            <a:pPr marL="742950" lvl="1" indent="-285750">
              <a:buFont typeface="Arial" panose="020B0604020202020204" pitchFamily="34" charset="0"/>
              <a:buChar char="•"/>
            </a:pPr>
            <a:r>
              <a:rPr lang="de-AT" b="1" dirty="0"/>
              <a:t>Klares politisches Mandat</a:t>
            </a:r>
            <a:endParaRPr lang="de-AT" dirty="0"/>
          </a:p>
          <a:p>
            <a:pPr marL="742950" lvl="1" indent="-285750">
              <a:buFont typeface="Arial" panose="020B0604020202020204" pitchFamily="34" charset="0"/>
              <a:buChar char="•"/>
            </a:pPr>
            <a:r>
              <a:rPr lang="de-AT" b="1" dirty="0"/>
              <a:t>Integrierte sektorale Steuerung</a:t>
            </a:r>
            <a:endParaRPr lang="de-AT" dirty="0"/>
          </a:p>
          <a:p>
            <a:pPr marL="742950" lvl="1" indent="-285750">
              <a:buFont typeface="Arial" panose="020B0604020202020204" pitchFamily="34" charset="0"/>
              <a:buChar char="•"/>
            </a:pPr>
            <a:r>
              <a:rPr lang="de-AT" b="1" dirty="0"/>
              <a:t>Hoher gesellschaftlicher Konsens</a:t>
            </a:r>
            <a:endParaRPr lang="de-AT" dirty="0"/>
          </a:p>
          <a:p>
            <a:pPr marL="742950" lvl="1" indent="-285750">
              <a:buFont typeface="Arial" panose="020B0604020202020204" pitchFamily="34" charset="0"/>
              <a:buChar char="•"/>
            </a:pPr>
            <a:r>
              <a:rPr lang="de-AT" b="1" dirty="0"/>
              <a:t>Verlässliche, evidenzbasierte Umsetzung</a:t>
            </a:r>
            <a:endParaRPr lang="de-AT" dirty="0"/>
          </a:p>
          <a:p>
            <a:endParaRPr lang="de-AT" dirty="0"/>
          </a:p>
        </p:txBody>
      </p:sp>
      <p:sp>
        <p:nvSpPr>
          <p:cNvPr id="3" name="Fußzeilenplatzhalter 2">
            <a:extLst>
              <a:ext uri="{FF2B5EF4-FFF2-40B4-BE49-F238E27FC236}">
                <a16:creationId xmlns:a16="http://schemas.microsoft.com/office/drawing/2014/main" id="{1285427B-0612-32F3-5AB6-CF507CF19C81}"/>
              </a:ext>
            </a:extLst>
          </p:cNvPr>
          <p:cNvSpPr>
            <a:spLocks noGrp="1"/>
          </p:cNvSpPr>
          <p:nvPr>
            <p:ph type="ftr" sz="quarter" idx="11"/>
          </p:nvPr>
        </p:nvSpPr>
        <p:spPr/>
        <p:txBody>
          <a:bodyPr/>
          <a:lstStyle/>
          <a:p>
            <a:r>
              <a:rPr lang="de-AT"/>
              <a:t>Fusszeile</a:t>
            </a:r>
            <a:endParaRPr lang="de-AT" dirty="0"/>
          </a:p>
        </p:txBody>
      </p:sp>
      <p:sp>
        <p:nvSpPr>
          <p:cNvPr id="4" name="Foliennummernplatzhalter 3">
            <a:extLst>
              <a:ext uri="{FF2B5EF4-FFF2-40B4-BE49-F238E27FC236}">
                <a16:creationId xmlns:a16="http://schemas.microsoft.com/office/drawing/2014/main" id="{74739FB1-E930-5763-67E7-4D342AACA2AD}"/>
              </a:ext>
            </a:extLst>
          </p:cNvPr>
          <p:cNvSpPr>
            <a:spLocks noGrp="1"/>
          </p:cNvSpPr>
          <p:nvPr>
            <p:ph type="sldNum" sz="quarter" idx="12"/>
          </p:nvPr>
        </p:nvSpPr>
        <p:spPr/>
        <p:txBody>
          <a:bodyPr/>
          <a:lstStyle/>
          <a:p>
            <a:r>
              <a:rPr lang="de-AT"/>
              <a:t>SEITE </a:t>
            </a:r>
            <a:fld id="{BE3DC40E-DBBE-4E2D-9EEC-FBF0DA0E9179}" type="slidenum">
              <a:rPr lang="de-AT" smtClean="0"/>
              <a:t>35</a:t>
            </a:fld>
            <a:endParaRPr lang="de-AT" dirty="0"/>
          </a:p>
        </p:txBody>
      </p:sp>
      <p:sp>
        <p:nvSpPr>
          <p:cNvPr id="5" name="Titel 4">
            <a:extLst>
              <a:ext uri="{FF2B5EF4-FFF2-40B4-BE49-F238E27FC236}">
                <a16:creationId xmlns:a16="http://schemas.microsoft.com/office/drawing/2014/main" id="{B8F2C1AD-BAA9-DD61-042E-479F91396748}"/>
              </a:ext>
            </a:extLst>
          </p:cNvPr>
          <p:cNvSpPr>
            <a:spLocks noGrp="1"/>
          </p:cNvSpPr>
          <p:nvPr>
            <p:ph type="title"/>
          </p:nvPr>
        </p:nvSpPr>
        <p:spPr/>
        <p:txBody>
          <a:bodyPr/>
          <a:lstStyle/>
          <a:p>
            <a:r>
              <a:rPr lang="de-AT" dirty="0"/>
              <a:t>Ergebnisse – Reduktion der Emissionen</a:t>
            </a:r>
          </a:p>
        </p:txBody>
      </p:sp>
    </p:spTree>
    <p:extLst>
      <p:ext uri="{BB962C8B-B14F-4D97-AF65-F5344CB8AC3E}">
        <p14:creationId xmlns:p14="http://schemas.microsoft.com/office/powerpoint/2010/main" val="2507170240"/>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EA86878-3FBC-6CFC-65A9-28F582EC15C8}"/>
              </a:ext>
            </a:extLst>
          </p:cNvPr>
          <p:cNvSpPr>
            <a:spLocks noGrp="1"/>
          </p:cNvSpPr>
          <p:nvPr>
            <p:ph idx="1"/>
          </p:nvPr>
        </p:nvSpPr>
        <p:spPr/>
        <p:txBody>
          <a:bodyPr/>
          <a:lstStyle/>
          <a:p>
            <a:pPr>
              <a:buFont typeface="Arial" panose="020B0604020202020204" pitchFamily="34" charset="0"/>
              <a:buChar char="•"/>
            </a:pPr>
            <a:r>
              <a:rPr lang="de-AT" dirty="0"/>
              <a:t>Frühzeitige Einführung von </a:t>
            </a:r>
            <a:r>
              <a:rPr lang="de-AT" b="1" dirty="0"/>
              <a:t>Langfriststrategien</a:t>
            </a:r>
            <a:endParaRPr lang="de-AT" dirty="0"/>
          </a:p>
          <a:p>
            <a:pPr>
              <a:buFont typeface="Arial" panose="020B0604020202020204" pitchFamily="34" charset="0"/>
              <a:buChar char="•"/>
            </a:pPr>
            <a:r>
              <a:rPr lang="de-AT" b="1" dirty="0"/>
              <a:t>Verzahnung von Klima-, Energie- und Finanzpolitik</a:t>
            </a:r>
            <a:endParaRPr lang="de-AT" dirty="0"/>
          </a:p>
          <a:p>
            <a:pPr>
              <a:buFont typeface="Arial" panose="020B0604020202020204" pitchFamily="34" charset="0"/>
              <a:buChar char="•"/>
            </a:pPr>
            <a:r>
              <a:rPr lang="de-AT" b="1" dirty="0"/>
              <a:t>Funktionierender Whole-of-Government-Ansatz</a:t>
            </a:r>
            <a:r>
              <a:rPr lang="de-AT" dirty="0"/>
              <a:t> durch institutionelle Steuerung</a:t>
            </a:r>
          </a:p>
          <a:p>
            <a:pPr>
              <a:buFont typeface="Arial" panose="020B0604020202020204" pitchFamily="34" charset="0"/>
              <a:buChar char="•"/>
            </a:pPr>
            <a:r>
              <a:rPr lang="de-AT" dirty="0"/>
              <a:t>Nutzung eines </a:t>
            </a:r>
            <a:r>
              <a:rPr lang="de-AT" b="1" dirty="0"/>
              <a:t>missionsorientierten Innovationsansatzes</a:t>
            </a:r>
            <a:r>
              <a:rPr lang="de-AT" dirty="0"/>
              <a:t>, gesteuert vom Zentrum der Regierung</a:t>
            </a:r>
          </a:p>
          <a:p>
            <a:endParaRPr lang="de-AT" dirty="0"/>
          </a:p>
        </p:txBody>
      </p:sp>
      <p:sp>
        <p:nvSpPr>
          <p:cNvPr id="3" name="Fußzeilenplatzhalter 2">
            <a:extLst>
              <a:ext uri="{FF2B5EF4-FFF2-40B4-BE49-F238E27FC236}">
                <a16:creationId xmlns:a16="http://schemas.microsoft.com/office/drawing/2014/main" id="{E83A2B36-F620-75E5-887F-2716529CB208}"/>
              </a:ext>
            </a:extLst>
          </p:cNvPr>
          <p:cNvSpPr>
            <a:spLocks noGrp="1"/>
          </p:cNvSpPr>
          <p:nvPr>
            <p:ph type="ftr" sz="quarter" idx="11"/>
          </p:nvPr>
        </p:nvSpPr>
        <p:spPr/>
        <p:txBody>
          <a:bodyPr/>
          <a:lstStyle/>
          <a:p>
            <a:r>
              <a:rPr lang="de-AT"/>
              <a:t>Fusszeile</a:t>
            </a:r>
            <a:endParaRPr lang="de-AT" dirty="0"/>
          </a:p>
        </p:txBody>
      </p:sp>
      <p:sp>
        <p:nvSpPr>
          <p:cNvPr id="4" name="Foliennummernplatzhalter 3">
            <a:extLst>
              <a:ext uri="{FF2B5EF4-FFF2-40B4-BE49-F238E27FC236}">
                <a16:creationId xmlns:a16="http://schemas.microsoft.com/office/drawing/2014/main" id="{C5588374-B726-4AA7-001D-830976FA39F1}"/>
              </a:ext>
            </a:extLst>
          </p:cNvPr>
          <p:cNvSpPr>
            <a:spLocks noGrp="1"/>
          </p:cNvSpPr>
          <p:nvPr>
            <p:ph type="sldNum" sz="quarter" idx="12"/>
          </p:nvPr>
        </p:nvSpPr>
        <p:spPr/>
        <p:txBody>
          <a:bodyPr/>
          <a:lstStyle/>
          <a:p>
            <a:r>
              <a:rPr lang="de-AT"/>
              <a:t>SEITE </a:t>
            </a:r>
            <a:fld id="{BE3DC40E-DBBE-4E2D-9EEC-FBF0DA0E9179}" type="slidenum">
              <a:rPr lang="de-AT" smtClean="0"/>
              <a:t>36</a:t>
            </a:fld>
            <a:endParaRPr lang="de-AT" dirty="0"/>
          </a:p>
        </p:txBody>
      </p:sp>
      <p:sp>
        <p:nvSpPr>
          <p:cNvPr id="5" name="Titel 4">
            <a:extLst>
              <a:ext uri="{FF2B5EF4-FFF2-40B4-BE49-F238E27FC236}">
                <a16:creationId xmlns:a16="http://schemas.microsoft.com/office/drawing/2014/main" id="{51E13FEC-4EC2-0223-8E67-89C80B8DB0F0}"/>
              </a:ext>
            </a:extLst>
          </p:cNvPr>
          <p:cNvSpPr>
            <a:spLocks noGrp="1"/>
          </p:cNvSpPr>
          <p:nvPr>
            <p:ph type="title"/>
          </p:nvPr>
        </p:nvSpPr>
        <p:spPr/>
        <p:txBody>
          <a:bodyPr/>
          <a:lstStyle/>
          <a:p>
            <a:r>
              <a:rPr lang="de-AT" b="1" dirty="0"/>
              <a:t>Was unterscheidet Dänemark?</a:t>
            </a:r>
            <a:endParaRPr lang="de-AT" dirty="0"/>
          </a:p>
        </p:txBody>
      </p:sp>
    </p:spTree>
    <p:extLst>
      <p:ext uri="{BB962C8B-B14F-4D97-AF65-F5344CB8AC3E}">
        <p14:creationId xmlns:p14="http://schemas.microsoft.com/office/powerpoint/2010/main" val="4227397176"/>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25FF6FB-1716-41E1-6988-64390EA2ABDA}"/>
              </a:ext>
            </a:extLst>
          </p:cNvPr>
          <p:cNvSpPr>
            <a:spLocks noGrp="1"/>
          </p:cNvSpPr>
          <p:nvPr>
            <p:ph idx="1"/>
          </p:nvPr>
        </p:nvSpPr>
        <p:spPr/>
        <p:txBody>
          <a:bodyPr/>
          <a:lstStyle/>
          <a:p>
            <a:pPr>
              <a:buFont typeface="Arial" panose="020B0604020202020204" pitchFamily="34" charset="0"/>
              <a:buChar char="•"/>
            </a:pPr>
            <a:r>
              <a:rPr lang="de-AT" dirty="0"/>
              <a:t>Klare </a:t>
            </a:r>
            <a:r>
              <a:rPr lang="de-AT" b="1" dirty="0"/>
              <a:t>gesetzliche Mandate und Verantwortlichkeiten</a:t>
            </a:r>
            <a:endParaRPr lang="de-AT" dirty="0"/>
          </a:p>
          <a:p>
            <a:pPr>
              <a:buFont typeface="Arial" panose="020B0604020202020204" pitchFamily="34" charset="0"/>
              <a:buChar char="•"/>
            </a:pPr>
            <a:r>
              <a:rPr lang="de-AT" b="1" dirty="0"/>
              <a:t>Zentrale Steuerungskompetenz stärken</a:t>
            </a:r>
            <a:endParaRPr lang="de-AT" dirty="0"/>
          </a:p>
          <a:p>
            <a:pPr>
              <a:buFont typeface="Arial" panose="020B0604020202020204" pitchFamily="34" charset="0"/>
              <a:buChar char="•"/>
            </a:pPr>
            <a:r>
              <a:rPr lang="de-AT" dirty="0"/>
              <a:t>Nutzung mehrerer Mainstreaming-Strategien:</a:t>
            </a:r>
          </a:p>
          <a:p>
            <a:pPr marL="742950" lvl="1" indent="-285750">
              <a:buFont typeface="Arial" panose="020B0604020202020204" pitchFamily="34" charset="0"/>
              <a:buChar char="•"/>
            </a:pPr>
            <a:r>
              <a:rPr lang="de-AT" dirty="0"/>
              <a:t>Haushaltssteuerung</a:t>
            </a:r>
          </a:p>
          <a:p>
            <a:pPr marL="742950" lvl="1" indent="-285750">
              <a:buFont typeface="Arial" panose="020B0604020202020204" pitchFamily="34" charset="0"/>
              <a:buChar char="•"/>
            </a:pPr>
            <a:r>
              <a:rPr lang="de-AT" dirty="0"/>
              <a:t>Gesetzgebung</a:t>
            </a:r>
          </a:p>
          <a:p>
            <a:pPr marL="742950" lvl="1" indent="-285750">
              <a:buFont typeface="Arial" panose="020B0604020202020204" pitchFamily="34" charset="0"/>
              <a:buChar char="•"/>
            </a:pPr>
            <a:r>
              <a:rPr lang="de-AT" dirty="0"/>
              <a:t>Schulungen</a:t>
            </a:r>
          </a:p>
          <a:p>
            <a:pPr marL="742950" lvl="1" indent="-285750">
              <a:buFont typeface="Arial" panose="020B0604020202020204" pitchFamily="34" charset="0"/>
              <a:buChar char="•"/>
            </a:pPr>
            <a:r>
              <a:rPr lang="de-AT" dirty="0"/>
              <a:t>Datenintegration</a:t>
            </a:r>
          </a:p>
          <a:p>
            <a:pPr>
              <a:buFont typeface="Arial" panose="020B0604020202020204" pitchFamily="34" charset="0"/>
              <a:buChar char="•"/>
            </a:pPr>
            <a:r>
              <a:rPr lang="de-AT" b="1" dirty="0"/>
              <a:t>Systemisches Denken und Anpassungsfähigkeit fördern</a:t>
            </a:r>
            <a:endParaRPr lang="de-AT" dirty="0"/>
          </a:p>
          <a:p>
            <a:endParaRPr lang="de-AT" dirty="0"/>
          </a:p>
        </p:txBody>
      </p:sp>
      <p:sp>
        <p:nvSpPr>
          <p:cNvPr id="3" name="Fußzeilenplatzhalter 2">
            <a:extLst>
              <a:ext uri="{FF2B5EF4-FFF2-40B4-BE49-F238E27FC236}">
                <a16:creationId xmlns:a16="http://schemas.microsoft.com/office/drawing/2014/main" id="{05F2A88E-A92D-1C1C-BD44-43B78DA0F2B2}"/>
              </a:ext>
            </a:extLst>
          </p:cNvPr>
          <p:cNvSpPr>
            <a:spLocks noGrp="1"/>
          </p:cNvSpPr>
          <p:nvPr>
            <p:ph type="ftr" sz="quarter" idx="11"/>
          </p:nvPr>
        </p:nvSpPr>
        <p:spPr/>
        <p:txBody>
          <a:bodyPr/>
          <a:lstStyle/>
          <a:p>
            <a:r>
              <a:rPr lang="de-AT"/>
              <a:t>Fusszeile</a:t>
            </a:r>
            <a:endParaRPr lang="de-AT" dirty="0"/>
          </a:p>
        </p:txBody>
      </p:sp>
      <p:sp>
        <p:nvSpPr>
          <p:cNvPr id="4" name="Foliennummernplatzhalter 3">
            <a:extLst>
              <a:ext uri="{FF2B5EF4-FFF2-40B4-BE49-F238E27FC236}">
                <a16:creationId xmlns:a16="http://schemas.microsoft.com/office/drawing/2014/main" id="{F3B17653-EAEE-6423-1C1B-78084B532243}"/>
              </a:ext>
            </a:extLst>
          </p:cNvPr>
          <p:cNvSpPr>
            <a:spLocks noGrp="1"/>
          </p:cNvSpPr>
          <p:nvPr>
            <p:ph type="sldNum" sz="quarter" idx="12"/>
          </p:nvPr>
        </p:nvSpPr>
        <p:spPr/>
        <p:txBody>
          <a:bodyPr/>
          <a:lstStyle/>
          <a:p>
            <a:r>
              <a:rPr lang="de-AT"/>
              <a:t>SEITE </a:t>
            </a:r>
            <a:fld id="{BE3DC40E-DBBE-4E2D-9EEC-FBF0DA0E9179}" type="slidenum">
              <a:rPr lang="de-AT" smtClean="0"/>
              <a:t>37</a:t>
            </a:fld>
            <a:endParaRPr lang="de-AT" dirty="0"/>
          </a:p>
        </p:txBody>
      </p:sp>
      <p:sp>
        <p:nvSpPr>
          <p:cNvPr id="5" name="Titel 4">
            <a:extLst>
              <a:ext uri="{FF2B5EF4-FFF2-40B4-BE49-F238E27FC236}">
                <a16:creationId xmlns:a16="http://schemas.microsoft.com/office/drawing/2014/main" id="{2EBC49DA-8438-853D-5F05-4C4AF486C23D}"/>
              </a:ext>
            </a:extLst>
          </p:cNvPr>
          <p:cNvSpPr>
            <a:spLocks noGrp="1"/>
          </p:cNvSpPr>
          <p:nvPr>
            <p:ph type="title"/>
          </p:nvPr>
        </p:nvSpPr>
        <p:spPr/>
        <p:txBody>
          <a:bodyPr/>
          <a:lstStyle/>
          <a:p>
            <a:r>
              <a:rPr lang="de-AT" dirty="0"/>
              <a:t>Übertragbare Lehren für andere Staaten</a:t>
            </a:r>
          </a:p>
        </p:txBody>
      </p:sp>
    </p:spTree>
    <p:extLst>
      <p:ext uri="{BB962C8B-B14F-4D97-AF65-F5344CB8AC3E}">
        <p14:creationId xmlns:p14="http://schemas.microsoft.com/office/powerpoint/2010/main" val="2552363226"/>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2AB2539-361B-C242-6681-C157EDD0A98D}"/>
              </a:ext>
            </a:extLst>
          </p:cNvPr>
          <p:cNvSpPr>
            <a:spLocks noGrp="1"/>
          </p:cNvSpPr>
          <p:nvPr>
            <p:ph idx="1"/>
          </p:nvPr>
        </p:nvSpPr>
        <p:spPr/>
        <p:txBody>
          <a:bodyPr/>
          <a:lstStyle/>
          <a:p>
            <a:pPr>
              <a:buFont typeface="Arial" panose="020B0604020202020204" pitchFamily="34" charset="0"/>
              <a:buChar char="•"/>
            </a:pPr>
            <a:r>
              <a:rPr lang="de-AT" dirty="0"/>
              <a:t>Der Whole-of-Government-Ansatz ist </a:t>
            </a:r>
            <a:r>
              <a:rPr lang="de-AT" b="1" dirty="0"/>
              <a:t>Schlüssel zur sektorübergreifenden Klimawirkung</a:t>
            </a:r>
            <a:r>
              <a:rPr lang="de-AT" dirty="0"/>
              <a:t>.</a:t>
            </a:r>
          </a:p>
          <a:p>
            <a:pPr>
              <a:buFont typeface="Arial" panose="020B0604020202020204" pitchFamily="34" charset="0"/>
              <a:buChar char="•"/>
            </a:pPr>
            <a:r>
              <a:rPr lang="de-AT" dirty="0"/>
              <a:t>Dänemark zeigt: Mit </a:t>
            </a:r>
            <a:r>
              <a:rPr lang="de-AT" b="1" dirty="0"/>
              <a:t>starker Koordination</a:t>
            </a:r>
            <a:r>
              <a:rPr lang="de-AT" dirty="0"/>
              <a:t>, </a:t>
            </a:r>
            <a:r>
              <a:rPr lang="de-AT" b="1" dirty="0"/>
              <a:t>klaren Zuständigkeiten</a:t>
            </a:r>
            <a:r>
              <a:rPr lang="de-AT" dirty="0"/>
              <a:t> und </a:t>
            </a:r>
            <a:r>
              <a:rPr lang="de-AT" b="1" dirty="0"/>
              <a:t>politischer Kohärenz</a:t>
            </a:r>
            <a:r>
              <a:rPr lang="de-AT" dirty="0"/>
              <a:t> lassen sich signifikante Emissionsminderungen realisieren.</a:t>
            </a:r>
          </a:p>
          <a:p>
            <a:pPr>
              <a:buFont typeface="Arial" panose="020B0604020202020204" pitchFamily="34" charset="0"/>
              <a:buChar char="•"/>
            </a:pPr>
            <a:r>
              <a:rPr lang="de-AT" dirty="0"/>
              <a:t>Entscheidend ist die </a:t>
            </a:r>
            <a:r>
              <a:rPr lang="de-AT" b="1" dirty="0"/>
              <a:t>strategische Steuerung durch die Regierungsspitze</a:t>
            </a:r>
            <a:r>
              <a:rPr lang="de-AT" dirty="0"/>
              <a:t>.</a:t>
            </a:r>
          </a:p>
          <a:p>
            <a:endParaRPr lang="de-AT" dirty="0"/>
          </a:p>
        </p:txBody>
      </p:sp>
      <p:sp>
        <p:nvSpPr>
          <p:cNvPr id="3" name="Fußzeilenplatzhalter 2">
            <a:extLst>
              <a:ext uri="{FF2B5EF4-FFF2-40B4-BE49-F238E27FC236}">
                <a16:creationId xmlns:a16="http://schemas.microsoft.com/office/drawing/2014/main" id="{525ACFFB-B3C6-B326-CD22-40EC3DF2F165}"/>
              </a:ext>
            </a:extLst>
          </p:cNvPr>
          <p:cNvSpPr>
            <a:spLocks noGrp="1"/>
          </p:cNvSpPr>
          <p:nvPr>
            <p:ph type="ftr" sz="quarter" idx="11"/>
          </p:nvPr>
        </p:nvSpPr>
        <p:spPr/>
        <p:txBody>
          <a:bodyPr/>
          <a:lstStyle/>
          <a:p>
            <a:r>
              <a:rPr lang="de-AT"/>
              <a:t>Fusszeile</a:t>
            </a:r>
            <a:endParaRPr lang="de-AT" dirty="0"/>
          </a:p>
        </p:txBody>
      </p:sp>
      <p:sp>
        <p:nvSpPr>
          <p:cNvPr id="4" name="Foliennummernplatzhalter 3">
            <a:extLst>
              <a:ext uri="{FF2B5EF4-FFF2-40B4-BE49-F238E27FC236}">
                <a16:creationId xmlns:a16="http://schemas.microsoft.com/office/drawing/2014/main" id="{1DF9EA8E-BF3A-F760-84B9-D81EDD41AD57}"/>
              </a:ext>
            </a:extLst>
          </p:cNvPr>
          <p:cNvSpPr>
            <a:spLocks noGrp="1"/>
          </p:cNvSpPr>
          <p:nvPr>
            <p:ph type="sldNum" sz="quarter" idx="12"/>
          </p:nvPr>
        </p:nvSpPr>
        <p:spPr/>
        <p:txBody>
          <a:bodyPr/>
          <a:lstStyle/>
          <a:p>
            <a:r>
              <a:rPr lang="de-AT"/>
              <a:t>SEITE </a:t>
            </a:r>
            <a:fld id="{BE3DC40E-DBBE-4E2D-9EEC-FBF0DA0E9179}" type="slidenum">
              <a:rPr lang="de-AT" smtClean="0"/>
              <a:t>38</a:t>
            </a:fld>
            <a:endParaRPr lang="de-AT" dirty="0"/>
          </a:p>
        </p:txBody>
      </p:sp>
      <p:sp>
        <p:nvSpPr>
          <p:cNvPr id="5" name="Titel 4">
            <a:extLst>
              <a:ext uri="{FF2B5EF4-FFF2-40B4-BE49-F238E27FC236}">
                <a16:creationId xmlns:a16="http://schemas.microsoft.com/office/drawing/2014/main" id="{FFA5367D-48A9-22D9-0D75-24DF4373F1CD}"/>
              </a:ext>
            </a:extLst>
          </p:cNvPr>
          <p:cNvSpPr>
            <a:spLocks noGrp="1"/>
          </p:cNvSpPr>
          <p:nvPr>
            <p:ph type="title"/>
          </p:nvPr>
        </p:nvSpPr>
        <p:spPr/>
        <p:txBody>
          <a:bodyPr/>
          <a:lstStyle/>
          <a:p>
            <a:r>
              <a:rPr lang="de-AT" b="1" dirty="0"/>
              <a:t>Fazit</a:t>
            </a:r>
            <a:endParaRPr lang="de-AT" dirty="0"/>
          </a:p>
        </p:txBody>
      </p:sp>
    </p:spTree>
    <p:extLst>
      <p:ext uri="{BB962C8B-B14F-4D97-AF65-F5344CB8AC3E}">
        <p14:creationId xmlns:p14="http://schemas.microsoft.com/office/powerpoint/2010/main" val="3665803340"/>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AFCF5AD-5FC0-714F-8C38-A9E3D02EB03C}"/>
              </a:ext>
            </a:extLst>
          </p:cNvPr>
          <p:cNvSpPr>
            <a:spLocks noGrp="1"/>
          </p:cNvSpPr>
          <p:nvPr>
            <p:ph idx="1"/>
          </p:nvPr>
        </p:nvSpPr>
        <p:spPr/>
        <p:txBody>
          <a:bodyPr/>
          <a:lstStyle/>
          <a:p>
            <a:pPr>
              <a:buNone/>
            </a:pPr>
            <a:r>
              <a:rPr lang="de-AT" b="1" dirty="0"/>
              <a:t>Kurzfristig:</a:t>
            </a:r>
            <a:br>
              <a:rPr lang="de-AT" dirty="0"/>
            </a:br>
            <a:r>
              <a:rPr lang="de-AT" dirty="0"/>
              <a:t>Transformation kann kurzfristig Preisdruck erzeugen (z. B. CO₂-Preis) , werden jedoch oft überbewertet (kaum Evidenz für </a:t>
            </a:r>
            <a:r>
              <a:rPr lang="de-AT" dirty="0" err="1"/>
              <a:t>Greenflation</a:t>
            </a:r>
            <a:r>
              <a:rPr lang="de-AT" dirty="0"/>
              <a:t>). Gleichzeitig sind fossile Preisschocks Haupttreiber jüngster Teuerung.</a:t>
            </a:r>
          </a:p>
          <a:p>
            <a:pPr>
              <a:buNone/>
            </a:pPr>
            <a:r>
              <a:rPr lang="de-AT" b="1" dirty="0"/>
              <a:t>Mittelfristig:</a:t>
            </a:r>
            <a:br>
              <a:rPr lang="de-AT" dirty="0"/>
            </a:br>
            <a:r>
              <a:rPr lang="de-AT" dirty="0"/>
              <a:t>Grüne Energie verringert die Anfälligkeit gegenüber Preisschwankungen bei fossilen Brennstoffen und sorgt so für mehr Preisstabilität. Strukturelle grüne Investitionen (z. B. Gebäudesanierungen, Energieeffizienz) senken langfristig die Energiekosten der Haushalte.</a:t>
            </a:r>
          </a:p>
          <a:p>
            <a:endParaRPr lang="de-AT" dirty="0"/>
          </a:p>
        </p:txBody>
      </p:sp>
      <p:sp>
        <p:nvSpPr>
          <p:cNvPr id="4" name="Foliennummernplatzhalter 3">
            <a:extLst>
              <a:ext uri="{FF2B5EF4-FFF2-40B4-BE49-F238E27FC236}">
                <a16:creationId xmlns:a16="http://schemas.microsoft.com/office/drawing/2014/main" id="{43B3759B-0FFB-0DA1-0BC9-21DE5BEAE822}"/>
              </a:ext>
            </a:extLst>
          </p:cNvPr>
          <p:cNvSpPr>
            <a:spLocks noGrp="1"/>
          </p:cNvSpPr>
          <p:nvPr>
            <p:ph type="sldNum" sz="quarter" idx="12"/>
          </p:nvPr>
        </p:nvSpPr>
        <p:spPr/>
        <p:txBody>
          <a:bodyPr/>
          <a:lstStyle/>
          <a:p>
            <a:r>
              <a:rPr lang="de-AT"/>
              <a:t>SEITE </a:t>
            </a:r>
            <a:fld id="{BE3DC40E-DBBE-4E2D-9EEC-FBF0DA0E9179}" type="slidenum">
              <a:rPr lang="de-AT" smtClean="0"/>
              <a:t>39</a:t>
            </a:fld>
            <a:endParaRPr lang="de-AT" dirty="0"/>
          </a:p>
        </p:txBody>
      </p:sp>
      <p:sp>
        <p:nvSpPr>
          <p:cNvPr id="5" name="Titel 4">
            <a:extLst>
              <a:ext uri="{FF2B5EF4-FFF2-40B4-BE49-F238E27FC236}">
                <a16:creationId xmlns:a16="http://schemas.microsoft.com/office/drawing/2014/main" id="{5837A067-5441-C88E-A72F-2C49723D2EBF}"/>
              </a:ext>
            </a:extLst>
          </p:cNvPr>
          <p:cNvSpPr>
            <a:spLocks noGrp="1"/>
          </p:cNvSpPr>
          <p:nvPr>
            <p:ph type="title"/>
          </p:nvPr>
        </p:nvSpPr>
        <p:spPr/>
        <p:txBody>
          <a:bodyPr/>
          <a:lstStyle/>
          <a:p>
            <a:r>
              <a:rPr lang="de-AT" dirty="0"/>
              <a:t>1. Inflation</a:t>
            </a:r>
          </a:p>
        </p:txBody>
      </p:sp>
    </p:spTree>
    <p:extLst>
      <p:ext uri="{BB962C8B-B14F-4D97-AF65-F5344CB8AC3E}">
        <p14:creationId xmlns:p14="http://schemas.microsoft.com/office/powerpoint/2010/main" val="374021153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D3DEA-CF6D-2F15-06AD-4E674BE0CD5C}"/>
            </a:ext>
          </a:extLst>
        </p:cNvPr>
        <p:cNvGrpSpPr/>
        <p:nvPr/>
      </p:nvGrpSpPr>
      <p:grpSpPr>
        <a:xfrm>
          <a:off x="0" y="0"/>
          <a:ext cx="0" cy="0"/>
          <a:chOff x="0" y="0"/>
          <a:chExt cx="0" cy="0"/>
        </a:xfrm>
      </p:grpSpPr>
      <p:sp>
        <p:nvSpPr>
          <p:cNvPr id="6" name="Foliennummernplatzhalter 3">
            <a:extLst>
              <a:ext uri="{FF2B5EF4-FFF2-40B4-BE49-F238E27FC236}">
                <a16:creationId xmlns:a16="http://schemas.microsoft.com/office/drawing/2014/main" id="{FAAA9F54-B8E8-7648-551A-84C4DB401EF1}"/>
              </a:ext>
            </a:extLst>
          </p:cNvPr>
          <p:cNvSpPr>
            <a:spLocks noGrp="1"/>
          </p:cNvSpPr>
          <p:nvPr>
            <p:ph type="sldNum" sz="quarter" idx="12"/>
          </p:nvPr>
        </p:nvSpPr>
        <p:spPr>
          <a:xfrm>
            <a:off x="462407" y="5412059"/>
            <a:ext cx="892150" cy="258085"/>
          </a:xfrm>
        </p:spPr>
        <p:txBody>
          <a:bodyPr/>
          <a:lstStyle/>
          <a:p>
            <a:r>
              <a:rPr lang="de-AT"/>
              <a:t>SEITE </a:t>
            </a:r>
            <a:fld id="{BE3DC40E-DBBE-4E2D-9EEC-FBF0DA0E9179}" type="slidenum">
              <a:rPr lang="de-AT" smtClean="0"/>
              <a:t>4</a:t>
            </a:fld>
            <a:endParaRPr lang="de-AT" dirty="0"/>
          </a:p>
        </p:txBody>
      </p:sp>
      <p:sp>
        <p:nvSpPr>
          <p:cNvPr id="8" name="Textfeld 7">
            <a:extLst>
              <a:ext uri="{FF2B5EF4-FFF2-40B4-BE49-F238E27FC236}">
                <a16:creationId xmlns:a16="http://schemas.microsoft.com/office/drawing/2014/main" id="{B18F9C75-4AF0-9D1F-F52C-896EECC11139}"/>
              </a:ext>
            </a:extLst>
          </p:cNvPr>
          <p:cNvSpPr txBox="1"/>
          <p:nvPr/>
        </p:nvSpPr>
        <p:spPr>
          <a:xfrm>
            <a:off x="3686908" y="5363307"/>
            <a:ext cx="3765774" cy="215444"/>
          </a:xfrm>
          <a:prstGeom prst="rect">
            <a:avLst/>
          </a:prstGeom>
          <a:noFill/>
        </p:spPr>
        <p:txBody>
          <a:bodyPr wrap="none" rtlCol="0">
            <a:spAutoFit/>
          </a:bodyPr>
          <a:lstStyle/>
          <a:p>
            <a:r>
              <a:rPr lang="de-AT" sz="800" dirty="0"/>
              <a:t>Quelle: </a:t>
            </a:r>
            <a:r>
              <a:rPr lang="de-AT" sz="800" dirty="0">
                <a:hlinkClick r:id="rId2"/>
              </a:rPr>
              <a:t>https://climatereanalyzer.org/clim/sst_daily/?dm_id=world2</a:t>
            </a:r>
            <a:r>
              <a:rPr lang="de-AT" sz="800" dirty="0"/>
              <a:t> </a:t>
            </a:r>
          </a:p>
        </p:txBody>
      </p:sp>
      <p:pic>
        <p:nvPicPr>
          <p:cNvPr id="3" name="Grafik 2">
            <a:extLst>
              <a:ext uri="{FF2B5EF4-FFF2-40B4-BE49-F238E27FC236}">
                <a16:creationId xmlns:a16="http://schemas.microsoft.com/office/drawing/2014/main" id="{BE2DF153-98A9-572C-0BD0-88BFAA4362B6}"/>
              </a:ext>
            </a:extLst>
          </p:cNvPr>
          <p:cNvPicPr>
            <a:picLocks noChangeAspect="1"/>
          </p:cNvPicPr>
          <p:nvPr/>
        </p:nvPicPr>
        <p:blipFill>
          <a:blip r:embed="rId3"/>
          <a:stretch>
            <a:fillRect/>
          </a:stretch>
        </p:blipFill>
        <p:spPr>
          <a:xfrm>
            <a:off x="0" y="136249"/>
            <a:ext cx="9144000" cy="4850296"/>
          </a:xfrm>
          <a:prstGeom prst="rect">
            <a:avLst/>
          </a:prstGeom>
        </p:spPr>
      </p:pic>
    </p:spTree>
    <p:extLst>
      <p:ext uri="{BB962C8B-B14F-4D97-AF65-F5344CB8AC3E}">
        <p14:creationId xmlns:p14="http://schemas.microsoft.com/office/powerpoint/2010/main" val="21906980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3AC6119-9DE3-0935-60B2-765A1E70D54F}"/>
              </a:ext>
            </a:extLst>
          </p:cNvPr>
          <p:cNvSpPr>
            <a:spLocks noGrp="1"/>
          </p:cNvSpPr>
          <p:nvPr>
            <p:ph idx="1"/>
          </p:nvPr>
        </p:nvSpPr>
        <p:spPr/>
        <p:txBody>
          <a:bodyPr/>
          <a:lstStyle/>
          <a:p>
            <a:pPr>
              <a:buNone/>
            </a:pPr>
            <a:r>
              <a:rPr lang="de-AT" b="1" dirty="0"/>
              <a:t>Kurzfristig:</a:t>
            </a:r>
            <a:br>
              <a:rPr lang="de-AT" dirty="0"/>
            </a:br>
            <a:r>
              <a:rPr lang="de-AT" dirty="0"/>
              <a:t>Klimakrise verschärft Armut durch Einkommensverluste, gesundheitliche Risiken und höhere Lebenshaltungskosten. Betroffen sind besonders einkommensschwache Haushalte und arbeitsintensive Sektoren.</a:t>
            </a:r>
          </a:p>
          <a:p>
            <a:pPr>
              <a:buNone/>
            </a:pPr>
            <a:r>
              <a:rPr lang="de-AT" b="1" dirty="0"/>
              <a:t>Mittelfristig:</a:t>
            </a:r>
            <a:br>
              <a:rPr lang="de-AT" dirty="0"/>
            </a:br>
            <a:r>
              <a:rPr lang="de-AT" dirty="0"/>
              <a:t>Investitionen in grüne Infrastrukturen, leistbare Mobilität und energieeffizienten Wohnbau sind nicht nur Klimaschutzmaßnahmen, sondern stärken die </a:t>
            </a:r>
            <a:r>
              <a:rPr lang="de-AT" dirty="0" err="1"/>
              <a:t>Armutsresilienz</a:t>
            </a:r>
            <a:r>
              <a:rPr lang="de-AT" dirty="0"/>
              <a:t>.</a:t>
            </a:r>
          </a:p>
          <a:p>
            <a:pPr marL="0" indent="0">
              <a:buNone/>
            </a:pPr>
            <a:endParaRPr lang="de-AT" dirty="0"/>
          </a:p>
        </p:txBody>
      </p:sp>
      <p:sp>
        <p:nvSpPr>
          <p:cNvPr id="4" name="Foliennummernplatzhalter 3">
            <a:extLst>
              <a:ext uri="{FF2B5EF4-FFF2-40B4-BE49-F238E27FC236}">
                <a16:creationId xmlns:a16="http://schemas.microsoft.com/office/drawing/2014/main" id="{7C4DFF85-C021-BE08-03BD-56ABCA7B7CBA}"/>
              </a:ext>
            </a:extLst>
          </p:cNvPr>
          <p:cNvSpPr>
            <a:spLocks noGrp="1"/>
          </p:cNvSpPr>
          <p:nvPr>
            <p:ph type="sldNum" sz="quarter" idx="12"/>
          </p:nvPr>
        </p:nvSpPr>
        <p:spPr/>
        <p:txBody>
          <a:bodyPr/>
          <a:lstStyle/>
          <a:p>
            <a:r>
              <a:rPr lang="de-AT"/>
              <a:t>SEITE </a:t>
            </a:r>
            <a:fld id="{BE3DC40E-DBBE-4E2D-9EEC-FBF0DA0E9179}" type="slidenum">
              <a:rPr lang="de-AT" smtClean="0"/>
              <a:t>40</a:t>
            </a:fld>
            <a:endParaRPr lang="de-AT" dirty="0"/>
          </a:p>
        </p:txBody>
      </p:sp>
      <p:sp>
        <p:nvSpPr>
          <p:cNvPr id="5" name="Titel 4">
            <a:extLst>
              <a:ext uri="{FF2B5EF4-FFF2-40B4-BE49-F238E27FC236}">
                <a16:creationId xmlns:a16="http://schemas.microsoft.com/office/drawing/2014/main" id="{BFA2E427-0C2C-8BD6-4729-D5D2DA19B0D6}"/>
              </a:ext>
            </a:extLst>
          </p:cNvPr>
          <p:cNvSpPr>
            <a:spLocks noGrp="1"/>
          </p:cNvSpPr>
          <p:nvPr>
            <p:ph type="title"/>
          </p:nvPr>
        </p:nvSpPr>
        <p:spPr/>
        <p:txBody>
          <a:bodyPr/>
          <a:lstStyle/>
          <a:p>
            <a:r>
              <a:rPr lang="de-AT" dirty="0"/>
              <a:t>2. Armut</a:t>
            </a:r>
          </a:p>
        </p:txBody>
      </p:sp>
    </p:spTree>
    <p:extLst>
      <p:ext uri="{BB962C8B-B14F-4D97-AF65-F5344CB8AC3E}">
        <p14:creationId xmlns:p14="http://schemas.microsoft.com/office/powerpoint/2010/main" val="2192149922"/>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868EF53-6B86-5429-8883-18BA5E0391B1}"/>
              </a:ext>
            </a:extLst>
          </p:cNvPr>
          <p:cNvSpPr>
            <a:spLocks noGrp="1"/>
          </p:cNvSpPr>
          <p:nvPr>
            <p:ph idx="1"/>
          </p:nvPr>
        </p:nvSpPr>
        <p:spPr>
          <a:xfrm>
            <a:off x="462019" y="1344613"/>
            <a:ext cx="8102118" cy="3853905"/>
          </a:xfrm>
        </p:spPr>
        <p:txBody>
          <a:bodyPr/>
          <a:lstStyle/>
          <a:p>
            <a:pPr>
              <a:buNone/>
            </a:pPr>
            <a:r>
              <a:rPr lang="de-AT" b="1" dirty="0"/>
              <a:t>Kurzfristig:</a:t>
            </a:r>
            <a:br>
              <a:rPr lang="de-AT" dirty="0"/>
            </a:br>
            <a:r>
              <a:rPr lang="de-AT" dirty="0"/>
              <a:t>Regulatorische Impulse (z. B. Förderungen, CO₂-Preise) fördern grüne Innovationen und schaffen neue wirtschaftliche Dynamiken. Studien zeigen einen starken empirischen Zusammenhang zwischen Klimaregulierung und Patentierungen im Bereich grüner Technologien.</a:t>
            </a:r>
          </a:p>
          <a:p>
            <a:pPr>
              <a:buNone/>
            </a:pPr>
            <a:r>
              <a:rPr lang="de-AT" b="1" dirty="0"/>
              <a:t>Mittelfristig:</a:t>
            </a:r>
            <a:br>
              <a:rPr lang="de-AT" dirty="0"/>
            </a:br>
            <a:r>
              <a:rPr lang="de-AT" dirty="0"/>
              <a:t>„Richtungsweisende Innovation“ stärkt Wettbewerbsfähigkeit und schafft zukunftsfähige Arbeitsplätze. Der Green Deal der EU und der IRA der USA sind Beispiele für innovationsorientierte klimapolitische Maßnahmen.</a:t>
            </a:r>
          </a:p>
        </p:txBody>
      </p:sp>
      <p:sp>
        <p:nvSpPr>
          <p:cNvPr id="4" name="Foliennummernplatzhalter 3">
            <a:extLst>
              <a:ext uri="{FF2B5EF4-FFF2-40B4-BE49-F238E27FC236}">
                <a16:creationId xmlns:a16="http://schemas.microsoft.com/office/drawing/2014/main" id="{F6745CF7-3708-3210-B62D-E7FCCD82D115}"/>
              </a:ext>
            </a:extLst>
          </p:cNvPr>
          <p:cNvSpPr>
            <a:spLocks noGrp="1"/>
          </p:cNvSpPr>
          <p:nvPr>
            <p:ph type="sldNum" sz="quarter" idx="12"/>
          </p:nvPr>
        </p:nvSpPr>
        <p:spPr/>
        <p:txBody>
          <a:bodyPr/>
          <a:lstStyle/>
          <a:p>
            <a:r>
              <a:rPr lang="de-AT"/>
              <a:t>SEITE </a:t>
            </a:r>
            <a:fld id="{BE3DC40E-DBBE-4E2D-9EEC-FBF0DA0E9179}" type="slidenum">
              <a:rPr lang="de-AT" smtClean="0"/>
              <a:t>41</a:t>
            </a:fld>
            <a:endParaRPr lang="de-AT" dirty="0"/>
          </a:p>
        </p:txBody>
      </p:sp>
      <p:sp>
        <p:nvSpPr>
          <p:cNvPr id="5" name="Titel 4">
            <a:extLst>
              <a:ext uri="{FF2B5EF4-FFF2-40B4-BE49-F238E27FC236}">
                <a16:creationId xmlns:a16="http://schemas.microsoft.com/office/drawing/2014/main" id="{2C6C684B-C401-1B4A-E818-BEDC9A872E9C}"/>
              </a:ext>
            </a:extLst>
          </p:cNvPr>
          <p:cNvSpPr>
            <a:spLocks noGrp="1"/>
          </p:cNvSpPr>
          <p:nvPr>
            <p:ph type="title"/>
          </p:nvPr>
        </p:nvSpPr>
        <p:spPr/>
        <p:txBody>
          <a:bodyPr/>
          <a:lstStyle/>
          <a:p>
            <a:r>
              <a:rPr lang="de-AT" dirty="0"/>
              <a:t>3. Innovation</a:t>
            </a:r>
          </a:p>
        </p:txBody>
      </p:sp>
    </p:spTree>
    <p:extLst>
      <p:ext uri="{BB962C8B-B14F-4D97-AF65-F5344CB8AC3E}">
        <p14:creationId xmlns:p14="http://schemas.microsoft.com/office/powerpoint/2010/main" val="1767259819"/>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9047213-4EA3-13A1-0410-5ECBAD2706AF}"/>
              </a:ext>
            </a:extLst>
          </p:cNvPr>
          <p:cNvSpPr>
            <a:spLocks noGrp="1"/>
          </p:cNvSpPr>
          <p:nvPr>
            <p:ph idx="1"/>
          </p:nvPr>
        </p:nvSpPr>
        <p:spPr/>
        <p:txBody>
          <a:bodyPr/>
          <a:lstStyle/>
          <a:p>
            <a:pPr>
              <a:buNone/>
            </a:pPr>
            <a:r>
              <a:rPr lang="de-AT" b="1" dirty="0"/>
              <a:t>Kurzfristig:</a:t>
            </a:r>
            <a:br>
              <a:rPr lang="de-AT" dirty="0"/>
            </a:br>
            <a:r>
              <a:rPr lang="de-AT" dirty="0"/>
              <a:t>Der Klimawandel verschärft geopolitische Spannungen (z. B. Wasserkonflikte, Migration) und destabilisiert fragile Regionen. Extreme Wetterereignisse können kritische Infrastrukturen (z. B. Stromnetze, Verkehr) beschädigen.</a:t>
            </a:r>
          </a:p>
          <a:p>
            <a:pPr>
              <a:buNone/>
            </a:pPr>
            <a:r>
              <a:rPr lang="de-AT" b="1" dirty="0"/>
              <a:t>Mittelfristig:</a:t>
            </a:r>
            <a:br>
              <a:rPr lang="de-AT" dirty="0"/>
            </a:br>
            <a:r>
              <a:rPr lang="de-AT" dirty="0"/>
              <a:t>Klimainvestitionen in Resilienz (z. B. Hochwasserschutz, dürreresistente Nutzpflanzen) verbessern die Sicherheit der Menschen und des Landes. Erneuerbare Energien verringern die Energieabhängigkeit und geopolitische Risiken.</a:t>
            </a:r>
          </a:p>
        </p:txBody>
      </p:sp>
      <p:sp>
        <p:nvSpPr>
          <p:cNvPr id="4" name="Foliennummernplatzhalter 3">
            <a:extLst>
              <a:ext uri="{FF2B5EF4-FFF2-40B4-BE49-F238E27FC236}">
                <a16:creationId xmlns:a16="http://schemas.microsoft.com/office/drawing/2014/main" id="{4183AB8D-A1BD-933B-B023-09DE073B9659}"/>
              </a:ext>
            </a:extLst>
          </p:cNvPr>
          <p:cNvSpPr>
            <a:spLocks noGrp="1"/>
          </p:cNvSpPr>
          <p:nvPr>
            <p:ph type="sldNum" sz="quarter" idx="12"/>
          </p:nvPr>
        </p:nvSpPr>
        <p:spPr/>
        <p:txBody>
          <a:bodyPr/>
          <a:lstStyle/>
          <a:p>
            <a:r>
              <a:rPr lang="de-AT"/>
              <a:t>SEITE </a:t>
            </a:r>
            <a:fld id="{BE3DC40E-DBBE-4E2D-9EEC-FBF0DA0E9179}" type="slidenum">
              <a:rPr lang="de-AT" smtClean="0"/>
              <a:t>42</a:t>
            </a:fld>
            <a:endParaRPr lang="de-AT" dirty="0"/>
          </a:p>
        </p:txBody>
      </p:sp>
      <p:sp>
        <p:nvSpPr>
          <p:cNvPr id="5" name="Titel 4">
            <a:extLst>
              <a:ext uri="{FF2B5EF4-FFF2-40B4-BE49-F238E27FC236}">
                <a16:creationId xmlns:a16="http://schemas.microsoft.com/office/drawing/2014/main" id="{4792DAB4-BB56-FD10-92D9-252FE3220FAF}"/>
              </a:ext>
            </a:extLst>
          </p:cNvPr>
          <p:cNvSpPr>
            <a:spLocks noGrp="1"/>
          </p:cNvSpPr>
          <p:nvPr>
            <p:ph type="title"/>
          </p:nvPr>
        </p:nvSpPr>
        <p:spPr/>
        <p:txBody>
          <a:bodyPr/>
          <a:lstStyle/>
          <a:p>
            <a:r>
              <a:rPr lang="de-AT" dirty="0"/>
              <a:t>4. Sicherheit</a:t>
            </a:r>
          </a:p>
        </p:txBody>
      </p:sp>
    </p:spTree>
    <p:extLst>
      <p:ext uri="{BB962C8B-B14F-4D97-AF65-F5344CB8AC3E}">
        <p14:creationId xmlns:p14="http://schemas.microsoft.com/office/powerpoint/2010/main" val="2279844229"/>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68FDA4A-B135-7064-026C-F7934A9170CC}"/>
              </a:ext>
            </a:extLst>
          </p:cNvPr>
          <p:cNvSpPr>
            <a:spLocks noGrp="1"/>
          </p:cNvSpPr>
          <p:nvPr>
            <p:ph idx="1"/>
          </p:nvPr>
        </p:nvSpPr>
        <p:spPr/>
        <p:txBody>
          <a:bodyPr/>
          <a:lstStyle/>
          <a:p>
            <a:pPr>
              <a:buNone/>
            </a:pPr>
            <a:r>
              <a:rPr lang="de-AT" b="1" dirty="0"/>
              <a:t>Kurzfristig:</a:t>
            </a:r>
            <a:br>
              <a:rPr lang="de-AT" dirty="0"/>
            </a:br>
            <a:r>
              <a:rPr lang="de-AT" dirty="0"/>
              <a:t>Klimarisiken werden durch ESG-Standards und Transparenzregeln in Finanzmärkten zunehmend berücksichtigt.</a:t>
            </a:r>
          </a:p>
          <a:p>
            <a:pPr>
              <a:buNone/>
            </a:pPr>
            <a:r>
              <a:rPr lang="de-AT" b="1" dirty="0"/>
              <a:t>Mittelfristig:</a:t>
            </a:r>
            <a:br>
              <a:rPr lang="de-AT" dirty="0"/>
            </a:br>
            <a:r>
              <a:rPr lang="de-AT" dirty="0"/>
              <a:t>Untätigkeit führt zu instabilen Finanzsystemen. Klimapolitik verringert langfristige finanzielle Instabilität. Grüne Finanzierungen sind kein Risiko, sondern Risikominderung (z. B. Vermeidung steigender Schäden bzw. Entwertung fossiler Vermögenswerte).</a:t>
            </a:r>
          </a:p>
          <a:p>
            <a:endParaRPr lang="de-AT" dirty="0"/>
          </a:p>
        </p:txBody>
      </p:sp>
      <p:sp>
        <p:nvSpPr>
          <p:cNvPr id="4" name="Foliennummernplatzhalter 3">
            <a:extLst>
              <a:ext uri="{FF2B5EF4-FFF2-40B4-BE49-F238E27FC236}">
                <a16:creationId xmlns:a16="http://schemas.microsoft.com/office/drawing/2014/main" id="{08D37747-D45B-25C9-9A0C-58FCA95974BD}"/>
              </a:ext>
            </a:extLst>
          </p:cNvPr>
          <p:cNvSpPr>
            <a:spLocks noGrp="1"/>
          </p:cNvSpPr>
          <p:nvPr>
            <p:ph type="sldNum" sz="quarter" idx="12"/>
          </p:nvPr>
        </p:nvSpPr>
        <p:spPr/>
        <p:txBody>
          <a:bodyPr/>
          <a:lstStyle/>
          <a:p>
            <a:r>
              <a:rPr lang="de-AT"/>
              <a:t>SEITE </a:t>
            </a:r>
            <a:fld id="{BE3DC40E-DBBE-4E2D-9EEC-FBF0DA0E9179}" type="slidenum">
              <a:rPr lang="de-AT" smtClean="0"/>
              <a:t>43</a:t>
            </a:fld>
            <a:endParaRPr lang="de-AT" dirty="0"/>
          </a:p>
        </p:txBody>
      </p:sp>
      <p:sp>
        <p:nvSpPr>
          <p:cNvPr id="5" name="Titel 4">
            <a:extLst>
              <a:ext uri="{FF2B5EF4-FFF2-40B4-BE49-F238E27FC236}">
                <a16:creationId xmlns:a16="http://schemas.microsoft.com/office/drawing/2014/main" id="{366053DE-27B2-54F4-7BF4-D209203CA6E7}"/>
              </a:ext>
            </a:extLst>
          </p:cNvPr>
          <p:cNvSpPr>
            <a:spLocks noGrp="1"/>
          </p:cNvSpPr>
          <p:nvPr>
            <p:ph type="title"/>
          </p:nvPr>
        </p:nvSpPr>
        <p:spPr/>
        <p:txBody>
          <a:bodyPr/>
          <a:lstStyle/>
          <a:p>
            <a:r>
              <a:rPr lang="de-AT" dirty="0"/>
              <a:t>5. Finanzmarktstabilität</a:t>
            </a:r>
          </a:p>
        </p:txBody>
      </p:sp>
    </p:spTree>
    <p:extLst>
      <p:ext uri="{BB962C8B-B14F-4D97-AF65-F5344CB8AC3E}">
        <p14:creationId xmlns:p14="http://schemas.microsoft.com/office/powerpoint/2010/main" val="4153063821"/>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8E3B1B2-867F-435F-9D16-B0CB0B92F000}"/>
              </a:ext>
            </a:extLst>
          </p:cNvPr>
          <p:cNvSpPr>
            <a:spLocks noGrp="1"/>
          </p:cNvSpPr>
          <p:nvPr>
            <p:ph idx="1"/>
          </p:nvPr>
        </p:nvSpPr>
        <p:spPr>
          <a:xfrm>
            <a:off x="462407" y="1300838"/>
            <a:ext cx="7759644" cy="3853905"/>
          </a:xfrm>
        </p:spPr>
        <p:txBody>
          <a:bodyPr/>
          <a:lstStyle/>
          <a:p>
            <a:pPr>
              <a:buNone/>
            </a:pPr>
            <a:r>
              <a:rPr lang="de-AT" b="1" dirty="0"/>
              <a:t>Kurzfristig:</a:t>
            </a:r>
            <a:br>
              <a:rPr lang="de-AT" dirty="0"/>
            </a:br>
            <a:r>
              <a:rPr lang="de-AT" dirty="0"/>
              <a:t>Dekarbonisierung bedeutet Umstellungskosten – aber auch strategische Chancen für jene, die frühzeitig umstellen.</a:t>
            </a:r>
          </a:p>
          <a:p>
            <a:pPr>
              <a:buNone/>
            </a:pPr>
            <a:r>
              <a:rPr lang="de-AT" b="1" dirty="0"/>
              <a:t>Mittelfristig:</a:t>
            </a:r>
            <a:br>
              <a:rPr lang="de-AT" dirty="0"/>
            </a:br>
            <a:r>
              <a:rPr lang="de-AT" dirty="0"/>
              <a:t>Grüne Leitmärkte, Kreislaufwirtschaft und emissionsarme Produkte gewinnen global an Bedeutung. Die Führungsrolle im Bereich grüner Technologien ist ein globaler Wachstumsmarkt (z. B. Elektrofahrzeuge, Wasserstoff). Untätigkeit führt zu einer sinkenden Wettbewerbsfähigkeit in einer sich </a:t>
            </a:r>
            <a:r>
              <a:rPr lang="de-AT" dirty="0" err="1"/>
              <a:t>dekarbonisierenden</a:t>
            </a:r>
            <a:r>
              <a:rPr lang="de-AT" dirty="0"/>
              <a:t> Weltwirtschaft. Klimaschutz ist Industriepolitik.</a:t>
            </a:r>
          </a:p>
          <a:p>
            <a:endParaRPr lang="de-AT" dirty="0"/>
          </a:p>
        </p:txBody>
      </p:sp>
      <p:sp>
        <p:nvSpPr>
          <p:cNvPr id="4" name="Foliennummernplatzhalter 3">
            <a:extLst>
              <a:ext uri="{FF2B5EF4-FFF2-40B4-BE49-F238E27FC236}">
                <a16:creationId xmlns:a16="http://schemas.microsoft.com/office/drawing/2014/main" id="{769EAFFB-9C2A-FA94-CBCF-09E0B8396E90}"/>
              </a:ext>
            </a:extLst>
          </p:cNvPr>
          <p:cNvSpPr>
            <a:spLocks noGrp="1"/>
          </p:cNvSpPr>
          <p:nvPr>
            <p:ph type="sldNum" sz="quarter" idx="12"/>
          </p:nvPr>
        </p:nvSpPr>
        <p:spPr/>
        <p:txBody>
          <a:bodyPr/>
          <a:lstStyle/>
          <a:p>
            <a:r>
              <a:rPr lang="de-AT"/>
              <a:t>SEITE </a:t>
            </a:r>
            <a:fld id="{BE3DC40E-DBBE-4E2D-9EEC-FBF0DA0E9179}" type="slidenum">
              <a:rPr lang="de-AT" smtClean="0"/>
              <a:t>44</a:t>
            </a:fld>
            <a:endParaRPr lang="de-AT" dirty="0"/>
          </a:p>
        </p:txBody>
      </p:sp>
      <p:sp>
        <p:nvSpPr>
          <p:cNvPr id="5" name="Titel 4">
            <a:extLst>
              <a:ext uri="{FF2B5EF4-FFF2-40B4-BE49-F238E27FC236}">
                <a16:creationId xmlns:a16="http://schemas.microsoft.com/office/drawing/2014/main" id="{D438A1A6-EDF5-E9FD-8CD8-3CE4B72376E4}"/>
              </a:ext>
            </a:extLst>
          </p:cNvPr>
          <p:cNvSpPr>
            <a:spLocks noGrp="1"/>
          </p:cNvSpPr>
          <p:nvPr>
            <p:ph type="title"/>
          </p:nvPr>
        </p:nvSpPr>
        <p:spPr/>
        <p:txBody>
          <a:bodyPr/>
          <a:lstStyle/>
          <a:p>
            <a:r>
              <a:rPr lang="de-AT" dirty="0"/>
              <a:t>6. Wettbewerbsfähigkeit</a:t>
            </a:r>
          </a:p>
        </p:txBody>
      </p:sp>
    </p:spTree>
    <p:extLst>
      <p:ext uri="{BB962C8B-B14F-4D97-AF65-F5344CB8AC3E}">
        <p14:creationId xmlns:p14="http://schemas.microsoft.com/office/powerpoint/2010/main" val="4155302490"/>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50C78D4-08DA-F879-65CE-98966D973A5B}"/>
              </a:ext>
            </a:extLst>
          </p:cNvPr>
          <p:cNvSpPr>
            <a:spLocks noGrp="1"/>
          </p:cNvSpPr>
          <p:nvPr>
            <p:ph idx="1"/>
          </p:nvPr>
        </p:nvSpPr>
        <p:spPr/>
        <p:txBody>
          <a:bodyPr/>
          <a:lstStyle/>
          <a:p>
            <a:pPr>
              <a:buNone/>
            </a:pPr>
            <a:r>
              <a:rPr lang="de-AT" b="1" dirty="0"/>
              <a:t>Kurzfristig:</a:t>
            </a:r>
            <a:br>
              <a:rPr lang="de-AT" dirty="0"/>
            </a:br>
            <a:r>
              <a:rPr lang="de-AT" dirty="0"/>
              <a:t>Der Einsatz erneuerbarer Energien erfordert Vorabinvestitionen, aber aufgrund der rapide sinkenden Kosten (insbesondere bei Solar- und Windenergie) sind sie in den meisten Regionen die günstigsten Energiequellen.</a:t>
            </a:r>
          </a:p>
          <a:p>
            <a:pPr>
              <a:buNone/>
            </a:pPr>
            <a:r>
              <a:rPr lang="de-AT" b="1" dirty="0"/>
              <a:t>Mittelfristig:</a:t>
            </a:r>
            <a:br>
              <a:rPr lang="de-AT" dirty="0"/>
            </a:br>
            <a:r>
              <a:rPr lang="de-AT" dirty="0"/>
              <a:t>Unabhängigkeit von fossilen Importen reduziert geopolitische Risiken und Energiekosten. Erneuerbare Energien bieten vorhersehbare Preise und nationale Energiesicherheit.</a:t>
            </a:r>
          </a:p>
        </p:txBody>
      </p:sp>
      <p:sp>
        <p:nvSpPr>
          <p:cNvPr id="4" name="Foliennummernplatzhalter 3">
            <a:extLst>
              <a:ext uri="{FF2B5EF4-FFF2-40B4-BE49-F238E27FC236}">
                <a16:creationId xmlns:a16="http://schemas.microsoft.com/office/drawing/2014/main" id="{9DABEFCF-A411-2363-FCDF-9760D4062800}"/>
              </a:ext>
            </a:extLst>
          </p:cNvPr>
          <p:cNvSpPr>
            <a:spLocks noGrp="1"/>
          </p:cNvSpPr>
          <p:nvPr>
            <p:ph type="sldNum" sz="quarter" idx="12"/>
          </p:nvPr>
        </p:nvSpPr>
        <p:spPr/>
        <p:txBody>
          <a:bodyPr/>
          <a:lstStyle/>
          <a:p>
            <a:r>
              <a:rPr lang="de-AT"/>
              <a:t>SEITE </a:t>
            </a:r>
            <a:fld id="{BE3DC40E-DBBE-4E2D-9EEC-FBF0DA0E9179}" type="slidenum">
              <a:rPr lang="de-AT" smtClean="0"/>
              <a:t>45</a:t>
            </a:fld>
            <a:endParaRPr lang="de-AT" dirty="0"/>
          </a:p>
        </p:txBody>
      </p:sp>
      <p:sp>
        <p:nvSpPr>
          <p:cNvPr id="5" name="Titel 4">
            <a:extLst>
              <a:ext uri="{FF2B5EF4-FFF2-40B4-BE49-F238E27FC236}">
                <a16:creationId xmlns:a16="http://schemas.microsoft.com/office/drawing/2014/main" id="{A4068785-D2A7-1D76-570F-CC92301A1E39}"/>
              </a:ext>
            </a:extLst>
          </p:cNvPr>
          <p:cNvSpPr>
            <a:spLocks noGrp="1"/>
          </p:cNvSpPr>
          <p:nvPr>
            <p:ph type="title"/>
          </p:nvPr>
        </p:nvSpPr>
        <p:spPr/>
        <p:txBody>
          <a:bodyPr/>
          <a:lstStyle/>
          <a:p>
            <a:r>
              <a:rPr lang="de-AT" dirty="0"/>
              <a:t>7. Günstige Energie</a:t>
            </a:r>
          </a:p>
        </p:txBody>
      </p:sp>
    </p:spTree>
    <p:extLst>
      <p:ext uri="{BB962C8B-B14F-4D97-AF65-F5344CB8AC3E}">
        <p14:creationId xmlns:p14="http://schemas.microsoft.com/office/powerpoint/2010/main" val="4260058365"/>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0017C96-6E75-AD00-1E89-BB32E71CDED7}"/>
              </a:ext>
            </a:extLst>
          </p:cNvPr>
          <p:cNvSpPr>
            <a:spLocks noGrp="1"/>
          </p:cNvSpPr>
          <p:nvPr>
            <p:ph idx="1"/>
          </p:nvPr>
        </p:nvSpPr>
        <p:spPr/>
        <p:txBody>
          <a:bodyPr>
            <a:normAutofit/>
          </a:bodyPr>
          <a:lstStyle/>
          <a:p>
            <a:pPr>
              <a:buNone/>
            </a:pPr>
            <a:r>
              <a:rPr lang="de-AT" b="1" dirty="0"/>
              <a:t>Kurzfristig:</a:t>
            </a:r>
            <a:br>
              <a:rPr lang="de-AT" dirty="0"/>
            </a:br>
            <a:r>
              <a:rPr lang="de-AT" dirty="0"/>
              <a:t>Die Luftverschmutzung durch fossile Brennstoffe verursacht jährlich über 8 Millionen vorzeitige Todesfälle. Die Auswirkungen des Klimawandels erhöhen die Krankheitslast (Hitzestress, durch Vektoren übertragene Krankheiten).</a:t>
            </a:r>
          </a:p>
          <a:p>
            <a:pPr>
              <a:buNone/>
            </a:pPr>
            <a:r>
              <a:rPr lang="de-AT" b="1" dirty="0"/>
              <a:t>Mittelfristig:</a:t>
            </a:r>
            <a:br>
              <a:rPr lang="de-AT" dirty="0"/>
            </a:br>
            <a:r>
              <a:rPr lang="de-AT" dirty="0"/>
              <a:t>Klimaschutzmaßnahmen haben erhebliche positive Auswirkungen auf die Gesundheit – insbesondere durch saubere Luft, aktiven Transport und reduzierten Fleischkonsum (mehrere Jahre). Untätigkeit führt zu enormen Gesundheitskosten. Die Einsparungen im Gesundheitswesen durch Klimaschutzmaßnahmen (z. B. vermiedene Luftverschmutzung) übersteigen oft die Kosten der Klimaschutzmaßnahmen.</a:t>
            </a:r>
          </a:p>
          <a:p>
            <a:endParaRPr lang="de-AT" dirty="0"/>
          </a:p>
        </p:txBody>
      </p:sp>
      <p:sp>
        <p:nvSpPr>
          <p:cNvPr id="4" name="Foliennummernplatzhalter 3">
            <a:extLst>
              <a:ext uri="{FF2B5EF4-FFF2-40B4-BE49-F238E27FC236}">
                <a16:creationId xmlns:a16="http://schemas.microsoft.com/office/drawing/2014/main" id="{920F775D-9F87-93CB-AEF7-1BE5A5B9E913}"/>
              </a:ext>
            </a:extLst>
          </p:cNvPr>
          <p:cNvSpPr>
            <a:spLocks noGrp="1"/>
          </p:cNvSpPr>
          <p:nvPr>
            <p:ph type="sldNum" sz="quarter" idx="12"/>
          </p:nvPr>
        </p:nvSpPr>
        <p:spPr/>
        <p:txBody>
          <a:bodyPr/>
          <a:lstStyle/>
          <a:p>
            <a:r>
              <a:rPr lang="de-AT"/>
              <a:t>SEITE </a:t>
            </a:r>
            <a:fld id="{BE3DC40E-DBBE-4E2D-9EEC-FBF0DA0E9179}" type="slidenum">
              <a:rPr lang="de-AT" smtClean="0"/>
              <a:t>46</a:t>
            </a:fld>
            <a:endParaRPr lang="de-AT" dirty="0"/>
          </a:p>
        </p:txBody>
      </p:sp>
      <p:sp>
        <p:nvSpPr>
          <p:cNvPr id="5" name="Titel 4">
            <a:extLst>
              <a:ext uri="{FF2B5EF4-FFF2-40B4-BE49-F238E27FC236}">
                <a16:creationId xmlns:a16="http://schemas.microsoft.com/office/drawing/2014/main" id="{0348C43F-ADB9-1A53-63ED-1C6B735E5F96}"/>
              </a:ext>
            </a:extLst>
          </p:cNvPr>
          <p:cNvSpPr>
            <a:spLocks noGrp="1"/>
          </p:cNvSpPr>
          <p:nvPr>
            <p:ph type="title"/>
          </p:nvPr>
        </p:nvSpPr>
        <p:spPr/>
        <p:txBody>
          <a:bodyPr/>
          <a:lstStyle/>
          <a:p>
            <a:r>
              <a:rPr lang="de-AT" dirty="0"/>
              <a:t>8. Gesundheit</a:t>
            </a:r>
          </a:p>
        </p:txBody>
      </p:sp>
    </p:spTree>
    <p:extLst>
      <p:ext uri="{BB962C8B-B14F-4D97-AF65-F5344CB8AC3E}">
        <p14:creationId xmlns:p14="http://schemas.microsoft.com/office/powerpoint/2010/main" val="374168956"/>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0F59AD1-4A46-CA7B-A642-3BB3EC028E8C}"/>
              </a:ext>
            </a:extLst>
          </p:cNvPr>
          <p:cNvSpPr>
            <a:spLocks noGrp="1"/>
          </p:cNvSpPr>
          <p:nvPr>
            <p:ph idx="1"/>
          </p:nvPr>
        </p:nvSpPr>
        <p:spPr>
          <a:xfrm>
            <a:off x="462018" y="1344613"/>
            <a:ext cx="7983171" cy="3853905"/>
          </a:xfrm>
        </p:spPr>
        <p:txBody>
          <a:bodyPr>
            <a:normAutofit/>
          </a:bodyPr>
          <a:lstStyle/>
          <a:p>
            <a:pPr>
              <a:buNone/>
            </a:pPr>
            <a:r>
              <a:rPr lang="de-AT" b="1" dirty="0"/>
              <a:t>Kurzfristig:</a:t>
            </a:r>
            <a:br>
              <a:rPr lang="de-AT" dirty="0"/>
            </a:br>
            <a:r>
              <a:rPr lang="de-AT" dirty="0"/>
              <a:t>Der Verlust von Arbeitsplätzen in emissionsintensiven Sektoren ist real., aber mit beherrschbar. In den meisten Szenarien (erneuerbare Energien, Energieeffizienz, Infrastruktur) ist die Nettobeschäftigungswirkung positiv, wenn Maßnahmen für einen gerechten Übergang gesetzt werden.</a:t>
            </a:r>
          </a:p>
          <a:p>
            <a:pPr>
              <a:buNone/>
            </a:pPr>
            <a:r>
              <a:rPr lang="de-AT" b="1" dirty="0"/>
              <a:t>Mittelfristig:</a:t>
            </a:r>
            <a:br>
              <a:rPr lang="de-AT" dirty="0"/>
            </a:br>
            <a:r>
              <a:rPr lang="de-AT" dirty="0"/>
              <a:t>Der ökologische Wandel wird Arbeitsplätze schaffen. Erhebliche Netto-Beschäftigungseffekte durch grüne Investitionen – in Bau, Mobilität, Energie, Pflege. Die EU schätzt die Nettoarbeitsplatzschaffung durch den Green Deal bis 2030 auf 1 bis 2 Millionen. Qualifikationsmaßnahmen sind von entscheidender Bedeutung. Eine Klimapolitik ohne Sozialpolitik ist fragil. Untätigkeit führt jedoch zu einer höheren Langzeitarbeitslosigkeit aufgrund von Schocks (z. B. Dürren, industrielle Veralterung).</a:t>
            </a:r>
          </a:p>
          <a:p>
            <a:endParaRPr lang="de-AT" dirty="0"/>
          </a:p>
        </p:txBody>
      </p:sp>
      <p:sp>
        <p:nvSpPr>
          <p:cNvPr id="4" name="Foliennummernplatzhalter 3">
            <a:extLst>
              <a:ext uri="{FF2B5EF4-FFF2-40B4-BE49-F238E27FC236}">
                <a16:creationId xmlns:a16="http://schemas.microsoft.com/office/drawing/2014/main" id="{5DDE517D-1499-119D-A5DE-3C560D6347F5}"/>
              </a:ext>
            </a:extLst>
          </p:cNvPr>
          <p:cNvSpPr>
            <a:spLocks noGrp="1"/>
          </p:cNvSpPr>
          <p:nvPr>
            <p:ph type="sldNum" sz="quarter" idx="12"/>
          </p:nvPr>
        </p:nvSpPr>
        <p:spPr/>
        <p:txBody>
          <a:bodyPr/>
          <a:lstStyle/>
          <a:p>
            <a:r>
              <a:rPr lang="de-AT"/>
              <a:t>SEITE </a:t>
            </a:r>
            <a:fld id="{BE3DC40E-DBBE-4E2D-9EEC-FBF0DA0E9179}" type="slidenum">
              <a:rPr lang="de-AT" smtClean="0"/>
              <a:t>47</a:t>
            </a:fld>
            <a:endParaRPr lang="de-AT" dirty="0"/>
          </a:p>
        </p:txBody>
      </p:sp>
      <p:sp>
        <p:nvSpPr>
          <p:cNvPr id="5" name="Titel 4">
            <a:extLst>
              <a:ext uri="{FF2B5EF4-FFF2-40B4-BE49-F238E27FC236}">
                <a16:creationId xmlns:a16="http://schemas.microsoft.com/office/drawing/2014/main" id="{BAD604AA-A7CF-F7DE-A54E-8A8AAE13A736}"/>
              </a:ext>
            </a:extLst>
          </p:cNvPr>
          <p:cNvSpPr>
            <a:spLocks noGrp="1"/>
          </p:cNvSpPr>
          <p:nvPr>
            <p:ph type="title"/>
          </p:nvPr>
        </p:nvSpPr>
        <p:spPr>
          <a:xfrm>
            <a:off x="462019" y="227250"/>
            <a:ext cx="6840000" cy="903822"/>
          </a:xfrm>
        </p:spPr>
        <p:txBody>
          <a:bodyPr/>
          <a:lstStyle/>
          <a:p>
            <a:r>
              <a:rPr lang="de-AT" dirty="0"/>
              <a:t>9. Beschäftigung</a:t>
            </a:r>
            <a:br>
              <a:rPr lang="de-AT" dirty="0"/>
            </a:br>
            <a:endParaRPr lang="de-AT" dirty="0"/>
          </a:p>
        </p:txBody>
      </p:sp>
    </p:spTree>
    <p:extLst>
      <p:ext uri="{BB962C8B-B14F-4D97-AF65-F5344CB8AC3E}">
        <p14:creationId xmlns:p14="http://schemas.microsoft.com/office/powerpoint/2010/main" val="1946977832"/>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294EB-B85E-88B1-C480-572FC901214D}"/>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8DF4CEFB-4220-F5DD-1755-2B5D968DDE20}"/>
              </a:ext>
            </a:extLst>
          </p:cNvPr>
          <p:cNvSpPr>
            <a:spLocks noGrp="1"/>
          </p:cNvSpPr>
          <p:nvPr>
            <p:ph idx="1"/>
          </p:nvPr>
        </p:nvSpPr>
        <p:spPr>
          <a:xfrm>
            <a:off x="462019" y="1344613"/>
            <a:ext cx="8622508" cy="3853905"/>
          </a:xfrm>
        </p:spPr>
        <p:txBody>
          <a:bodyPr/>
          <a:lstStyle/>
          <a:p>
            <a:pPr marL="342900" indent="-342900">
              <a:buFont typeface="+mj-lt"/>
              <a:buAutoNum type="arabicPeriod"/>
            </a:pPr>
            <a:r>
              <a:rPr lang="de-AT" dirty="0">
                <a:solidFill>
                  <a:schemeClr val="bg1">
                    <a:lumMod val="65000"/>
                  </a:schemeClr>
                </a:solidFill>
              </a:rPr>
              <a:t>Grüne Technologien, technologische Innovationen</a:t>
            </a:r>
          </a:p>
          <a:p>
            <a:pPr marL="342900" indent="-342900">
              <a:buFont typeface="+mj-lt"/>
              <a:buAutoNum type="arabicPeriod"/>
            </a:pPr>
            <a:r>
              <a:rPr lang="de-AT" dirty="0">
                <a:solidFill>
                  <a:schemeClr val="bg1">
                    <a:lumMod val="65000"/>
                  </a:schemeClr>
                </a:solidFill>
              </a:rPr>
              <a:t>Grüne Präferenzen</a:t>
            </a:r>
          </a:p>
          <a:p>
            <a:pPr marL="342900" indent="-342900">
              <a:buFont typeface="+mj-lt"/>
              <a:buAutoNum type="arabicPeriod"/>
            </a:pPr>
            <a:r>
              <a:rPr lang="de-AT" dirty="0">
                <a:solidFill>
                  <a:schemeClr val="bg1">
                    <a:lumMod val="65000"/>
                  </a:schemeClr>
                </a:solidFill>
              </a:rPr>
              <a:t>Korrektur der relativen Preise</a:t>
            </a:r>
          </a:p>
          <a:p>
            <a:pPr marL="342900" indent="-342900">
              <a:buFont typeface="+mj-lt"/>
              <a:buAutoNum type="arabicPeriod"/>
            </a:pPr>
            <a:r>
              <a:rPr lang="de-AT" dirty="0">
                <a:solidFill>
                  <a:schemeClr val="bg1">
                    <a:lumMod val="65000"/>
                  </a:schemeClr>
                </a:solidFill>
              </a:rPr>
              <a:t>Strukturen (Labels, Standards, Verbote; Infrastrukturen; soziale Strukturen)</a:t>
            </a:r>
          </a:p>
          <a:p>
            <a:pPr marL="342900" indent="-342900">
              <a:buFont typeface="+mj-lt"/>
              <a:buAutoNum type="arabicPeriod"/>
            </a:pPr>
            <a:r>
              <a:rPr lang="de-AT" dirty="0">
                <a:solidFill>
                  <a:schemeClr val="bg1">
                    <a:lumMod val="65000"/>
                  </a:schemeClr>
                </a:solidFill>
              </a:rPr>
              <a:t>Klimaschutz durch Zusammenwirken der gesamten Regierung (Whole-of-</a:t>
            </a:r>
            <a:r>
              <a:rPr lang="de-AT" dirty="0" err="1">
                <a:solidFill>
                  <a:schemeClr val="bg1">
                    <a:lumMod val="65000"/>
                  </a:schemeClr>
                </a:solidFill>
              </a:rPr>
              <a:t>gvmt</a:t>
            </a:r>
            <a:r>
              <a:rPr lang="de-AT" dirty="0">
                <a:solidFill>
                  <a:schemeClr val="bg1">
                    <a:lumMod val="65000"/>
                  </a:schemeClr>
                </a:solidFill>
              </a:rPr>
              <a:t>)</a:t>
            </a:r>
          </a:p>
          <a:p>
            <a:pPr marL="342900" indent="-342900">
              <a:buFont typeface="+mj-lt"/>
              <a:buAutoNum type="arabicPeriod"/>
            </a:pPr>
            <a:r>
              <a:rPr lang="de-AT" dirty="0"/>
              <a:t>Positive Zukunftsbilder; Partizipation an Gestaltung der Transition</a:t>
            </a:r>
          </a:p>
          <a:p>
            <a:pPr marL="342900" indent="-342900">
              <a:buFont typeface="+mj-lt"/>
              <a:buAutoNum type="arabicPeriod"/>
            </a:pPr>
            <a:r>
              <a:rPr lang="de-AT" dirty="0">
                <a:solidFill>
                  <a:schemeClr val="bg1">
                    <a:lumMod val="65000"/>
                  </a:schemeClr>
                </a:solidFill>
              </a:rPr>
              <a:t>Fokus auf Bedürfnisse</a:t>
            </a:r>
          </a:p>
          <a:p>
            <a:pPr marL="342900" indent="-342900">
              <a:buFont typeface="+mj-lt"/>
              <a:buAutoNum type="arabicPeriod"/>
            </a:pPr>
            <a:r>
              <a:rPr lang="de-AT" dirty="0">
                <a:solidFill>
                  <a:schemeClr val="bg1">
                    <a:lumMod val="65000"/>
                  </a:schemeClr>
                </a:solidFill>
              </a:rPr>
              <a:t>Signale setzen und Unternehmen befähigen, klimaneutralen Geschäftsmodelle zu entwickeln; institutionelle Innovationen</a:t>
            </a:r>
          </a:p>
        </p:txBody>
      </p:sp>
      <p:sp>
        <p:nvSpPr>
          <p:cNvPr id="3" name="Fußzeilenplatzhalter 2">
            <a:extLst>
              <a:ext uri="{FF2B5EF4-FFF2-40B4-BE49-F238E27FC236}">
                <a16:creationId xmlns:a16="http://schemas.microsoft.com/office/drawing/2014/main" id="{856884F5-9F1E-4982-5BBB-C3943B9CE351}"/>
              </a:ext>
            </a:extLst>
          </p:cNvPr>
          <p:cNvSpPr>
            <a:spLocks noGrp="1"/>
          </p:cNvSpPr>
          <p:nvPr>
            <p:ph type="ftr" sz="quarter" idx="11"/>
          </p:nvPr>
        </p:nvSpPr>
        <p:spPr/>
        <p:txBody>
          <a:bodyPr/>
          <a:lstStyle/>
          <a:p>
            <a:r>
              <a:rPr lang="de-AT"/>
              <a:t>Fusszeile</a:t>
            </a:r>
            <a:endParaRPr lang="de-AT" dirty="0"/>
          </a:p>
        </p:txBody>
      </p:sp>
      <p:sp>
        <p:nvSpPr>
          <p:cNvPr id="4" name="Foliennummernplatzhalter 3">
            <a:extLst>
              <a:ext uri="{FF2B5EF4-FFF2-40B4-BE49-F238E27FC236}">
                <a16:creationId xmlns:a16="http://schemas.microsoft.com/office/drawing/2014/main" id="{14D17055-0A5D-F685-72DA-BF873B80A801}"/>
              </a:ext>
            </a:extLst>
          </p:cNvPr>
          <p:cNvSpPr>
            <a:spLocks noGrp="1"/>
          </p:cNvSpPr>
          <p:nvPr>
            <p:ph type="sldNum" sz="quarter" idx="12"/>
          </p:nvPr>
        </p:nvSpPr>
        <p:spPr/>
        <p:txBody>
          <a:bodyPr/>
          <a:lstStyle/>
          <a:p>
            <a:r>
              <a:rPr lang="de-AT"/>
              <a:t>SEITE </a:t>
            </a:r>
            <a:fld id="{BE3DC40E-DBBE-4E2D-9EEC-FBF0DA0E9179}" type="slidenum">
              <a:rPr lang="de-AT" smtClean="0"/>
              <a:t>48</a:t>
            </a:fld>
            <a:endParaRPr lang="de-AT" dirty="0"/>
          </a:p>
        </p:txBody>
      </p:sp>
      <p:sp>
        <p:nvSpPr>
          <p:cNvPr id="5" name="Titel 4">
            <a:extLst>
              <a:ext uri="{FF2B5EF4-FFF2-40B4-BE49-F238E27FC236}">
                <a16:creationId xmlns:a16="http://schemas.microsoft.com/office/drawing/2014/main" id="{70C40F10-2F2C-A980-CF5C-BF8F20DF189A}"/>
              </a:ext>
            </a:extLst>
          </p:cNvPr>
          <p:cNvSpPr>
            <a:spLocks noGrp="1"/>
          </p:cNvSpPr>
          <p:nvPr>
            <p:ph type="title"/>
          </p:nvPr>
        </p:nvSpPr>
        <p:spPr/>
        <p:txBody>
          <a:bodyPr/>
          <a:lstStyle/>
          <a:p>
            <a:r>
              <a:rPr lang="de-AT" dirty="0"/>
              <a:t>Ökonomischer Werkzeugkoffer</a:t>
            </a:r>
          </a:p>
        </p:txBody>
      </p:sp>
    </p:spTree>
    <p:extLst>
      <p:ext uri="{BB962C8B-B14F-4D97-AF65-F5344CB8AC3E}">
        <p14:creationId xmlns:p14="http://schemas.microsoft.com/office/powerpoint/2010/main" val="1684617293"/>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 4"/>
          <p:cNvGraphicFramePr/>
          <p:nvPr/>
        </p:nvGraphicFramePr>
        <p:xfrm>
          <a:off x="0" y="-54339"/>
          <a:ext cx="9144000" cy="6296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el 1"/>
          <p:cNvSpPr>
            <a:spLocks noGrp="1"/>
          </p:cNvSpPr>
          <p:nvPr>
            <p:ph type="title"/>
          </p:nvPr>
        </p:nvSpPr>
        <p:spPr>
          <a:xfrm>
            <a:off x="231936" y="97126"/>
            <a:ext cx="8125160" cy="994172"/>
          </a:xfrm>
        </p:spPr>
        <p:txBody>
          <a:bodyPr>
            <a:normAutofit/>
          </a:bodyPr>
          <a:lstStyle/>
          <a:p>
            <a:r>
              <a:rPr lang="de-AT" dirty="0"/>
              <a:t>Narrative, Zielbilder und Transformationspfade</a:t>
            </a:r>
          </a:p>
        </p:txBody>
      </p:sp>
      <p:sp>
        <p:nvSpPr>
          <p:cNvPr id="7" name="Textfeld 6"/>
          <p:cNvSpPr txBox="1"/>
          <p:nvPr/>
        </p:nvSpPr>
        <p:spPr>
          <a:xfrm>
            <a:off x="314212" y="2747526"/>
            <a:ext cx="600192" cy="346249"/>
          </a:xfrm>
          <a:prstGeom prst="rect">
            <a:avLst/>
          </a:prstGeom>
          <a:noFill/>
        </p:spPr>
        <p:txBody>
          <a:bodyPr wrap="square" rtlCol="0">
            <a:spAutoFit/>
          </a:bodyPr>
          <a:lstStyle/>
          <a:p>
            <a:pPr algn="ctr"/>
            <a:r>
              <a:rPr lang="de-AT" sz="825" dirty="0" err="1"/>
              <a:t>Sus</a:t>
            </a:r>
            <a:r>
              <a:rPr lang="de-AT" sz="825" dirty="0"/>
              <a:t> </a:t>
            </a:r>
            <a:r>
              <a:rPr lang="de-AT" sz="825" dirty="0" err="1"/>
              <a:t>criteria</a:t>
            </a:r>
            <a:endParaRPr lang="de-AT" sz="825" dirty="0"/>
          </a:p>
        </p:txBody>
      </p:sp>
      <p:sp>
        <p:nvSpPr>
          <p:cNvPr id="4" name="Foliennummernplatzhalter 3">
            <a:extLst>
              <a:ext uri="{FF2B5EF4-FFF2-40B4-BE49-F238E27FC236}">
                <a16:creationId xmlns:a16="http://schemas.microsoft.com/office/drawing/2014/main" id="{267CCE61-771C-70FF-2D65-DA0A7403CD78}"/>
              </a:ext>
            </a:extLst>
          </p:cNvPr>
          <p:cNvSpPr>
            <a:spLocks noGrp="1"/>
          </p:cNvSpPr>
          <p:nvPr>
            <p:ph type="sldNum" sz="quarter" idx="12"/>
          </p:nvPr>
        </p:nvSpPr>
        <p:spPr>
          <a:xfrm>
            <a:off x="462407" y="5412059"/>
            <a:ext cx="892150" cy="258085"/>
          </a:xfrm>
        </p:spPr>
        <p:txBody>
          <a:bodyPr/>
          <a:lstStyle/>
          <a:p>
            <a:r>
              <a:rPr lang="de-AT" dirty="0"/>
              <a:t>Page </a:t>
            </a:r>
            <a:fld id="{BE3DC40E-DBBE-4E2D-9EEC-FBF0DA0E9179}" type="slidenum">
              <a:rPr lang="de-AT" smtClean="0"/>
              <a:t>49</a:t>
            </a:fld>
            <a:endParaRPr lang="de-AT" dirty="0"/>
          </a:p>
        </p:txBody>
      </p:sp>
    </p:spTree>
    <p:extLst>
      <p:ext uri="{BB962C8B-B14F-4D97-AF65-F5344CB8AC3E}">
        <p14:creationId xmlns:p14="http://schemas.microsoft.com/office/powerpoint/2010/main" val="398507629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AT" dirty="0"/>
              <a:t>Planetare Grenzen</a:t>
            </a:r>
          </a:p>
        </p:txBody>
      </p:sp>
      <p:sp>
        <p:nvSpPr>
          <p:cNvPr id="16" name="Textfeld 15">
            <a:extLst>
              <a:ext uri="{FF2B5EF4-FFF2-40B4-BE49-F238E27FC236}">
                <a16:creationId xmlns:a16="http://schemas.microsoft.com/office/drawing/2014/main" id="{0A4E9E2F-DEE0-011D-3CC5-35EB4A30B4E6}"/>
              </a:ext>
            </a:extLst>
          </p:cNvPr>
          <p:cNvSpPr txBox="1"/>
          <p:nvPr/>
        </p:nvSpPr>
        <p:spPr>
          <a:xfrm>
            <a:off x="5235729" y="3036626"/>
            <a:ext cx="3908271" cy="1588127"/>
          </a:xfrm>
          <a:prstGeom prst="rect">
            <a:avLst/>
          </a:prstGeom>
          <a:noFill/>
        </p:spPr>
        <p:txBody>
          <a:bodyPr wrap="square">
            <a:spAutoFit/>
          </a:bodyPr>
          <a:lstStyle/>
          <a:p>
            <a:pPr marL="171450" indent="-171450">
              <a:buFont typeface="Arial" panose="020B0604020202020204" pitchFamily="34" charset="0"/>
              <a:buChar char="•"/>
            </a:pPr>
            <a:r>
              <a:rPr lang="de-AT" sz="1080" dirty="0"/>
              <a:t>Sechs von neun planetaren Grenzen überschritten</a:t>
            </a:r>
          </a:p>
          <a:p>
            <a:pPr marL="171450" indent="-171450">
              <a:buFont typeface="Arial" panose="020B0604020202020204" pitchFamily="34" charset="0"/>
              <a:buChar char="•"/>
            </a:pPr>
            <a:r>
              <a:rPr lang="de-AT" sz="1080" dirty="0"/>
              <a:t>Länge der Keile symbolisiert aktuellen Zustand des entsprechenden Prozesses </a:t>
            </a:r>
          </a:p>
          <a:p>
            <a:pPr marL="171450" indent="-171450">
              <a:buFont typeface="Arial" panose="020B0604020202020204" pitchFamily="34" charset="0"/>
              <a:buChar char="•"/>
            </a:pPr>
            <a:r>
              <a:rPr lang="de-AT" sz="1080" dirty="0"/>
              <a:t>Ursprung des Diagramms: </a:t>
            </a:r>
            <a:r>
              <a:rPr lang="de-AT" sz="1080" dirty="0" err="1"/>
              <a:t>holozänartigen</a:t>
            </a:r>
            <a:r>
              <a:rPr lang="de-AT" sz="1080" dirty="0"/>
              <a:t> Basiswert</a:t>
            </a:r>
          </a:p>
          <a:p>
            <a:pPr marL="171450" indent="-171450">
              <a:buFont typeface="Arial" panose="020B0604020202020204" pitchFamily="34" charset="0"/>
              <a:buChar char="•"/>
            </a:pPr>
            <a:r>
              <a:rPr lang="de-AT" sz="1080" dirty="0"/>
              <a:t>Ende des grünen Bereiches: Planetare Grenze</a:t>
            </a:r>
          </a:p>
          <a:p>
            <a:pPr marL="171450" indent="-171450">
              <a:buFont typeface="Arial" panose="020B0604020202020204" pitchFamily="34" charset="0"/>
              <a:buChar char="•"/>
            </a:pPr>
            <a:r>
              <a:rPr lang="de-AT" sz="1080" dirty="0"/>
              <a:t>Farbe symbolisiert Risiken</a:t>
            </a:r>
          </a:p>
          <a:p>
            <a:pPr marL="171450" indent="-171450">
              <a:buFont typeface="Arial" panose="020B0604020202020204" pitchFamily="34" charset="0"/>
              <a:buChar char="•"/>
            </a:pPr>
            <a:r>
              <a:rPr lang="de-AT" sz="1080" dirty="0"/>
              <a:t>Dunkelrot bedeutet großes Risiko</a:t>
            </a:r>
          </a:p>
          <a:p>
            <a:r>
              <a:rPr lang="de-AT" sz="1080" dirty="0"/>
              <a:t>Illustration: PIK</a:t>
            </a:r>
          </a:p>
        </p:txBody>
      </p:sp>
      <p:sp>
        <p:nvSpPr>
          <p:cNvPr id="17" name="Textfeld 16">
            <a:extLst>
              <a:ext uri="{FF2B5EF4-FFF2-40B4-BE49-F238E27FC236}">
                <a16:creationId xmlns:a16="http://schemas.microsoft.com/office/drawing/2014/main" id="{BEBB9645-038B-45F1-E908-56C2BE3AEBCD}"/>
              </a:ext>
            </a:extLst>
          </p:cNvPr>
          <p:cNvSpPr txBox="1"/>
          <p:nvPr/>
        </p:nvSpPr>
        <p:spPr>
          <a:xfrm>
            <a:off x="4790167" y="5430610"/>
            <a:ext cx="2567074" cy="276999"/>
          </a:xfrm>
          <a:prstGeom prst="rect">
            <a:avLst/>
          </a:prstGeom>
          <a:noFill/>
        </p:spPr>
        <p:txBody>
          <a:bodyPr wrap="square" rtlCol="0">
            <a:spAutoFit/>
          </a:bodyPr>
          <a:lstStyle/>
          <a:p>
            <a:r>
              <a:rPr lang="de-AT" sz="1200" dirty="0"/>
              <a:t>Quelle: Richardson et al. 2023</a:t>
            </a:r>
          </a:p>
        </p:txBody>
      </p:sp>
      <p:sp>
        <p:nvSpPr>
          <p:cNvPr id="4" name="Foliennummernplatzhalter 3">
            <a:extLst>
              <a:ext uri="{FF2B5EF4-FFF2-40B4-BE49-F238E27FC236}">
                <a16:creationId xmlns:a16="http://schemas.microsoft.com/office/drawing/2014/main" id="{F8340BCC-F2B3-17FB-D9A7-5500B5ADDF6B}"/>
              </a:ext>
            </a:extLst>
          </p:cNvPr>
          <p:cNvSpPr>
            <a:spLocks noGrp="1"/>
          </p:cNvSpPr>
          <p:nvPr>
            <p:ph type="sldNum" sz="quarter" idx="12"/>
          </p:nvPr>
        </p:nvSpPr>
        <p:spPr/>
        <p:txBody>
          <a:bodyPr/>
          <a:lstStyle/>
          <a:p>
            <a:r>
              <a:rPr lang="de-AT"/>
              <a:t>SEITE </a:t>
            </a:r>
            <a:fld id="{BE3DC40E-DBBE-4E2D-9EEC-FBF0DA0E9179}" type="slidenum">
              <a:rPr lang="de-AT" smtClean="0"/>
              <a:t>5</a:t>
            </a:fld>
            <a:endParaRPr lang="de-AT" dirty="0"/>
          </a:p>
        </p:txBody>
      </p:sp>
      <p:pic>
        <p:nvPicPr>
          <p:cNvPr id="5" name="Grafik 4" descr="Ein Bild, das Text, Diagramm, Screenshot, Kreis enthält.&#10;&#10;Automatisch generierte Beschreibung">
            <a:extLst>
              <a:ext uri="{FF2B5EF4-FFF2-40B4-BE49-F238E27FC236}">
                <a16:creationId xmlns:a16="http://schemas.microsoft.com/office/drawing/2014/main" id="{2F653151-9362-713C-725A-C293ED3917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333" y="1178488"/>
            <a:ext cx="4452408" cy="3949596"/>
          </a:xfrm>
          <a:prstGeom prst="rect">
            <a:avLst/>
          </a:prstGeom>
        </p:spPr>
      </p:pic>
    </p:spTree>
    <p:extLst>
      <p:ext uri="{BB962C8B-B14F-4D97-AF65-F5344CB8AC3E}">
        <p14:creationId xmlns:p14="http://schemas.microsoft.com/office/powerpoint/2010/main" val="3901170958"/>
      </p:ext>
    </p:extLst>
  </p:cSld>
  <p:clrMapOvr>
    <a:masterClrMapping/>
  </p:clrMapOvr>
  <p:transition advTm="144507">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0088" y="151033"/>
            <a:ext cx="7886700" cy="994172"/>
          </a:xfrm>
        </p:spPr>
        <p:txBody>
          <a:bodyPr>
            <a:normAutofit/>
          </a:bodyPr>
          <a:lstStyle/>
          <a:p>
            <a:r>
              <a:rPr lang="de-AT" dirty="0"/>
              <a:t>Narrative, Zielbilder und Transformationspfade</a:t>
            </a:r>
          </a:p>
        </p:txBody>
      </p:sp>
      <p:graphicFrame>
        <p:nvGraphicFramePr>
          <p:cNvPr id="4" name="Diagramm 3"/>
          <p:cNvGraphicFramePr/>
          <p:nvPr/>
        </p:nvGraphicFramePr>
        <p:xfrm>
          <a:off x="1524000" y="119688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feld 4"/>
          <p:cNvSpPr txBox="1"/>
          <p:nvPr/>
        </p:nvSpPr>
        <p:spPr>
          <a:xfrm>
            <a:off x="1907808" y="4600894"/>
            <a:ext cx="4911281" cy="300082"/>
          </a:xfrm>
          <a:prstGeom prst="rect">
            <a:avLst/>
          </a:prstGeom>
          <a:noFill/>
        </p:spPr>
        <p:txBody>
          <a:bodyPr wrap="none" rtlCol="0">
            <a:spAutoFit/>
          </a:bodyPr>
          <a:lstStyle/>
          <a:p>
            <a:r>
              <a:rPr lang="de-AT" sz="1350" dirty="0" err="1"/>
              <a:t>Participatory</a:t>
            </a:r>
            <a:r>
              <a:rPr lang="de-AT" sz="1350" dirty="0"/>
              <a:t> and </a:t>
            </a:r>
            <a:r>
              <a:rPr lang="de-AT" sz="1350" dirty="0" err="1"/>
              <a:t>integrated</a:t>
            </a:r>
            <a:r>
              <a:rPr lang="de-AT" sz="1350" dirty="0"/>
              <a:t> </a:t>
            </a:r>
            <a:r>
              <a:rPr lang="de-AT" sz="1350" dirty="0" err="1"/>
              <a:t>apraisal</a:t>
            </a:r>
            <a:r>
              <a:rPr lang="de-AT" sz="1350" dirty="0"/>
              <a:t> of </a:t>
            </a:r>
            <a:r>
              <a:rPr lang="de-AT" sz="1350" dirty="0" err="1"/>
              <a:t>energy</a:t>
            </a:r>
            <a:r>
              <a:rPr lang="de-AT" sz="1350" dirty="0"/>
              <a:t> </a:t>
            </a:r>
            <a:r>
              <a:rPr lang="de-AT" sz="1350" dirty="0" err="1"/>
              <a:t>futures</a:t>
            </a:r>
            <a:endParaRPr lang="de-AT" sz="1350" dirty="0"/>
          </a:p>
        </p:txBody>
      </p:sp>
      <p:sp>
        <p:nvSpPr>
          <p:cNvPr id="3" name="Foliennummernplatzhalter 3">
            <a:extLst>
              <a:ext uri="{FF2B5EF4-FFF2-40B4-BE49-F238E27FC236}">
                <a16:creationId xmlns:a16="http://schemas.microsoft.com/office/drawing/2014/main" id="{0546161E-2DE2-888B-E9C7-B46B93E379AB}"/>
              </a:ext>
            </a:extLst>
          </p:cNvPr>
          <p:cNvSpPr>
            <a:spLocks noGrp="1"/>
          </p:cNvSpPr>
          <p:nvPr>
            <p:ph type="sldNum" sz="quarter" idx="12"/>
          </p:nvPr>
        </p:nvSpPr>
        <p:spPr>
          <a:xfrm>
            <a:off x="462407" y="5412059"/>
            <a:ext cx="892150" cy="258085"/>
          </a:xfrm>
        </p:spPr>
        <p:txBody>
          <a:bodyPr/>
          <a:lstStyle/>
          <a:p>
            <a:r>
              <a:rPr lang="de-AT" dirty="0"/>
              <a:t>Page </a:t>
            </a:r>
            <a:fld id="{BE3DC40E-DBBE-4E2D-9EEC-FBF0DA0E9179}" type="slidenum">
              <a:rPr lang="de-AT" smtClean="0"/>
              <a:t>50</a:t>
            </a:fld>
            <a:endParaRPr lang="de-AT" dirty="0"/>
          </a:p>
        </p:txBody>
      </p:sp>
    </p:spTree>
    <p:extLst>
      <p:ext uri="{BB962C8B-B14F-4D97-AF65-F5344CB8AC3E}">
        <p14:creationId xmlns:p14="http://schemas.microsoft.com/office/powerpoint/2010/main" val="2637571459"/>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BF282-288A-10DB-146D-8191A8BB0A16}"/>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CBCB5C9A-B6BD-3146-C5BE-541408770CBC}"/>
              </a:ext>
            </a:extLst>
          </p:cNvPr>
          <p:cNvSpPr>
            <a:spLocks noGrp="1"/>
          </p:cNvSpPr>
          <p:nvPr>
            <p:ph idx="1"/>
          </p:nvPr>
        </p:nvSpPr>
        <p:spPr>
          <a:xfrm>
            <a:off x="462018" y="1344613"/>
            <a:ext cx="8577903" cy="3853905"/>
          </a:xfrm>
        </p:spPr>
        <p:txBody>
          <a:bodyPr/>
          <a:lstStyle/>
          <a:p>
            <a:pPr marL="342900" indent="-342900">
              <a:buFont typeface="+mj-lt"/>
              <a:buAutoNum type="arabicPeriod"/>
            </a:pPr>
            <a:r>
              <a:rPr lang="de-AT" dirty="0">
                <a:solidFill>
                  <a:schemeClr val="bg1">
                    <a:lumMod val="65000"/>
                  </a:schemeClr>
                </a:solidFill>
              </a:rPr>
              <a:t>Grüne Technologien, technologische Innovationen</a:t>
            </a:r>
          </a:p>
          <a:p>
            <a:pPr marL="342900" indent="-342900">
              <a:buFont typeface="+mj-lt"/>
              <a:buAutoNum type="arabicPeriod"/>
            </a:pPr>
            <a:r>
              <a:rPr lang="de-AT" dirty="0">
                <a:solidFill>
                  <a:schemeClr val="bg1">
                    <a:lumMod val="65000"/>
                  </a:schemeClr>
                </a:solidFill>
              </a:rPr>
              <a:t>Grüne Präferenzen</a:t>
            </a:r>
          </a:p>
          <a:p>
            <a:pPr marL="342900" indent="-342900">
              <a:buFont typeface="+mj-lt"/>
              <a:buAutoNum type="arabicPeriod"/>
            </a:pPr>
            <a:r>
              <a:rPr lang="de-AT" dirty="0">
                <a:solidFill>
                  <a:schemeClr val="bg1">
                    <a:lumMod val="65000"/>
                  </a:schemeClr>
                </a:solidFill>
              </a:rPr>
              <a:t>Korrektur der relativen Preise</a:t>
            </a:r>
          </a:p>
          <a:p>
            <a:pPr marL="342900" indent="-342900">
              <a:buFont typeface="+mj-lt"/>
              <a:buAutoNum type="arabicPeriod"/>
            </a:pPr>
            <a:r>
              <a:rPr lang="de-AT" dirty="0">
                <a:solidFill>
                  <a:schemeClr val="bg1">
                    <a:lumMod val="65000"/>
                  </a:schemeClr>
                </a:solidFill>
              </a:rPr>
              <a:t>Strukturen (Labels, Standards, Verbote; Infrastrukturen; soziale Strukturen)</a:t>
            </a:r>
          </a:p>
          <a:p>
            <a:pPr marL="342900" indent="-342900">
              <a:buFont typeface="+mj-lt"/>
              <a:buAutoNum type="arabicPeriod"/>
            </a:pPr>
            <a:r>
              <a:rPr lang="de-AT" dirty="0">
                <a:solidFill>
                  <a:schemeClr val="bg1">
                    <a:lumMod val="65000"/>
                  </a:schemeClr>
                </a:solidFill>
              </a:rPr>
              <a:t>Klimaschutz durch Zusammenwirken der gesamten Regierung (Whole-of-</a:t>
            </a:r>
            <a:r>
              <a:rPr lang="de-AT" dirty="0" err="1">
                <a:solidFill>
                  <a:schemeClr val="bg1">
                    <a:lumMod val="65000"/>
                  </a:schemeClr>
                </a:solidFill>
              </a:rPr>
              <a:t>gvmt</a:t>
            </a:r>
            <a:r>
              <a:rPr lang="de-AT" dirty="0">
                <a:solidFill>
                  <a:schemeClr val="bg1">
                    <a:lumMod val="65000"/>
                  </a:schemeClr>
                </a:solidFill>
              </a:rPr>
              <a:t>)</a:t>
            </a:r>
          </a:p>
          <a:p>
            <a:pPr marL="342900" indent="-342900">
              <a:buFont typeface="+mj-lt"/>
              <a:buAutoNum type="arabicPeriod"/>
            </a:pPr>
            <a:r>
              <a:rPr lang="de-AT" dirty="0">
                <a:solidFill>
                  <a:schemeClr val="bg1">
                    <a:lumMod val="65000"/>
                  </a:schemeClr>
                </a:solidFill>
              </a:rPr>
              <a:t>Positive Zukunftsbilder; Partizipation an Gestaltung der Transition</a:t>
            </a:r>
          </a:p>
          <a:p>
            <a:pPr marL="342900" indent="-342900">
              <a:buFont typeface="+mj-lt"/>
              <a:buAutoNum type="arabicPeriod"/>
            </a:pPr>
            <a:r>
              <a:rPr lang="de-AT" dirty="0">
                <a:solidFill>
                  <a:schemeClr val="bg1">
                    <a:lumMod val="65000"/>
                  </a:schemeClr>
                </a:solidFill>
              </a:rPr>
              <a:t>Fokus auf Bedürfnisse</a:t>
            </a:r>
          </a:p>
          <a:p>
            <a:pPr marL="342900" indent="-342900">
              <a:buFont typeface="+mj-lt"/>
              <a:buAutoNum type="arabicPeriod"/>
            </a:pPr>
            <a:r>
              <a:rPr lang="de-AT" dirty="0"/>
              <a:t>Signale setzen und Unternehmen befähigen, klimaneutralen Geschäftsmodelle zu entwickeln; institutionelle Innovationen</a:t>
            </a:r>
          </a:p>
          <a:p>
            <a:pPr marL="342900" indent="-342900">
              <a:buFont typeface="+mj-lt"/>
              <a:buAutoNum type="arabicPeriod"/>
            </a:pPr>
            <a:endParaRPr lang="de-AT" dirty="0"/>
          </a:p>
        </p:txBody>
      </p:sp>
      <p:sp>
        <p:nvSpPr>
          <p:cNvPr id="3" name="Fußzeilenplatzhalter 2">
            <a:extLst>
              <a:ext uri="{FF2B5EF4-FFF2-40B4-BE49-F238E27FC236}">
                <a16:creationId xmlns:a16="http://schemas.microsoft.com/office/drawing/2014/main" id="{E50A662B-451A-26DF-7E9F-126AE6C07804}"/>
              </a:ext>
            </a:extLst>
          </p:cNvPr>
          <p:cNvSpPr>
            <a:spLocks noGrp="1"/>
          </p:cNvSpPr>
          <p:nvPr>
            <p:ph type="ftr" sz="quarter" idx="11"/>
          </p:nvPr>
        </p:nvSpPr>
        <p:spPr/>
        <p:txBody>
          <a:bodyPr/>
          <a:lstStyle/>
          <a:p>
            <a:r>
              <a:rPr lang="de-AT"/>
              <a:t>Fusszeile</a:t>
            </a:r>
            <a:endParaRPr lang="de-AT" dirty="0"/>
          </a:p>
        </p:txBody>
      </p:sp>
      <p:sp>
        <p:nvSpPr>
          <p:cNvPr id="4" name="Foliennummernplatzhalter 3">
            <a:extLst>
              <a:ext uri="{FF2B5EF4-FFF2-40B4-BE49-F238E27FC236}">
                <a16:creationId xmlns:a16="http://schemas.microsoft.com/office/drawing/2014/main" id="{B29F675A-5321-6B91-EE15-4DD064D13F69}"/>
              </a:ext>
            </a:extLst>
          </p:cNvPr>
          <p:cNvSpPr>
            <a:spLocks noGrp="1"/>
          </p:cNvSpPr>
          <p:nvPr>
            <p:ph type="sldNum" sz="quarter" idx="12"/>
          </p:nvPr>
        </p:nvSpPr>
        <p:spPr/>
        <p:txBody>
          <a:bodyPr/>
          <a:lstStyle/>
          <a:p>
            <a:r>
              <a:rPr lang="de-AT"/>
              <a:t>SEITE </a:t>
            </a:r>
            <a:fld id="{BE3DC40E-DBBE-4E2D-9EEC-FBF0DA0E9179}" type="slidenum">
              <a:rPr lang="de-AT" smtClean="0"/>
              <a:t>51</a:t>
            </a:fld>
            <a:endParaRPr lang="de-AT" dirty="0"/>
          </a:p>
        </p:txBody>
      </p:sp>
      <p:sp>
        <p:nvSpPr>
          <p:cNvPr id="5" name="Titel 4">
            <a:extLst>
              <a:ext uri="{FF2B5EF4-FFF2-40B4-BE49-F238E27FC236}">
                <a16:creationId xmlns:a16="http://schemas.microsoft.com/office/drawing/2014/main" id="{A90DFEB6-D1A6-80C2-0873-84FF938D35D1}"/>
              </a:ext>
            </a:extLst>
          </p:cNvPr>
          <p:cNvSpPr>
            <a:spLocks noGrp="1"/>
          </p:cNvSpPr>
          <p:nvPr>
            <p:ph type="title"/>
          </p:nvPr>
        </p:nvSpPr>
        <p:spPr/>
        <p:txBody>
          <a:bodyPr/>
          <a:lstStyle/>
          <a:p>
            <a:r>
              <a:rPr lang="de-AT" dirty="0"/>
              <a:t>Ökonomischer Werkzeugkoffer</a:t>
            </a:r>
          </a:p>
        </p:txBody>
      </p:sp>
    </p:spTree>
    <p:extLst>
      <p:ext uri="{BB962C8B-B14F-4D97-AF65-F5344CB8AC3E}">
        <p14:creationId xmlns:p14="http://schemas.microsoft.com/office/powerpoint/2010/main" val="1275164938"/>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87E559-776D-4E98-34B6-0D61995AD511}"/>
              </a:ext>
            </a:extLst>
          </p:cNvPr>
          <p:cNvSpPr>
            <a:spLocks noGrp="1"/>
          </p:cNvSpPr>
          <p:nvPr>
            <p:ph type="title"/>
          </p:nvPr>
        </p:nvSpPr>
        <p:spPr/>
        <p:txBody>
          <a:bodyPr/>
          <a:lstStyle/>
          <a:p>
            <a:r>
              <a:rPr lang="de-AT" dirty="0"/>
              <a:t>Bedürfnisse</a:t>
            </a:r>
          </a:p>
        </p:txBody>
      </p:sp>
      <p:sp>
        <p:nvSpPr>
          <p:cNvPr id="3" name="Inhaltsplatzhalter 2">
            <a:extLst>
              <a:ext uri="{FF2B5EF4-FFF2-40B4-BE49-F238E27FC236}">
                <a16:creationId xmlns:a16="http://schemas.microsoft.com/office/drawing/2014/main" id="{05DAFF73-783B-69FB-B493-3048A35EABFF}"/>
              </a:ext>
            </a:extLst>
          </p:cNvPr>
          <p:cNvSpPr>
            <a:spLocks noGrp="1"/>
          </p:cNvSpPr>
          <p:nvPr>
            <p:ph idx="1"/>
          </p:nvPr>
        </p:nvSpPr>
        <p:spPr/>
        <p:txBody>
          <a:bodyPr/>
          <a:lstStyle/>
          <a:p>
            <a:pPr marL="0" indent="0">
              <a:buNone/>
            </a:pPr>
            <a:r>
              <a:rPr lang="de-AT" b="1" dirty="0" err="1"/>
              <a:t>Doyal</a:t>
            </a:r>
            <a:r>
              <a:rPr lang="de-AT" b="1" dirty="0"/>
              <a:t> und Gough definieren Bedürfnisse als objektive, universelle Voraussetzungen für menschliches Wohlbefinden und Autonomie.</a:t>
            </a:r>
            <a:r>
              <a:rPr lang="de-AT" dirty="0"/>
              <a:t> </a:t>
            </a:r>
          </a:p>
          <a:p>
            <a:pPr>
              <a:buNone/>
            </a:pPr>
            <a:r>
              <a:rPr lang="de-AT" dirty="0"/>
              <a:t>Zwei universelle Grundbedürfnisse</a:t>
            </a:r>
          </a:p>
          <a:p>
            <a:pPr>
              <a:buFont typeface="+mj-lt"/>
              <a:buAutoNum type="arabicPeriod"/>
            </a:pPr>
            <a:r>
              <a:rPr lang="de-AT" b="1" dirty="0"/>
              <a:t>Physisches Wohlbefinden</a:t>
            </a:r>
            <a:endParaRPr lang="de-AT" dirty="0"/>
          </a:p>
          <a:p>
            <a:pPr marL="742950" lvl="1" indent="-285750">
              <a:buFont typeface="+mj-lt"/>
              <a:buAutoNum type="arabicPeriod"/>
            </a:pPr>
            <a:r>
              <a:rPr lang="de-AT" dirty="0"/>
              <a:t>Dazu zählen Nahrung, sauberes Wasser, Unterkunft, Kleidung, körperliche Sicherheit etc.</a:t>
            </a:r>
          </a:p>
          <a:p>
            <a:pPr marL="742950" lvl="1" indent="-285750">
              <a:buFont typeface="+mj-lt"/>
              <a:buAutoNum type="arabicPeriod"/>
            </a:pPr>
            <a:r>
              <a:rPr lang="de-AT" dirty="0"/>
              <a:t>Ohne die Erfüllung dieses Bedarfs ist ein Überleben nicht möglich.</a:t>
            </a:r>
          </a:p>
          <a:p>
            <a:pPr>
              <a:buFont typeface="+mj-lt"/>
              <a:buAutoNum type="arabicPeriod"/>
            </a:pPr>
            <a:r>
              <a:rPr lang="de-AT" b="1" dirty="0"/>
              <a:t>Autonomie</a:t>
            </a:r>
            <a:endParaRPr lang="de-AT" dirty="0"/>
          </a:p>
          <a:p>
            <a:pPr marL="742950" lvl="1" indent="-285750">
              <a:buFont typeface="+mj-lt"/>
              <a:buAutoNum type="arabicPeriod"/>
            </a:pPr>
            <a:r>
              <a:rPr lang="de-AT" dirty="0"/>
              <a:t>Versteht sich als Fähigkeit zur </a:t>
            </a:r>
            <a:r>
              <a:rPr lang="de-AT" b="1" dirty="0"/>
              <a:t>kritischen Reflexion</a:t>
            </a:r>
            <a:r>
              <a:rPr lang="de-AT" dirty="0"/>
              <a:t> und zur Gestaltung des eigenen Lebens.</a:t>
            </a:r>
          </a:p>
          <a:p>
            <a:pPr marL="742950" lvl="1" indent="-285750">
              <a:buFont typeface="+mj-lt"/>
              <a:buAutoNum type="arabicPeriod"/>
            </a:pPr>
            <a:r>
              <a:rPr lang="de-AT" dirty="0"/>
              <a:t>Erfordert Bildung, Kommunikationsfähigkeit, Entscheidungsfreiheit und soziale Eingebundenheit.</a:t>
            </a:r>
          </a:p>
          <a:p>
            <a:endParaRPr lang="de-AT" dirty="0"/>
          </a:p>
        </p:txBody>
      </p:sp>
    </p:spTree>
    <p:extLst>
      <p:ext uri="{BB962C8B-B14F-4D97-AF65-F5344CB8AC3E}">
        <p14:creationId xmlns:p14="http://schemas.microsoft.com/office/powerpoint/2010/main" val="846535248"/>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4621B10-7417-2EF0-E0AB-99F489A0BAB9}"/>
              </a:ext>
            </a:extLst>
          </p:cNvPr>
          <p:cNvSpPr>
            <a:spLocks noGrp="1"/>
          </p:cNvSpPr>
          <p:nvPr>
            <p:ph idx="1"/>
          </p:nvPr>
        </p:nvSpPr>
        <p:spPr/>
        <p:txBody>
          <a:bodyPr>
            <a:normAutofit lnSpcReduction="10000"/>
          </a:bodyPr>
          <a:lstStyle/>
          <a:p>
            <a:pPr>
              <a:buNone/>
            </a:pPr>
            <a:r>
              <a:rPr lang="de-AT" sz="1800" b="1" dirty="0" err="1">
                <a:latin typeface="Calibri" panose="020F0502020204030204" pitchFamily="34" charset="0"/>
                <a:cs typeface="Calibri" panose="020F0502020204030204" pitchFamily="34" charset="0"/>
              </a:rPr>
              <a:t>Satisfiers</a:t>
            </a:r>
            <a:r>
              <a:rPr lang="de-AT" sz="1800" b="1" dirty="0">
                <a:latin typeface="Calibri" panose="020F0502020204030204" pitchFamily="34" charset="0"/>
                <a:cs typeface="Calibri" panose="020F0502020204030204" pitchFamily="34" charset="0"/>
              </a:rPr>
              <a:t> (Befriedigungsbedingungen)</a:t>
            </a:r>
          </a:p>
          <a:p>
            <a:pPr marL="0" indent="0">
              <a:buNone/>
            </a:pPr>
            <a:r>
              <a:rPr lang="de-AT" sz="1800" dirty="0">
                <a:latin typeface="Calibri" panose="020F0502020204030204" pitchFamily="34" charset="0"/>
                <a:cs typeface="Calibri" panose="020F0502020204030204" pitchFamily="34" charset="0"/>
              </a:rPr>
              <a:t>Die beiden Grundbedürfnisse müssen durch eine Reihe von Bedingungen erfüllt werden, die kontextabhängig (soziokulturell) sein können. Diese Bedingungen bezeichnen </a:t>
            </a:r>
            <a:r>
              <a:rPr lang="de-AT" sz="1800" dirty="0" err="1">
                <a:latin typeface="Calibri" panose="020F0502020204030204" pitchFamily="34" charset="0"/>
                <a:cs typeface="Calibri" panose="020F0502020204030204" pitchFamily="34" charset="0"/>
              </a:rPr>
              <a:t>Doyal</a:t>
            </a:r>
            <a:r>
              <a:rPr lang="de-AT" sz="1800" dirty="0">
                <a:latin typeface="Calibri" panose="020F0502020204030204" pitchFamily="34" charset="0"/>
                <a:cs typeface="Calibri" panose="020F0502020204030204" pitchFamily="34" charset="0"/>
              </a:rPr>
              <a:t> und Gough als </a:t>
            </a:r>
            <a:r>
              <a:rPr lang="de-AT" sz="1800" b="1" dirty="0">
                <a:latin typeface="Calibri" panose="020F0502020204030204" pitchFamily="34" charset="0"/>
                <a:cs typeface="Calibri" panose="020F0502020204030204" pitchFamily="34" charset="0"/>
              </a:rPr>
              <a:t>intermediate </a:t>
            </a:r>
            <a:r>
              <a:rPr lang="de-AT" sz="1800" b="1" dirty="0" err="1">
                <a:latin typeface="Calibri" panose="020F0502020204030204" pitchFamily="34" charset="0"/>
                <a:cs typeface="Calibri" panose="020F0502020204030204" pitchFamily="34" charset="0"/>
              </a:rPr>
              <a:t>needs</a:t>
            </a:r>
            <a:r>
              <a:rPr lang="de-AT" sz="1800" dirty="0">
                <a:latin typeface="Calibri" panose="020F0502020204030204" pitchFamily="34" charset="0"/>
                <a:cs typeface="Calibri" panose="020F0502020204030204" pitchFamily="34" charset="0"/>
              </a:rPr>
              <a:t> oder </a:t>
            </a:r>
            <a:r>
              <a:rPr lang="de-AT" sz="1800" b="1" dirty="0" err="1">
                <a:latin typeface="Calibri" panose="020F0502020204030204" pitchFamily="34" charset="0"/>
                <a:cs typeface="Calibri" panose="020F0502020204030204" pitchFamily="34" charset="0"/>
              </a:rPr>
              <a:t>Satisfiers</a:t>
            </a:r>
            <a:r>
              <a:rPr lang="de-AT" sz="1800" dirty="0">
                <a:latin typeface="Calibri" panose="020F0502020204030204" pitchFamily="34" charset="0"/>
                <a:cs typeface="Calibri" panose="020F0502020204030204" pitchFamily="34" charset="0"/>
              </a:rPr>
              <a:t>:</a:t>
            </a:r>
          </a:p>
          <a:p>
            <a:pPr>
              <a:buNone/>
            </a:pPr>
            <a:r>
              <a:rPr lang="de-AT" sz="1800" dirty="0">
                <a:latin typeface="Calibri" panose="020F0502020204030204" pitchFamily="34" charset="0"/>
                <a:cs typeface="Calibri" panose="020F0502020204030204" pitchFamily="34" charset="0"/>
              </a:rPr>
              <a:t>Beispiele:</a:t>
            </a:r>
          </a:p>
          <a:p>
            <a:pPr>
              <a:buFont typeface="Arial" panose="020B0604020202020204" pitchFamily="34" charset="0"/>
              <a:buChar char="•"/>
            </a:pPr>
            <a:r>
              <a:rPr lang="de-AT" sz="1800" b="1" dirty="0">
                <a:latin typeface="Calibri" panose="020F0502020204030204" pitchFamily="34" charset="0"/>
                <a:cs typeface="Calibri" panose="020F0502020204030204" pitchFamily="34" charset="0"/>
              </a:rPr>
              <a:t>Gesundheitsversorgung</a:t>
            </a:r>
            <a:endParaRPr lang="de-AT" sz="1800" dirty="0">
              <a:latin typeface="Calibri" panose="020F0502020204030204" pitchFamily="34" charset="0"/>
              <a:cs typeface="Calibri" panose="020F0502020204030204" pitchFamily="34" charset="0"/>
            </a:endParaRPr>
          </a:p>
          <a:p>
            <a:pPr>
              <a:buFont typeface="Arial" panose="020B0604020202020204" pitchFamily="34" charset="0"/>
              <a:buChar char="•"/>
            </a:pPr>
            <a:r>
              <a:rPr lang="de-AT" sz="1800" b="1" dirty="0">
                <a:latin typeface="Calibri" panose="020F0502020204030204" pitchFamily="34" charset="0"/>
                <a:cs typeface="Calibri" panose="020F0502020204030204" pitchFamily="34" charset="0"/>
              </a:rPr>
              <a:t>Sichere und ausreichende Ernährung</a:t>
            </a:r>
            <a:endParaRPr lang="de-AT" sz="1800" dirty="0">
              <a:latin typeface="Calibri" panose="020F0502020204030204" pitchFamily="34" charset="0"/>
              <a:cs typeface="Calibri" panose="020F0502020204030204" pitchFamily="34" charset="0"/>
            </a:endParaRPr>
          </a:p>
          <a:p>
            <a:pPr>
              <a:buFont typeface="Arial" panose="020B0604020202020204" pitchFamily="34" charset="0"/>
              <a:buChar char="•"/>
            </a:pPr>
            <a:r>
              <a:rPr lang="de-AT" sz="1800" b="1" dirty="0">
                <a:latin typeface="Calibri" panose="020F0502020204030204" pitchFamily="34" charset="0"/>
                <a:cs typeface="Calibri" panose="020F0502020204030204" pitchFamily="34" charset="0"/>
              </a:rPr>
              <a:t>Adäquate Unterkunft</a:t>
            </a:r>
            <a:endParaRPr lang="de-AT" sz="1800" dirty="0">
              <a:latin typeface="Calibri" panose="020F0502020204030204" pitchFamily="34" charset="0"/>
              <a:cs typeface="Calibri" panose="020F0502020204030204" pitchFamily="34" charset="0"/>
            </a:endParaRPr>
          </a:p>
          <a:p>
            <a:pPr>
              <a:buFont typeface="Arial" panose="020B0604020202020204" pitchFamily="34" charset="0"/>
              <a:buChar char="•"/>
            </a:pPr>
            <a:r>
              <a:rPr lang="de-AT" sz="1800" b="1" dirty="0">
                <a:latin typeface="Calibri" panose="020F0502020204030204" pitchFamily="34" charset="0"/>
                <a:cs typeface="Calibri" panose="020F0502020204030204" pitchFamily="34" charset="0"/>
              </a:rPr>
              <a:t>Erziehung/Bildung</a:t>
            </a:r>
            <a:endParaRPr lang="de-AT" sz="1800" dirty="0">
              <a:latin typeface="Calibri" panose="020F0502020204030204" pitchFamily="34" charset="0"/>
              <a:cs typeface="Calibri" panose="020F0502020204030204" pitchFamily="34" charset="0"/>
            </a:endParaRPr>
          </a:p>
          <a:p>
            <a:pPr>
              <a:buFont typeface="Arial" panose="020B0604020202020204" pitchFamily="34" charset="0"/>
              <a:buChar char="•"/>
            </a:pPr>
            <a:r>
              <a:rPr lang="de-AT" sz="1800" b="1" dirty="0">
                <a:latin typeface="Calibri" panose="020F0502020204030204" pitchFamily="34" charset="0"/>
                <a:cs typeface="Calibri" panose="020F0502020204030204" pitchFamily="34" charset="0"/>
              </a:rPr>
              <a:t>Sichere Umwelt</a:t>
            </a:r>
            <a:endParaRPr lang="de-AT" sz="1800" dirty="0">
              <a:latin typeface="Calibri" panose="020F0502020204030204" pitchFamily="34" charset="0"/>
              <a:cs typeface="Calibri" panose="020F0502020204030204" pitchFamily="34" charset="0"/>
            </a:endParaRPr>
          </a:p>
          <a:p>
            <a:pPr>
              <a:buFont typeface="Arial" panose="020B0604020202020204" pitchFamily="34" charset="0"/>
              <a:buChar char="•"/>
            </a:pPr>
            <a:r>
              <a:rPr lang="de-AT" sz="1800" b="1" dirty="0">
                <a:latin typeface="Calibri" panose="020F0502020204030204" pitchFamily="34" charset="0"/>
                <a:cs typeface="Calibri" panose="020F0502020204030204" pitchFamily="34" charset="0"/>
              </a:rPr>
              <a:t>Emotionale Bindungen und soziale Integration</a:t>
            </a:r>
            <a:endParaRPr lang="de-AT" sz="1800" dirty="0">
              <a:latin typeface="Calibri" panose="020F0502020204030204" pitchFamily="34" charset="0"/>
              <a:cs typeface="Calibri" panose="020F0502020204030204" pitchFamily="34" charset="0"/>
            </a:endParaRPr>
          </a:p>
          <a:p>
            <a:pPr>
              <a:buFont typeface="Arial" panose="020B0604020202020204" pitchFamily="34" charset="0"/>
              <a:buChar char="•"/>
            </a:pPr>
            <a:r>
              <a:rPr lang="de-AT" sz="1800" b="1" dirty="0">
                <a:latin typeface="Calibri" panose="020F0502020204030204" pitchFamily="34" charset="0"/>
                <a:cs typeface="Calibri" panose="020F0502020204030204" pitchFamily="34" charset="0"/>
              </a:rPr>
              <a:t>Rechtsschutz, demokratische Partizipation</a:t>
            </a:r>
            <a:endParaRPr lang="de-AT" sz="1800" dirty="0">
              <a:latin typeface="Calibri" panose="020F0502020204030204" pitchFamily="34" charset="0"/>
              <a:cs typeface="Calibri" panose="020F0502020204030204" pitchFamily="34" charset="0"/>
            </a:endParaRPr>
          </a:p>
          <a:p>
            <a:endParaRPr lang="de-AT" sz="1800" dirty="0">
              <a:latin typeface="Calibri" panose="020F0502020204030204" pitchFamily="34" charset="0"/>
              <a:cs typeface="Calibri" panose="020F0502020204030204" pitchFamily="34" charset="0"/>
            </a:endParaRPr>
          </a:p>
        </p:txBody>
      </p:sp>
      <p:sp>
        <p:nvSpPr>
          <p:cNvPr id="3" name="Fußzeilenplatzhalter 2">
            <a:extLst>
              <a:ext uri="{FF2B5EF4-FFF2-40B4-BE49-F238E27FC236}">
                <a16:creationId xmlns:a16="http://schemas.microsoft.com/office/drawing/2014/main" id="{3C7E4E73-28D2-1E51-A26C-7CECAF22E9F1}"/>
              </a:ext>
            </a:extLst>
          </p:cNvPr>
          <p:cNvSpPr>
            <a:spLocks noGrp="1"/>
          </p:cNvSpPr>
          <p:nvPr>
            <p:ph type="ftr" sz="quarter" idx="11"/>
          </p:nvPr>
        </p:nvSpPr>
        <p:spPr/>
        <p:txBody>
          <a:bodyPr/>
          <a:lstStyle/>
          <a:p>
            <a:r>
              <a:rPr lang="de-AT"/>
              <a:t>Fusszeile</a:t>
            </a:r>
            <a:endParaRPr lang="de-AT" dirty="0"/>
          </a:p>
        </p:txBody>
      </p:sp>
      <p:sp>
        <p:nvSpPr>
          <p:cNvPr id="4" name="Foliennummernplatzhalter 3">
            <a:extLst>
              <a:ext uri="{FF2B5EF4-FFF2-40B4-BE49-F238E27FC236}">
                <a16:creationId xmlns:a16="http://schemas.microsoft.com/office/drawing/2014/main" id="{36E32961-23F9-2170-642C-8DE750E9C222}"/>
              </a:ext>
            </a:extLst>
          </p:cNvPr>
          <p:cNvSpPr>
            <a:spLocks noGrp="1"/>
          </p:cNvSpPr>
          <p:nvPr>
            <p:ph type="sldNum" sz="quarter" idx="12"/>
          </p:nvPr>
        </p:nvSpPr>
        <p:spPr/>
        <p:txBody>
          <a:bodyPr/>
          <a:lstStyle/>
          <a:p>
            <a:r>
              <a:rPr lang="de-AT"/>
              <a:t>SEITE </a:t>
            </a:r>
            <a:fld id="{BE3DC40E-DBBE-4E2D-9EEC-FBF0DA0E9179}" type="slidenum">
              <a:rPr lang="de-AT" smtClean="0"/>
              <a:t>53</a:t>
            </a:fld>
            <a:endParaRPr lang="de-AT" dirty="0"/>
          </a:p>
        </p:txBody>
      </p:sp>
      <p:sp>
        <p:nvSpPr>
          <p:cNvPr id="5" name="Titel 4">
            <a:extLst>
              <a:ext uri="{FF2B5EF4-FFF2-40B4-BE49-F238E27FC236}">
                <a16:creationId xmlns:a16="http://schemas.microsoft.com/office/drawing/2014/main" id="{E2F1D8DB-7AD8-B9D6-3193-804919A1A183}"/>
              </a:ext>
            </a:extLst>
          </p:cNvPr>
          <p:cNvSpPr>
            <a:spLocks noGrp="1"/>
          </p:cNvSpPr>
          <p:nvPr>
            <p:ph type="title"/>
          </p:nvPr>
        </p:nvSpPr>
        <p:spPr/>
        <p:txBody>
          <a:bodyPr/>
          <a:lstStyle/>
          <a:p>
            <a:r>
              <a:rPr lang="de-AT" dirty="0"/>
              <a:t>Bedürfnisse und ihre Befriedigung</a:t>
            </a:r>
          </a:p>
        </p:txBody>
      </p:sp>
    </p:spTree>
    <p:extLst>
      <p:ext uri="{BB962C8B-B14F-4D97-AF65-F5344CB8AC3E}">
        <p14:creationId xmlns:p14="http://schemas.microsoft.com/office/powerpoint/2010/main" val="1211996492"/>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2A4DE-D33E-C24B-3E19-80EBEF81A4C1}"/>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24377059-4A15-7E76-030D-A1321E283CF8}"/>
              </a:ext>
            </a:extLst>
          </p:cNvPr>
          <p:cNvSpPr>
            <a:spLocks noGrp="1"/>
          </p:cNvSpPr>
          <p:nvPr>
            <p:ph idx="1"/>
          </p:nvPr>
        </p:nvSpPr>
        <p:spPr/>
        <p:txBody>
          <a:bodyPr/>
          <a:lstStyle/>
          <a:p>
            <a:r>
              <a:rPr lang="de-AT" b="1" dirty="0"/>
              <a:t>Innovation ist für Unternehmen überlebenswichtig</a:t>
            </a:r>
            <a:r>
              <a:rPr lang="de-AT" dirty="0"/>
              <a:t>: In einem von intensivem Wettbewerb und sich verändernden Umweltbedingungen geprägten Umfeld werden einige Geschäftsmodelle in Zukunft nicht mehr tragfähig sein. </a:t>
            </a:r>
          </a:p>
          <a:p>
            <a:r>
              <a:rPr lang="de-AT" dirty="0"/>
              <a:t>Unternehmen müssen sich frühzeitig auf diese Veränderungen einstellen und die WK bietet Dienstleistungen an, um Nachzügler rechtzeitig darauf aufmerksam zu machen und bei der Vorbereitung auf diese Veränderungen zu unterstützen.</a:t>
            </a:r>
          </a:p>
          <a:p>
            <a:r>
              <a:rPr lang="de-AT" dirty="0"/>
              <a:t>Die WK kann als intermediäre Institution einen zentralen Beitrag leisten, Nachzügler mitzunehmen – durch Dialog, Orientierung, Unterstützung</a:t>
            </a:r>
            <a:r>
              <a:rPr lang="de-AT"/>
              <a:t>, Beratung </a:t>
            </a:r>
            <a:r>
              <a:rPr lang="de-AT" dirty="0"/>
              <a:t>und gezielten Druck. </a:t>
            </a:r>
          </a:p>
          <a:p>
            <a:r>
              <a:rPr lang="de-AT" dirty="0"/>
              <a:t>Wichtig ist dabei ein positiver, handlungsorientierter Zugang: „</a:t>
            </a:r>
            <a:r>
              <a:rPr lang="de-AT" b="1" dirty="0"/>
              <a:t>Besser jetzt gestalten als später reagieren müssen.</a:t>
            </a:r>
            <a:r>
              <a:rPr lang="de-AT" dirty="0"/>
              <a:t>“</a:t>
            </a:r>
          </a:p>
          <a:p>
            <a:endParaRPr lang="de-AT" dirty="0"/>
          </a:p>
        </p:txBody>
      </p:sp>
      <p:sp>
        <p:nvSpPr>
          <p:cNvPr id="3" name="Fußzeilenplatzhalter 2">
            <a:extLst>
              <a:ext uri="{FF2B5EF4-FFF2-40B4-BE49-F238E27FC236}">
                <a16:creationId xmlns:a16="http://schemas.microsoft.com/office/drawing/2014/main" id="{63115CD2-B31F-A540-0D1E-5294F7CBDCFF}"/>
              </a:ext>
            </a:extLst>
          </p:cNvPr>
          <p:cNvSpPr>
            <a:spLocks noGrp="1"/>
          </p:cNvSpPr>
          <p:nvPr>
            <p:ph type="ftr" sz="quarter" idx="11"/>
          </p:nvPr>
        </p:nvSpPr>
        <p:spPr/>
        <p:txBody>
          <a:bodyPr/>
          <a:lstStyle/>
          <a:p>
            <a:r>
              <a:rPr lang="de-AT"/>
              <a:t>Fusszeile</a:t>
            </a:r>
            <a:endParaRPr lang="de-AT" dirty="0"/>
          </a:p>
        </p:txBody>
      </p:sp>
      <p:sp>
        <p:nvSpPr>
          <p:cNvPr id="4" name="Foliennummernplatzhalter 3">
            <a:extLst>
              <a:ext uri="{FF2B5EF4-FFF2-40B4-BE49-F238E27FC236}">
                <a16:creationId xmlns:a16="http://schemas.microsoft.com/office/drawing/2014/main" id="{67C5C65E-0719-B590-76AC-BF7F5563AAD6}"/>
              </a:ext>
            </a:extLst>
          </p:cNvPr>
          <p:cNvSpPr>
            <a:spLocks noGrp="1"/>
          </p:cNvSpPr>
          <p:nvPr>
            <p:ph type="sldNum" sz="quarter" idx="12"/>
          </p:nvPr>
        </p:nvSpPr>
        <p:spPr/>
        <p:txBody>
          <a:bodyPr/>
          <a:lstStyle/>
          <a:p>
            <a:r>
              <a:rPr lang="de-AT"/>
              <a:t>SEITE </a:t>
            </a:r>
            <a:fld id="{BE3DC40E-DBBE-4E2D-9EEC-FBF0DA0E9179}" type="slidenum">
              <a:rPr lang="de-AT" smtClean="0"/>
              <a:t>54</a:t>
            </a:fld>
            <a:endParaRPr lang="de-AT" dirty="0"/>
          </a:p>
        </p:txBody>
      </p:sp>
      <p:sp>
        <p:nvSpPr>
          <p:cNvPr id="5" name="Titel 4">
            <a:extLst>
              <a:ext uri="{FF2B5EF4-FFF2-40B4-BE49-F238E27FC236}">
                <a16:creationId xmlns:a16="http://schemas.microsoft.com/office/drawing/2014/main" id="{88C8606C-583F-6B5C-0159-0B47DEC3409A}"/>
              </a:ext>
            </a:extLst>
          </p:cNvPr>
          <p:cNvSpPr>
            <a:spLocks noGrp="1"/>
          </p:cNvSpPr>
          <p:nvPr>
            <p:ph type="title"/>
          </p:nvPr>
        </p:nvSpPr>
        <p:spPr/>
        <p:txBody>
          <a:bodyPr>
            <a:normAutofit fontScale="90000"/>
          </a:bodyPr>
          <a:lstStyle/>
          <a:p>
            <a:r>
              <a:rPr lang="de-AT" dirty="0"/>
              <a:t>Signale setzen und Unternehmen befähigen, klimaneutrale Geschäftsmodelle zu entwickeln</a:t>
            </a:r>
          </a:p>
        </p:txBody>
      </p:sp>
    </p:spTree>
    <p:extLst>
      <p:ext uri="{BB962C8B-B14F-4D97-AF65-F5344CB8AC3E}">
        <p14:creationId xmlns:p14="http://schemas.microsoft.com/office/powerpoint/2010/main" val="2835302614"/>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3D5A95C-7685-5EB5-359C-DB78EA147008}"/>
              </a:ext>
            </a:extLst>
          </p:cNvPr>
          <p:cNvSpPr>
            <a:spLocks noGrp="1"/>
          </p:cNvSpPr>
          <p:nvPr>
            <p:ph idx="1"/>
          </p:nvPr>
        </p:nvSpPr>
        <p:spPr>
          <a:xfrm>
            <a:off x="462018" y="1255238"/>
            <a:ext cx="8455101" cy="4325531"/>
          </a:xfrm>
        </p:spPr>
        <p:txBody>
          <a:bodyPr>
            <a:normAutofit fontScale="85000" lnSpcReduction="20000"/>
          </a:bodyPr>
          <a:lstStyle/>
          <a:p>
            <a:pPr marL="342900" indent="-342900">
              <a:buFont typeface="+mj-lt"/>
              <a:buAutoNum type="arabicPeriod"/>
            </a:pPr>
            <a:r>
              <a:rPr lang="de-AT" b="1" dirty="0"/>
              <a:t>Ökonomische Argumente sichtbar machen – betriebswirtschaftliche Relevanz betonen</a:t>
            </a:r>
          </a:p>
          <a:p>
            <a:pPr lvl="1"/>
            <a:r>
              <a:rPr lang="de-AT" dirty="0"/>
              <a:t>Kosten-Nutzen-Analysen zur Dekarbonisierung in typischen Geschäftsmodellen (inkl. Risiken des Nicht-Handelns)</a:t>
            </a:r>
          </a:p>
          <a:p>
            <a:pPr lvl="1"/>
            <a:r>
              <a:rPr lang="de-AT" dirty="0"/>
              <a:t>Fallbeispiele von Branchenkollegen mit wirtschaftlich erfolgreicher Transformation</a:t>
            </a:r>
          </a:p>
          <a:p>
            <a:pPr lvl="1"/>
            <a:r>
              <a:rPr lang="de-AT" dirty="0"/>
              <a:t>Informationskampagnen zu Risiken durch CO₂-Preise, Regulatorik, ESG-Kriterien und Finanzierungskosten</a:t>
            </a:r>
          </a:p>
          <a:p>
            <a:pPr lvl="1"/>
            <a:r>
              <a:rPr lang="de-AT" dirty="0"/>
              <a:t>Frühzeitige </a:t>
            </a:r>
            <a:r>
              <a:rPr lang="de-AT" dirty="0" err="1"/>
              <a:t>Einpreisung</a:t>
            </a:r>
            <a:r>
              <a:rPr lang="de-AT" dirty="0"/>
              <a:t> künftiger Marktbedingungen (z. B. EU-Taxonomie, CBAM, Emissionshandel)</a:t>
            </a:r>
          </a:p>
          <a:p>
            <a:pPr marL="342900" indent="-342900">
              <a:buFont typeface="+mj-lt"/>
              <a:buAutoNum type="arabicPeriod"/>
            </a:pPr>
            <a:r>
              <a:rPr lang="de-AT" b="1" dirty="0"/>
              <a:t>Beratung, Unterstützung und Know-how gezielt bereitstellen</a:t>
            </a:r>
          </a:p>
          <a:p>
            <a:pPr lvl="1"/>
            <a:r>
              <a:rPr lang="de-AT" dirty="0"/>
              <a:t>Branchenspezifische Transformationspfade und Umstellungsszenarien aufbereiten</a:t>
            </a:r>
          </a:p>
          <a:p>
            <a:pPr lvl="1"/>
            <a:r>
              <a:rPr lang="de-AT" dirty="0"/>
              <a:t>Förderberatung für klimabezogene Investitionen (Energie, Logistik, Produktion, Kreislaufmodelle)</a:t>
            </a:r>
          </a:p>
          <a:p>
            <a:pPr lvl="1"/>
            <a:r>
              <a:rPr lang="de-AT" dirty="0"/>
              <a:t>Peer-Learning-Formate: Austausch unter Unternehmen mit ähnlicher Ausgangslage</a:t>
            </a:r>
          </a:p>
          <a:p>
            <a:pPr lvl="1"/>
            <a:r>
              <a:rPr lang="de-AT" dirty="0"/>
              <a:t>Toolkits zur Geschäftsmodellinnovation im Rahmen klimaneutraler Zukunftsmärkte</a:t>
            </a:r>
          </a:p>
          <a:p>
            <a:pPr marL="342900" indent="-342900">
              <a:buFont typeface="+mj-lt"/>
              <a:buAutoNum type="arabicPeriod"/>
            </a:pPr>
            <a:r>
              <a:rPr lang="de-AT" b="1" dirty="0"/>
              <a:t>Anreize schaffen – Positivanreize statt Straflogik</a:t>
            </a:r>
          </a:p>
          <a:p>
            <a:pPr lvl="1"/>
            <a:r>
              <a:rPr lang="de-AT" sz="1600" dirty="0"/>
              <a:t>Labels, Awards oder Öffentlichkeitsarbeit für besonders innovative Transformationsbetriebe</a:t>
            </a:r>
          </a:p>
          <a:p>
            <a:pPr lvl="1"/>
            <a:r>
              <a:rPr lang="de-AT" sz="1600" dirty="0"/>
              <a:t>Entwicklung freiwilliger Branchenvereinbarungen mit positiver Sichtbarkeit (Soft Law)</a:t>
            </a:r>
          </a:p>
          <a:p>
            <a:pPr lvl="1"/>
            <a:r>
              <a:rPr lang="de-AT" sz="1600" dirty="0"/>
              <a:t>Zugang zu bestimmten Leistungen oder Ausschreibungen an </a:t>
            </a:r>
            <a:r>
              <a:rPr lang="de-AT" sz="1600" dirty="0" err="1"/>
              <a:t>Umstiegsbereitschaft</a:t>
            </a:r>
            <a:r>
              <a:rPr lang="de-AT" sz="1600" dirty="0"/>
              <a:t> knüpfen</a:t>
            </a:r>
          </a:p>
        </p:txBody>
      </p:sp>
      <p:sp>
        <p:nvSpPr>
          <p:cNvPr id="3" name="Fußzeilenplatzhalter 2">
            <a:extLst>
              <a:ext uri="{FF2B5EF4-FFF2-40B4-BE49-F238E27FC236}">
                <a16:creationId xmlns:a16="http://schemas.microsoft.com/office/drawing/2014/main" id="{48B2902A-7F29-BD8E-0D37-D416AF1E9F6D}"/>
              </a:ext>
            </a:extLst>
          </p:cNvPr>
          <p:cNvSpPr>
            <a:spLocks noGrp="1"/>
          </p:cNvSpPr>
          <p:nvPr>
            <p:ph type="ftr" sz="quarter" idx="11"/>
          </p:nvPr>
        </p:nvSpPr>
        <p:spPr/>
        <p:txBody>
          <a:bodyPr/>
          <a:lstStyle/>
          <a:p>
            <a:r>
              <a:rPr lang="de-AT"/>
              <a:t>Fusszeile</a:t>
            </a:r>
            <a:endParaRPr lang="de-AT" dirty="0"/>
          </a:p>
        </p:txBody>
      </p:sp>
      <p:sp>
        <p:nvSpPr>
          <p:cNvPr id="4" name="Foliennummernplatzhalter 3">
            <a:extLst>
              <a:ext uri="{FF2B5EF4-FFF2-40B4-BE49-F238E27FC236}">
                <a16:creationId xmlns:a16="http://schemas.microsoft.com/office/drawing/2014/main" id="{A88FA755-767C-4F04-F62F-7BA6848872E9}"/>
              </a:ext>
            </a:extLst>
          </p:cNvPr>
          <p:cNvSpPr>
            <a:spLocks noGrp="1"/>
          </p:cNvSpPr>
          <p:nvPr>
            <p:ph type="sldNum" sz="quarter" idx="12"/>
          </p:nvPr>
        </p:nvSpPr>
        <p:spPr/>
        <p:txBody>
          <a:bodyPr/>
          <a:lstStyle/>
          <a:p>
            <a:r>
              <a:rPr lang="de-AT"/>
              <a:t>SEITE </a:t>
            </a:r>
            <a:fld id="{BE3DC40E-DBBE-4E2D-9EEC-FBF0DA0E9179}" type="slidenum">
              <a:rPr lang="de-AT" smtClean="0"/>
              <a:t>55</a:t>
            </a:fld>
            <a:endParaRPr lang="de-AT" dirty="0"/>
          </a:p>
        </p:txBody>
      </p:sp>
      <p:sp>
        <p:nvSpPr>
          <p:cNvPr id="5" name="Titel 4">
            <a:extLst>
              <a:ext uri="{FF2B5EF4-FFF2-40B4-BE49-F238E27FC236}">
                <a16:creationId xmlns:a16="http://schemas.microsoft.com/office/drawing/2014/main" id="{3BC9A3DE-7191-D39E-7090-57EDC23F24D0}"/>
              </a:ext>
            </a:extLst>
          </p:cNvPr>
          <p:cNvSpPr>
            <a:spLocks noGrp="1"/>
          </p:cNvSpPr>
          <p:nvPr>
            <p:ph type="title"/>
          </p:nvPr>
        </p:nvSpPr>
        <p:spPr/>
        <p:txBody>
          <a:bodyPr>
            <a:normAutofit fontScale="90000"/>
          </a:bodyPr>
          <a:lstStyle/>
          <a:p>
            <a:r>
              <a:rPr lang="de-AT" dirty="0"/>
              <a:t>Signale setzen und Unternehmen befähigen, klimaneutrale Geschäftsmodelle zu entwickeln</a:t>
            </a:r>
          </a:p>
        </p:txBody>
      </p:sp>
    </p:spTree>
    <p:extLst>
      <p:ext uri="{BB962C8B-B14F-4D97-AF65-F5344CB8AC3E}">
        <p14:creationId xmlns:p14="http://schemas.microsoft.com/office/powerpoint/2010/main" val="1374345170"/>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6C556-E415-21DA-6784-5FC2D3913EEC}"/>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C5E700ED-5311-392B-14FD-6390298E6323}"/>
              </a:ext>
            </a:extLst>
          </p:cNvPr>
          <p:cNvSpPr>
            <a:spLocks noGrp="1"/>
          </p:cNvSpPr>
          <p:nvPr>
            <p:ph idx="1"/>
          </p:nvPr>
        </p:nvSpPr>
        <p:spPr/>
        <p:txBody>
          <a:bodyPr>
            <a:normAutofit fontScale="92500" lnSpcReduction="20000"/>
          </a:bodyPr>
          <a:lstStyle/>
          <a:p>
            <a:pPr marL="342900" indent="-342900">
              <a:buFont typeface="+mj-lt"/>
              <a:buAutoNum type="arabicPeriod" startAt="4"/>
            </a:pPr>
            <a:r>
              <a:rPr lang="de-AT" b="1" dirty="0"/>
              <a:t>Normativen und sozialen Druck aufbauen</a:t>
            </a:r>
          </a:p>
          <a:p>
            <a:pPr lvl="1"/>
            <a:r>
              <a:rPr lang="de-AT" dirty="0"/>
              <a:t>Vergleichsdaten („Climate Benchmarks“) oder Branchenrankings veröffentlichen</a:t>
            </a:r>
          </a:p>
          <a:p>
            <a:pPr lvl="1"/>
            <a:r>
              <a:rPr lang="de-AT" dirty="0"/>
              <a:t>Verweis auf Markt-, Finanzierungs- und Reputationsrisiken für fossile Geschäftsmodelle</a:t>
            </a:r>
          </a:p>
          <a:p>
            <a:pPr lvl="1"/>
            <a:r>
              <a:rPr lang="de-AT" dirty="0"/>
              <a:t>Unterstützung von Netzwerken „Vorreiter vs. Nachzügler“ zur Förderung sozialer Diffusion von Innovation</a:t>
            </a:r>
          </a:p>
          <a:p>
            <a:pPr marL="342900" indent="-342900">
              <a:buFont typeface="+mj-lt"/>
              <a:buAutoNum type="arabicPeriod" startAt="4"/>
            </a:pPr>
            <a:r>
              <a:rPr lang="de-AT" b="1" dirty="0"/>
              <a:t>Narrative der Zukunftsfähigkeit vermitteln</a:t>
            </a:r>
          </a:p>
          <a:p>
            <a:pPr lvl="1"/>
            <a:r>
              <a:rPr lang="de-AT" sz="1400" dirty="0"/>
              <a:t>Die Transformation als Wirtschaftschance und nicht als Belastung positionieren</a:t>
            </a:r>
          </a:p>
          <a:p>
            <a:pPr lvl="1"/>
            <a:r>
              <a:rPr lang="de-AT" sz="1400" dirty="0"/>
              <a:t>Fokus auf Resilienz, Innovationspotenzial und Wettbewerbsfähigkeit im grünen Binnenmarkt</a:t>
            </a:r>
          </a:p>
          <a:p>
            <a:pPr lvl="1"/>
            <a:r>
              <a:rPr lang="de-AT" sz="1400" dirty="0"/>
              <a:t>Betonung des Beitrags zur regionalen Versorgungssicherheit, Fachkräftesicherung und Standortattraktivität</a:t>
            </a:r>
          </a:p>
          <a:p>
            <a:pPr marL="342900" indent="-342900">
              <a:buFont typeface="+mj-lt"/>
              <a:buAutoNum type="arabicPeriod" startAt="4"/>
            </a:pPr>
            <a:r>
              <a:rPr lang="de-AT" b="1" dirty="0"/>
              <a:t>Politische Interessenvertretung transformationsoffen gestalten</a:t>
            </a:r>
          </a:p>
          <a:p>
            <a:pPr lvl="1"/>
            <a:r>
              <a:rPr lang="de-AT" sz="1600" dirty="0"/>
              <a:t>Die Kammer sollte über sektorale Einzelinteressen hinaus dazu beitragen, die Transformation wirtschaftlich mitzugestalten – als Sprachrohr für zukunftsfähige Geschäftsmodelle und verlässliche Rahmenbedingungen.</a:t>
            </a:r>
          </a:p>
          <a:p>
            <a:pPr lvl="1"/>
            <a:r>
              <a:rPr lang="de-AT" sz="1600" dirty="0"/>
              <a:t>Positionierung der Kammer als Partner der Nachhaltigkeitswende – im Sinne von „Wirtschaft mit Zukunft“</a:t>
            </a:r>
          </a:p>
        </p:txBody>
      </p:sp>
      <p:sp>
        <p:nvSpPr>
          <p:cNvPr id="3" name="Fußzeilenplatzhalter 2">
            <a:extLst>
              <a:ext uri="{FF2B5EF4-FFF2-40B4-BE49-F238E27FC236}">
                <a16:creationId xmlns:a16="http://schemas.microsoft.com/office/drawing/2014/main" id="{131505F4-9C3C-D0D1-0757-D8934E2C9697}"/>
              </a:ext>
            </a:extLst>
          </p:cNvPr>
          <p:cNvSpPr>
            <a:spLocks noGrp="1"/>
          </p:cNvSpPr>
          <p:nvPr>
            <p:ph type="ftr" sz="quarter" idx="11"/>
          </p:nvPr>
        </p:nvSpPr>
        <p:spPr/>
        <p:txBody>
          <a:bodyPr/>
          <a:lstStyle/>
          <a:p>
            <a:r>
              <a:rPr lang="de-AT"/>
              <a:t>Fusszeile</a:t>
            </a:r>
            <a:endParaRPr lang="de-AT" dirty="0"/>
          </a:p>
        </p:txBody>
      </p:sp>
      <p:sp>
        <p:nvSpPr>
          <p:cNvPr id="4" name="Foliennummernplatzhalter 3">
            <a:extLst>
              <a:ext uri="{FF2B5EF4-FFF2-40B4-BE49-F238E27FC236}">
                <a16:creationId xmlns:a16="http://schemas.microsoft.com/office/drawing/2014/main" id="{E826B5F6-1207-58CE-3711-9FF8676331BD}"/>
              </a:ext>
            </a:extLst>
          </p:cNvPr>
          <p:cNvSpPr>
            <a:spLocks noGrp="1"/>
          </p:cNvSpPr>
          <p:nvPr>
            <p:ph type="sldNum" sz="quarter" idx="12"/>
          </p:nvPr>
        </p:nvSpPr>
        <p:spPr/>
        <p:txBody>
          <a:bodyPr/>
          <a:lstStyle/>
          <a:p>
            <a:r>
              <a:rPr lang="de-AT"/>
              <a:t>SEITE </a:t>
            </a:r>
            <a:fld id="{BE3DC40E-DBBE-4E2D-9EEC-FBF0DA0E9179}" type="slidenum">
              <a:rPr lang="de-AT" smtClean="0"/>
              <a:t>56</a:t>
            </a:fld>
            <a:endParaRPr lang="de-AT" dirty="0"/>
          </a:p>
        </p:txBody>
      </p:sp>
      <p:sp>
        <p:nvSpPr>
          <p:cNvPr id="5" name="Titel 4">
            <a:extLst>
              <a:ext uri="{FF2B5EF4-FFF2-40B4-BE49-F238E27FC236}">
                <a16:creationId xmlns:a16="http://schemas.microsoft.com/office/drawing/2014/main" id="{F4BEC8AF-DE69-B508-750E-35D446CCF890}"/>
              </a:ext>
            </a:extLst>
          </p:cNvPr>
          <p:cNvSpPr>
            <a:spLocks noGrp="1"/>
          </p:cNvSpPr>
          <p:nvPr>
            <p:ph type="title"/>
          </p:nvPr>
        </p:nvSpPr>
        <p:spPr/>
        <p:txBody>
          <a:bodyPr>
            <a:normAutofit fontScale="90000"/>
          </a:bodyPr>
          <a:lstStyle/>
          <a:p>
            <a:r>
              <a:rPr lang="de-AT" dirty="0"/>
              <a:t>Signale setzen und Unternehmen befähigen, klimaneutrale Geschäftsmodelle zu entwickeln</a:t>
            </a:r>
          </a:p>
        </p:txBody>
      </p:sp>
    </p:spTree>
    <p:extLst>
      <p:ext uri="{BB962C8B-B14F-4D97-AF65-F5344CB8AC3E}">
        <p14:creationId xmlns:p14="http://schemas.microsoft.com/office/powerpoint/2010/main" val="1272238843"/>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93AD9-584C-7DF9-4444-5E19C0A5664E}"/>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7BC8BE18-8992-5F8A-B3B2-56E444892E40}"/>
              </a:ext>
            </a:extLst>
          </p:cNvPr>
          <p:cNvSpPr>
            <a:spLocks noGrp="1"/>
          </p:cNvSpPr>
          <p:nvPr>
            <p:ph idx="1"/>
          </p:nvPr>
        </p:nvSpPr>
        <p:spPr>
          <a:xfrm>
            <a:off x="462018" y="1344613"/>
            <a:ext cx="8555601" cy="3853905"/>
          </a:xfrm>
        </p:spPr>
        <p:txBody>
          <a:bodyPr/>
          <a:lstStyle/>
          <a:p>
            <a:pPr marL="342900" indent="-342900">
              <a:buFont typeface="+mj-lt"/>
              <a:buAutoNum type="arabicPeriod"/>
            </a:pPr>
            <a:r>
              <a:rPr lang="de-AT" dirty="0"/>
              <a:t>Grüne Technologien, technologische Innnovationen</a:t>
            </a:r>
          </a:p>
          <a:p>
            <a:pPr marL="342900" indent="-342900">
              <a:buFont typeface="+mj-lt"/>
              <a:buAutoNum type="arabicPeriod"/>
            </a:pPr>
            <a:r>
              <a:rPr lang="de-AT" dirty="0"/>
              <a:t>Grüne Präferenzen</a:t>
            </a:r>
          </a:p>
          <a:p>
            <a:pPr marL="342900" indent="-342900">
              <a:buFont typeface="+mj-lt"/>
              <a:buAutoNum type="arabicPeriod"/>
            </a:pPr>
            <a:r>
              <a:rPr lang="de-AT" dirty="0"/>
              <a:t>Korrektur der relativen Preise</a:t>
            </a:r>
          </a:p>
          <a:p>
            <a:pPr marL="342900" indent="-342900">
              <a:buFont typeface="+mj-lt"/>
              <a:buAutoNum type="arabicPeriod"/>
            </a:pPr>
            <a:r>
              <a:rPr lang="de-AT" dirty="0"/>
              <a:t>Strukturen (Labels, Standards, Verbote; Infrastrukturen; soziale Strukturen)</a:t>
            </a:r>
          </a:p>
          <a:p>
            <a:pPr marL="342900" indent="-342900">
              <a:buFont typeface="+mj-lt"/>
              <a:buAutoNum type="arabicPeriod"/>
            </a:pPr>
            <a:r>
              <a:rPr lang="de-AT" dirty="0"/>
              <a:t>Klimaschutz durch Zusammenwirken der gesamten Regierung (Whole-of-</a:t>
            </a:r>
            <a:r>
              <a:rPr lang="de-AT" dirty="0" err="1"/>
              <a:t>gvmt</a:t>
            </a:r>
            <a:r>
              <a:rPr lang="de-AT" dirty="0"/>
              <a:t>)</a:t>
            </a:r>
          </a:p>
          <a:p>
            <a:pPr marL="342900" indent="-342900">
              <a:buFont typeface="+mj-lt"/>
              <a:buAutoNum type="arabicPeriod"/>
            </a:pPr>
            <a:r>
              <a:rPr lang="de-AT" dirty="0"/>
              <a:t>Positive Zukunftsbilder; Partizipation an Gestaltung der Transition</a:t>
            </a:r>
          </a:p>
          <a:p>
            <a:pPr marL="342900" indent="-342900">
              <a:buFont typeface="+mj-lt"/>
              <a:buAutoNum type="arabicPeriod"/>
            </a:pPr>
            <a:r>
              <a:rPr lang="de-AT" dirty="0"/>
              <a:t>Fokus auf Bedürfnisse</a:t>
            </a:r>
          </a:p>
          <a:p>
            <a:pPr marL="342900" indent="-342900">
              <a:buFont typeface="+mj-lt"/>
              <a:buAutoNum type="arabicPeriod"/>
            </a:pPr>
            <a:r>
              <a:rPr lang="de-AT" dirty="0"/>
              <a:t>Signale setzen und Unternehmen befähigen, klimaneutralen Geschäftsmodelle zu entwickeln; institutionelle Innovationen</a:t>
            </a:r>
          </a:p>
        </p:txBody>
      </p:sp>
      <p:sp>
        <p:nvSpPr>
          <p:cNvPr id="3" name="Fußzeilenplatzhalter 2">
            <a:extLst>
              <a:ext uri="{FF2B5EF4-FFF2-40B4-BE49-F238E27FC236}">
                <a16:creationId xmlns:a16="http://schemas.microsoft.com/office/drawing/2014/main" id="{24054108-BD1A-5B0E-9F72-2BDC9F597B72}"/>
              </a:ext>
            </a:extLst>
          </p:cNvPr>
          <p:cNvSpPr>
            <a:spLocks noGrp="1"/>
          </p:cNvSpPr>
          <p:nvPr>
            <p:ph type="ftr" sz="quarter" idx="11"/>
          </p:nvPr>
        </p:nvSpPr>
        <p:spPr/>
        <p:txBody>
          <a:bodyPr/>
          <a:lstStyle/>
          <a:p>
            <a:r>
              <a:rPr lang="de-AT"/>
              <a:t>Fusszeile</a:t>
            </a:r>
            <a:endParaRPr lang="de-AT" dirty="0"/>
          </a:p>
        </p:txBody>
      </p:sp>
      <p:sp>
        <p:nvSpPr>
          <p:cNvPr id="4" name="Foliennummernplatzhalter 3">
            <a:extLst>
              <a:ext uri="{FF2B5EF4-FFF2-40B4-BE49-F238E27FC236}">
                <a16:creationId xmlns:a16="http://schemas.microsoft.com/office/drawing/2014/main" id="{29F8C651-44B5-FBA3-66DE-B0A815C6467A}"/>
              </a:ext>
            </a:extLst>
          </p:cNvPr>
          <p:cNvSpPr>
            <a:spLocks noGrp="1"/>
          </p:cNvSpPr>
          <p:nvPr>
            <p:ph type="sldNum" sz="quarter" idx="12"/>
          </p:nvPr>
        </p:nvSpPr>
        <p:spPr/>
        <p:txBody>
          <a:bodyPr/>
          <a:lstStyle/>
          <a:p>
            <a:r>
              <a:rPr lang="de-AT"/>
              <a:t>SEITE </a:t>
            </a:r>
            <a:fld id="{BE3DC40E-DBBE-4E2D-9EEC-FBF0DA0E9179}" type="slidenum">
              <a:rPr lang="de-AT" smtClean="0"/>
              <a:t>57</a:t>
            </a:fld>
            <a:endParaRPr lang="de-AT" dirty="0"/>
          </a:p>
        </p:txBody>
      </p:sp>
      <p:sp>
        <p:nvSpPr>
          <p:cNvPr id="5" name="Titel 4">
            <a:extLst>
              <a:ext uri="{FF2B5EF4-FFF2-40B4-BE49-F238E27FC236}">
                <a16:creationId xmlns:a16="http://schemas.microsoft.com/office/drawing/2014/main" id="{1F55D32E-A504-DC11-F0B5-0FEE8ECF45FD}"/>
              </a:ext>
            </a:extLst>
          </p:cNvPr>
          <p:cNvSpPr>
            <a:spLocks noGrp="1"/>
          </p:cNvSpPr>
          <p:nvPr>
            <p:ph type="title"/>
          </p:nvPr>
        </p:nvSpPr>
        <p:spPr/>
        <p:txBody>
          <a:bodyPr/>
          <a:lstStyle/>
          <a:p>
            <a:r>
              <a:rPr lang="de-AT" dirty="0"/>
              <a:t>Ökonomischer Werkzeugkoffer</a:t>
            </a:r>
          </a:p>
        </p:txBody>
      </p:sp>
    </p:spTree>
    <p:extLst>
      <p:ext uri="{BB962C8B-B14F-4D97-AF65-F5344CB8AC3E}">
        <p14:creationId xmlns:p14="http://schemas.microsoft.com/office/powerpoint/2010/main" val="3330461601"/>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3"/>
          <p:cNvSpPr txBox="1">
            <a:spLocks noGrp="1"/>
          </p:cNvSpPr>
          <p:nvPr>
            <p:ph type="body" sz="quarter" idx="10"/>
          </p:nvPr>
        </p:nvSpPr>
        <p:spPr>
          <a:xfrm>
            <a:off x="1691680" y="2559843"/>
            <a:ext cx="2756266" cy="1811291"/>
          </a:xfrm>
        </p:spPr>
        <p:txBody>
          <a:bodyPr>
            <a:normAutofit fontScale="92500" lnSpcReduction="10000"/>
          </a:bodyPr>
          <a:lstStyle/>
          <a:p>
            <a:pPr lvl="0"/>
            <a:r>
              <a:rPr lang="de-AT" b="1" noProof="0" dirty="0"/>
              <a:t>DEPARTMENT SOCIOECONOMICS</a:t>
            </a:r>
          </a:p>
          <a:p>
            <a:pPr lvl="0"/>
            <a:r>
              <a:rPr lang="de-AT" noProof="0" dirty="0"/>
              <a:t>Institute </a:t>
            </a:r>
            <a:r>
              <a:rPr lang="de-AT" noProof="0" dirty="0" err="1"/>
              <a:t>for</a:t>
            </a:r>
            <a:r>
              <a:rPr lang="de-AT" noProof="0" dirty="0"/>
              <a:t> </a:t>
            </a:r>
            <a:r>
              <a:rPr lang="de-AT" noProof="0" dirty="0" err="1"/>
              <a:t>Ecological</a:t>
            </a:r>
            <a:r>
              <a:rPr lang="de-AT" noProof="0" dirty="0"/>
              <a:t> Economics</a:t>
            </a:r>
          </a:p>
          <a:p>
            <a:pPr lvl="0">
              <a:buClr>
                <a:schemeClr val="accent3"/>
              </a:buClr>
              <a:defRPr/>
            </a:pPr>
            <a:r>
              <a:rPr lang="de-AT" dirty="0"/>
              <a:t>Welthandelsplatz 1, 1020 Vienna, Austria</a:t>
            </a:r>
          </a:p>
          <a:p>
            <a:pPr lvl="0"/>
            <a:endParaRPr lang="de-AT" noProof="0" dirty="0"/>
          </a:p>
          <a:p>
            <a:pPr lvl="0"/>
            <a:endParaRPr lang="de-AT" noProof="0" dirty="0"/>
          </a:p>
          <a:p>
            <a:pPr lvl="0"/>
            <a:endParaRPr lang="de-AT" noProof="0" dirty="0"/>
          </a:p>
          <a:p>
            <a:pPr lvl="0"/>
            <a:r>
              <a:rPr lang="de-AT" b="1" noProof="0" dirty="0"/>
              <a:t>UNIV.PROF.  DR. SIGRID STAGL</a:t>
            </a:r>
          </a:p>
          <a:p>
            <a:pPr lvl="0"/>
            <a:endParaRPr lang="de-AT" noProof="0" dirty="0"/>
          </a:p>
          <a:p>
            <a:pPr lvl="0"/>
            <a:r>
              <a:rPr lang="de-AT" noProof="0" dirty="0"/>
              <a:t>T +43-1-313 36-5790</a:t>
            </a:r>
          </a:p>
          <a:p>
            <a:pPr lvl="0"/>
            <a:r>
              <a:rPr lang="de-AT" noProof="0" dirty="0"/>
              <a:t>stagl@wu.ac.at</a:t>
            </a:r>
          </a:p>
          <a:p>
            <a:pPr lvl="0"/>
            <a:r>
              <a:rPr lang="de-AT" noProof="0" dirty="0">
                <a:hlinkClick r:id="rId3"/>
              </a:rPr>
              <a:t>www.wu.ac.at/ecolecon</a:t>
            </a:r>
            <a:endParaRPr lang="de-AT" noProof="0" dirty="0"/>
          </a:p>
          <a:p>
            <a:pPr lvl="0"/>
            <a:r>
              <a:rPr lang="de-AT" noProof="0" dirty="0">
                <a:hlinkClick r:id="rId4"/>
              </a:rPr>
              <a:t>sigridstagl.org/</a:t>
            </a:r>
            <a:r>
              <a:rPr lang="de-AT" noProof="0" dirty="0"/>
              <a:t> </a:t>
            </a:r>
          </a:p>
          <a:p>
            <a:pPr lvl="0"/>
            <a:endParaRPr lang="de-AT" noProof="0" dirty="0"/>
          </a:p>
        </p:txBody>
      </p:sp>
      <p:sp>
        <p:nvSpPr>
          <p:cNvPr id="7" name="Titel 6"/>
          <p:cNvSpPr>
            <a:spLocks noGrp="1"/>
          </p:cNvSpPr>
          <p:nvPr>
            <p:ph type="title" idx="4294967295"/>
          </p:nvPr>
        </p:nvSpPr>
        <p:spPr>
          <a:xfrm>
            <a:off x="0" y="301625"/>
            <a:ext cx="6991350" cy="496888"/>
          </a:xfrm>
        </p:spPr>
        <p:txBody>
          <a:bodyPr/>
          <a:lstStyle/>
          <a:p>
            <a:r>
              <a:rPr lang="de-AT" dirty="0"/>
              <a:t> </a:t>
            </a:r>
          </a:p>
        </p:txBody>
      </p:sp>
      <p:sp>
        <p:nvSpPr>
          <p:cNvPr id="5" name="Textfeld 4">
            <a:extLst>
              <a:ext uri="{FF2B5EF4-FFF2-40B4-BE49-F238E27FC236}">
                <a16:creationId xmlns:a16="http://schemas.microsoft.com/office/drawing/2014/main" id="{5F83202F-E77D-E6E7-2ECF-0A947F3403B1}"/>
              </a:ext>
            </a:extLst>
          </p:cNvPr>
          <p:cNvSpPr txBox="1"/>
          <p:nvPr/>
        </p:nvSpPr>
        <p:spPr>
          <a:xfrm>
            <a:off x="4851699" y="1908831"/>
            <a:ext cx="4292301" cy="984885"/>
          </a:xfrm>
          <a:prstGeom prst="rect">
            <a:avLst/>
          </a:prstGeom>
          <a:noFill/>
        </p:spPr>
        <p:txBody>
          <a:bodyPr wrap="square">
            <a:spAutoFit/>
          </a:bodyPr>
          <a:lstStyle/>
          <a:p>
            <a:r>
              <a:rPr lang="de-AT" b="1" dirty="0">
                <a:solidFill>
                  <a:srgbClr val="FF0000"/>
                </a:solidFill>
              </a:rPr>
              <a:t>NEUER STUDIENZWEIG!</a:t>
            </a:r>
          </a:p>
          <a:p>
            <a:r>
              <a:rPr lang="de-AT" sz="1600" b="1" dirty="0"/>
              <a:t>Wirtschaft – Umwelt - Politik</a:t>
            </a:r>
          </a:p>
          <a:p>
            <a:r>
              <a:rPr lang="de-AT" sz="1200" dirty="0" err="1"/>
              <a:t>BSc</a:t>
            </a:r>
            <a:r>
              <a:rPr lang="de-AT" sz="1200" dirty="0"/>
              <a:t> Wirtschafts- und Sozialwissenschaften</a:t>
            </a:r>
          </a:p>
          <a:p>
            <a:r>
              <a:rPr lang="de-AT" sz="1200" dirty="0"/>
              <a:t>Ab Oktober 2023</a:t>
            </a:r>
          </a:p>
        </p:txBody>
      </p:sp>
      <p:sp>
        <p:nvSpPr>
          <p:cNvPr id="4" name="Textfeld 3">
            <a:extLst>
              <a:ext uri="{FF2B5EF4-FFF2-40B4-BE49-F238E27FC236}">
                <a16:creationId xmlns:a16="http://schemas.microsoft.com/office/drawing/2014/main" id="{F187A9B0-1F27-CD60-3554-60737BBFAA1C}"/>
              </a:ext>
            </a:extLst>
          </p:cNvPr>
          <p:cNvSpPr txBox="1"/>
          <p:nvPr/>
        </p:nvSpPr>
        <p:spPr>
          <a:xfrm>
            <a:off x="80929" y="196126"/>
            <a:ext cx="7852835" cy="646331"/>
          </a:xfrm>
          <a:prstGeom prst="rect">
            <a:avLst/>
          </a:prstGeom>
          <a:noFill/>
        </p:spPr>
        <p:txBody>
          <a:bodyPr wrap="square" rtlCol="0">
            <a:spAutoFit/>
          </a:bodyPr>
          <a:lstStyle/>
          <a:p>
            <a:r>
              <a:rPr lang="de-AT" b="1" dirty="0"/>
              <a:t>Ich freue mich über Ihr Interesse und stehe Ihnen für Fragen und Anmerkungen gerne zur Verfügung.</a:t>
            </a:r>
          </a:p>
        </p:txBody>
      </p:sp>
      <p:sp>
        <p:nvSpPr>
          <p:cNvPr id="11" name="Foliennummernplatzhalter 3">
            <a:extLst>
              <a:ext uri="{FF2B5EF4-FFF2-40B4-BE49-F238E27FC236}">
                <a16:creationId xmlns:a16="http://schemas.microsoft.com/office/drawing/2014/main" id="{B699F1EB-E82E-E699-6E8F-81B3B4BBF3E6}"/>
              </a:ext>
            </a:extLst>
          </p:cNvPr>
          <p:cNvSpPr txBox="1">
            <a:spLocks/>
          </p:cNvSpPr>
          <p:nvPr/>
        </p:nvSpPr>
        <p:spPr>
          <a:xfrm>
            <a:off x="468265" y="5412058"/>
            <a:ext cx="892150" cy="258085"/>
          </a:xfrm>
          <a:prstGeom prst="rect">
            <a:avLst/>
          </a:prstGeom>
        </p:spPr>
        <p:txBody>
          <a:bodyPr vert="horz" lIns="0" tIns="45715" rIns="0" bIns="45715" rtlCol="0" anchor="ctr"/>
          <a:lstStyle>
            <a:defPPr>
              <a:defRPr lang="de-DE"/>
            </a:defPPr>
            <a:lvl1pPr marL="0" algn="l" defTabSz="914400" rtl="0" eaLnBrk="1" latinLnBrk="0" hangingPunct="1">
              <a:defRPr sz="800" kern="1200" cap="all"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dirty="0"/>
              <a:t>SEITE </a:t>
            </a:r>
            <a:fld id="{BE3DC40E-DBBE-4E2D-9EEC-FBF0DA0E9179}" type="slidenum">
              <a:rPr lang="de-AT" smtClean="0"/>
              <a:pPr/>
              <a:t>58</a:t>
            </a:fld>
            <a:endParaRPr lang="de-AT" dirty="0"/>
          </a:p>
        </p:txBody>
      </p:sp>
    </p:spTree>
    <p:extLst>
      <p:ext uri="{BB962C8B-B14F-4D97-AF65-F5344CB8AC3E}">
        <p14:creationId xmlns:p14="http://schemas.microsoft.com/office/powerpoint/2010/main" val="1307164300"/>
      </p:ext>
    </p:extLst>
  </p:cSld>
  <p:clrMapOvr>
    <a:masterClrMapping/>
  </p:clrMapOvr>
  <p:transition advTm="28844">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2019BB7-1555-0242-1C75-6E51E8847EAC}"/>
              </a:ext>
            </a:extLst>
          </p:cNvPr>
          <p:cNvSpPr>
            <a:spLocks noGrp="1"/>
          </p:cNvSpPr>
          <p:nvPr>
            <p:ph type="title"/>
          </p:nvPr>
        </p:nvSpPr>
        <p:spPr/>
        <p:txBody>
          <a:bodyPr/>
          <a:lstStyle/>
          <a:p>
            <a:r>
              <a:rPr lang="de-AT" dirty="0"/>
              <a:t>Doppelte Materialität von Klimarisiken in Wirtschaft und Finanzwesen</a:t>
            </a:r>
          </a:p>
        </p:txBody>
      </p:sp>
      <p:pic>
        <p:nvPicPr>
          <p:cNvPr id="5" name="Grafik 4">
            <a:extLst>
              <a:ext uri="{FF2B5EF4-FFF2-40B4-BE49-F238E27FC236}">
                <a16:creationId xmlns:a16="http://schemas.microsoft.com/office/drawing/2014/main" id="{097A3923-EA80-E20B-0E63-9F16AE56B3CD}"/>
              </a:ext>
            </a:extLst>
          </p:cNvPr>
          <p:cNvPicPr>
            <a:picLocks noChangeAspect="1"/>
          </p:cNvPicPr>
          <p:nvPr/>
        </p:nvPicPr>
        <p:blipFill>
          <a:blip r:embed="rId2"/>
          <a:stretch>
            <a:fillRect/>
          </a:stretch>
        </p:blipFill>
        <p:spPr>
          <a:xfrm>
            <a:off x="1477108" y="1092400"/>
            <a:ext cx="6207369" cy="4120005"/>
          </a:xfrm>
          <a:prstGeom prst="rect">
            <a:avLst/>
          </a:prstGeom>
        </p:spPr>
      </p:pic>
      <p:sp>
        <p:nvSpPr>
          <p:cNvPr id="8" name="Textfeld 7">
            <a:extLst>
              <a:ext uri="{FF2B5EF4-FFF2-40B4-BE49-F238E27FC236}">
                <a16:creationId xmlns:a16="http://schemas.microsoft.com/office/drawing/2014/main" id="{126206A0-7963-F693-0AB1-F7C2106B040E}"/>
              </a:ext>
            </a:extLst>
          </p:cNvPr>
          <p:cNvSpPr txBox="1"/>
          <p:nvPr/>
        </p:nvSpPr>
        <p:spPr>
          <a:xfrm>
            <a:off x="5630315" y="5320391"/>
            <a:ext cx="2289409" cy="276999"/>
          </a:xfrm>
          <a:prstGeom prst="rect">
            <a:avLst/>
          </a:prstGeom>
          <a:noFill/>
        </p:spPr>
        <p:txBody>
          <a:bodyPr wrap="none" rtlCol="0">
            <a:spAutoFit/>
          </a:bodyPr>
          <a:lstStyle/>
          <a:p>
            <a:r>
              <a:rPr lang="de-AT" sz="1200" dirty="0"/>
              <a:t>Source: Gourdel et al 2024</a:t>
            </a:r>
          </a:p>
        </p:txBody>
      </p:sp>
      <p:sp>
        <p:nvSpPr>
          <p:cNvPr id="9" name="Foliennummernplatzhalter 2">
            <a:extLst>
              <a:ext uri="{FF2B5EF4-FFF2-40B4-BE49-F238E27FC236}">
                <a16:creationId xmlns:a16="http://schemas.microsoft.com/office/drawing/2014/main" id="{DD841E7D-F00E-F64B-967D-F2F594B05CA5}"/>
              </a:ext>
            </a:extLst>
          </p:cNvPr>
          <p:cNvSpPr txBox="1">
            <a:spLocks/>
          </p:cNvSpPr>
          <p:nvPr/>
        </p:nvSpPr>
        <p:spPr>
          <a:xfrm>
            <a:off x="373500" y="5404502"/>
            <a:ext cx="674462" cy="258762"/>
          </a:xfrm>
          <a:prstGeom prst="rect">
            <a:avLst/>
          </a:prstGeom>
        </p:spPr>
        <p:txBody>
          <a:bodyPr vert="horz" lIns="0" tIns="45715" rIns="0" bIns="45715" rtlCol="0" anchor="ctr"/>
          <a:lstStyle>
            <a:defPPr>
              <a:defRPr lang="de-DE"/>
            </a:defPPr>
            <a:lvl1pPr marL="0" algn="l" defTabSz="914400" rtl="0" eaLnBrk="1" latinLnBrk="0" hangingPunct="1">
              <a:defRPr sz="800" kern="1200" cap="all"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a:t>2</a:t>
            </a:r>
            <a:endParaRPr lang="de-AT" dirty="0"/>
          </a:p>
        </p:txBody>
      </p:sp>
    </p:spTree>
    <p:extLst>
      <p:ext uri="{BB962C8B-B14F-4D97-AF65-F5344CB8AC3E}">
        <p14:creationId xmlns:p14="http://schemas.microsoft.com/office/powerpoint/2010/main" val="17117348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45758EF9-F7EC-650B-9F01-8EE24F14846A}"/>
              </a:ext>
            </a:extLst>
          </p:cNvPr>
          <p:cNvPicPr>
            <a:picLocks noChangeAspect="1"/>
          </p:cNvPicPr>
          <p:nvPr/>
        </p:nvPicPr>
        <p:blipFill>
          <a:blip r:embed="rId2"/>
          <a:stretch>
            <a:fillRect/>
          </a:stretch>
        </p:blipFill>
        <p:spPr>
          <a:xfrm>
            <a:off x="2111432" y="201583"/>
            <a:ext cx="4921135" cy="5311833"/>
          </a:xfrm>
          <a:prstGeom prst="rect">
            <a:avLst/>
          </a:prstGeom>
        </p:spPr>
      </p:pic>
      <p:sp>
        <p:nvSpPr>
          <p:cNvPr id="6" name="Textfeld 5">
            <a:extLst>
              <a:ext uri="{FF2B5EF4-FFF2-40B4-BE49-F238E27FC236}">
                <a16:creationId xmlns:a16="http://schemas.microsoft.com/office/drawing/2014/main" id="{C33CA654-C49F-0E08-D7A8-F444FFA91231}"/>
              </a:ext>
            </a:extLst>
          </p:cNvPr>
          <p:cNvSpPr txBox="1"/>
          <p:nvPr/>
        </p:nvSpPr>
        <p:spPr>
          <a:xfrm>
            <a:off x="6729046" y="4958861"/>
            <a:ext cx="2470548" cy="261610"/>
          </a:xfrm>
          <a:prstGeom prst="rect">
            <a:avLst/>
          </a:prstGeom>
          <a:noFill/>
        </p:spPr>
        <p:txBody>
          <a:bodyPr wrap="none" rtlCol="0">
            <a:spAutoFit/>
          </a:bodyPr>
          <a:lstStyle/>
          <a:p>
            <a:r>
              <a:rPr lang="de-AT" sz="1100" dirty="0"/>
              <a:t>Source: </a:t>
            </a:r>
            <a:r>
              <a:rPr lang="it-IT" sz="1100" dirty="0"/>
              <a:t>Monasterolo, et al 2024</a:t>
            </a:r>
            <a:endParaRPr lang="en-US" sz="1100" dirty="0"/>
          </a:p>
        </p:txBody>
      </p:sp>
      <p:sp>
        <p:nvSpPr>
          <p:cNvPr id="8" name="Foliennummernplatzhalter 3">
            <a:extLst>
              <a:ext uri="{FF2B5EF4-FFF2-40B4-BE49-F238E27FC236}">
                <a16:creationId xmlns:a16="http://schemas.microsoft.com/office/drawing/2014/main" id="{D573F799-458C-E021-9423-F42E1B950ED4}"/>
              </a:ext>
            </a:extLst>
          </p:cNvPr>
          <p:cNvSpPr txBox="1">
            <a:spLocks/>
          </p:cNvSpPr>
          <p:nvPr/>
        </p:nvSpPr>
        <p:spPr>
          <a:xfrm>
            <a:off x="573773" y="5447227"/>
            <a:ext cx="892150" cy="258085"/>
          </a:xfrm>
          <a:prstGeom prst="rect">
            <a:avLst/>
          </a:prstGeom>
        </p:spPr>
        <p:txBody>
          <a:bodyPr vert="horz" lIns="0" tIns="45715" rIns="0" bIns="45715" rtlCol="0" anchor="ctr"/>
          <a:lstStyle>
            <a:defPPr>
              <a:defRPr lang="de-DE"/>
            </a:defPPr>
            <a:lvl1pPr marL="0" algn="l" defTabSz="914400" rtl="0" eaLnBrk="1" latinLnBrk="0" hangingPunct="1">
              <a:defRPr sz="800" kern="1200" cap="all"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a:t>SEITE </a:t>
            </a:r>
            <a:fld id="{BE3DC40E-DBBE-4E2D-9EEC-FBF0DA0E9179}" type="slidenum">
              <a:rPr lang="de-AT" smtClean="0"/>
              <a:pPr/>
              <a:t>7</a:t>
            </a:fld>
            <a:endParaRPr lang="de-AT" dirty="0"/>
          </a:p>
        </p:txBody>
      </p:sp>
    </p:spTree>
    <p:extLst>
      <p:ext uri="{BB962C8B-B14F-4D97-AF65-F5344CB8AC3E}">
        <p14:creationId xmlns:p14="http://schemas.microsoft.com/office/powerpoint/2010/main" val="1236437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AA1E335-7F1F-7DBE-9E6F-D27CF66E4ECC}"/>
              </a:ext>
            </a:extLst>
          </p:cNvPr>
          <p:cNvSpPr/>
          <p:nvPr/>
        </p:nvSpPr>
        <p:spPr>
          <a:xfrm>
            <a:off x="0" y="-14341"/>
            <a:ext cx="7890734" cy="57284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Rechteck 2">
            <a:extLst>
              <a:ext uri="{FF2B5EF4-FFF2-40B4-BE49-F238E27FC236}">
                <a16:creationId xmlns:a16="http://schemas.microsoft.com/office/drawing/2014/main" id="{220698B0-5034-FA29-3016-D1A9CF087628}"/>
              </a:ext>
            </a:extLst>
          </p:cNvPr>
          <p:cNvSpPr/>
          <p:nvPr/>
        </p:nvSpPr>
        <p:spPr>
          <a:xfrm>
            <a:off x="7643309" y="-2"/>
            <a:ext cx="1516826" cy="57284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026" name="Picture 2" descr="Lex in Depth chart showing net zero is the least worst option for investors – 40-year cumulative returns as a difference from baseline (%)">
            <a:extLst>
              <a:ext uri="{FF2B5EF4-FFF2-40B4-BE49-F238E27FC236}">
                <a16:creationId xmlns:a16="http://schemas.microsoft.com/office/drawing/2014/main" id="{6ABC757A-B043-5E8F-AFD0-CC05316B37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019" y="0"/>
            <a:ext cx="7805143" cy="5742355"/>
          </a:xfrm>
          <a:prstGeom prst="rect">
            <a:avLst/>
          </a:prstGeom>
          <a:noFill/>
          <a:extLst>
            <a:ext uri="{909E8E84-426E-40DD-AFC4-6F175D3DCCD1}">
              <a14:hiddenFill xmlns:a14="http://schemas.microsoft.com/office/drawing/2010/main">
                <a:solidFill>
                  <a:srgbClr val="FFFFFF"/>
                </a:solidFill>
              </a14:hiddenFill>
            </a:ext>
          </a:extLst>
        </p:spPr>
      </p:pic>
      <p:sp>
        <p:nvSpPr>
          <p:cNvPr id="5" name="Foliennummernplatzhalter 2">
            <a:extLst>
              <a:ext uri="{FF2B5EF4-FFF2-40B4-BE49-F238E27FC236}">
                <a16:creationId xmlns:a16="http://schemas.microsoft.com/office/drawing/2014/main" id="{1421BF54-5808-AD7E-64D3-F9A28CC92D95}"/>
              </a:ext>
            </a:extLst>
          </p:cNvPr>
          <p:cNvSpPr>
            <a:spLocks noGrp="1"/>
          </p:cNvSpPr>
          <p:nvPr>
            <p:ph type="sldNum" sz="quarter" idx="12"/>
          </p:nvPr>
        </p:nvSpPr>
        <p:spPr>
          <a:xfrm>
            <a:off x="361116" y="5369352"/>
            <a:ext cx="892150" cy="258085"/>
          </a:xfrm>
        </p:spPr>
        <p:txBody>
          <a:bodyPr/>
          <a:lstStyle/>
          <a:p>
            <a:fld id="{F46B5E71-1EB1-476C-A699-C2EC47065D1A}" type="slidenum">
              <a:rPr lang="de-AT" smtClean="0"/>
              <a:t>8</a:t>
            </a:fld>
            <a:endParaRPr lang="de-AT"/>
          </a:p>
        </p:txBody>
      </p:sp>
    </p:spTree>
    <p:extLst>
      <p:ext uri="{BB962C8B-B14F-4D97-AF65-F5344CB8AC3E}">
        <p14:creationId xmlns:p14="http://schemas.microsoft.com/office/powerpoint/2010/main" val="69813117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3178AD8-7036-1625-B55F-C99A054DA53B}"/>
              </a:ext>
            </a:extLst>
          </p:cNvPr>
          <p:cNvSpPr>
            <a:spLocks noGrp="1"/>
          </p:cNvSpPr>
          <p:nvPr>
            <p:ph type="title"/>
          </p:nvPr>
        </p:nvSpPr>
        <p:spPr>
          <a:xfrm>
            <a:off x="260195" y="57924"/>
            <a:ext cx="6997608" cy="903822"/>
          </a:xfrm>
        </p:spPr>
        <p:txBody>
          <a:bodyPr>
            <a:normAutofit fontScale="90000"/>
          </a:bodyPr>
          <a:lstStyle/>
          <a:p>
            <a:r>
              <a:rPr lang="de-AT" dirty="0"/>
              <a:t>Die Deckung des Investitionsbedarfs im Klimabereich wird exponentielle Kosten in der Zukunft vermeiden</a:t>
            </a:r>
          </a:p>
        </p:txBody>
      </p:sp>
      <p:pic>
        <p:nvPicPr>
          <p:cNvPr id="5" name="Grafik 4">
            <a:extLst>
              <a:ext uri="{FF2B5EF4-FFF2-40B4-BE49-F238E27FC236}">
                <a16:creationId xmlns:a16="http://schemas.microsoft.com/office/drawing/2014/main" id="{257F3E5A-1075-F941-4E72-49177B2CF97E}"/>
              </a:ext>
            </a:extLst>
          </p:cNvPr>
          <p:cNvPicPr>
            <a:picLocks noChangeAspect="1"/>
          </p:cNvPicPr>
          <p:nvPr/>
        </p:nvPicPr>
        <p:blipFill>
          <a:blip r:embed="rId2"/>
          <a:stretch>
            <a:fillRect/>
          </a:stretch>
        </p:blipFill>
        <p:spPr>
          <a:xfrm>
            <a:off x="534999" y="1385721"/>
            <a:ext cx="7980218" cy="3740727"/>
          </a:xfrm>
          <a:prstGeom prst="rect">
            <a:avLst/>
          </a:prstGeom>
        </p:spPr>
      </p:pic>
      <p:sp>
        <p:nvSpPr>
          <p:cNvPr id="8" name="Foliennummernplatzhalter 3">
            <a:extLst>
              <a:ext uri="{FF2B5EF4-FFF2-40B4-BE49-F238E27FC236}">
                <a16:creationId xmlns:a16="http://schemas.microsoft.com/office/drawing/2014/main" id="{A8E84AB6-D7ED-35DE-31A3-89ACF8F40719}"/>
              </a:ext>
            </a:extLst>
          </p:cNvPr>
          <p:cNvSpPr txBox="1">
            <a:spLocks/>
          </p:cNvSpPr>
          <p:nvPr/>
        </p:nvSpPr>
        <p:spPr>
          <a:xfrm>
            <a:off x="573773" y="5294825"/>
            <a:ext cx="892150" cy="258085"/>
          </a:xfrm>
          <a:prstGeom prst="rect">
            <a:avLst/>
          </a:prstGeom>
        </p:spPr>
        <p:txBody>
          <a:bodyPr vert="horz" lIns="0" tIns="45715" rIns="0" bIns="45715" rtlCol="0" anchor="ctr"/>
          <a:lstStyle>
            <a:defPPr>
              <a:defRPr lang="de-DE"/>
            </a:defPPr>
            <a:lvl1pPr marL="0" algn="l" defTabSz="914400" rtl="0" eaLnBrk="1" latinLnBrk="0" hangingPunct="1">
              <a:defRPr sz="800" kern="1200" cap="all"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a:t>SEITE </a:t>
            </a:r>
            <a:fld id="{BE3DC40E-DBBE-4E2D-9EEC-FBF0DA0E9179}" type="slidenum">
              <a:rPr lang="de-AT" smtClean="0"/>
              <a:pPr/>
              <a:t>9</a:t>
            </a:fld>
            <a:endParaRPr lang="de-AT" dirty="0"/>
          </a:p>
        </p:txBody>
      </p:sp>
      <p:sp>
        <p:nvSpPr>
          <p:cNvPr id="3" name="Textfeld 2">
            <a:extLst>
              <a:ext uri="{FF2B5EF4-FFF2-40B4-BE49-F238E27FC236}">
                <a16:creationId xmlns:a16="http://schemas.microsoft.com/office/drawing/2014/main" id="{EBEAC202-5AF8-09A0-7CA9-34F6EFFB5564}"/>
              </a:ext>
            </a:extLst>
          </p:cNvPr>
          <p:cNvSpPr txBox="1"/>
          <p:nvPr/>
        </p:nvSpPr>
        <p:spPr>
          <a:xfrm>
            <a:off x="573773" y="4825190"/>
            <a:ext cx="6219750" cy="215444"/>
          </a:xfrm>
          <a:prstGeom prst="rect">
            <a:avLst/>
          </a:prstGeom>
          <a:noFill/>
        </p:spPr>
        <p:txBody>
          <a:bodyPr wrap="square">
            <a:spAutoFit/>
          </a:bodyPr>
          <a:lstStyle/>
          <a:p>
            <a:r>
              <a:rPr lang="de-AT" sz="800" dirty="0">
                <a:hlinkClick r:id="rId3"/>
              </a:rPr>
              <a:t>https://www.climatepolicyinitiative.org/publication/global-landscape-of-climate-finance-2024/</a:t>
            </a:r>
            <a:r>
              <a:rPr lang="de-AT" sz="800" dirty="0"/>
              <a:t> </a:t>
            </a:r>
          </a:p>
        </p:txBody>
      </p:sp>
    </p:spTree>
    <p:extLst>
      <p:ext uri="{BB962C8B-B14F-4D97-AF65-F5344CB8AC3E}">
        <p14:creationId xmlns:p14="http://schemas.microsoft.com/office/powerpoint/2010/main" val="36099975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LECTEDLANGUAGE" val="German Austria"/>
</p:tagLst>
</file>

<file path=ppt/theme/theme1.xml><?xml version="1.0" encoding="utf-8"?>
<a:theme xmlns:a="http://schemas.openxmlformats.org/drawingml/2006/main" name="WU 16:10">
  <a:themeElements>
    <a:clrScheme name="WU">
      <a:dk1>
        <a:srgbClr val="000000"/>
      </a:dk1>
      <a:lt1>
        <a:srgbClr val="FFFFFF"/>
      </a:lt1>
      <a:dk2>
        <a:srgbClr val="002350"/>
      </a:dk2>
      <a:lt2>
        <a:srgbClr val="E5F5FA"/>
      </a:lt2>
      <a:accent1>
        <a:srgbClr val="0096D3"/>
      </a:accent1>
      <a:accent2>
        <a:srgbClr val="002350"/>
      </a:accent2>
      <a:accent3>
        <a:srgbClr val="4B2582"/>
      </a:accent3>
      <a:accent4>
        <a:srgbClr val="457AA0"/>
      </a:accent4>
      <a:accent5>
        <a:srgbClr val="A592C0"/>
      </a:accent5>
      <a:accent6>
        <a:srgbClr val="80CFE9"/>
      </a:accent6>
      <a:hlink>
        <a:srgbClr val="405A7C"/>
      </a:hlink>
      <a:folHlink>
        <a:srgbClr val="0082AA"/>
      </a:folHlink>
    </a:clrScheme>
    <a:fontScheme name="WU neu">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U Farbschema neu">
        <a:dk1>
          <a:srgbClr val="000000"/>
        </a:dk1>
        <a:lt1>
          <a:sysClr val="window" lastClr="FFFFFF"/>
        </a:lt1>
        <a:dk2>
          <a:srgbClr val="002E60"/>
        </a:dk2>
        <a:lt2>
          <a:srgbClr val="E5F5FA"/>
        </a:lt2>
        <a:accent1>
          <a:srgbClr val="0096D3"/>
        </a:accent1>
        <a:accent2>
          <a:srgbClr val="002E60"/>
        </a:accent2>
        <a:accent3>
          <a:srgbClr val="532481"/>
        </a:accent3>
        <a:accent4>
          <a:srgbClr val="457AA0"/>
        </a:accent4>
        <a:accent5>
          <a:srgbClr val="A991C0"/>
        </a:accent5>
        <a:accent6>
          <a:srgbClr val="7FCAE9"/>
        </a:accent6>
        <a:hlink>
          <a:srgbClr val="406288"/>
        </a:hlink>
        <a:folHlink>
          <a:srgbClr val="008F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U Musterpräsentation 16x10.potx" id="{89FEFAF3-4721-453B-9DDB-5601F7C9FC5D}" vid="{640991EF-C554-4C4C-9E8E-1E5B46439C74}"/>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Kategorie xmlns="dde413db-0745-4f3a-8dca-564dc7ff6f7d">Präsentationen</Kategorie>
    <Beschreibung xmlns="dde413db-0745-4f3a-8dca-564dc7ff6f7d">Musterpräsentation im Format 16:10 (= WU Standard)</Beschreibung>
    <TaxCatchAll xmlns="08b0a3ee-3d2a-451c-9a1a-7e5d5b0c9c77">
      <Value>266</Value>
      <Value>403</Value>
    </TaxCatchAll>
    <DokumentenartTaxHTField0 xmlns="1a8d9a65-8471-4209-a900-f8e11db75e0a">
      <Terms xmlns="http://schemas.microsoft.com/office/infopath/2007/PartnerControls">
        <TermInfo xmlns="http://schemas.microsoft.com/office/infopath/2007/PartnerControls">
          <TermName xmlns="http://schemas.microsoft.com/office/infopath/2007/PartnerControls">Vorlagen</TermName>
          <TermId xmlns="http://schemas.microsoft.com/office/infopath/2007/PartnerControls">17fc50ed-8ad1-47be-ab12-04243fd74ddb</TermId>
        </TermInfo>
      </Terms>
    </DokumentenartTaxHTField0>
    <WU_x0020_ThemaTaxHTField0 xmlns="1a8d9a65-8471-4209-a900-f8e11db75e0a">
      <Terms xmlns="http://schemas.microsoft.com/office/infopath/2007/PartnerControls">
        <TermInfo xmlns="http://schemas.microsoft.com/office/infopath/2007/PartnerControls">
          <TermName xmlns="http://schemas.microsoft.com/office/infopath/2007/PartnerControls">Corporate Design</TermName>
          <TermId xmlns="http://schemas.microsoft.com/office/infopath/2007/PartnerControls">19895bcd-b158-45ae-ab7b-f5ca217dfcec</TermId>
        </TermInfo>
      </Terms>
    </WU_x0020_ThemaTaxHTField0>
    <Format xmlns="dde413db-0745-4f3a-8dca-564dc7ff6f7d">Microsoft Office 2013/2016</Format>
    <SharedWithUsers xmlns="08b0a3ee-3d2a-451c-9a1a-7e5d5b0c9c77">
      <UserInfo>
        <DisplayName>Hernandez Perez, Laura</DisplayName>
        <AccountId>6100</AccountId>
        <AccountType/>
      </UserInfo>
      <UserInfo>
        <DisplayName>Hermann, Anett</DisplayName>
        <AccountId>2869</AccountId>
        <AccountType/>
      </UserInfo>
      <UserInfo>
        <DisplayName>Nairz, Erna</DisplayName>
        <AccountId>2359</AccountId>
        <AccountType/>
      </UserInfo>
      <UserInfo>
        <DisplayName>Haberleithner, Renate</DisplayName>
        <AccountId>1161</AccountId>
        <AccountType/>
      </UserInfo>
      <UserInfo>
        <DisplayName>Griller, Stefan</DisplayName>
        <AccountId>9180</AccountId>
        <AccountType/>
      </UserInfo>
      <UserInfo>
        <DisplayName>Koller, Monika</DisplayName>
        <AccountId>2276</AccountId>
        <AccountType/>
      </UserInfo>
      <UserInfo>
        <DisplayName>Karl, Helga</DisplayName>
        <AccountId>1913</AccountId>
        <AccountType/>
      </UserInfo>
      <UserInfo>
        <DisplayName>Mendolia, Amalia</DisplayName>
        <AccountId>9877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CF651A35DF3154DB01328AF51148DAE" ma:contentTypeVersion="2" ma:contentTypeDescription="Ein neues Dokument erstellen." ma:contentTypeScope="" ma:versionID="b5ccb5bb211b6ddcc624790d84f2bb9f">
  <xsd:schema xmlns:xsd="http://www.w3.org/2001/XMLSchema" xmlns:xs="http://www.w3.org/2001/XMLSchema" xmlns:p="http://schemas.microsoft.com/office/2006/metadata/properties" xmlns:ns2="1a8d9a65-8471-4209-a900-f8e11db75e0a" xmlns:ns3="08b0a3ee-3d2a-451c-9a1a-7e5d5b0c9c77" xmlns:ns4="dde413db-0745-4f3a-8dca-564dc7ff6f7d" targetNamespace="http://schemas.microsoft.com/office/2006/metadata/properties" ma:root="true" ma:fieldsID="046596c9011a87760a505164f9d920d3" ns2:_="" ns3:_="" ns4:_="">
    <xsd:import namespace="1a8d9a65-8471-4209-a900-f8e11db75e0a"/>
    <xsd:import namespace="08b0a3ee-3d2a-451c-9a1a-7e5d5b0c9c77"/>
    <xsd:import namespace="dde413db-0745-4f3a-8dca-564dc7ff6f7d"/>
    <xsd:element name="properties">
      <xsd:complexType>
        <xsd:sequence>
          <xsd:element name="documentManagement">
            <xsd:complexType>
              <xsd:all>
                <xsd:element ref="ns2:WU_x0020_ThemaTaxHTField0" minOccurs="0"/>
                <xsd:element ref="ns3:TaxCatchAll" minOccurs="0"/>
                <xsd:element ref="ns2:DokumentenartTaxHTField0" minOccurs="0"/>
                <xsd:element ref="ns4:Beschreibung" minOccurs="0"/>
                <xsd:element ref="ns4:Format" minOccurs="0"/>
                <xsd:element ref="ns4:Kategori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d9a65-8471-4209-a900-f8e11db75e0a" elementFormDefault="qualified">
    <xsd:import namespace="http://schemas.microsoft.com/office/2006/documentManagement/types"/>
    <xsd:import namespace="http://schemas.microsoft.com/office/infopath/2007/PartnerControls"/>
    <xsd:element name="WU_x0020_ThemaTaxHTField0" ma:index="9" nillable="true" ma:taxonomy="true" ma:internalName="WU_x0020_ThemaTaxHTField0" ma:taxonomyFieldName="WU_x0020_Thema" ma:displayName="Schlagwort" ma:default="" ma:fieldId="{a2eb3201-e251-4055-97e9-466604fc777f}" ma:taxonomyMulti="true" ma:sspId="59da4ae5-1217-4de6-bd64-b7a740f353bb" ma:termSetId="c1edca97-812b-4584-b6b5-1e5cade81cae" ma:anchorId="00000000-0000-0000-0000-000000000000" ma:open="true" ma:isKeyword="false">
      <xsd:complexType>
        <xsd:sequence>
          <xsd:element ref="pc:Terms" minOccurs="0" maxOccurs="1"/>
        </xsd:sequence>
      </xsd:complexType>
    </xsd:element>
    <xsd:element name="DokumentenartTaxHTField0" ma:index="12" nillable="true" ma:taxonomy="true" ma:internalName="DokumentenartTaxHTField0" ma:taxonomyFieldName="Dokumentenart" ma:displayName="Dokumentenart" ma:default="" ma:fieldId="{0f2e647f-32b7-4850-b6be-ae358ed71e70}" ma:taxonomyMulti="true" ma:sspId="59da4ae5-1217-4de6-bd64-b7a740f353bb" ma:termSetId="325756d7-e24e-4b6f-ba71-3f779d34c1ea"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8b0a3ee-3d2a-451c-9a1a-7e5d5b0c9c77" elementFormDefault="qualified">
    <xsd:import namespace="http://schemas.microsoft.com/office/2006/documentManagement/types"/>
    <xsd:import namespace="http://schemas.microsoft.com/office/infopath/2007/PartnerControls"/>
    <xsd:element name="TaxCatchAll" ma:index="10" nillable="true" ma:displayName="Taxonomy Catch All Column" ma:description="" ma:hidden="true" ma:list="{6a103bb8-3913-4e3b-a229-080a76572464}" ma:internalName="TaxCatchAll" ma:showField="CatchAllData" ma:web="08b0a3ee-3d2a-451c-9a1a-7e5d5b0c9c7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de413db-0745-4f3a-8dca-564dc7ff6f7d" elementFormDefault="qualified">
    <xsd:import namespace="http://schemas.microsoft.com/office/2006/documentManagement/types"/>
    <xsd:import namespace="http://schemas.microsoft.com/office/infopath/2007/PartnerControls"/>
    <xsd:element name="Beschreibung" ma:index="13" nillable="true" ma:displayName="Beschreibung" ma:internalName="Beschreibung">
      <xsd:simpleType>
        <xsd:restriction base="dms:Note">
          <xsd:maxLength value="255"/>
        </xsd:restriction>
      </xsd:simpleType>
    </xsd:element>
    <xsd:element name="Format" ma:index="14" nillable="true" ma:displayName="Format" ma:format="Dropdown" ma:internalName="Format">
      <xsd:simpleType>
        <xsd:union memberTypes="dms:Text">
          <xsd:simpleType>
            <xsd:restriction base="dms:Choice">
              <xsd:enumeration value="LaTeX"/>
              <xsd:enumeration value="Microsoft Office 2003"/>
              <xsd:enumeration value="Microsoft Office 2007-2013"/>
              <xsd:enumeration value="Microsoft Office 2013/2016"/>
              <xsd:enumeration value="OpenOffice 3.0"/>
            </xsd:restriction>
          </xsd:simpleType>
        </xsd:union>
      </xsd:simpleType>
    </xsd:element>
    <xsd:element name="Kategorie" ma:index="15" nillable="true" ma:displayName="Kategorie" ma:default="Anleitungen" ma:format="Dropdown" ma:internalName="Kategorie">
      <xsd:simpleType>
        <xsd:union memberTypes="dms:Text">
          <xsd:simpleType>
            <xsd:restriction base="dms:Choice">
              <xsd:enumeration value="Anleitungen"/>
              <xsd:enumeration value="Aushänge für Lift und Tür"/>
              <xsd:enumeration value="Basisvorlagen"/>
              <xsd:enumeration value="Brief-/Faxvorlagen"/>
              <xsd:enumeration value="Einladungen"/>
              <xsd:enumeration value="Etiketten"/>
              <xsd:enumeration value="Musterdateien"/>
              <xsd:enumeration value="Namensschilder"/>
              <xsd:enumeration value="Präsentationen"/>
              <xsd:enumeration value="Skripten-Cover"/>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58DFAF-C9AD-4CE5-A221-45D64FB05328}">
  <ds:schemaRefs>
    <ds:schemaRef ds:uri="http://schemas.microsoft.com/office/2006/metadata/properties"/>
    <ds:schemaRef ds:uri="http://schemas.microsoft.com/office/infopath/2007/PartnerControls"/>
    <ds:schemaRef ds:uri="dde413db-0745-4f3a-8dca-564dc7ff6f7d"/>
    <ds:schemaRef ds:uri="08b0a3ee-3d2a-451c-9a1a-7e5d5b0c9c77"/>
    <ds:schemaRef ds:uri="1a8d9a65-8471-4209-a900-f8e11db75e0a"/>
  </ds:schemaRefs>
</ds:datastoreItem>
</file>

<file path=customXml/itemProps2.xml><?xml version="1.0" encoding="utf-8"?>
<ds:datastoreItem xmlns:ds="http://schemas.openxmlformats.org/officeDocument/2006/customXml" ds:itemID="{9346B3ED-06B1-4DE8-9648-0F78B5B453B2}">
  <ds:schemaRefs>
    <ds:schemaRef ds:uri="http://schemas.microsoft.com/sharepoint/v3/contenttype/forms"/>
  </ds:schemaRefs>
</ds:datastoreItem>
</file>

<file path=customXml/itemProps3.xml><?xml version="1.0" encoding="utf-8"?>
<ds:datastoreItem xmlns:ds="http://schemas.openxmlformats.org/officeDocument/2006/customXml" ds:itemID="{069B4889-3CCA-46C6-8FD4-B0AB941A4B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8d9a65-8471-4209-a900-f8e11db75e0a"/>
    <ds:schemaRef ds:uri="08b0a3ee-3d2a-451c-9a1a-7e5d5b0c9c77"/>
    <ds:schemaRef ds:uri="dde413db-0745-4f3a-8dca-564dc7ff6f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WU Musterpräsentation 16x10</Template>
  <TotalTime>0</TotalTime>
  <Words>3347</Words>
  <Application>Microsoft Office PowerPoint</Application>
  <PresentationFormat>Bildschirmpräsentation (16:10)</PresentationFormat>
  <Paragraphs>428</Paragraphs>
  <Slides>58</Slides>
  <Notes>3</Notes>
  <HiddenSlides>3</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58</vt:i4>
      </vt:variant>
    </vt:vector>
  </HeadingPairs>
  <TitlesOfParts>
    <vt:vector size="66" baseType="lpstr">
      <vt:lpstr>-apple-system</vt:lpstr>
      <vt:lpstr>Arial</vt:lpstr>
      <vt:lpstr>Calibri</vt:lpstr>
      <vt:lpstr>Georgia</vt:lpstr>
      <vt:lpstr>Symbol</vt:lpstr>
      <vt:lpstr>Verdana</vt:lpstr>
      <vt:lpstr>Wingdings</vt:lpstr>
      <vt:lpstr>WU 16:10</vt:lpstr>
      <vt:lpstr>Was kostet die (Volks-)Wirtschaft das Nichts-Tun?</vt:lpstr>
      <vt:lpstr>Wirtschaft eingebettet in Gesellschaft &amp; Natur </vt:lpstr>
      <vt:lpstr>PowerPoint-Präsentation</vt:lpstr>
      <vt:lpstr>PowerPoint-Präsentation</vt:lpstr>
      <vt:lpstr>Planetare Grenzen</vt:lpstr>
      <vt:lpstr>Doppelte Materialität von Klimarisiken in Wirtschaft und Finanzwesen</vt:lpstr>
      <vt:lpstr>PowerPoint-Präsentation</vt:lpstr>
      <vt:lpstr>PowerPoint-Präsentation</vt:lpstr>
      <vt:lpstr>Die Deckung des Investitionsbedarfs im Klimabereich wird exponentielle Kosten in der Zukunft vermeiden</vt:lpstr>
      <vt:lpstr>Klimainvestitionslücke</vt:lpstr>
      <vt:lpstr>Finanzierung gesellschaftlicher Herausforderungen, weltweit in Billionen Dollar</vt:lpstr>
      <vt:lpstr>Abwärtsspirale:  Schulden, Natur, Klima</vt:lpstr>
      <vt:lpstr>PowerPoint-Präsentation</vt:lpstr>
      <vt:lpstr>Klimainvestitionen erzielen hohe Renditen durch vermiedene Schäden, Wachstum und Stabilität</vt:lpstr>
      <vt:lpstr>PowerPoint-Präsentation</vt:lpstr>
      <vt:lpstr>Transformationspfade</vt:lpstr>
      <vt:lpstr>Ökonomischer Werkzeugkoffer</vt:lpstr>
      <vt:lpstr>Ökonomischer Werkzeugkoffer</vt:lpstr>
      <vt:lpstr>CO2-Bepreisung global 2025</vt:lpstr>
      <vt:lpstr>CO2-Preise global 2025</vt:lpstr>
      <vt:lpstr>Staatseinnahmen aus CO2-Preisen global 2024</vt:lpstr>
      <vt:lpstr>Global risks ranked by severity over the long term</vt:lpstr>
      <vt:lpstr>PowerPoint-Präsentation</vt:lpstr>
      <vt:lpstr>Ökonomischer Werkzeugkoffer</vt:lpstr>
      <vt:lpstr>Welcher Mix von Politikmaßnahmen schafft die ausreichende absolute Entkopplung?</vt:lpstr>
      <vt:lpstr>Welcher Mix von Politikmaßnahmen schafft die ausreichende absolute Entkopplung?</vt:lpstr>
      <vt:lpstr>Freiheit „von“ und Freiheit „zu“ – gesellschaftlich gedacht</vt:lpstr>
      <vt:lpstr>Freiheit und Sicherheit als komplementäre Güter</vt:lpstr>
      <vt:lpstr>Ökonomischer Werkzeugkoffer</vt:lpstr>
      <vt:lpstr>Was ist ein Whole-of-Government-Ansatz?</vt:lpstr>
      <vt:lpstr>Instrumente des Whole-of-Government-Ansatzes</vt:lpstr>
      <vt:lpstr>Warum ist der Ansatz für Klimapolitik zentral?</vt:lpstr>
      <vt:lpstr>Dänemarks institutionelle Klimagovernance</vt:lpstr>
      <vt:lpstr>Koordinationsmechanismen in Dänemark</vt:lpstr>
      <vt:lpstr>Ergebnisse – Reduktion der Emissionen</vt:lpstr>
      <vt:lpstr>Was unterscheidet Dänemark?</vt:lpstr>
      <vt:lpstr>Übertragbare Lehren für andere Staaten</vt:lpstr>
      <vt:lpstr>Fazit</vt:lpstr>
      <vt:lpstr>1. Inflation</vt:lpstr>
      <vt:lpstr>2. Armut</vt:lpstr>
      <vt:lpstr>3. Innovation</vt:lpstr>
      <vt:lpstr>4. Sicherheit</vt:lpstr>
      <vt:lpstr>5. Finanzmarktstabilität</vt:lpstr>
      <vt:lpstr>6. Wettbewerbsfähigkeit</vt:lpstr>
      <vt:lpstr>7. Günstige Energie</vt:lpstr>
      <vt:lpstr>8. Gesundheit</vt:lpstr>
      <vt:lpstr>9. Beschäftigung </vt:lpstr>
      <vt:lpstr>Ökonomischer Werkzeugkoffer</vt:lpstr>
      <vt:lpstr>Narrative, Zielbilder und Transformationspfade</vt:lpstr>
      <vt:lpstr>Narrative, Zielbilder und Transformationspfade</vt:lpstr>
      <vt:lpstr>Ökonomischer Werkzeugkoffer</vt:lpstr>
      <vt:lpstr>Bedürfnisse</vt:lpstr>
      <vt:lpstr>Bedürfnisse und ihre Befriedigung</vt:lpstr>
      <vt:lpstr>Signale setzen und Unternehmen befähigen, klimaneutrale Geschäftsmodelle zu entwickeln</vt:lpstr>
      <vt:lpstr>Signale setzen und Unternehmen befähigen, klimaneutrale Geschäftsmodelle zu entwickeln</vt:lpstr>
      <vt:lpstr>Signale setzen und Unternehmen befähigen, klimaneutrale Geschäftsmodelle zu entwickeln</vt:lpstr>
      <vt:lpstr>Ökonomischer Werkzeugkoffer</vt:lpstr>
      <vt:lpstr> </vt:lpstr>
    </vt:vector>
  </TitlesOfParts>
  <Company>Vienna University of Economics and Business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Gesellschaftliche Akzeptanz von Klimaschutzmaßnahmen</dc:title>
  <dc:creator>Eckert, Linus</dc:creator>
  <cp:lastModifiedBy>Stagl, Sigrid</cp:lastModifiedBy>
  <cp:revision>9</cp:revision>
  <dcterms:created xsi:type="dcterms:W3CDTF">2024-04-02T12:31:25Z</dcterms:created>
  <dcterms:modified xsi:type="dcterms:W3CDTF">2025-06-23T11:26:23Z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U Thema">
    <vt:lpwstr>403;#Corporate Design|19895bcd-b158-45ae-ab7b-f5ca217dfcec</vt:lpwstr>
  </property>
  <property fmtid="{D5CDD505-2E9C-101B-9397-08002B2CF9AE}" pid="3" name="Dokumentenart">
    <vt:lpwstr>266;#Vorlagen|17fc50ed-8ad1-47be-ab12-04243fd74ddb</vt:lpwstr>
  </property>
  <property fmtid="{D5CDD505-2E9C-101B-9397-08002B2CF9AE}" pid="4" name="ContentTypeId">
    <vt:lpwstr>0x010100BCF651A35DF3154DB01328AF51148DAE</vt:lpwstr>
  </property>
</Properties>
</file>