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1"/>
  </p:notesMasterIdLst>
  <p:handoutMasterIdLst>
    <p:handoutMasterId r:id="rId32"/>
  </p:handoutMasterIdLst>
  <p:sldIdLst>
    <p:sldId id="385" r:id="rId2"/>
    <p:sldId id="256" r:id="rId3"/>
    <p:sldId id="279" r:id="rId4"/>
    <p:sldId id="280" r:id="rId5"/>
    <p:sldId id="329" r:id="rId6"/>
    <p:sldId id="331" r:id="rId7"/>
    <p:sldId id="332" r:id="rId8"/>
    <p:sldId id="282" r:id="rId9"/>
    <p:sldId id="368" r:id="rId10"/>
    <p:sldId id="325" r:id="rId11"/>
    <p:sldId id="360" r:id="rId12"/>
    <p:sldId id="369" r:id="rId13"/>
    <p:sldId id="384" r:id="rId14"/>
    <p:sldId id="326" r:id="rId15"/>
    <p:sldId id="370" r:id="rId16"/>
    <p:sldId id="361" r:id="rId17"/>
    <p:sldId id="371" r:id="rId18"/>
    <p:sldId id="372" r:id="rId19"/>
    <p:sldId id="362" r:id="rId20"/>
    <p:sldId id="379" r:id="rId21"/>
    <p:sldId id="381" r:id="rId22"/>
    <p:sldId id="374" r:id="rId23"/>
    <p:sldId id="364" r:id="rId24"/>
    <p:sldId id="365" r:id="rId25"/>
    <p:sldId id="366" r:id="rId26"/>
    <p:sldId id="376" r:id="rId27"/>
    <p:sldId id="375" r:id="rId28"/>
    <p:sldId id="367" r:id="rId29"/>
    <p:sldId id="278" r:id="rId30"/>
  </p:sldIdLst>
  <p:sldSz cx="9144000" cy="6858000" type="screen4x3"/>
  <p:notesSz cx="6669088" cy="987266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2" autoAdjust="0"/>
  </p:normalViewPr>
  <p:slideViewPr>
    <p:cSldViewPr>
      <p:cViewPr>
        <p:scale>
          <a:sx n="118" d="100"/>
          <a:sy n="118" d="100"/>
        </p:scale>
        <p:origin x="-14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5" d="100"/>
          <a:sy n="125" d="100"/>
        </p:scale>
        <p:origin x="-1170" y="-7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4"/>
            <a:ext cx="2889938" cy="493633"/>
          </a:xfrm>
          <a:prstGeom prst="rect">
            <a:avLst/>
          </a:prstGeom>
        </p:spPr>
        <p:txBody>
          <a:bodyPr vert="horz" lIns="91385" tIns="45692" rIns="91385" bIns="45692" rtlCol="0"/>
          <a:lstStyle>
            <a:lvl1pPr algn="l">
              <a:defRPr sz="1200"/>
            </a:lvl1pPr>
          </a:lstStyle>
          <a:p>
            <a:endParaRPr lang="de-AT" dirty="0"/>
          </a:p>
        </p:txBody>
      </p:sp>
      <p:sp>
        <p:nvSpPr>
          <p:cNvPr id="4" name="Fußzeilenplatzhalter 3"/>
          <p:cNvSpPr>
            <a:spLocks noGrp="1"/>
          </p:cNvSpPr>
          <p:nvPr>
            <p:ph type="ftr" sz="quarter" idx="2"/>
          </p:nvPr>
        </p:nvSpPr>
        <p:spPr>
          <a:xfrm>
            <a:off x="0" y="9377323"/>
            <a:ext cx="2889938" cy="493633"/>
          </a:xfrm>
          <a:prstGeom prst="rect">
            <a:avLst/>
          </a:prstGeom>
        </p:spPr>
        <p:txBody>
          <a:bodyPr vert="horz" lIns="91385" tIns="45692" rIns="91385" bIns="45692" rtlCol="0" anchor="b"/>
          <a:lstStyle>
            <a:lvl1pPr algn="l">
              <a:defRPr sz="1200"/>
            </a:lvl1pPr>
          </a:lstStyle>
          <a:p>
            <a:r>
              <a:rPr lang="de-AT" dirty="0" smtClean="0"/>
              <a:t>www.vogl.or.at   -  office@vogl.or.at</a:t>
            </a:r>
            <a:endParaRPr lang="de-AT" dirty="0"/>
          </a:p>
        </p:txBody>
      </p:sp>
      <p:sp>
        <p:nvSpPr>
          <p:cNvPr id="5" name="Foliennummernplatzhalter 4"/>
          <p:cNvSpPr>
            <a:spLocks noGrp="1"/>
          </p:cNvSpPr>
          <p:nvPr>
            <p:ph type="sldNum" sz="quarter" idx="3"/>
          </p:nvPr>
        </p:nvSpPr>
        <p:spPr>
          <a:xfrm>
            <a:off x="3777607" y="9377323"/>
            <a:ext cx="2889938" cy="493633"/>
          </a:xfrm>
          <a:prstGeom prst="rect">
            <a:avLst/>
          </a:prstGeom>
        </p:spPr>
        <p:txBody>
          <a:bodyPr vert="horz" lIns="91385" tIns="45692" rIns="91385" bIns="45692" rtlCol="0" anchor="b"/>
          <a:lstStyle>
            <a:lvl1pPr algn="r">
              <a:defRPr sz="1200"/>
            </a:lvl1pPr>
          </a:lstStyle>
          <a:p>
            <a:fld id="{A22289B6-DCDF-4E7E-B0CE-F12743AC1CDB}" type="slidenum">
              <a:rPr lang="de-AT" smtClean="0"/>
              <a:pPr/>
              <a:t>‹Nr.›</a:t>
            </a:fld>
            <a:endParaRPr lang="de-AT" dirty="0"/>
          </a:p>
        </p:txBody>
      </p:sp>
      <p:pic>
        <p:nvPicPr>
          <p:cNvPr id="6" name="Grafik 5" descr="VOGL_Rechtsanwalt_GmbH_sw.jpg"/>
          <p:cNvPicPr>
            <a:picLocks noChangeAspect="1"/>
          </p:cNvPicPr>
          <p:nvPr/>
        </p:nvPicPr>
        <p:blipFill>
          <a:blip r:embed="rId2" cstate="print"/>
          <a:stretch>
            <a:fillRect/>
          </a:stretch>
        </p:blipFill>
        <p:spPr>
          <a:xfrm>
            <a:off x="138950" y="132775"/>
            <a:ext cx="2639835" cy="638497"/>
          </a:xfrm>
          <a:prstGeom prst="rect">
            <a:avLst/>
          </a:prstGeom>
        </p:spPr>
      </p:pic>
    </p:spTree>
    <p:extLst>
      <p:ext uri="{BB962C8B-B14F-4D97-AF65-F5344CB8AC3E}">
        <p14:creationId xmlns:p14="http://schemas.microsoft.com/office/powerpoint/2010/main" val="151246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4"/>
            <a:ext cx="2889938" cy="493633"/>
          </a:xfrm>
          <a:prstGeom prst="rect">
            <a:avLst/>
          </a:prstGeom>
        </p:spPr>
        <p:txBody>
          <a:bodyPr vert="horz" lIns="91385" tIns="45692" rIns="91385" bIns="45692" rtlCol="0"/>
          <a:lstStyle>
            <a:lvl1pPr algn="l">
              <a:defRPr sz="1200"/>
            </a:lvl1pPr>
          </a:lstStyle>
          <a:p>
            <a:endParaRPr lang="de-AT" dirty="0"/>
          </a:p>
        </p:txBody>
      </p:sp>
      <p:sp>
        <p:nvSpPr>
          <p:cNvPr id="3" name="Datumsplatzhalter 2"/>
          <p:cNvSpPr>
            <a:spLocks noGrp="1"/>
          </p:cNvSpPr>
          <p:nvPr>
            <p:ph type="dt" idx="1"/>
          </p:nvPr>
        </p:nvSpPr>
        <p:spPr>
          <a:xfrm>
            <a:off x="3777607" y="4"/>
            <a:ext cx="2889938" cy="493633"/>
          </a:xfrm>
          <a:prstGeom prst="rect">
            <a:avLst/>
          </a:prstGeom>
        </p:spPr>
        <p:txBody>
          <a:bodyPr vert="horz" lIns="91385" tIns="45692" rIns="91385" bIns="45692" rtlCol="0"/>
          <a:lstStyle>
            <a:lvl1pPr algn="r">
              <a:defRPr sz="1200"/>
            </a:lvl1pPr>
          </a:lstStyle>
          <a:p>
            <a:fld id="{98AB45FC-0A52-4C6B-8F13-998F8275A928}" type="datetimeFigureOut">
              <a:rPr lang="de-DE" smtClean="0"/>
              <a:pPr/>
              <a:t>14.08.2015</a:t>
            </a:fld>
            <a:endParaRPr lang="de-AT" dirty="0"/>
          </a:p>
        </p:txBody>
      </p:sp>
      <p:sp>
        <p:nvSpPr>
          <p:cNvPr id="4" name="Folienbildplatzhalter 3"/>
          <p:cNvSpPr>
            <a:spLocks noGrp="1" noRot="1" noChangeAspect="1"/>
          </p:cNvSpPr>
          <p:nvPr>
            <p:ph type="sldImg" idx="2"/>
          </p:nvPr>
        </p:nvSpPr>
        <p:spPr>
          <a:xfrm>
            <a:off x="865188" y="739775"/>
            <a:ext cx="4938712" cy="3703638"/>
          </a:xfrm>
          <a:prstGeom prst="rect">
            <a:avLst/>
          </a:prstGeom>
          <a:noFill/>
          <a:ln w="12700">
            <a:solidFill>
              <a:prstClr val="black"/>
            </a:solidFill>
          </a:ln>
        </p:spPr>
        <p:txBody>
          <a:bodyPr vert="horz" lIns="91385" tIns="45692" rIns="91385" bIns="45692" rtlCol="0" anchor="ctr"/>
          <a:lstStyle/>
          <a:p>
            <a:endParaRPr lang="de-AT" dirty="0"/>
          </a:p>
        </p:txBody>
      </p:sp>
      <p:sp>
        <p:nvSpPr>
          <p:cNvPr id="5" name="Notizenplatzhalter 4"/>
          <p:cNvSpPr>
            <a:spLocks noGrp="1"/>
          </p:cNvSpPr>
          <p:nvPr>
            <p:ph type="body" sz="quarter" idx="3"/>
          </p:nvPr>
        </p:nvSpPr>
        <p:spPr>
          <a:xfrm>
            <a:off x="666909" y="4689524"/>
            <a:ext cx="5335270" cy="4442698"/>
          </a:xfrm>
          <a:prstGeom prst="rect">
            <a:avLst/>
          </a:prstGeom>
        </p:spPr>
        <p:txBody>
          <a:bodyPr vert="horz" lIns="91385" tIns="45692" rIns="91385" bIns="4569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377323"/>
            <a:ext cx="2889938" cy="493633"/>
          </a:xfrm>
          <a:prstGeom prst="rect">
            <a:avLst/>
          </a:prstGeom>
        </p:spPr>
        <p:txBody>
          <a:bodyPr vert="horz" lIns="91385" tIns="45692" rIns="91385" bIns="45692" rtlCol="0" anchor="b"/>
          <a:lstStyle>
            <a:lvl1pPr algn="l">
              <a:defRPr sz="1200"/>
            </a:lvl1pPr>
          </a:lstStyle>
          <a:p>
            <a:endParaRPr lang="de-AT" dirty="0"/>
          </a:p>
        </p:txBody>
      </p:sp>
      <p:sp>
        <p:nvSpPr>
          <p:cNvPr id="7" name="Foliennummernplatzhalter 6"/>
          <p:cNvSpPr>
            <a:spLocks noGrp="1"/>
          </p:cNvSpPr>
          <p:nvPr>
            <p:ph type="sldNum" sz="quarter" idx="5"/>
          </p:nvPr>
        </p:nvSpPr>
        <p:spPr>
          <a:xfrm>
            <a:off x="3777607" y="9377323"/>
            <a:ext cx="2889938" cy="493633"/>
          </a:xfrm>
          <a:prstGeom prst="rect">
            <a:avLst/>
          </a:prstGeom>
        </p:spPr>
        <p:txBody>
          <a:bodyPr vert="horz" lIns="91385" tIns="45692" rIns="91385" bIns="45692" rtlCol="0" anchor="b"/>
          <a:lstStyle>
            <a:lvl1pPr algn="r">
              <a:defRPr sz="1200"/>
            </a:lvl1pPr>
          </a:lstStyle>
          <a:p>
            <a:fld id="{2DF2F64F-319E-4B70-A2FD-2211087ADDB3}" type="slidenum">
              <a:rPr lang="de-AT" smtClean="0"/>
              <a:pPr/>
              <a:t>‹Nr.›</a:t>
            </a:fld>
            <a:endParaRPr lang="de-AT" dirty="0"/>
          </a:p>
        </p:txBody>
      </p:sp>
    </p:spTree>
    <p:extLst>
      <p:ext uri="{BB962C8B-B14F-4D97-AF65-F5344CB8AC3E}">
        <p14:creationId xmlns:p14="http://schemas.microsoft.com/office/powerpoint/2010/main" val="60126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2DF2F64F-319E-4B70-A2FD-2211087ADDB3}" type="slidenum">
              <a:rPr lang="de-AT" smtClean="0"/>
              <a:pPr/>
              <a:t>2</a:t>
            </a:fld>
            <a:endParaRPr lang="de-A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DF2F64F-319E-4B70-A2FD-2211087ADDB3}" type="slidenum">
              <a:rPr lang="de-AT" smtClean="0"/>
              <a:pPr/>
              <a:t>3</a:t>
            </a:fld>
            <a:endParaRPr lang="de-A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2DF2F64F-319E-4B70-A2FD-2211087ADDB3}" type="slidenum">
              <a:rPr lang="de-AT" smtClean="0"/>
              <a:pPr/>
              <a:t>29</a:t>
            </a:fld>
            <a:endParaRPr lang="de-AT"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4" name="Rechteck 3"/>
          <p:cNvSpPr/>
          <p:nvPr/>
        </p:nvSpPr>
        <p:spPr bwMode="ltGray">
          <a:xfrm>
            <a:off x="0" y="0"/>
            <a:ext cx="9144000" cy="5135563"/>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hteck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ctrTitle"/>
          </p:nvPr>
        </p:nvSpPr>
        <p:spPr>
          <a:xfrm>
            <a:off x="685800" y="3355848"/>
            <a:ext cx="8077200" cy="1673352"/>
          </a:xfrm>
        </p:spPr>
        <p:txBody>
          <a:bodyPr tIns="0" bIns="0" anchor="t"/>
          <a:lstStyle>
            <a:lvl1pPr algn="l">
              <a:defRPr sz="4700" b="1"/>
            </a:lvl1pPr>
            <a:extLst/>
          </a:lstStyle>
          <a:p>
            <a:r>
              <a:rPr lang="de-DE" smtClean="0"/>
              <a:t>Titelmasterformat durch Klicken bearbeiten</a:t>
            </a:r>
            <a:endParaRPr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de-DE" smtClean="0"/>
              <a:t>Formatvorlage des Untertitelmasters durch Klicken bearbeiten</a:t>
            </a:r>
            <a:endParaRPr lang="en-US"/>
          </a:p>
        </p:txBody>
      </p:sp>
      <p:sp>
        <p:nvSpPr>
          <p:cNvPr id="6" name="Datumsplatzhalter 3"/>
          <p:cNvSpPr>
            <a:spLocks noGrp="1"/>
          </p:cNvSpPr>
          <p:nvPr>
            <p:ph type="dt" sz="half" idx="10"/>
          </p:nvPr>
        </p:nvSpPr>
        <p:spPr>
          <a:xfrm>
            <a:off x="457200" y="6477000"/>
            <a:ext cx="2133600" cy="274638"/>
          </a:xfrm>
          <a:prstGeom prst="rect">
            <a:avLst/>
          </a:prstGeom>
        </p:spPr>
        <p:txBody>
          <a:bodyPr/>
          <a:lstStyle>
            <a:lvl1pPr>
              <a:defRPr/>
            </a:lvl1pPr>
          </a:lstStyle>
          <a:p>
            <a:pPr>
              <a:defRPr/>
            </a:pPr>
            <a:fld id="{BDACCC20-E316-4C94-B824-9DA12E28A41D}" type="datetime1">
              <a:rPr lang="de-DE" smtClean="0"/>
              <a:pPr>
                <a:defRPr/>
              </a:pPr>
              <a:t>14.08.2015</a:t>
            </a:fld>
            <a:endParaRPr lang="de-AT" dirty="0"/>
          </a:p>
        </p:txBody>
      </p:sp>
      <p:sp>
        <p:nvSpPr>
          <p:cNvPr id="7" name="Fußzeilenplatzhalter 4"/>
          <p:cNvSpPr>
            <a:spLocks noGrp="1"/>
          </p:cNvSpPr>
          <p:nvPr>
            <p:ph type="ftr" sz="quarter" idx="11"/>
          </p:nvPr>
        </p:nvSpPr>
        <p:spPr>
          <a:xfrm>
            <a:off x="2640013" y="6477000"/>
            <a:ext cx="5508625" cy="274638"/>
          </a:xfrm>
          <a:prstGeom prst="rect">
            <a:avLst/>
          </a:prstGeom>
        </p:spPr>
        <p:txBody>
          <a:bodyPr/>
          <a:lstStyle>
            <a:lvl1pPr>
              <a:defRPr/>
            </a:lvl1pPr>
          </a:lstStyle>
          <a:p>
            <a:pPr>
              <a:defRPr/>
            </a:pPr>
            <a:r>
              <a:rPr lang="de-AT" dirty="0" smtClean="0"/>
              <a:t>office@vogl.or.at</a:t>
            </a:r>
            <a:endParaRPr lang="de-AT" dirty="0"/>
          </a:p>
        </p:txBody>
      </p:sp>
      <p:sp>
        <p:nvSpPr>
          <p:cNvPr id="8" name="Foliennummernplatzhalt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5D797838-D12F-4D62-ACB3-5A40A8A438D2}" type="slidenum">
              <a:rPr lang="de-AT"/>
              <a:pPr>
                <a:defRPr/>
              </a:pPr>
              <a:t>‹Nr.›</a:t>
            </a:fld>
            <a:endParaRPr lang="de-AT" dirty="0"/>
          </a:p>
        </p:txBody>
      </p:sp>
      <p:pic>
        <p:nvPicPr>
          <p:cNvPr id="1027" name="Picture 3"/>
          <p:cNvPicPr>
            <a:picLocks noChangeAspect="1" noChangeArrowheads="1"/>
          </p:cNvPicPr>
          <p:nvPr userDrawn="1"/>
        </p:nvPicPr>
        <p:blipFill>
          <a:blip r:embed="rId3" cstate="print"/>
          <a:srcRect/>
          <a:stretch>
            <a:fillRect/>
          </a:stretch>
        </p:blipFill>
        <p:spPr bwMode="auto">
          <a:xfrm>
            <a:off x="5076056" y="332656"/>
            <a:ext cx="3836269" cy="758996"/>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dirty="0" smtClean="0"/>
              <a:t>Titelmasterformat durch Klicken bearbeiten</a:t>
            </a:r>
            <a:endParaRPr lang="en-US" dirty="0"/>
          </a:p>
        </p:txBody>
      </p:sp>
      <p:sp>
        <p:nvSpPr>
          <p:cNvPr id="3" name="Vertikaler Textplatzhalter 2"/>
          <p:cNvSpPr>
            <a:spLocks noGrp="1"/>
          </p:cNvSpPr>
          <p:nvPr>
            <p:ph type="body" orient="vert" idx="1"/>
          </p:nvPr>
        </p:nvSpPr>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457200" y="6477000"/>
            <a:ext cx="2133600" cy="274638"/>
          </a:xfrm>
          <a:prstGeom prst="rect">
            <a:avLst/>
          </a:prstGeom>
        </p:spPr>
        <p:txBody>
          <a:bodyPr/>
          <a:lstStyle>
            <a:lvl1pPr>
              <a:defRPr/>
            </a:lvl1pPr>
          </a:lstStyle>
          <a:p>
            <a:pPr>
              <a:defRPr/>
            </a:pPr>
            <a:fld id="{CB562CAE-C0A0-4559-B3CA-596E5ED4B5F4}" type="datetime1">
              <a:rPr lang="de-DE" smtClean="0"/>
              <a:pPr>
                <a:defRPr/>
              </a:pPr>
              <a:t>14.08.2015</a:t>
            </a:fld>
            <a:endParaRPr lang="de-AT" dirty="0"/>
          </a:p>
        </p:txBody>
      </p:sp>
      <p:sp>
        <p:nvSpPr>
          <p:cNvPr id="5" name="Fußzeilenplatzhalter 4"/>
          <p:cNvSpPr>
            <a:spLocks noGrp="1"/>
          </p:cNvSpPr>
          <p:nvPr>
            <p:ph type="ftr" sz="quarter" idx="11"/>
          </p:nvPr>
        </p:nvSpPr>
        <p:spPr>
          <a:xfrm>
            <a:off x="2640013" y="6477000"/>
            <a:ext cx="5508625" cy="274638"/>
          </a:xfrm>
          <a:prstGeom prst="rect">
            <a:avLst/>
          </a:prstGeom>
        </p:spPr>
        <p:txBody>
          <a:bodyPr/>
          <a:lstStyle>
            <a:lvl1pPr>
              <a:defRPr/>
            </a:lvl1pPr>
          </a:lstStyle>
          <a:p>
            <a:pPr>
              <a:defRPr/>
            </a:pPr>
            <a:r>
              <a:rPr lang="de-AT" dirty="0" smtClean="0"/>
              <a:t>office@vogl.or.at</a:t>
            </a:r>
            <a:endParaRPr lang="de-AT" dirty="0"/>
          </a:p>
        </p:txBody>
      </p:sp>
      <p:sp>
        <p:nvSpPr>
          <p:cNvPr id="6" name="Foliennummernplatzhalt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5B9EDEB0-7B0B-4078-A5E5-F8DDAC86E675}" type="slidenum">
              <a:rPr lang="de-AT"/>
              <a:pPr>
                <a:defRPr/>
              </a:pPr>
              <a:t>‹Nr.›</a:t>
            </a:fld>
            <a:endParaRPr lang="de-AT"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4" name="Rechteck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hteck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Vertikaler Titel 1"/>
          <p:cNvSpPr>
            <a:spLocks noGrp="1"/>
          </p:cNvSpPr>
          <p:nvPr>
            <p:ph type="title" orient="vert"/>
          </p:nvPr>
        </p:nvSpPr>
        <p:spPr>
          <a:xfrm>
            <a:off x="6781800" y="274640"/>
            <a:ext cx="1905000" cy="5851525"/>
          </a:xfrm>
        </p:spPr>
        <p:txBody>
          <a:bodyPr vert="eaVert"/>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Datumsplatzhalter 3"/>
          <p:cNvSpPr>
            <a:spLocks noGrp="1"/>
          </p:cNvSpPr>
          <p:nvPr>
            <p:ph type="dt" sz="half" idx="10"/>
          </p:nvPr>
        </p:nvSpPr>
        <p:spPr>
          <a:xfrm>
            <a:off x="457200" y="6477000"/>
            <a:ext cx="2133600" cy="274638"/>
          </a:xfrm>
          <a:prstGeom prst="rect">
            <a:avLst/>
          </a:prstGeom>
        </p:spPr>
        <p:txBody>
          <a:bodyPr/>
          <a:lstStyle>
            <a:lvl1pPr>
              <a:defRPr/>
            </a:lvl1pPr>
          </a:lstStyle>
          <a:p>
            <a:pPr>
              <a:defRPr/>
            </a:pPr>
            <a:fld id="{234CA04B-4D56-4901-9EFB-A5F9719CFD89}" type="datetime1">
              <a:rPr lang="de-DE" smtClean="0"/>
              <a:pPr>
                <a:defRPr/>
              </a:pPr>
              <a:t>14.08.2015</a:t>
            </a:fld>
            <a:endParaRPr lang="de-AT" dirty="0"/>
          </a:p>
        </p:txBody>
      </p:sp>
      <p:sp>
        <p:nvSpPr>
          <p:cNvPr id="7" name="Fußzeilenplatzhalter 4"/>
          <p:cNvSpPr>
            <a:spLocks noGrp="1"/>
          </p:cNvSpPr>
          <p:nvPr>
            <p:ph type="ftr" sz="quarter" idx="11"/>
          </p:nvPr>
        </p:nvSpPr>
        <p:spPr>
          <a:xfrm>
            <a:off x="2640013" y="6376988"/>
            <a:ext cx="3836987" cy="365125"/>
          </a:xfrm>
          <a:prstGeom prst="rect">
            <a:avLst/>
          </a:prstGeom>
        </p:spPr>
        <p:txBody>
          <a:bodyPr/>
          <a:lstStyle>
            <a:lvl1pPr>
              <a:defRPr/>
            </a:lvl1pPr>
          </a:lstStyle>
          <a:p>
            <a:pPr>
              <a:defRPr/>
            </a:pPr>
            <a:r>
              <a:rPr lang="de-AT" dirty="0" smtClean="0"/>
              <a:t>office@vogl.or.at</a:t>
            </a:r>
            <a:endParaRPr lang="de-AT" dirty="0"/>
          </a:p>
        </p:txBody>
      </p:sp>
      <p:sp>
        <p:nvSpPr>
          <p:cNvPr id="8" name="Foliennummernplatzhalt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EFF39A79-16BD-4390-94C4-5D5353F6F40B}" type="slidenum">
              <a:rPr lang="de-AT"/>
              <a:pPr>
                <a:defRPr/>
              </a:pPr>
              <a:t>‹Nr.›</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774825"/>
            <a:ext cx="8229600" cy="4154505"/>
          </a:xfrm>
        </p:spPr>
        <p:txBody>
          <a:bodyPr>
            <a:normAutofit/>
          </a:bodyPr>
          <a:lstStyle>
            <a:lvl1pPr>
              <a:spcBef>
                <a:spcPts val="0"/>
              </a:spcBef>
              <a:spcAft>
                <a:spcPts val="1000"/>
              </a:spcAft>
              <a:defRPr sz="2800"/>
            </a:lvl1pPr>
            <a:lvl2pPr>
              <a:defRPr sz="2600"/>
            </a:lvl2pPr>
            <a:lvl3pPr>
              <a:defRPr sz="2400"/>
            </a:lvl3pPr>
            <a:lvl4pPr>
              <a:defRPr sz="2200"/>
            </a:lvl4pPr>
            <a:lvl5pPr>
              <a:defRPr sz="2000"/>
            </a:lvl5pPr>
            <a:extLs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7" name="Grafik 6" descr="VOGL_Rechtsanwalt_GmbH_sw.jpg"/>
          <p:cNvPicPr>
            <a:picLocks noChangeAspect="1"/>
          </p:cNvPicPr>
          <p:nvPr userDrawn="1"/>
        </p:nvPicPr>
        <p:blipFill>
          <a:blip r:embed="rId2" cstate="print"/>
          <a:stretch>
            <a:fillRect/>
          </a:stretch>
        </p:blipFill>
        <p:spPr>
          <a:xfrm>
            <a:off x="214282" y="6072206"/>
            <a:ext cx="2714612" cy="591372"/>
          </a:xfrm>
          <a:prstGeom prst="rect">
            <a:avLst/>
          </a:prstGeom>
        </p:spPr>
      </p:pic>
      <p:sp>
        <p:nvSpPr>
          <p:cNvPr id="10" name="Titel 1"/>
          <p:cNvSpPr>
            <a:spLocks noGrp="1"/>
          </p:cNvSpPr>
          <p:nvPr>
            <p:ph type="title"/>
          </p:nvPr>
        </p:nvSpPr>
        <p:spPr>
          <a:xfrm>
            <a:off x="457200" y="152400"/>
            <a:ext cx="8229600" cy="1250950"/>
          </a:xfrm>
        </p:spPr>
        <p:txBody>
          <a:bodyPr/>
          <a:lstStyle>
            <a:extLst/>
          </a:lstStyle>
          <a:p>
            <a:r>
              <a:rPr lang="de-DE" dirty="0" smtClean="0"/>
              <a:t>Titelmasterformat durch Klicken bearbeiten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4" name="Rechteck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hteck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de-DE" smtClean="0"/>
              <a:t>Titelmasterformat durch Klicken bearbeiten</a:t>
            </a:r>
            <a:endParaRPr lang="en-US"/>
          </a:p>
        </p:txBody>
      </p:sp>
      <p:sp>
        <p:nvSpPr>
          <p:cNvPr id="3" name="Textplatzhalt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de-DE" smtClean="0"/>
              <a:t>Textmasterformate durch Klicken bearbeiten</a:t>
            </a:r>
          </a:p>
        </p:txBody>
      </p:sp>
      <p:sp>
        <p:nvSpPr>
          <p:cNvPr id="6" name="Datumsplatzhalter 3"/>
          <p:cNvSpPr>
            <a:spLocks noGrp="1"/>
          </p:cNvSpPr>
          <p:nvPr>
            <p:ph type="dt" sz="half" idx="10"/>
          </p:nvPr>
        </p:nvSpPr>
        <p:spPr>
          <a:xfrm>
            <a:off x="457200" y="6477000"/>
            <a:ext cx="2133600" cy="274638"/>
          </a:xfrm>
          <a:prstGeom prst="rect">
            <a:avLst/>
          </a:prstGeom>
        </p:spPr>
        <p:txBody>
          <a:bodyPr/>
          <a:lstStyle>
            <a:lvl1pPr>
              <a:defRPr/>
            </a:lvl1pPr>
          </a:lstStyle>
          <a:p>
            <a:pPr>
              <a:defRPr/>
            </a:pPr>
            <a:fld id="{36465564-886D-4D1A-8B7E-41911C23E08B}" type="datetime1">
              <a:rPr lang="de-DE" smtClean="0"/>
              <a:pPr>
                <a:defRPr/>
              </a:pPr>
              <a:t>14.08.2015</a:t>
            </a:fld>
            <a:endParaRPr lang="de-AT" dirty="0"/>
          </a:p>
        </p:txBody>
      </p:sp>
      <p:sp>
        <p:nvSpPr>
          <p:cNvPr id="7" name="Fußzeilenplatzhalter 4"/>
          <p:cNvSpPr>
            <a:spLocks noGrp="1"/>
          </p:cNvSpPr>
          <p:nvPr>
            <p:ph type="ftr" sz="quarter" idx="11"/>
          </p:nvPr>
        </p:nvSpPr>
        <p:spPr>
          <a:xfrm>
            <a:off x="2640013" y="6477000"/>
            <a:ext cx="5508625" cy="274638"/>
          </a:xfrm>
          <a:prstGeom prst="rect">
            <a:avLst/>
          </a:prstGeom>
        </p:spPr>
        <p:txBody>
          <a:bodyPr/>
          <a:lstStyle>
            <a:lvl1pPr>
              <a:defRPr/>
            </a:lvl1pPr>
          </a:lstStyle>
          <a:p>
            <a:pPr>
              <a:defRPr/>
            </a:pPr>
            <a:r>
              <a:rPr lang="de-AT" dirty="0" smtClean="0"/>
              <a:t>office@vogl.or.at</a:t>
            </a:r>
            <a:endParaRPr lang="de-AT" dirty="0"/>
          </a:p>
        </p:txBody>
      </p:sp>
      <p:sp>
        <p:nvSpPr>
          <p:cNvPr id="8" name="Foliennummernplatzhalt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F4ACB6C2-DBBA-480C-A23E-EE2D95D448BB}" type="slidenum">
              <a:rPr lang="de-AT"/>
              <a:pPr>
                <a:defRPr/>
              </a:pPr>
              <a:t>‹Nr.›</a:t>
            </a:fld>
            <a:endParaRPr lang="de-AT"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3"/>
          <p:cNvSpPr>
            <a:spLocks noGrp="1"/>
          </p:cNvSpPr>
          <p:nvPr>
            <p:ph type="dt" sz="half" idx="10"/>
          </p:nvPr>
        </p:nvSpPr>
        <p:spPr>
          <a:xfrm>
            <a:off x="457200" y="6477000"/>
            <a:ext cx="2133600" cy="274638"/>
          </a:xfrm>
          <a:prstGeom prst="rect">
            <a:avLst/>
          </a:prstGeom>
        </p:spPr>
        <p:txBody>
          <a:bodyPr/>
          <a:lstStyle>
            <a:lvl1pPr>
              <a:defRPr/>
            </a:lvl1pPr>
          </a:lstStyle>
          <a:p>
            <a:pPr>
              <a:defRPr/>
            </a:pPr>
            <a:fld id="{78C45447-3730-425C-8BA5-B79EF1BE7903}" type="datetime1">
              <a:rPr lang="de-DE" smtClean="0"/>
              <a:pPr>
                <a:defRPr/>
              </a:pPr>
              <a:t>14.08.2015</a:t>
            </a:fld>
            <a:endParaRPr lang="de-AT" dirty="0"/>
          </a:p>
        </p:txBody>
      </p:sp>
      <p:sp>
        <p:nvSpPr>
          <p:cNvPr id="6" name="Fußzeilenplatzhalter 4"/>
          <p:cNvSpPr>
            <a:spLocks noGrp="1"/>
          </p:cNvSpPr>
          <p:nvPr>
            <p:ph type="ftr" sz="quarter" idx="11"/>
          </p:nvPr>
        </p:nvSpPr>
        <p:spPr>
          <a:xfrm>
            <a:off x="2640013" y="6477000"/>
            <a:ext cx="5508625" cy="274638"/>
          </a:xfrm>
          <a:prstGeom prst="rect">
            <a:avLst/>
          </a:prstGeom>
        </p:spPr>
        <p:txBody>
          <a:bodyPr/>
          <a:lstStyle>
            <a:lvl1pPr>
              <a:defRPr/>
            </a:lvl1pPr>
          </a:lstStyle>
          <a:p>
            <a:pPr>
              <a:defRPr/>
            </a:pPr>
            <a:r>
              <a:rPr lang="de-AT" dirty="0" smtClean="0"/>
              <a:t>office@vogl.or.at</a:t>
            </a:r>
            <a:endParaRPr lang="de-AT" dirty="0"/>
          </a:p>
        </p:txBody>
      </p:sp>
      <p:sp>
        <p:nvSpPr>
          <p:cNvPr id="7" name="Foliennummernplatzhalt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FB1DDEE9-35A7-402D-B98B-0D0694D0836D}" type="slidenum">
              <a:rPr lang="de-AT"/>
              <a:pPr>
                <a:defRPr/>
              </a:pPr>
              <a:t>‹Nr.›</a:t>
            </a:fld>
            <a:endParaRPr lang="de-AT"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3"/>
          <p:cNvSpPr>
            <a:spLocks noGrp="1"/>
          </p:cNvSpPr>
          <p:nvPr>
            <p:ph type="dt" sz="half" idx="10"/>
          </p:nvPr>
        </p:nvSpPr>
        <p:spPr>
          <a:xfrm>
            <a:off x="457200" y="6477000"/>
            <a:ext cx="2133600" cy="274638"/>
          </a:xfrm>
          <a:prstGeom prst="rect">
            <a:avLst/>
          </a:prstGeom>
        </p:spPr>
        <p:txBody>
          <a:bodyPr/>
          <a:lstStyle>
            <a:lvl1pPr>
              <a:defRPr/>
            </a:lvl1pPr>
          </a:lstStyle>
          <a:p>
            <a:pPr>
              <a:defRPr/>
            </a:pPr>
            <a:fld id="{050F0195-9567-46D2-AFDF-FEC6774A1E7F}" type="datetime1">
              <a:rPr lang="de-DE" smtClean="0"/>
              <a:pPr>
                <a:defRPr/>
              </a:pPr>
              <a:t>14.08.2015</a:t>
            </a:fld>
            <a:endParaRPr lang="de-AT" dirty="0"/>
          </a:p>
        </p:txBody>
      </p:sp>
      <p:sp>
        <p:nvSpPr>
          <p:cNvPr id="8" name="Fußzeilenplatzhalter 4"/>
          <p:cNvSpPr>
            <a:spLocks noGrp="1"/>
          </p:cNvSpPr>
          <p:nvPr>
            <p:ph type="ftr" sz="quarter" idx="11"/>
          </p:nvPr>
        </p:nvSpPr>
        <p:spPr>
          <a:xfrm>
            <a:off x="2640013" y="6477000"/>
            <a:ext cx="5508625" cy="274638"/>
          </a:xfrm>
          <a:prstGeom prst="rect">
            <a:avLst/>
          </a:prstGeom>
        </p:spPr>
        <p:txBody>
          <a:bodyPr/>
          <a:lstStyle>
            <a:lvl1pPr>
              <a:defRPr/>
            </a:lvl1pPr>
          </a:lstStyle>
          <a:p>
            <a:pPr>
              <a:defRPr/>
            </a:pPr>
            <a:r>
              <a:rPr lang="de-AT" dirty="0" smtClean="0"/>
              <a:t>office@vogl.or.at</a:t>
            </a:r>
            <a:endParaRPr lang="de-AT" dirty="0"/>
          </a:p>
        </p:txBody>
      </p:sp>
      <p:sp>
        <p:nvSpPr>
          <p:cNvPr id="9" name="Foliennummernplatzhalt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185DE7E7-1751-49E8-A154-42984688AD69}" type="slidenum">
              <a:rPr lang="de-AT"/>
              <a:pPr>
                <a:defRPr/>
              </a:pPr>
              <a:t>‹Nr.›</a:t>
            </a:fld>
            <a:endParaRPr lang="de-AT"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Datumsplatzhalter 3"/>
          <p:cNvSpPr>
            <a:spLocks noGrp="1"/>
          </p:cNvSpPr>
          <p:nvPr>
            <p:ph type="dt" sz="half" idx="10"/>
          </p:nvPr>
        </p:nvSpPr>
        <p:spPr>
          <a:xfrm>
            <a:off x="457200" y="6477000"/>
            <a:ext cx="2133600" cy="274638"/>
          </a:xfrm>
          <a:prstGeom prst="rect">
            <a:avLst/>
          </a:prstGeom>
        </p:spPr>
        <p:txBody>
          <a:bodyPr/>
          <a:lstStyle>
            <a:lvl1pPr>
              <a:defRPr/>
            </a:lvl1pPr>
          </a:lstStyle>
          <a:p>
            <a:pPr>
              <a:defRPr/>
            </a:pPr>
            <a:fld id="{5AD293C7-3379-4A92-BEE0-38F519B3128C}" type="datetime1">
              <a:rPr lang="de-DE" smtClean="0"/>
              <a:pPr>
                <a:defRPr/>
              </a:pPr>
              <a:t>14.08.2015</a:t>
            </a:fld>
            <a:endParaRPr lang="de-AT"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477000"/>
            <a:ext cx="2133600" cy="274638"/>
          </a:xfrm>
          <a:prstGeom prst="rect">
            <a:avLst/>
          </a:prstGeom>
        </p:spPr>
        <p:txBody>
          <a:bodyPr/>
          <a:lstStyle>
            <a:lvl1pPr>
              <a:defRPr/>
            </a:lvl1pPr>
          </a:lstStyle>
          <a:p>
            <a:pPr>
              <a:defRPr/>
            </a:pPr>
            <a:fld id="{0D745A67-5926-44E9-81B1-5760F34DCF1D}" type="datetime1">
              <a:rPr lang="de-DE" smtClean="0"/>
              <a:pPr>
                <a:defRPr/>
              </a:pPr>
              <a:t>14.08.2015</a:t>
            </a:fld>
            <a:endParaRPr lang="de-AT" dirty="0"/>
          </a:p>
        </p:txBody>
      </p:sp>
      <p:sp>
        <p:nvSpPr>
          <p:cNvPr id="3" name="Fußzeilenplatzhalter 2"/>
          <p:cNvSpPr>
            <a:spLocks noGrp="1"/>
          </p:cNvSpPr>
          <p:nvPr>
            <p:ph type="ftr" sz="quarter" idx="11"/>
          </p:nvPr>
        </p:nvSpPr>
        <p:spPr>
          <a:xfrm>
            <a:off x="2640013" y="6477000"/>
            <a:ext cx="5508625" cy="274638"/>
          </a:xfrm>
          <a:prstGeom prst="rect">
            <a:avLst/>
          </a:prstGeom>
        </p:spPr>
        <p:txBody>
          <a:bodyPr/>
          <a:lstStyle>
            <a:lvl1pPr>
              <a:defRPr/>
            </a:lvl1pPr>
          </a:lstStyle>
          <a:p>
            <a:pPr>
              <a:defRPr/>
            </a:pPr>
            <a:r>
              <a:rPr lang="de-AT" dirty="0" smtClean="0"/>
              <a:t>office@vogl.or.at</a:t>
            </a:r>
            <a:endParaRPr lang="de-AT" dirty="0"/>
          </a:p>
        </p:txBody>
      </p:sp>
      <p:sp>
        <p:nvSpPr>
          <p:cNvPr id="4" name="Foliennummernplatzhalter 3"/>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F76B965B-ED9D-40C1-A050-E2FB5A91C2B6}" type="slidenum">
              <a:rPr lang="de-AT"/>
              <a:pPr>
                <a:defRPr/>
              </a:pPr>
              <a:t>‹Nr.›</a:t>
            </a:fld>
            <a:endParaRPr lang="de-AT"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Rechteck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hteck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de-DE" smtClean="0"/>
              <a:t>Titelmasterformat durch Klicken bearbeiten</a:t>
            </a:r>
            <a:endParaRPr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de-DE" smtClean="0"/>
              <a:t>Textmasterformate durch Klicken bearbeiten</a:t>
            </a:r>
          </a:p>
        </p:txBody>
      </p:sp>
      <p:sp>
        <p:nvSpPr>
          <p:cNvPr id="7" name="Datumsplatzhalter 4"/>
          <p:cNvSpPr>
            <a:spLocks noGrp="1"/>
          </p:cNvSpPr>
          <p:nvPr>
            <p:ph type="dt" sz="half" idx="10"/>
          </p:nvPr>
        </p:nvSpPr>
        <p:spPr>
          <a:xfrm>
            <a:off x="457200" y="6477000"/>
            <a:ext cx="2133600" cy="274638"/>
          </a:xfrm>
          <a:prstGeom prst="rect">
            <a:avLst/>
          </a:prstGeom>
        </p:spPr>
        <p:txBody>
          <a:bodyPr/>
          <a:lstStyle>
            <a:lvl1pPr>
              <a:defRPr/>
            </a:lvl1pPr>
          </a:lstStyle>
          <a:p>
            <a:pPr>
              <a:defRPr/>
            </a:pPr>
            <a:fld id="{5CF38D55-EC43-487A-8030-CD31E316FA20}" type="datetime1">
              <a:rPr lang="de-DE" smtClean="0"/>
              <a:pPr>
                <a:defRPr/>
              </a:pPr>
              <a:t>14.08.2015</a:t>
            </a:fld>
            <a:endParaRPr lang="de-AT" dirty="0"/>
          </a:p>
        </p:txBody>
      </p:sp>
      <p:sp>
        <p:nvSpPr>
          <p:cNvPr id="8" name="Fußzeilenplatzhalter 5"/>
          <p:cNvSpPr>
            <a:spLocks noGrp="1"/>
          </p:cNvSpPr>
          <p:nvPr>
            <p:ph type="ftr" sz="quarter" idx="11"/>
          </p:nvPr>
        </p:nvSpPr>
        <p:spPr>
          <a:xfrm>
            <a:off x="2640013" y="6477000"/>
            <a:ext cx="5508625" cy="274638"/>
          </a:xfrm>
          <a:prstGeom prst="rect">
            <a:avLst/>
          </a:prstGeom>
        </p:spPr>
        <p:txBody>
          <a:bodyPr/>
          <a:lstStyle>
            <a:lvl1pPr>
              <a:defRPr/>
            </a:lvl1pPr>
          </a:lstStyle>
          <a:p>
            <a:pPr>
              <a:defRPr/>
            </a:pPr>
            <a:r>
              <a:rPr lang="de-AT" dirty="0" smtClean="0"/>
              <a:t>office@vogl.or.at</a:t>
            </a:r>
            <a:endParaRPr lang="de-AT" dirty="0"/>
          </a:p>
        </p:txBody>
      </p:sp>
      <p:sp>
        <p:nvSpPr>
          <p:cNvPr id="9" name="Foliennummernplatzhalter 6"/>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9AD644A7-5547-4992-96BB-968AA3270769}" type="slidenum">
              <a:rPr lang="de-AT"/>
              <a:pPr>
                <a:defRPr/>
              </a:pPr>
              <a:t>‹Nr.›</a:t>
            </a:fld>
            <a:endParaRPr lang="de-AT"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5" name="Rechteck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hteck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de-DE" smtClean="0"/>
              <a:t>Titelmasterformat durch Klicken bearbeiten</a:t>
            </a:r>
            <a:endParaRPr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de-DE" noProof="0" dirty="0" smtClean="0"/>
              <a:t>Bild durch Klicken auf Symbol hinzufügen</a:t>
            </a:r>
            <a:endParaRPr lang="en-US" noProof="0"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de-DE" smtClean="0"/>
              <a:t>Textmasterformate durch Klicken bearbeiten</a:t>
            </a:r>
          </a:p>
        </p:txBody>
      </p:sp>
      <p:sp>
        <p:nvSpPr>
          <p:cNvPr id="7" name="Datumsplatzhalter 4"/>
          <p:cNvSpPr>
            <a:spLocks noGrp="1"/>
          </p:cNvSpPr>
          <p:nvPr>
            <p:ph type="dt" sz="half" idx="10"/>
          </p:nvPr>
        </p:nvSpPr>
        <p:spPr>
          <a:xfrm>
            <a:off x="165100" y="1169988"/>
            <a:ext cx="2522538" cy="201612"/>
          </a:xfrm>
          <a:prstGeom prst="rect">
            <a:avLst/>
          </a:prstGeom>
        </p:spPr>
        <p:txBody>
          <a:bodyPr/>
          <a:lstStyle>
            <a:lvl1pPr>
              <a:defRPr/>
            </a:lvl1pPr>
          </a:lstStyle>
          <a:p>
            <a:pPr>
              <a:defRPr/>
            </a:pPr>
            <a:fld id="{861E1420-0389-445D-AE65-5E20BFC4B457}" type="datetime1">
              <a:rPr lang="de-DE" smtClean="0"/>
              <a:pPr>
                <a:defRPr/>
              </a:pPr>
              <a:t>14.08.2015</a:t>
            </a:fld>
            <a:endParaRPr lang="de-AT" dirty="0"/>
          </a:p>
        </p:txBody>
      </p:sp>
      <p:sp>
        <p:nvSpPr>
          <p:cNvPr id="8" name="Fußzeilenplatzhalter 5"/>
          <p:cNvSpPr>
            <a:spLocks noGrp="1"/>
          </p:cNvSpPr>
          <p:nvPr>
            <p:ph type="ftr" sz="quarter" idx="11"/>
          </p:nvPr>
        </p:nvSpPr>
        <p:spPr>
          <a:xfrm>
            <a:off x="3035300" y="1169988"/>
            <a:ext cx="5194300" cy="201612"/>
          </a:xfrm>
          <a:prstGeom prst="rect">
            <a:avLst/>
          </a:prstGeom>
        </p:spPr>
        <p:txBody>
          <a:bodyPr/>
          <a:lstStyle>
            <a:lvl1pPr>
              <a:defRPr>
                <a:solidFill>
                  <a:schemeClr val="bg1">
                    <a:shade val="50000"/>
                  </a:schemeClr>
                </a:solidFill>
              </a:defRPr>
            </a:lvl1pPr>
          </a:lstStyle>
          <a:p>
            <a:pPr>
              <a:defRPr/>
            </a:pPr>
            <a:r>
              <a:rPr lang="de-AT" dirty="0" smtClean="0"/>
              <a:t>office@vogl.or.at</a:t>
            </a:r>
            <a:endParaRPr lang="de-AT" dirty="0"/>
          </a:p>
        </p:txBody>
      </p:sp>
      <p:sp>
        <p:nvSpPr>
          <p:cNvPr id="9" name="Foliennummernplatzhalter 6"/>
          <p:cNvSpPr>
            <a:spLocks noGrp="1"/>
          </p:cNvSpPr>
          <p:nvPr>
            <p:ph type="sldNum" sz="quarter" idx="12"/>
          </p:nvPr>
        </p:nvSpPr>
        <p:spPr>
          <a:xfrm>
            <a:off x="8339138" y="1169988"/>
            <a:ext cx="733425" cy="201612"/>
          </a:xfrm>
          <a:prstGeom prst="rect">
            <a:avLst/>
          </a:prstGeom>
        </p:spPr>
        <p:txBody>
          <a:bodyPr/>
          <a:lstStyle>
            <a:lvl1pPr>
              <a:defRPr/>
            </a:lvl1pPr>
          </a:lstStyle>
          <a:p>
            <a:pPr>
              <a:defRPr/>
            </a:pPr>
            <a:fld id="{D1B49E81-6E9D-4806-9034-BC055BE99B31}" type="slidenum">
              <a:rPr lang="de-AT"/>
              <a:pPr>
                <a:defRPr/>
              </a:pPr>
              <a:t>‹Nr.›</a:t>
            </a:fld>
            <a:endParaRPr lang="de-AT"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hteck 6"/>
          <p:cNvSpPr/>
          <p:nvPr/>
        </p:nvSpPr>
        <p:spPr bwMode="ltGray">
          <a:xfrm>
            <a:off x="0" y="0"/>
            <a:ext cx="9144000" cy="1433513"/>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platzhalt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de-DE" smtClean="0"/>
              <a:t>Titelmasterformat durch Klicken bearbeiten</a:t>
            </a:r>
            <a:endParaRPr lang="en-US"/>
          </a:p>
        </p:txBody>
      </p:sp>
      <p:sp>
        <p:nvSpPr>
          <p:cNvPr id="1029" name="Textplatzhalter 2"/>
          <p:cNvSpPr>
            <a:spLocks noGrp="1"/>
          </p:cNvSpPr>
          <p:nvPr>
            <p:ph type="body" idx="1"/>
          </p:nvPr>
        </p:nvSpPr>
        <p:spPr bwMode="auto">
          <a:xfrm>
            <a:off x="457200" y="1774825"/>
            <a:ext cx="8229600" cy="4225943"/>
          </a:xfrm>
          <a:prstGeom prst="rect">
            <a:avLst/>
          </a:prstGeom>
          <a:noFill/>
          <a:ln w="9525">
            <a:noFill/>
            <a:miter lim="800000"/>
            <a:headEnd/>
            <a:tailEnd/>
          </a:ln>
        </p:spPr>
        <p:txBody>
          <a:bodyPr vert="horz" wrap="square" lIns="54864" tIns="91440" rIns="91440" bIns="45720" numCol="1" anchor="t" anchorCtr="0" compatLnSpc="1">
            <a:prstTxWarp prst="textNoShape">
              <a:avLst/>
            </a:prstTxWarp>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9" name="Fußzeilenplatzhalter 4"/>
          <p:cNvSpPr txBox="1">
            <a:spLocks/>
          </p:cNvSpPr>
          <p:nvPr userDrawn="1"/>
        </p:nvSpPr>
        <p:spPr>
          <a:xfrm>
            <a:off x="4429124" y="6369072"/>
            <a:ext cx="3719514"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AT" sz="1200" b="0" i="0" u="none" strike="noStrike" kern="1200" cap="none" spc="0" normalizeH="0" baseline="0" noProof="0" dirty="0" smtClean="0">
                <a:ln>
                  <a:noFill/>
                </a:ln>
                <a:solidFill>
                  <a:schemeClr val="tx1"/>
                </a:solidFill>
                <a:effectLst/>
                <a:uLnTx/>
                <a:uFillTx/>
                <a:latin typeface="+mj-lt"/>
                <a:ea typeface="+mn-ea"/>
                <a:cs typeface="+mn-cs"/>
              </a:rPr>
              <a:t>www.vogl.or.at        -     office@vogl.or.at      -  24.08.2015</a:t>
            </a:r>
            <a:endParaRPr kumimoji="0" lang="de-AT" sz="1200" b="0" i="0" u="none" strike="noStrike" kern="1200" cap="none" spc="0" normalizeH="0" baseline="0" noProof="0" dirty="0">
              <a:ln>
                <a:noFill/>
              </a:ln>
              <a:solidFill>
                <a:schemeClr val="tx1"/>
              </a:solidFill>
              <a:effectLst/>
              <a:uLnTx/>
              <a:uFillTx/>
              <a:latin typeface="+mj-lt"/>
              <a:ea typeface="+mn-ea"/>
              <a:cs typeface="+mn-cs"/>
            </a:endParaRPr>
          </a:p>
        </p:txBody>
      </p:sp>
      <p:sp>
        <p:nvSpPr>
          <p:cNvPr id="11" name="Foliennummernplatzhalter 5"/>
          <p:cNvSpPr txBox="1">
            <a:spLocks/>
          </p:cNvSpPr>
          <p:nvPr userDrawn="1"/>
        </p:nvSpPr>
        <p:spPr>
          <a:xfrm>
            <a:off x="8204200" y="6369072"/>
            <a:ext cx="733425" cy="274638"/>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ACC8CDC-20C4-4ED8-A32D-0F97787B2B5B}" type="slidenum">
              <a:rPr kumimoji="0" lang="de-AT" sz="1200" b="0" i="0" u="none" strike="noStrike" kern="1200" cap="none" spc="0" normalizeH="0" baseline="0" noProof="0" smtClean="0">
                <a:ln>
                  <a:noFill/>
                </a:ln>
                <a:solidFill>
                  <a:schemeClr val="tx1"/>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‹Nr.›</a:t>
            </a:fld>
            <a:endParaRPr kumimoji="0" lang="de-AT" sz="1200" b="0" i="0" u="none" strike="noStrike" kern="1200" cap="none" spc="0" normalizeH="0" baseline="0" noProof="0" dirty="0">
              <a:ln>
                <a:noFill/>
              </a:ln>
              <a:solidFill>
                <a:schemeClr val="tx1"/>
              </a:solidFill>
              <a:effectLst/>
              <a:uLnTx/>
              <a:uFillTx/>
              <a:latin typeface="+mj-lt"/>
              <a:ea typeface="+mn-ea"/>
              <a:cs typeface="+mn-cs"/>
            </a:endParaRPr>
          </a:p>
        </p:txBody>
      </p:sp>
      <p:pic>
        <p:nvPicPr>
          <p:cNvPr id="12" name="Grafik 11" descr="VOGL_Rechtsanwalt_GmbH_sw.jpg"/>
          <p:cNvPicPr>
            <a:picLocks noChangeAspect="1"/>
          </p:cNvPicPr>
          <p:nvPr userDrawn="1"/>
        </p:nvPicPr>
        <p:blipFill>
          <a:blip r:embed="rId13" cstate="print"/>
          <a:stretch>
            <a:fillRect/>
          </a:stretch>
        </p:blipFill>
        <p:spPr>
          <a:xfrm>
            <a:off x="214282" y="6072206"/>
            <a:ext cx="2714612" cy="591372"/>
          </a:xfrm>
          <a:prstGeom prst="rect">
            <a:avLst/>
          </a:prstGeom>
        </p:spPr>
      </p:pic>
      <p:pic>
        <p:nvPicPr>
          <p:cNvPr id="2050" name="Picture 2"/>
          <p:cNvPicPr>
            <a:picLocks noChangeAspect="1" noChangeArrowheads="1"/>
          </p:cNvPicPr>
          <p:nvPr userDrawn="1"/>
        </p:nvPicPr>
        <p:blipFill>
          <a:blip r:embed="rId14" cstate="print"/>
          <a:srcRect/>
          <a:stretch>
            <a:fillRect/>
          </a:stretch>
        </p:blipFill>
        <p:spPr bwMode="auto">
          <a:xfrm>
            <a:off x="6228184" y="260648"/>
            <a:ext cx="2738392" cy="54178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fade/>
  </p:transition>
  <p:hf hdr="0" dt="0"/>
  <p:txStyles>
    <p:titleStyle>
      <a:lvl1pPr algn="l" rtl="0" eaLnBrk="0" fontAlgn="base" hangingPunct="0">
        <a:spcBef>
          <a:spcPct val="0"/>
        </a:spcBef>
        <a:spcAft>
          <a:spcPct val="0"/>
        </a:spcAft>
        <a:defRPr sz="4500" b="1" kern="1200">
          <a:solidFill>
            <a:srgbClr val="DDDDDD"/>
          </a:solidFill>
          <a:latin typeface="+mj-lt"/>
          <a:ea typeface="+mj-ea"/>
          <a:cs typeface="+mj-cs"/>
        </a:defRPr>
      </a:lvl1pPr>
      <a:lvl2pPr algn="l" rtl="0" eaLnBrk="0" fontAlgn="base" hangingPunct="0">
        <a:spcBef>
          <a:spcPct val="0"/>
        </a:spcBef>
        <a:spcAft>
          <a:spcPct val="0"/>
        </a:spcAft>
        <a:defRPr sz="4500" b="1">
          <a:solidFill>
            <a:srgbClr val="DDDDDD"/>
          </a:solidFill>
          <a:latin typeface="Corbel" pitchFamily="34" charset="0"/>
        </a:defRPr>
      </a:lvl2pPr>
      <a:lvl3pPr algn="l" rtl="0" eaLnBrk="0" fontAlgn="base" hangingPunct="0">
        <a:spcBef>
          <a:spcPct val="0"/>
        </a:spcBef>
        <a:spcAft>
          <a:spcPct val="0"/>
        </a:spcAft>
        <a:defRPr sz="4500" b="1">
          <a:solidFill>
            <a:srgbClr val="DDDDDD"/>
          </a:solidFill>
          <a:latin typeface="Corbel" pitchFamily="34" charset="0"/>
        </a:defRPr>
      </a:lvl3pPr>
      <a:lvl4pPr algn="l" rtl="0" eaLnBrk="0" fontAlgn="base" hangingPunct="0">
        <a:spcBef>
          <a:spcPct val="0"/>
        </a:spcBef>
        <a:spcAft>
          <a:spcPct val="0"/>
        </a:spcAft>
        <a:defRPr sz="4500" b="1">
          <a:solidFill>
            <a:srgbClr val="DDDDDD"/>
          </a:solidFill>
          <a:latin typeface="Corbel" pitchFamily="34" charset="0"/>
        </a:defRPr>
      </a:lvl4pPr>
      <a:lvl5pPr algn="l" rtl="0" eaLnBrk="0" fontAlgn="base" hangingPunct="0">
        <a:spcBef>
          <a:spcPct val="0"/>
        </a:spcBef>
        <a:spcAft>
          <a:spcPct val="0"/>
        </a:spcAft>
        <a:defRPr sz="4500" b="1">
          <a:solidFill>
            <a:srgbClr val="DDDDDD"/>
          </a:solidFill>
          <a:latin typeface="Corbel" pitchFamily="34" charset="0"/>
        </a:defRPr>
      </a:lvl5pPr>
      <a:lvl6pPr marL="457200" algn="l" rtl="0" fontAlgn="base">
        <a:spcBef>
          <a:spcPct val="0"/>
        </a:spcBef>
        <a:spcAft>
          <a:spcPct val="0"/>
        </a:spcAft>
        <a:defRPr sz="4500" b="1">
          <a:solidFill>
            <a:srgbClr val="DDDDDD"/>
          </a:solidFill>
          <a:latin typeface="Corbel" pitchFamily="34" charset="0"/>
        </a:defRPr>
      </a:lvl6pPr>
      <a:lvl7pPr marL="914400" algn="l" rtl="0" fontAlgn="base">
        <a:spcBef>
          <a:spcPct val="0"/>
        </a:spcBef>
        <a:spcAft>
          <a:spcPct val="0"/>
        </a:spcAft>
        <a:defRPr sz="4500" b="1">
          <a:solidFill>
            <a:srgbClr val="DDDDDD"/>
          </a:solidFill>
          <a:latin typeface="Corbel" pitchFamily="34" charset="0"/>
        </a:defRPr>
      </a:lvl7pPr>
      <a:lvl8pPr marL="1371600" algn="l" rtl="0" fontAlgn="base">
        <a:spcBef>
          <a:spcPct val="0"/>
        </a:spcBef>
        <a:spcAft>
          <a:spcPct val="0"/>
        </a:spcAft>
        <a:defRPr sz="4500" b="1">
          <a:solidFill>
            <a:srgbClr val="DDDDDD"/>
          </a:solidFill>
          <a:latin typeface="Corbel" pitchFamily="34" charset="0"/>
        </a:defRPr>
      </a:lvl8pPr>
      <a:lvl9pPr marL="1828800" algn="l" rtl="0" fontAlgn="base">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2800" kern="1200">
          <a:solidFill>
            <a:schemeClr val="tx1"/>
          </a:solidFill>
          <a:latin typeface="Arial" pitchFamily="34" charset="0"/>
          <a:ea typeface="+mn-ea"/>
          <a:cs typeface="Arial" pitchFamily="34" charset="0"/>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Arial" pitchFamily="34" charset="0"/>
          <a:ea typeface="+mn-ea"/>
          <a:cs typeface="Arial" pitchFamily="34" charset="0"/>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tx1"/>
          </a:solidFill>
          <a:latin typeface="Arial" pitchFamily="34" charset="0"/>
          <a:ea typeface="+mn-ea"/>
          <a:cs typeface="Arial" pitchFamily="34" charset="0"/>
        </a:defRPr>
      </a:lvl3pPr>
      <a:lvl4pPr marL="1216025" indent="-182563" algn="l" rtl="0" eaLnBrk="0" fontAlgn="base" hangingPunct="0">
        <a:spcBef>
          <a:spcPct val="20000"/>
        </a:spcBef>
        <a:spcAft>
          <a:spcPct val="0"/>
        </a:spcAft>
        <a:buClr>
          <a:srgbClr val="808080"/>
        </a:buClr>
        <a:buFont typeface="Arial" charset="0"/>
        <a:buChar char="▪"/>
        <a:defRPr sz="2200" kern="1200">
          <a:solidFill>
            <a:schemeClr val="tx1"/>
          </a:solidFill>
          <a:latin typeface="Arial" pitchFamily="34" charset="0"/>
          <a:ea typeface="+mn-ea"/>
          <a:cs typeface="Arial" pitchFamily="34" charset="0"/>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tx1"/>
          </a:solidFill>
          <a:latin typeface="Arial" pitchFamily="34" charset="0"/>
          <a:ea typeface="+mn-ea"/>
          <a:cs typeface="Arial"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3"/>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71500" y="-349250"/>
            <a:ext cx="10533063" cy="729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feld 1"/>
          <p:cNvSpPr txBox="1">
            <a:spLocks noChangeArrowheads="1"/>
          </p:cNvSpPr>
          <p:nvPr/>
        </p:nvSpPr>
        <p:spPr bwMode="auto">
          <a:xfrm>
            <a:off x="581025" y="3390900"/>
            <a:ext cx="507047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de-AT" altLang="de-DE" sz="4000" dirty="0">
                <a:latin typeface="Century Gothic" pitchFamily="34" charset="0"/>
              </a:rPr>
              <a:t>Dr. </a:t>
            </a:r>
          </a:p>
          <a:p>
            <a:pPr>
              <a:buFontTx/>
              <a:buNone/>
            </a:pPr>
            <a:r>
              <a:rPr lang="de-AT" altLang="de-DE" sz="4000" b="1" dirty="0">
                <a:latin typeface="Century Gothic" pitchFamily="34" charset="0"/>
              </a:rPr>
              <a:t>Hans-Jörg VOGL </a:t>
            </a:r>
          </a:p>
          <a:p>
            <a:pPr>
              <a:buFontTx/>
              <a:buNone/>
            </a:pPr>
            <a:r>
              <a:rPr lang="de-AT" altLang="de-DE" sz="4000" dirty="0">
                <a:latin typeface="Century Gothic" pitchFamily="34" charset="0"/>
              </a:rPr>
              <a:t>Rechtsanwalt</a:t>
            </a:r>
          </a:p>
        </p:txBody>
      </p:sp>
      <p:pic>
        <p:nvPicPr>
          <p:cNvPr id="2052" name="Picture 2" descr="vmk_logo_RZ_CMYK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823913"/>
            <a:ext cx="4344988" cy="966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573189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b="1" dirty="0" smtClean="0"/>
              <a:t>Haftung</a:t>
            </a:r>
          </a:p>
          <a:p>
            <a:pPr marL="534988" lvl="1" indent="-11113">
              <a:buNone/>
            </a:pPr>
            <a:r>
              <a:rPr lang="de-DE" dirty="0" smtClean="0"/>
              <a:t>Nebst der </a:t>
            </a:r>
            <a:r>
              <a:rPr lang="de-DE" b="1" dirty="0" smtClean="0"/>
              <a:t>Eigenhaftung des Agenten</a:t>
            </a:r>
            <a:r>
              <a:rPr lang="de-DE" dirty="0" smtClean="0"/>
              <a:t> bei Verstoß gegen die Bestimmungen der GewO nach § 137 ff </a:t>
            </a:r>
            <a:r>
              <a:rPr lang="de-DE" b="1" dirty="0" smtClean="0"/>
              <a:t>haftet auch der Versicherer</a:t>
            </a:r>
            <a:r>
              <a:rPr lang="de-DE" dirty="0" smtClean="0"/>
              <a:t> für Fehlverhalten des Agenten, da der Agent gemäß § 43 VersVG in Analogie zu § 1313 a ABGB als Erfüllungsgehilfe der Versicherung anzusehen ist.</a:t>
            </a:r>
          </a:p>
        </p:txBody>
      </p:sp>
      <p:sp>
        <p:nvSpPr>
          <p:cNvPr id="3" name="Titel 2"/>
          <p:cNvSpPr>
            <a:spLocks noGrp="1"/>
          </p:cNvSpPr>
          <p:nvPr>
            <p:ph type="title"/>
          </p:nvPr>
        </p:nvSpPr>
        <p:spPr/>
        <p:txBody>
          <a:bodyPr>
            <a:normAutofit/>
          </a:bodyPr>
          <a:lstStyle/>
          <a:p>
            <a:r>
              <a:rPr lang="de-DE" sz="36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b="1" dirty="0" smtClean="0"/>
              <a:t>Der fremdbeeinflusste Agent</a:t>
            </a:r>
            <a:endParaRPr lang="de-DE" dirty="0" smtClean="0"/>
          </a:p>
          <a:p>
            <a:pPr>
              <a:spcAft>
                <a:spcPts val="0"/>
              </a:spcAft>
              <a:buNone/>
            </a:pPr>
            <a:r>
              <a:rPr lang="de-DE" sz="2000" dirty="0" smtClean="0"/>
              <a:t>Entlohnung des Agenten besteht etwa bei der UNIQA aus</a:t>
            </a:r>
          </a:p>
          <a:p>
            <a:pPr lvl="1">
              <a:spcBef>
                <a:spcPts val="0"/>
              </a:spcBef>
            </a:pPr>
            <a:r>
              <a:rPr lang="de-DE" sz="1800" dirty="0" smtClean="0"/>
              <a:t>Rating</a:t>
            </a:r>
          </a:p>
          <a:p>
            <a:pPr lvl="1">
              <a:spcBef>
                <a:spcPts val="0"/>
              </a:spcBef>
            </a:pPr>
            <a:r>
              <a:rPr lang="de-DE" sz="1800" dirty="0" smtClean="0"/>
              <a:t>Wachstumsbonifikation </a:t>
            </a:r>
          </a:p>
          <a:p>
            <a:pPr lvl="1">
              <a:spcBef>
                <a:spcPts val="0"/>
              </a:spcBef>
            </a:pPr>
            <a:r>
              <a:rPr lang="de-DE" sz="1800" dirty="0" smtClean="0"/>
              <a:t>Ertragsturbo aus Wachstumsbonifikation</a:t>
            </a:r>
          </a:p>
          <a:p>
            <a:pPr lvl="1">
              <a:spcBef>
                <a:spcPts val="0"/>
              </a:spcBef>
            </a:pPr>
            <a:r>
              <a:rPr lang="de-DE" sz="1800" dirty="0" smtClean="0"/>
              <a:t>Vertriebs- Deckungsbeitrag</a:t>
            </a:r>
          </a:p>
          <a:p>
            <a:pPr lvl="1">
              <a:spcBef>
                <a:spcPts val="0"/>
              </a:spcBef>
            </a:pPr>
            <a:r>
              <a:rPr lang="de-DE" sz="1800" dirty="0" smtClean="0"/>
              <a:t>CRM Prämie</a:t>
            </a:r>
          </a:p>
          <a:p>
            <a:pPr lvl="1">
              <a:spcBef>
                <a:spcPts val="0"/>
              </a:spcBef>
            </a:pPr>
            <a:r>
              <a:rPr lang="de-DE" sz="1800" dirty="0" smtClean="0"/>
              <a:t>Strategie-Produktförderung</a:t>
            </a:r>
          </a:p>
          <a:p>
            <a:pPr lvl="1">
              <a:spcBef>
                <a:spcPts val="0"/>
              </a:spcBef>
            </a:pPr>
            <a:r>
              <a:rPr lang="de-DE" sz="1800" dirty="0" smtClean="0"/>
              <a:t>Geschäftsfallvergütung</a:t>
            </a:r>
          </a:p>
          <a:p>
            <a:pPr lvl="1">
              <a:spcBef>
                <a:spcPts val="0"/>
              </a:spcBef>
            </a:pPr>
            <a:r>
              <a:rPr lang="de-DE" sz="1800" dirty="0" smtClean="0"/>
              <a:t>Basiszuschuss</a:t>
            </a:r>
          </a:p>
          <a:p>
            <a:pPr lvl="1">
              <a:spcBef>
                <a:spcPts val="0"/>
              </a:spcBef>
            </a:pPr>
            <a:r>
              <a:rPr lang="de-DE" sz="1800" dirty="0" smtClean="0"/>
              <a:t>Zukunftssicherung</a:t>
            </a:r>
          </a:p>
          <a:p>
            <a:pPr lvl="1">
              <a:spcBef>
                <a:spcPts val="0"/>
              </a:spcBef>
            </a:pPr>
            <a:r>
              <a:rPr lang="de-DE" sz="1800" dirty="0" smtClean="0"/>
              <a:t>Abschlussprovisionen</a:t>
            </a:r>
          </a:p>
          <a:p>
            <a:pPr lvl="1">
              <a:spcBef>
                <a:spcPts val="0"/>
              </a:spcBef>
            </a:pPr>
            <a:r>
              <a:rPr lang="de-DE" sz="1800" dirty="0" smtClean="0"/>
              <a:t>Folgeprovisionen</a:t>
            </a:r>
          </a:p>
        </p:txBody>
      </p:sp>
      <p:sp>
        <p:nvSpPr>
          <p:cNvPr id="3" name="Titel 2"/>
          <p:cNvSpPr>
            <a:spLocks noGrp="1"/>
          </p:cNvSpPr>
          <p:nvPr>
            <p:ph type="title"/>
          </p:nvPr>
        </p:nvSpPr>
        <p:spPr/>
        <p:txBody>
          <a:bodyPr>
            <a:normAutofit/>
          </a:bodyPr>
          <a:lstStyle/>
          <a:p>
            <a:r>
              <a:rPr lang="de-DE" sz="36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endParaRPr lang="de-DE" sz="2000" dirty="0" smtClean="0"/>
          </a:p>
          <a:p>
            <a:pPr marL="361950" indent="-274638"/>
            <a:r>
              <a:rPr lang="de-DE" sz="2000" dirty="0" smtClean="0"/>
              <a:t>Dies ist ein klassischer Fall des „oversteerings“. Die VU glaubt, durch diese Steuerungsmöglichkeiten den Vertrieb durch die Agenten lenken zu können. Agent muss bisweilen Produkte verkaufen, welche für den Kunden keinen Sinn machen. </a:t>
            </a:r>
          </a:p>
          <a:p>
            <a:pPr marL="361950" indent="-274638"/>
            <a:r>
              <a:rPr lang="de-DE" sz="2000" dirty="0" smtClean="0"/>
              <a:t>Oft erhält der Kunde Produkte, die er nicht braucht oder überteuert sind, damit die Versicherung ihre Gewinne einfahren kann.</a:t>
            </a:r>
          </a:p>
          <a:p>
            <a:pPr marL="90488" indent="7938">
              <a:buNone/>
            </a:pPr>
            <a:r>
              <a:rPr lang="de-DE" sz="2000" dirty="0" smtClean="0"/>
              <a:t> </a:t>
            </a:r>
          </a:p>
          <a:p>
            <a:pPr marL="90488" indent="7938">
              <a:buNone/>
            </a:pPr>
            <a:endParaRPr lang="de-DE" sz="2000" dirty="0"/>
          </a:p>
        </p:txBody>
      </p:sp>
      <p:sp>
        <p:nvSpPr>
          <p:cNvPr id="3" name="Titel 2"/>
          <p:cNvSpPr>
            <a:spLocks noGrp="1"/>
          </p:cNvSpPr>
          <p:nvPr>
            <p:ph type="title"/>
          </p:nvPr>
        </p:nvSpPr>
        <p:spPr/>
        <p:txBody>
          <a:bodyPr>
            <a:normAutofit/>
          </a:bodyPr>
          <a:lstStyle/>
          <a:p>
            <a:r>
              <a:rPr lang="de-DE" sz="36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r>
              <a:rPr lang="de-DE" sz="2000" b="1" dirty="0" smtClean="0"/>
              <a:t>Schriftsatz der beklagten Partei vom im Verfahren 8 </a:t>
            </a:r>
            <a:r>
              <a:rPr lang="de-DE" sz="2000" b="1" dirty="0" err="1" smtClean="0"/>
              <a:t>Cg</a:t>
            </a:r>
            <a:r>
              <a:rPr lang="de-DE" sz="2000" b="1" dirty="0" smtClean="0"/>
              <a:t> 200/13g</a:t>
            </a:r>
            <a:br>
              <a:rPr lang="de-DE" sz="2000" b="1" dirty="0" smtClean="0"/>
            </a:br>
            <a:r>
              <a:rPr lang="de-DE" sz="2000" b="1" dirty="0" smtClean="0"/>
              <a:t>vom 16.06.2014</a:t>
            </a:r>
          </a:p>
          <a:p>
            <a:endParaRPr lang="de-DE" sz="2000" b="1" dirty="0" smtClean="0"/>
          </a:p>
          <a:p>
            <a:r>
              <a:rPr lang="de-DE" sz="2000" i="1" dirty="0" smtClean="0"/>
              <a:t>Herr B. ist bei der Beklagten in einem aufrechten Angestelltenverhältnis und war dies auch zum Zeitpunkt des Vertragsabschlusses und </a:t>
            </a:r>
            <a:r>
              <a:rPr lang="de-DE" sz="2000" b="1" i="1" dirty="0" smtClean="0"/>
              <a:t>daher nicht Agent</a:t>
            </a:r>
            <a:r>
              <a:rPr lang="de-DE" sz="2000" i="1" dirty="0" smtClean="0"/>
              <a:t>.</a:t>
            </a:r>
          </a:p>
          <a:p>
            <a:endParaRPr lang="de-DE" sz="2000" i="1" dirty="0" smtClean="0"/>
          </a:p>
          <a:p>
            <a:r>
              <a:rPr lang="de-DE" sz="2000" i="1" dirty="0" smtClean="0"/>
              <a:t>Herr S. war aber wohl, was gegenständlichen Urkunden zu entnehmen ist, für den Kläger tätig, weshalb dessen Erklärungen dem Kläger nicht jedoch der Beklagten zuzurechnen sind.</a:t>
            </a:r>
          </a:p>
        </p:txBody>
      </p:sp>
      <p:sp>
        <p:nvSpPr>
          <p:cNvPr id="3" name="Titel 2"/>
          <p:cNvSpPr>
            <a:spLocks noGrp="1"/>
          </p:cNvSpPr>
          <p:nvPr>
            <p:ph type="title"/>
          </p:nvPr>
        </p:nvSpPr>
        <p:spPr/>
        <p:txBody>
          <a:bodyPr>
            <a:normAutofit/>
          </a:bodyPr>
          <a:lstStyle/>
          <a:p>
            <a:r>
              <a:rPr lang="de-DE" sz="32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lvl="0"/>
            <a:r>
              <a:rPr lang="de-DE" sz="2000" dirty="0" smtClean="0"/>
              <a:t>Der Makler ist unabhängig</a:t>
            </a:r>
          </a:p>
          <a:p>
            <a:pPr lvl="0"/>
            <a:r>
              <a:rPr lang="de-DE" sz="2000" dirty="0" smtClean="0"/>
              <a:t>Der Makler hat eine umfangreiche Erkundigungspflicht. Sie besteht u.a. aus einer Besichtigungs-, Dokumenten-, weitergehenden Risikoanalyse etc. </a:t>
            </a:r>
          </a:p>
          <a:p>
            <a:pPr lvl="0"/>
            <a:r>
              <a:rPr lang="de-DE" sz="2000" dirty="0" smtClean="0"/>
              <a:t>Der Makler schuldet ein Deckungskonzept nach dem Schlagwort „best advice“</a:t>
            </a:r>
          </a:p>
          <a:p>
            <a:pPr lvl="0"/>
            <a:r>
              <a:rPr lang="de-DE" sz="2000" dirty="0" smtClean="0"/>
              <a:t>Makler hat ein wesentlich besseres wording etwa</a:t>
            </a:r>
          </a:p>
          <a:p>
            <a:pPr lvl="2"/>
            <a:r>
              <a:rPr lang="de-DE" sz="2000" dirty="0" smtClean="0"/>
              <a:t>Maklerklausel, Anerkennungsklausel, Gefahrenerhöhungsklausel, Neuwertklausel etc.</a:t>
            </a:r>
          </a:p>
          <a:p>
            <a:pPr lvl="2"/>
            <a:r>
              <a:rPr lang="de-DE" sz="2000" dirty="0" smtClean="0"/>
              <a:t>Einige Institutionen, etwa ÖVM, IGV bieten ein gesamtes </a:t>
            </a:r>
            <a:r>
              <a:rPr lang="de-DE" sz="2000" dirty="0" err="1" smtClean="0"/>
              <a:t>Klauselpaket</a:t>
            </a:r>
            <a:r>
              <a:rPr lang="de-DE" sz="2000" dirty="0" smtClean="0"/>
              <a:t> an.</a:t>
            </a:r>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lvl="0"/>
            <a:r>
              <a:rPr lang="de-DE" sz="2000" dirty="0" smtClean="0"/>
              <a:t>Da der Makler unabhängig ist, kann er unter den besten Versicherungsprodukten aussuchen.</a:t>
            </a:r>
          </a:p>
          <a:p>
            <a:pPr lvl="0"/>
            <a:r>
              <a:rPr lang="de-DE" sz="2000" dirty="0" smtClean="0"/>
              <a:t>Der Makler ist an keine Verkaufsvorgaben und Zielvorgaben der Versicherung gebunden.</a:t>
            </a:r>
          </a:p>
          <a:p>
            <a:pPr lvl="0"/>
            <a:r>
              <a:rPr lang="de-DE" sz="2000" dirty="0" smtClean="0"/>
              <a:t>Die Haftung des Maklers ist viel strenger, als die Haftung des Agenten.</a:t>
            </a:r>
          </a:p>
          <a:p>
            <a:endParaRPr lang="de-DE" sz="2000" dirty="0" smtClean="0"/>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b="1" dirty="0" smtClean="0"/>
              <a:t>Maklerhaftung –  7 Ob 156/14 </a:t>
            </a:r>
            <a:r>
              <a:rPr lang="de-DE" sz="2000" dirty="0" smtClean="0"/>
              <a:t>(falsche Quadratmeter)</a:t>
            </a:r>
            <a:endParaRPr lang="de-DE" dirty="0" smtClean="0"/>
          </a:p>
          <a:p>
            <a:pPr marL="446088" lvl="0" indent="-358775">
              <a:tabLst>
                <a:tab pos="446088" algn="l"/>
                <a:tab pos="1882775" algn="l"/>
                <a:tab pos="7718425" algn="r"/>
              </a:tabLst>
            </a:pPr>
            <a:r>
              <a:rPr lang="de-DE" sz="2000" dirty="0" smtClean="0"/>
              <a:t>2011:	Auftrag an die Maklerin: Wechsel der 	Feuerversicherung</a:t>
            </a:r>
          </a:p>
          <a:p>
            <a:pPr marL="446088" lvl="0" indent="-358775">
              <a:tabLst>
                <a:tab pos="446088" algn="l"/>
                <a:tab pos="1882775" algn="l"/>
                <a:tab pos="7718425" algn="r"/>
              </a:tabLst>
            </a:pPr>
            <a:r>
              <a:rPr lang="de-DE" sz="2000" dirty="0" smtClean="0"/>
              <a:t>März 2011:		Übermittlung eines Versicherungsformulars an den VN, 	mit der Bitte die Quadratmeteranzahl von </a:t>
            </a:r>
            <a:br>
              <a:rPr lang="de-DE" sz="2000" dirty="0" smtClean="0"/>
            </a:br>
            <a:r>
              <a:rPr lang="de-DE" sz="2000" dirty="0" smtClean="0"/>
              <a:t>		</a:t>
            </a:r>
            <a:r>
              <a:rPr lang="de-DE" sz="2000" b="1" dirty="0" smtClean="0"/>
              <a:t>495 m² </a:t>
            </a:r>
            <a:br>
              <a:rPr lang="de-DE" sz="2000" b="1" dirty="0" smtClean="0"/>
            </a:br>
            <a:r>
              <a:rPr lang="de-DE" sz="2000" dirty="0" smtClean="0"/>
              <a:t>	zu überprüfen.</a:t>
            </a:r>
          </a:p>
          <a:p>
            <a:pPr lvl="0">
              <a:tabLst>
                <a:tab pos="446088" algn="l"/>
                <a:tab pos="1882775" algn="l"/>
                <a:tab pos="7718425" algn="r"/>
              </a:tabLst>
            </a:pPr>
            <a:r>
              <a:rPr lang="de-DE" sz="2000" dirty="0" smtClean="0"/>
              <a:t>27.8.2011:	Einreichen eines Versicherungsantrages mit einer 			Quadratmeteranzahl von</a:t>
            </a:r>
            <a:br>
              <a:rPr lang="de-DE" sz="2000" dirty="0" smtClean="0"/>
            </a:br>
            <a:r>
              <a:rPr lang="de-DE" sz="2000" dirty="0" smtClean="0"/>
              <a:t>			</a:t>
            </a:r>
            <a:r>
              <a:rPr lang="de-DE" sz="2000" b="1" dirty="0" smtClean="0"/>
              <a:t>369 m²</a:t>
            </a:r>
            <a:br>
              <a:rPr lang="de-DE" sz="2000" b="1" dirty="0" smtClean="0"/>
            </a:br>
            <a:r>
              <a:rPr lang="de-DE" sz="2000" dirty="0" smtClean="0"/>
              <a:t>		(Maklerin hat eine Geschoßfläche übersehen) </a:t>
            </a:r>
            <a:endParaRPr lang="de-DE" sz="1800" dirty="0" smtClean="0"/>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lvl="0">
              <a:tabLst>
                <a:tab pos="1882775" algn="l"/>
                <a:tab pos="7718425" algn="r"/>
              </a:tabLst>
            </a:pPr>
            <a:r>
              <a:rPr lang="de-DE" sz="2000" dirty="0" smtClean="0"/>
              <a:t>4.1.2012:	Brand; Anlässlich der Begutachtung stellte sich eine 	Bruttogeschossfläche von </a:t>
            </a:r>
            <a:br>
              <a:rPr lang="de-DE" sz="2000" dirty="0" smtClean="0"/>
            </a:br>
            <a:r>
              <a:rPr lang="de-DE" sz="2000" dirty="0" smtClean="0"/>
              <a:t>		</a:t>
            </a:r>
            <a:r>
              <a:rPr lang="de-DE" sz="2000" b="1" dirty="0" smtClean="0"/>
              <a:t>792  m²</a:t>
            </a:r>
            <a:br>
              <a:rPr lang="de-DE" sz="2000" b="1" dirty="0" smtClean="0"/>
            </a:br>
            <a:r>
              <a:rPr lang="de-DE" sz="2000" dirty="0" smtClean="0"/>
              <a:t>	heraus.</a:t>
            </a:r>
          </a:p>
          <a:p>
            <a:pPr marL="177800" indent="7938">
              <a:buNone/>
              <a:tabLst>
                <a:tab pos="1698625" algn="l"/>
                <a:tab pos="7718425" algn="r"/>
              </a:tabLst>
            </a:pPr>
            <a:r>
              <a:rPr lang="de-DE" sz="2200" dirty="0" smtClean="0"/>
              <a:t>Der VN nahm die Maklerin in Anspruch. Die Maklerin brachte vor, vor Abschluss der Versicherung alles Punkt für Punkt genau mit dem Kläger besprochen zu haben.</a:t>
            </a:r>
          </a:p>
          <a:p>
            <a:pPr marL="177800" indent="7938">
              <a:buNone/>
              <a:tabLst>
                <a:tab pos="1698625" algn="l"/>
                <a:tab pos="7718425" algn="r"/>
              </a:tabLst>
            </a:pPr>
            <a:r>
              <a:rPr lang="de-DE" sz="2200" dirty="0" smtClean="0"/>
              <a:t>Die </a:t>
            </a:r>
            <a:r>
              <a:rPr lang="de-DE" sz="2200" b="1" dirty="0" smtClean="0"/>
              <a:t>I. Instanz</a:t>
            </a:r>
            <a:r>
              <a:rPr lang="de-DE" sz="2200" dirty="0" smtClean="0"/>
              <a:t> verurteilte die Maklerin für den Unterversicherungsschaden, welcher aus der Differenz zwischen </a:t>
            </a:r>
            <a:r>
              <a:rPr lang="de-DE" sz="2200" b="1" dirty="0" smtClean="0"/>
              <a:t>369 m² </a:t>
            </a:r>
            <a:r>
              <a:rPr lang="de-DE" sz="2200" dirty="0" smtClean="0"/>
              <a:t>und </a:t>
            </a:r>
            <a:r>
              <a:rPr lang="de-DE" sz="2200" b="1" dirty="0" smtClean="0"/>
              <a:t>495 m² </a:t>
            </a:r>
            <a:r>
              <a:rPr lang="de-DE" sz="2200" dirty="0" smtClean="0"/>
              <a:t>entstand.</a:t>
            </a:r>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90488" indent="7938">
              <a:buNone/>
            </a:pPr>
            <a:r>
              <a:rPr lang="de-DE" sz="2200" dirty="0" smtClean="0"/>
              <a:t>Die </a:t>
            </a:r>
            <a:r>
              <a:rPr lang="de-DE" sz="2200" b="1" dirty="0" smtClean="0"/>
              <a:t>II. Instanz</a:t>
            </a:r>
            <a:r>
              <a:rPr lang="de-DE" sz="2200" dirty="0" smtClean="0"/>
              <a:t> sprach dem VN den vollen Unterversicherungsschaden (Differenz war </a:t>
            </a:r>
            <a:r>
              <a:rPr lang="de-DE" sz="2200" b="1" dirty="0" smtClean="0"/>
              <a:t>369 m² </a:t>
            </a:r>
            <a:r>
              <a:rPr lang="de-DE" sz="2200" dirty="0" smtClean="0"/>
              <a:t>auf </a:t>
            </a:r>
            <a:r>
              <a:rPr lang="de-DE" sz="2200" b="1" dirty="0" smtClean="0"/>
              <a:t>792 m²</a:t>
            </a:r>
            <a:r>
              <a:rPr lang="de-DE" sz="2200" dirty="0" smtClean="0"/>
              <a:t>) zu. Die Maklerin hätte keine Baupläne gehabt, nicht ausführlich nach der Quadratmeteranzahl gefragt, sie hätte auf eine mögliche Unterversicherung nicht hingewiesen.</a:t>
            </a:r>
          </a:p>
          <a:p>
            <a:pPr marL="90488" indent="7938">
              <a:buNone/>
            </a:pPr>
            <a:r>
              <a:rPr lang="de-DE" sz="2200" dirty="0" smtClean="0"/>
              <a:t>Der </a:t>
            </a:r>
            <a:r>
              <a:rPr lang="de-DE" sz="2200" b="1" dirty="0" smtClean="0"/>
              <a:t>OGH</a:t>
            </a:r>
            <a:r>
              <a:rPr lang="de-DE" sz="2200" dirty="0" smtClean="0"/>
              <a:t> hat das erstinstanzliche Urteil wieder hergestellt. Die Maklerin sei nicht verpflichtet sich darüber zu erkundigen, ob die Informationen des Versicherungsnehmers wahr seien.</a:t>
            </a:r>
          </a:p>
          <a:p>
            <a:pPr marL="90488" indent="7938">
              <a:buNone/>
            </a:pPr>
            <a:r>
              <a:rPr lang="de-DE" sz="2200" dirty="0" smtClean="0"/>
              <a:t>Eine Flächendifferenz von </a:t>
            </a:r>
            <a:r>
              <a:rPr lang="de-DE" sz="2200" b="1" dirty="0" smtClean="0"/>
              <a:t>300 m² </a:t>
            </a:r>
            <a:r>
              <a:rPr lang="de-DE" sz="2200" dirty="0" smtClean="0"/>
              <a:t>hätte der Maklerin nicht auffallen müssen.</a:t>
            </a:r>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87313" indent="-1588">
              <a:buNone/>
            </a:pPr>
            <a:endParaRPr lang="de-DE" sz="1600" dirty="0" smtClean="0"/>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grpSp>
        <p:nvGrpSpPr>
          <p:cNvPr id="9" name="Gruppieren 8"/>
          <p:cNvGrpSpPr/>
          <p:nvPr/>
        </p:nvGrpSpPr>
        <p:grpSpPr>
          <a:xfrm>
            <a:off x="467544" y="1556792"/>
            <a:ext cx="8192269" cy="4091682"/>
            <a:chOff x="467544" y="1556792"/>
            <a:chExt cx="8192269" cy="4091682"/>
          </a:xfrm>
        </p:grpSpPr>
        <p:pic>
          <p:nvPicPr>
            <p:cNvPr id="3076" name="Picture 4"/>
            <p:cNvPicPr>
              <a:picLocks noChangeAspect="1" noChangeArrowheads="1"/>
            </p:cNvPicPr>
            <p:nvPr/>
          </p:nvPicPr>
          <p:blipFill>
            <a:blip r:embed="rId2" cstate="print"/>
            <a:srcRect/>
            <a:stretch>
              <a:fillRect/>
            </a:stretch>
          </p:blipFill>
          <p:spPr bwMode="auto">
            <a:xfrm>
              <a:off x="482600" y="1556792"/>
              <a:ext cx="8177213" cy="3060700"/>
            </a:xfrm>
            <a:prstGeom prst="rect">
              <a:avLst/>
            </a:prstGeom>
            <a:noFill/>
            <a:ln w="9525">
              <a:noFill/>
              <a:miter lim="800000"/>
              <a:headEnd/>
              <a:tailEnd/>
            </a:ln>
          </p:spPr>
        </p:pic>
        <p:pic>
          <p:nvPicPr>
            <p:cNvPr id="5" name="Picture 4"/>
            <p:cNvPicPr>
              <a:picLocks noChangeAspect="1" noChangeArrowheads="1"/>
            </p:cNvPicPr>
            <p:nvPr/>
          </p:nvPicPr>
          <p:blipFill>
            <a:blip r:embed="rId2" cstate="print"/>
            <a:srcRect l="2355" t="60895" r="87078" b="27341"/>
            <a:stretch>
              <a:fillRect/>
            </a:stretch>
          </p:blipFill>
          <p:spPr bwMode="auto">
            <a:xfrm>
              <a:off x="496800" y="3384000"/>
              <a:ext cx="864096" cy="360040"/>
            </a:xfrm>
            <a:prstGeom prst="rect">
              <a:avLst/>
            </a:prstGeom>
            <a:noFill/>
            <a:ln w="9525">
              <a:noFill/>
              <a:miter lim="800000"/>
              <a:headEnd/>
              <a:tailEnd/>
            </a:ln>
          </p:spPr>
        </p:pic>
        <p:pic>
          <p:nvPicPr>
            <p:cNvPr id="6" name="Picture 4"/>
            <p:cNvPicPr>
              <a:picLocks noChangeAspect="1" noChangeArrowheads="1"/>
            </p:cNvPicPr>
            <p:nvPr/>
          </p:nvPicPr>
          <p:blipFill>
            <a:blip r:embed="rId2" cstate="print"/>
            <a:srcRect l="2355" t="60895" r="87078" b="27341"/>
            <a:stretch>
              <a:fillRect/>
            </a:stretch>
          </p:blipFill>
          <p:spPr bwMode="auto">
            <a:xfrm>
              <a:off x="496800" y="3645024"/>
              <a:ext cx="864096" cy="36004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2355" t="60895" r="87078" b="27341"/>
            <a:stretch>
              <a:fillRect/>
            </a:stretch>
          </p:blipFill>
          <p:spPr bwMode="auto">
            <a:xfrm>
              <a:off x="496800" y="3933056"/>
              <a:ext cx="864096" cy="360040"/>
            </a:xfrm>
            <a:prstGeom prst="rect">
              <a:avLst/>
            </a:prstGeom>
            <a:noFill/>
            <a:ln w="9525">
              <a:noFill/>
              <a:miter lim="800000"/>
              <a:headEnd/>
              <a:tailEnd/>
            </a:ln>
          </p:spPr>
        </p:pic>
        <p:sp>
          <p:nvSpPr>
            <p:cNvPr id="8" name="Textfeld 7"/>
            <p:cNvSpPr txBox="1"/>
            <p:nvPr/>
          </p:nvSpPr>
          <p:spPr>
            <a:xfrm>
              <a:off x="467544" y="4725144"/>
              <a:ext cx="3888432" cy="923330"/>
            </a:xfrm>
            <a:prstGeom prst="rect">
              <a:avLst/>
            </a:prstGeom>
            <a:noFill/>
          </p:spPr>
          <p:txBody>
            <a:bodyPr wrap="square" rtlCol="0">
              <a:spAutoFit/>
            </a:bodyPr>
            <a:lstStyle/>
            <a:p>
              <a:r>
                <a:rPr lang="de-DE" b="1" dirty="0" smtClean="0"/>
                <a:t>Sch……………… / ……………..</a:t>
              </a:r>
              <a:br>
                <a:rPr lang="de-DE" b="1" dirty="0" smtClean="0"/>
              </a:br>
              <a:r>
                <a:rPr lang="de-DE" b="1" dirty="0" smtClean="0"/>
                <a:t>Brandschaden vom 21.05.2014</a:t>
              </a:r>
              <a:br>
                <a:rPr lang="de-DE" b="1" dirty="0" smtClean="0"/>
              </a:br>
              <a:r>
                <a:rPr lang="de-DE" b="1" dirty="0" smtClean="0"/>
                <a:t>AZ: v 854/14ku</a:t>
              </a:r>
              <a:endParaRPr lang="de-DE"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1520" y="3429000"/>
            <a:ext cx="8715436" cy="1584176"/>
          </a:xfrm>
        </p:spPr>
        <p:txBody>
          <a:bodyPr>
            <a:normAutofit fontScale="90000"/>
          </a:bodyPr>
          <a:lstStyle/>
          <a:p>
            <a:pPr algn="ctr" eaLnBrk="1" fontAlgn="auto" hangingPunct="1">
              <a:spcAft>
                <a:spcPts val="0"/>
              </a:spcAft>
              <a:defRPr/>
            </a:pPr>
            <a:r>
              <a:rPr lang="de-AT" sz="4000" dirty="0" smtClean="0">
                <a:solidFill>
                  <a:schemeClr val="accent1">
                    <a:satMod val="150000"/>
                  </a:schemeClr>
                </a:solidFill>
              </a:rPr>
              <a:t>Agent, Makler oder Direktion – </a:t>
            </a:r>
            <a:br>
              <a:rPr lang="de-AT" sz="4000" dirty="0" smtClean="0">
                <a:solidFill>
                  <a:schemeClr val="accent1">
                    <a:satMod val="150000"/>
                  </a:schemeClr>
                </a:solidFill>
              </a:rPr>
            </a:br>
            <a:r>
              <a:rPr lang="de-AT" sz="4000" dirty="0" smtClean="0">
                <a:solidFill>
                  <a:schemeClr val="accent1">
                    <a:satMod val="150000"/>
                  </a:schemeClr>
                </a:solidFill>
              </a:rPr>
              <a:t>wer vermittelt besser? </a:t>
            </a:r>
            <a:br>
              <a:rPr lang="de-AT" sz="4000" dirty="0" smtClean="0">
                <a:solidFill>
                  <a:schemeClr val="accent1">
                    <a:satMod val="150000"/>
                  </a:schemeClr>
                </a:solidFill>
              </a:rPr>
            </a:br>
            <a:r>
              <a:rPr lang="de-AT" sz="3600" dirty="0" smtClean="0">
                <a:solidFill>
                  <a:schemeClr val="accent1">
                    <a:satMod val="150000"/>
                  </a:schemeClr>
                </a:solidFill>
              </a:rPr>
              <a:t>Eine Analyse aus der Praxis</a:t>
            </a:r>
            <a:endParaRPr lang="de-AT" sz="4000" dirty="0">
              <a:solidFill>
                <a:schemeClr val="accent1">
                  <a:satMod val="150000"/>
                </a:schemeClr>
              </a:solidFill>
            </a:endParaRPr>
          </a:p>
        </p:txBody>
      </p:sp>
      <p:sp>
        <p:nvSpPr>
          <p:cNvPr id="13315" name="Untertitel 2"/>
          <p:cNvSpPr>
            <a:spLocks noGrp="1"/>
          </p:cNvSpPr>
          <p:nvPr>
            <p:ph type="subTitle" idx="1"/>
          </p:nvPr>
        </p:nvSpPr>
        <p:spPr>
          <a:xfrm>
            <a:off x="285750" y="2786058"/>
            <a:ext cx="8077200" cy="471487"/>
          </a:xfrm>
        </p:spPr>
        <p:txBody>
          <a:bodyPr/>
          <a:lstStyle/>
          <a:p>
            <a:pPr eaLnBrk="1" hangingPunct="1"/>
            <a:r>
              <a:rPr lang="de-AT" dirty="0" smtClean="0">
                <a:latin typeface="+mj-lt"/>
              </a:rPr>
              <a:t>Dr. Hans-Jörg Vogl</a:t>
            </a:r>
          </a:p>
        </p:txBody>
      </p:sp>
      <p:pic>
        <p:nvPicPr>
          <p:cNvPr id="13316" name="Grafik 3" descr="vogl_logo_weiss copy.png"/>
          <p:cNvPicPr>
            <a:picLocks noChangeAspect="1"/>
          </p:cNvPicPr>
          <p:nvPr/>
        </p:nvPicPr>
        <p:blipFill>
          <a:blip r:embed="rId3" cstate="print"/>
          <a:srcRect/>
          <a:stretch>
            <a:fillRect/>
          </a:stretch>
        </p:blipFill>
        <p:spPr bwMode="auto">
          <a:xfrm>
            <a:off x="266700" y="428625"/>
            <a:ext cx="3090863" cy="644525"/>
          </a:xfrm>
          <a:prstGeom prst="rect">
            <a:avLst/>
          </a:prstGeom>
          <a:noFill/>
          <a:ln w="9525">
            <a:noFill/>
            <a:miter lim="800000"/>
            <a:headEnd/>
            <a:tailEnd/>
          </a:ln>
        </p:spPr>
      </p:pic>
      <p:sp>
        <p:nvSpPr>
          <p:cNvPr id="8" name="Textfeld 7"/>
          <p:cNvSpPr txBox="1"/>
          <p:nvPr/>
        </p:nvSpPr>
        <p:spPr>
          <a:xfrm>
            <a:off x="357159" y="5598399"/>
            <a:ext cx="8358246" cy="830997"/>
          </a:xfrm>
          <a:prstGeom prst="rect">
            <a:avLst/>
          </a:prstGeom>
          <a:noFill/>
        </p:spPr>
        <p:txBody>
          <a:bodyPr wrap="square" rtlCol="0">
            <a:spAutoFit/>
          </a:bodyPr>
          <a:lstStyle/>
          <a:p>
            <a:r>
              <a:rPr lang="de-AT" sz="2400" b="1" dirty="0" smtClean="0">
                <a:solidFill>
                  <a:schemeClr val="bg1"/>
                </a:solidFill>
              </a:rPr>
              <a:t>24. - 25. August 2015 – 10. Alpbacher Expertentreffen</a:t>
            </a:r>
          </a:p>
          <a:p>
            <a:r>
              <a:rPr lang="de-AT" sz="2400" dirty="0" smtClean="0">
                <a:solidFill>
                  <a:schemeClr val="bg1"/>
                </a:solidFill>
              </a:rPr>
              <a:t>6236 Alpbach, Tirol</a:t>
            </a:r>
            <a:endParaRPr lang="de-AT" sz="2400" dirty="0">
              <a:solidFill>
                <a:schemeClr val="bg1"/>
              </a:solidFill>
            </a:endParaRPr>
          </a:p>
        </p:txBody>
      </p:sp>
      <p:pic>
        <p:nvPicPr>
          <p:cNvPr id="7" name="Grafik 6" descr="startbild_feldkirch_im_fruehling_2011_fertig.jpg"/>
          <p:cNvPicPr>
            <a:picLocks noChangeAspect="1"/>
          </p:cNvPicPr>
          <p:nvPr/>
        </p:nvPicPr>
        <p:blipFill>
          <a:blip r:embed="rId4" cstate="print"/>
          <a:stretch>
            <a:fillRect/>
          </a:stretch>
        </p:blipFill>
        <p:spPr>
          <a:xfrm>
            <a:off x="0" y="1428736"/>
            <a:ext cx="9144000" cy="1178719"/>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342900" indent="-342900">
              <a:spcAft>
                <a:spcPts val="0"/>
              </a:spcAft>
            </a:pPr>
            <a:r>
              <a:rPr lang="de-DE" sz="1800" dirty="0" smtClean="0"/>
              <a:t>………</a:t>
            </a:r>
            <a:br>
              <a:rPr lang="de-DE" sz="1800" dirty="0" smtClean="0"/>
            </a:br>
            <a:endParaRPr lang="de-DE" sz="1800" dirty="0" smtClean="0"/>
          </a:p>
          <a:p>
            <a:pPr marL="342900" indent="-342900">
              <a:spcAft>
                <a:spcPts val="0"/>
              </a:spcAft>
            </a:pPr>
            <a:r>
              <a:rPr lang="de-DE" sz="1800" dirty="0" smtClean="0"/>
              <a:t>Insbesondere wären Sie gemäß § 28 Maklergesetz zu folgenden Leistungen verpflichtet gewesen:</a:t>
            </a:r>
          </a:p>
          <a:p>
            <a:pPr marL="635000" lvl="1" indent="-342900">
              <a:spcAft>
                <a:spcPts val="0"/>
              </a:spcAft>
            </a:pPr>
            <a:r>
              <a:rPr lang="de-DE" sz="1600" dirty="0" smtClean="0"/>
              <a:t>§ 28 Ziffer 1: Erstellung einer angemessenen Risikoanalyse und eines angemessenen Deckungskonzeptes.</a:t>
            </a:r>
          </a:p>
          <a:p>
            <a:pPr marL="635000" lvl="1" indent="-342900">
              <a:spcAft>
                <a:spcPts val="0"/>
              </a:spcAft>
            </a:pPr>
            <a:r>
              <a:rPr lang="de-DE" sz="1600" dirty="0" smtClean="0"/>
              <a:t>§ 28 Ziffer 3: Vermittlung des nach den Umständen des Einzelfalles bestmöglichen Versicherungsschutzes.</a:t>
            </a:r>
            <a:r>
              <a:rPr lang="de-DE" sz="1800" dirty="0" smtClean="0"/>
              <a:t> </a:t>
            </a:r>
          </a:p>
          <a:p>
            <a:pPr marL="342900" indent="-342900">
              <a:spcAft>
                <a:spcPts val="0"/>
              </a:spcAft>
            </a:pPr>
            <a:r>
              <a:rPr lang="de-DE" sz="1800" dirty="0" smtClean="0"/>
              <a:t>Wie daraus ersichtlich ist, sind Sie nach unserer Ansicht Ihren Verpflichtungen gemäß den Bestimmungen des Maklergesetzes nicht nachgekommen. </a:t>
            </a:r>
          </a:p>
          <a:p>
            <a:pPr marL="342900" indent="-342900">
              <a:spcAft>
                <a:spcPts val="0"/>
              </a:spcAft>
              <a:buNone/>
            </a:pPr>
            <a:endParaRPr lang="de-DE" sz="1600" dirty="0" smtClean="0"/>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0" indent="0">
              <a:spcAft>
                <a:spcPts val="0"/>
              </a:spcAft>
              <a:buNone/>
            </a:pPr>
            <a:r>
              <a:rPr lang="de-DE" sz="1600" dirty="0" smtClean="0"/>
              <a:t>Der Schaden beträgt derzeit wie folgt:</a:t>
            </a:r>
            <a:br>
              <a:rPr lang="de-DE" sz="1600" dirty="0" smtClean="0"/>
            </a:br>
            <a:endParaRPr lang="de-DE" sz="1600" dirty="0" smtClean="0"/>
          </a:p>
          <a:p>
            <a:pPr marL="0" indent="0">
              <a:spcAft>
                <a:spcPts val="0"/>
              </a:spcAft>
              <a:buNone/>
            </a:pPr>
            <a:r>
              <a:rPr lang="de-DE" sz="1600" dirty="0" smtClean="0"/>
              <a:t>Beiliegend übermitteln wir das Gutachten Umlauft vom 25.08.2014. Daraus ergibt sich:</a:t>
            </a:r>
            <a:br>
              <a:rPr lang="de-DE" sz="1600" dirty="0" smtClean="0"/>
            </a:br>
            <a:endParaRPr lang="de-DE" sz="1600" dirty="0" smtClean="0"/>
          </a:p>
          <a:p>
            <a:pPr marL="0" indent="0">
              <a:spcAft>
                <a:spcPts val="0"/>
              </a:spcAft>
              <a:buNone/>
              <a:tabLst>
                <a:tab pos="6457950" algn="l"/>
                <a:tab pos="7627938" algn="dec"/>
              </a:tabLst>
            </a:pPr>
            <a:r>
              <a:rPr lang="de-DE" sz="1600" dirty="0" smtClean="0"/>
              <a:t>Schaden am Standort …:	€	1.275.338,00</a:t>
            </a:r>
          </a:p>
          <a:p>
            <a:pPr marL="0" indent="0">
              <a:spcAft>
                <a:spcPts val="0"/>
              </a:spcAft>
              <a:buNone/>
              <a:tabLst>
                <a:tab pos="6453188" algn="l"/>
                <a:tab pos="7623175" algn="dec"/>
              </a:tabLst>
            </a:pPr>
            <a:r>
              <a:rPr lang="de-DE" sz="1600" dirty="0" smtClean="0"/>
              <a:t>abzüglich der Position TKBE innerbetriebliche </a:t>
            </a:r>
          </a:p>
          <a:p>
            <a:pPr marL="0" indent="0">
              <a:spcAft>
                <a:spcPts val="0"/>
              </a:spcAft>
              <a:buNone/>
              <a:tabLst>
                <a:tab pos="6453188" algn="l"/>
                <a:tab pos="7623175" algn="dec"/>
              </a:tabLst>
            </a:pPr>
            <a:r>
              <a:rPr lang="de-DE" sz="1600" dirty="0" smtClean="0"/>
              <a:t>Fahrzeuge (Stapler) gemäß Vereinbarung zum Zeitwert per 	</a:t>
            </a:r>
            <a:r>
              <a:rPr lang="de-DE" sz="1600" u="sng" dirty="0" smtClean="0"/>
              <a:t>€	5.125,00</a:t>
            </a:r>
            <a:endParaRPr lang="de-DE" sz="1600" dirty="0" smtClean="0"/>
          </a:p>
          <a:p>
            <a:pPr marL="0" indent="0">
              <a:spcAft>
                <a:spcPts val="0"/>
              </a:spcAft>
              <a:buNone/>
              <a:tabLst>
                <a:tab pos="6453188" algn="l"/>
                <a:tab pos="7623175" algn="dec"/>
              </a:tabLst>
            </a:pPr>
            <a:r>
              <a:rPr lang="de-DE" sz="1600" dirty="0" smtClean="0"/>
              <a:t>Schaden ohne Stapler	€	1.270.213,00</a:t>
            </a:r>
          </a:p>
          <a:p>
            <a:pPr marL="0" indent="0">
              <a:spcAft>
                <a:spcPts val="0"/>
              </a:spcAft>
              <a:buNone/>
              <a:tabLst>
                <a:tab pos="6453188" algn="l"/>
                <a:tab pos="7623175" algn="dec"/>
              </a:tabLst>
            </a:pPr>
            <a:r>
              <a:rPr lang="de-DE" sz="1600" dirty="0" smtClean="0"/>
              <a:t>zuzüglich Versicherungsentschädigungsleistung  Stapler (Annahme)	</a:t>
            </a:r>
            <a:r>
              <a:rPr lang="de-DE" sz="1600" u="sng" dirty="0" smtClean="0"/>
              <a:t>€	30.000,00</a:t>
            </a:r>
            <a:endParaRPr lang="de-DE" sz="1600" dirty="0" smtClean="0"/>
          </a:p>
          <a:p>
            <a:pPr marL="0" indent="0">
              <a:spcAft>
                <a:spcPts val="0"/>
              </a:spcAft>
              <a:buNone/>
              <a:tabLst>
                <a:tab pos="6453188" algn="l"/>
                <a:tab pos="7623175" algn="dec"/>
              </a:tabLst>
            </a:pPr>
            <a:r>
              <a:rPr lang="de-DE" sz="1600" dirty="0" smtClean="0"/>
              <a:t>Gesamtschaden	€	1.300.213,00</a:t>
            </a:r>
          </a:p>
          <a:p>
            <a:pPr marL="0" indent="0">
              <a:spcAft>
                <a:spcPts val="0"/>
              </a:spcAft>
              <a:buNone/>
              <a:tabLst>
                <a:tab pos="6453188" algn="l"/>
                <a:tab pos="7623175" algn="dec"/>
              </a:tabLst>
            </a:pPr>
            <a:r>
              <a:rPr lang="de-DE" sz="1600" dirty="0" smtClean="0"/>
              <a:t>abzüglich von Versicherung ersetzter Schaden	</a:t>
            </a:r>
            <a:r>
              <a:rPr lang="de-DE" sz="1600" u="sng" dirty="0" smtClean="0"/>
              <a:t>€	800.000,00</a:t>
            </a:r>
            <a:endParaRPr lang="de-DE" sz="1600" dirty="0" smtClean="0"/>
          </a:p>
          <a:p>
            <a:pPr marL="0" indent="0">
              <a:spcAft>
                <a:spcPts val="0"/>
              </a:spcAft>
              <a:buNone/>
              <a:tabLst>
                <a:tab pos="6453188" algn="l"/>
                <a:tab pos="7623175" algn="dec"/>
              </a:tabLst>
            </a:pPr>
            <a:r>
              <a:rPr lang="de-DE" sz="1600" b="1" dirty="0" smtClean="0"/>
              <a:t>nicht gedeckter Schaden</a:t>
            </a:r>
            <a:r>
              <a:rPr lang="de-DE" sz="1600" dirty="0" smtClean="0"/>
              <a:t>	</a:t>
            </a:r>
            <a:r>
              <a:rPr lang="de-DE" sz="1600" b="1" dirty="0" smtClean="0"/>
              <a:t>€	500.213,00</a:t>
            </a:r>
          </a:p>
          <a:p>
            <a:pPr marL="0" indent="0" algn="r">
              <a:spcAft>
                <a:spcPts val="0"/>
              </a:spcAft>
              <a:buNone/>
              <a:tabLst>
                <a:tab pos="6453188" algn="l"/>
                <a:tab pos="7623175" algn="dec"/>
              </a:tabLst>
            </a:pPr>
            <a:r>
              <a:rPr lang="de-DE" sz="1600" b="1" dirty="0" smtClean="0"/>
              <a:t/>
            </a:r>
            <a:br>
              <a:rPr lang="de-DE" sz="1600" b="1" dirty="0" smtClean="0"/>
            </a:br>
            <a:r>
              <a:rPr lang="de-DE" sz="1600" dirty="0" smtClean="0"/>
              <a:t>mit freundlichen Grüßen</a:t>
            </a:r>
            <a:br>
              <a:rPr lang="de-DE" sz="1600" dirty="0" smtClean="0"/>
            </a:br>
            <a:r>
              <a:rPr lang="de-DE" sz="1600" dirty="0" smtClean="0"/>
              <a:t>RA Dr. Vogl</a:t>
            </a:r>
          </a:p>
          <a:p>
            <a:pPr marL="0" indent="0">
              <a:spcAft>
                <a:spcPts val="0"/>
              </a:spcAft>
              <a:buNone/>
            </a:pPr>
            <a:endParaRPr lang="de-DE" sz="1600" dirty="0" smtClean="0"/>
          </a:p>
        </p:txBody>
      </p:sp>
      <p:sp>
        <p:nvSpPr>
          <p:cNvPr id="3" name="Titel 2"/>
          <p:cNvSpPr>
            <a:spLocks noGrp="1"/>
          </p:cNvSpPr>
          <p:nvPr>
            <p:ph type="title"/>
          </p:nvPr>
        </p:nvSpPr>
        <p:spPr/>
        <p:txBody>
          <a:bodyPr>
            <a:normAutofit/>
          </a:bodyPr>
          <a:lstStyle/>
          <a:p>
            <a:r>
              <a:rPr lang="de-DE" sz="3200" dirty="0" smtClean="0"/>
              <a:t>Vertrieb durch Makler</a:t>
            </a:r>
            <a:endParaRPr lang="de-DE" sz="35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b="1" dirty="0" smtClean="0"/>
              <a:t>Das Direktionsgeschäft</a:t>
            </a:r>
            <a:endParaRPr lang="de-DE" dirty="0" smtClean="0"/>
          </a:p>
          <a:p>
            <a:pPr marL="177800" indent="7938">
              <a:buNone/>
            </a:pPr>
            <a:r>
              <a:rPr lang="de-DE" sz="2400" dirty="0" smtClean="0"/>
              <a:t>Erhebung bei mehreren Vorstands- und Landesdirektoren ergaben:</a:t>
            </a:r>
          </a:p>
          <a:p>
            <a:pPr lvl="0"/>
            <a:r>
              <a:rPr lang="de-DE" sz="2400" dirty="0" smtClean="0"/>
              <a:t>Das Direktionsgeschäft wird in einer sehr schmalen Bandbreite abgewickelt. </a:t>
            </a:r>
          </a:p>
          <a:p>
            <a:pPr lvl="0"/>
            <a:r>
              <a:rPr lang="de-DE" sz="2400" dirty="0" smtClean="0"/>
              <a:t>Bei manchen Versicherern beträgt das Direktionsgeschäft unter 1 % und ist vernachlässigbar. Der Kundenwunsch steht jedoch im Vordergrund. </a:t>
            </a:r>
          </a:p>
        </p:txBody>
      </p:sp>
      <p:sp>
        <p:nvSpPr>
          <p:cNvPr id="3" name="Titel 2"/>
          <p:cNvSpPr>
            <a:spLocks noGrp="1"/>
          </p:cNvSpPr>
          <p:nvPr>
            <p:ph type="title"/>
          </p:nvPr>
        </p:nvSpPr>
        <p:spPr/>
        <p:txBody>
          <a:bodyPr>
            <a:normAutofit/>
          </a:bodyPr>
          <a:lstStyle/>
          <a:p>
            <a:r>
              <a:rPr lang="de-DE" sz="3200" dirty="0" smtClean="0"/>
              <a:t>Vertrieb durch Direktion</a:t>
            </a:r>
            <a:endParaRPr lang="de-DE" sz="35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lvl="0"/>
            <a:r>
              <a:rPr lang="de-DE" sz="2400" dirty="0" smtClean="0"/>
              <a:t>Durch Direktionsgeschäft setzt sich die Versicherung in Konkurrenz zum Makler, was vermieden werden soll.</a:t>
            </a:r>
          </a:p>
          <a:p>
            <a:pPr lvl="0"/>
            <a:r>
              <a:rPr lang="de-DE" sz="2400" dirty="0" smtClean="0"/>
              <a:t>Selbst bei einer Nettoquotierung, daher Verrechnung ohne Provision ist der Kunde in gewissen Intervallen immer wieder auf einen Makler angewiesen, welcher das bestmögliche Deckungskonzept erarbeitet.</a:t>
            </a:r>
          </a:p>
          <a:p>
            <a:pPr lvl="0"/>
            <a:r>
              <a:rPr lang="de-DE" sz="2400" dirty="0" smtClean="0"/>
              <a:t>Sollten beim Abschluss des Versicherungsvertrages Fehler passiert sein, steht die Direktion in einem Spannungsverhältnis, hilft sie dem VN oder dem Brötchengeber.</a:t>
            </a:r>
          </a:p>
          <a:p>
            <a:endParaRPr lang="de-DE" dirty="0" smtClean="0"/>
          </a:p>
        </p:txBody>
      </p:sp>
      <p:sp>
        <p:nvSpPr>
          <p:cNvPr id="3" name="Titel 2"/>
          <p:cNvSpPr>
            <a:spLocks noGrp="1"/>
          </p:cNvSpPr>
          <p:nvPr>
            <p:ph type="title"/>
          </p:nvPr>
        </p:nvSpPr>
        <p:spPr/>
        <p:txBody>
          <a:bodyPr>
            <a:normAutofit/>
          </a:bodyPr>
          <a:lstStyle/>
          <a:p>
            <a:r>
              <a:rPr lang="de-DE" sz="3200" dirty="0" smtClean="0"/>
              <a:t>Vertrieb durch Direktion</a:t>
            </a:r>
            <a:endParaRPr lang="de-DE" sz="35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r>
              <a:rPr lang="de-DE" sz="2000" b="1" dirty="0" smtClean="0"/>
              <a:t>Es geht auch anders</a:t>
            </a:r>
          </a:p>
        </p:txBody>
      </p:sp>
      <p:sp>
        <p:nvSpPr>
          <p:cNvPr id="3" name="Titel 2"/>
          <p:cNvSpPr>
            <a:spLocks noGrp="1"/>
          </p:cNvSpPr>
          <p:nvPr>
            <p:ph type="title"/>
          </p:nvPr>
        </p:nvSpPr>
        <p:spPr/>
        <p:txBody>
          <a:bodyPr>
            <a:normAutofit/>
          </a:bodyPr>
          <a:lstStyle/>
          <a:p>
            <a:r>
              <a:rPr lang="de-DE" sz="3200" dirty="0" smtClean="0"/>
              <a:t>Vertrieb durch Direktion</a:t>
            </a:r>
            <a:endParaRPr lang="de-DE" sz="3500" dirty="0"/>
          </a:p>
        </p:txBody>
      </p:sp>
      <p:grpSp>
        <p:nvGrpSpPr>
          <p:cNvPr id="9" name="Gruppieren 8"/>
          <p:cNvGrpSpPr/>
          <p:nvPr/>
        </p:nvGrpSpPr>
        <p:grpSpPr>
          <a:xfrm>
            <a:off x="827584" y="2276872"/>
            <a:ext cx="6984776" cy="3240360"/>
            <a:chOff x="827584" y="2276872"/>
            <a:chExt cx="6984776" cy="3240360"/>
          </a:xfrm>
        </p:grpSpPr>
        <p:grpSp>
          <p:nvGrpSpPr>
            <p:cNvPr id="6" name="Gruppieren 5"/>
            <p:cNvGrpSpPr/>
            <p:nvPr/>
          </p:nvGrpSpPr>
          <p:grpSpPr>
            <a:xfrm>
              <a:off x="827584" y="2276872"/>
              <a:ext cx="6984776" cy="3240360"/>
              <a:chOff x="827584" y="2276872"/>
              <a:chExt cx="6984776" cy="3240360"/>
            </a:xfrm>
          </p:grpSpPr>
          <p:pic>
            <p:nvPicPr>
              <p:cNvPr id="4098" name="Picture 2" descr="\\kvsbs01\home$\ms\Desktop\20150805092811_001.jpg"/>
              <p:cNvPicPr>
                <a:picLocks noChangeAspect="1" noChangeArrowheads="1"/>
              </p:cNvPicPr>
              <p:nvPr/>
            </p:nvPicPr>
            <p:blipFill>
              <a:blip r:embed="rId2" cstate="print"/>
              <a:srcRect l="8275" t="9357" r="56446" b="71930"/>
              <a:stretch>
                <a:fillRect/>
              </a:stretch>
            </p:blipFill>
            <p:spPr bwMode="auto">
              <a:xfrm>
                <a:off x="827584" y="2492896"/>
                <a:ext cx="4032448" cy="3024336"/>
              </a:xfrm>
              <a:prstGeom prst="rect">
                <a:avLst/>
              </a:prstGeom>
              <a:noFill/>
            </p:spPr>
          </p:pic>
          <p:pic>
            <p:nvPicPr>
              <p:cNvPr id="5" name="Picture 2" descr="\\kvsbs01\home$\ms\Desktop\20150805092811_001.jpg"/>
              <p:cNvPicPr>
                <a:picLocks noChangeAspect="1" noChangeArrowheads="1"/>
              </p:cNvPicPr>
              <p:nvPr/>
            </p:nvPicPr>
            <p:blipFill>
              <a:blip r:embed="rId2" cstate="print"/>
              <a:srcRect l="69383" t="9357" r="7938" b="71930"/>
              <a:stretch>
                <a:fillRect/>
              </a:stretch>
            </p:blipFill>
            <p:spPr bwMode="auto">
              <a:xfrm>
                <a:off x="5220072" y="2276872"/>
                <a:ext cx="2592288" cy="3024336"/>
              </a:xfrm>
              <a:prstGeom prst="rect">
                <a:avLst/>
              </a:prstGeom>
              <a:noFill/>
            </p:spPr>
          </p:pic>
        </p:grpSp>
        <p:sp>
          <p:nvSpPr>
            <p:cNvPr id="8" name="Textfeld 7"/>
            <p:cNvSpPr txBox="1"/>
            <p:nvPr/>
          </p:nvSpPr>
          <p:spPr>
            <a:xfrm>
              <a:off x="5724128" y="4149080"/>
              <a:ext cx="1872208" cy="830997"/>
            </a:xfrm>
            <a:prstGeom prst="rect">
              <a:avLst/>
            </a:prstGeom>
            <a:solidFill>
              <a:schemeClr val="bg1"/>
            </a:solidFill>
          </p:spPr>
          <p:txBody>
            <a:bodyPr wrap="square" rtlCol="0">
              <a:spAutoFit/>
            </a:bodyPr>
            <a:lstStyle/>
            <a:p>
              <a:r>
                <a:rPr lang="de-DE" sz="1200" b="1" dirty="0" smtClean="0"/>
                <a:t>Anmerkung:</a:t>
              </a:r>
            </a:p>
            <a:p>
              <a:r>
                <a:rPr lang="de-DE" sz="1200" b="1" dirty="0" smtClean="0"/>
                <a:t>Wolfgartengasse</a:t>
              </a:r>
            </a:p>
            <a:p>
              <a:r>
                <a:rPr lang="de-DE" sz="1200" b="1" dirty="0" smtClean="0"/>
                <a:t>9477 </a:t>
              </a:r>
              <a:r>
                <a:rPr lang="de-DE" sz="1200" b="1" dirty="0" err="1" smtClean="0"/>
                <a:t>Trübbach</a:t>
              </a:r>
              <a:endParaRPr lang="de-DE" sz="1200" b="1" dirty="0" smtClean="0"/>
            </a:p>
            <a:p>
              <a:r>
                <a:rPr lang="de-DE" sz="1200" b="1" dirty="0" smtClean="0"/>
                <a:t>Schweiz </a:t>
              </a:r>
              <a:endParaRPr lang="de-DE" sz="1200" b="1" dirty="0"/>
            </a:p>
          </p:txBody>
        </p:sp>
      </p:grpSp>
      <p:sp>
        <p:nvSpPr>
          <p:cNvPr id="7" name="Ellipse 6"/>
          <p:cNvSpPr/>
          <p:nvPr/>
        </p:nvSpPr>
        <p:spPr>
          <a:xfrm>
            <a:off x="5220072" y="3356992"/>
            <a:ext cx="2880320" cy="19442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177800" indent="7938">
              <a:buNone/>
            </a:pPr>
            <a:r>
              <a:rPr lang="de-DE" sz="2400" dirty="0" smtClean="0"/>
              <a:t>Grundsätzlich hat jeder Vertriebsweg (Agent/Makler/Direktion) Vor- und Nachteile.</a:t>
            </a:r>
          </a:p>
          <a:p>
            <a:pPr marL="177800" indent="7938">
              <a:buNone/>
            </a:pPr>
            <a:r>
              <a:rPr lang="de-DE" sz="2400" b="1" dirty="0" smtClean="0"/>
              <a:t>Der Agent</a:t>
            </a:r>
            <a:endParaRPr lang="de-DE" b="1" dirty="0" smtClean="0"/>
          </a:p>
          <a:p>
            <a:pPr lvl="1"/>
            <a:r>
              <a:rPr lang="de-DE" sz="2000" dirty="0" smtClean="0"/>
              <a:t>Der Agent kann nur Produkte der eigenen Versicherung verkaufen</a:t>
            </a:r>
          </a:p>
          <a:p>
            <a:pPr lvl="1"/>
            <a:r>
              <a:rPr lang="de-DE" sz="2000" dirty="0" smtClean="0"/>
              <a:t>Der Agent erhält von seiner Versicherung erhebliche Verkaufs- und Produktionsziele.</a:t>
            </a:r>
          </a:p>
          <a:p>
            <a:pPr lvl="1"/>
            <a:r>
              <a:rPr lang="de-DE" sz="2000" dirty="0" smtClean="0"/>
              <a:t>Der Agent ist fremdgesteuert.</a:t>
            </a:r>
          </a:p>
          <a:p>
            <a:pPr lvl="1"/>
            <a:r>
              <a:rPr lang="de-DE" sz="2000" dirty="0" smtClean="0"/>
              <a:t>Die Haftung des Agenten ist eingeschränkt.</a:t>
            </a:r>
          </a:p>
        </p:txBody>
      </p:sp>
      <p:sp>
        <p:nvSpPr>
          <p:cNvPr id="3" name="Titel 2"/>
          <p:cNvSpPr>
            <a:spLocks noGrp="1"/>
          </p:cNvSpPr>
          <p:nvPr>
            <p:ph type="title"/>
          </p:nvPr>
        </p:nvSpPr>
        <p:spPr/>
        <p:txBody>
          <a:bodyPr>
            <a:normAutofit/>
          </a:bodyPr>
          <a:lstStyle/>
          <a:p>
            <a:r>
              <a:rPr lang="de-DE" sz="3200" dirty="0" smtClean="0"/>
              <a:t>Zusammenfassung</a:t>
            </a:r>
            <a:endParaRPr lang="de-DE" sz="35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marL="177800" indent="7938">
              <a:buNone/>
            </a:pPr>
            <a:r>
              <a:rPr lang="de-DE" sz="2400" b="1" dirty="0" smtClean="0"/>
              <a:t>Der Makler</a:t>
            </a:r>
          </a:p>
          <a:p>
            <a:pPr lvl="1"/>
            <a:r>
              <a:rPr lang="de-DE" sz="2000" dirty="0" smtClean="0"/>
              <a:t>Der Makler ist unabhängig.</a:t>
            </a:r>
          </a:p>
          <a:p>
            <a:pPr lvl="1"/>
            <a:r>
              <a:rPr lang="de-DE" sz="2000" dirty="0" smtClean="0"/>
              <a:t>Der Makler kann von allen Versicherern und Deckungskonzepten die beste Variante auswählen. Er ist zum „best advice“ verpflichtet.</a:t>
            </a:r>
          </a:p>
          <a:p>
            <a:pPr lvl="1"/>
            <a:r>
              <a:rPr lang="de-DE" sz="2000" dirty="0" smtClean="0"/>
              <a:t>Der Makler haftet nach strengen Kriterien.</a:t>
            </a:r>
          </a:p>
          <a:p>
            <a:pPr lvl="1"/>
            <a:r>
              <a:rPr lang="de-DE" sz="2000" dirty="0" smtClean="0"/>
              <a:t>Der Makler vereinbart ein weitaus besseres </a:t>
            </a:r>
            <a:r>
              <a:rPr lang="de-DE" sz="2000" dirty="0" err="1" smtClean="0"/>
              <a:t>Klauselpaket</a:t>
            </a:r>
            <a:r>
              <a:rPr lang="de-DE" sz="2000" dirty="0" smtClean="0"/>
              <a:t>.</a:t>
            </a:r>
          </a:p>
          <a:p>
            <a:pPr lvl="1"/>
            <a:endParaRPr lang="de-DE" sz="2000" dirty="0" smtClean="0"/>
          </a:p>
        </p:txBody>
      </p:sp>
      <p:sp>
        <p:nvSpPr>
          <p:cNvPr id="3" name="Titel 2"/>
          <p:cNvSpPr>
            <a:spLocks noGrp="1"/>
          </p:cNvSpPr>
          <p:nvPr>
            <p:ph type="title"/>
          </p:nvPr>
        </p:nvSpPr>
        <p:spPr/>
        <p:txBody>
          <a:bodyPr>
            <a:normAutofit/>
          </a:bodyPr>
          <a:lstStyle/>
          <a:p>
            <a:r>
              <a:rPr lang="de-DE" sz="3200" dirty="0" smtClean="0"/>
              <a:t>Zusammenfassung</a:t>
            </a:r>
            <a:endParaRPr lang="de-DE" sz="35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sz="2200" b="1" dirty="0" smtClean="0"/>
              <a:t>Die Direktion</a:t>
            </a:r>
          </a:p>
          <a:p>
            <a:pPr lvl="1"/>
            <a:r>
              <a:rPr lang="de-DE" sz="2000" dirty="0" smtClean="0"/>
              <a:t>Das Direktionsgeschäft ist verschwindend.</a:t>
            </a:r>
          </a:p>
          <a:p>
            <a:pPr lvl="1"/>
            <a:r>
              <a:rPr lang="de-DE" sz="2000" dirty="0" smtClean="0"/>
              <a:t>Das Direktionsgeschäft ersetzt den Makler nicht.</a:t>
            </a:r>
          </a:p>
          <a:p>
            <a:pPr lvl="1"/>
            <a:r>
              <a:rPr lang="de-DE" sz="2000" dirty="0" smtClean="0"/>
              <a:t>Das Direktionsgeschäft wird in der Regel vermieden, da sich eine anständige Versicherung nicht in Konkurrenz zum Makler setzen will.</a:t>
            </a:r>
          </a:p>
          <a:p>
            <a:pPr lvl="1"/>
            <a:endParaRPr lang="de-DE" sz="2000" dirty="0" smtClean="0"/>
          </a:p>
        </p:txBody>
      </p:sp>
      <p:sp>
        <p:nvSpPr>
          <p:cNvPr id="3" name="Titel 2"/>
          <p:cNvSpPr>
            <a:spLocks noGrp="1"/>
          </p:cNvSpPr>
          <p:nvPr>
            <p:ph type="title"/>
          </p:nvPr>
        </p:nvSpPr>
        <p:spPr/>
        <p:txBody>
          <a:bodyPr>
            <a:normAutofit/>
          </a:bodyPr>
          <a:lstStyle/>
          <a:p>
            <a:r>
              <a:rPr lang="de-DE" sz="3200" dirty="0" smtClean="0"/>
              <a:t>Zusammenfassung</a:t>
            </a:r>
            <a:endParaRPr lang="de-DE" sz="35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endParaRPr lang="de-DE" dirty="0" smtClean="0"/>
          </a:p>
          <a:p>
            <a:pPr>
              <a:buNone/>
            </a:pPr>
            <a:endParaRPr lang="de-DE" dirty="0" smtClean="0"/>
          </a:p>
          <a:p>
            <a:pPr marL="3175" indent="7938" algn="ctr">
              <a:buNone/>
            </a:pPr>
            <a:r>
              <a:rPr lang="de-DE" b="1" dirty="0" smtClean="0"/>
              <a:t>Der Makler gewinnt ganz klar gegen</a:t>
            </a:r>
            <a:br>
              <a:rPr lang="de-DE" b="1" dirty="0" smtClean="0"/>
            </a:br>
            <a:r>
              <a:rPr lang="de-DE" b="1" dirty="0" smtClean="0"/>
              <a:t>die anderen Vertriebsformen!</a:t>
            </a:r>
          </a:p>
        </p:txBody>
      </p:sp>
      <p:sp>
        <p:nvSpPr>
          <p:cNvPr id="3" name="Titel 2"/>
          <p:cNvSpPr>
            <a:spLocks noGrp="1"/>
          </p:cNvSpPr>
          <p:nvPr>
            <p:ph type="title"/>
          </p:nvPr>
        </p:nvSpPr>
        <p:spPr/>
        <p:txBody>
          <a:bodyPr>
            <a:normAutofit/>
          </a:bodyPr>
          <a:lstStyle/>
          <a:p>
            <a:r>
              <a:rPr lang="de-DE" sz="3200" dirty="0" smtClean="0"/>
              <a:t>Zusammenfassung</a:t>
            </a:r>
            <a:endParaRPr lang="de-DE" sz="35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85720" y="2357430"/>
            <a:ext cx="8715436" cy="1357322"/>
          </a:xfrm>
        </p:spPr>
        <p:txBody>
          <a:bodyPr>
            <a:normAutofit fontScale="90000"/>
          </a:bodyPr>
          <a:lstStyle/>
          <a:p>
            <a:pPr algn="ctr" eaLnBrk="1" fontAlgn="auto" hangingPunct="1">
              <a:spcAft>
                <a:spcPts val="0"/>
              </a:spcAft>
              <a:defRPr/>
            </a:pPr>
            <a:r>
              <a:rPr lang="de-AT" sz="3200" dirty="0" smtClean="0">
                <a:solidFill>
                  <a:schemeClr val="accent1">
                    <a:satMod val="150000"/>
                  </a:schemeClr>
                </a:solidFill>
              </a:rPr>
              <a:t>Agent, Makler oder Direktion – </a:t>
            </a:r>
            <a:br>
              <a:rPr lang="de-AT" sz="3200" dirty="0" smtClean="0">
                <a:solidFill>
                  <a:schemeClr val="accent1">
                    <a:satMod val="150000"/>
                  </a:schemeClr>
                </a:solidFill>
              </a:rPr>
            </a:br>
            <a:r>
              <a:rPr lang="de-AT" sz="3200" dirty="0" smtClean="0">
                <a:solidFill>
                  <a:schemeClr val="accent1">
                    <a:satMod val="150000"/>
                  </a:schemeClr>
                </a:solidFill>
              </a:rPr>
              <a:t>wer vermittelt besser? </a:t>
            </a:r>
            <a:br>
              <a:rPr lang="de-AT" sz="3200" dirty="0" smtClean="0">
                <a:solidFill>
                  <a:schemeClr val="accent1">
                    <a:satMod val="150000"/>
                  </a:schemeClr>
                </a:solidFill>
              </a:rPr>
            </a:br>
            <a:r>
              <a:rPr lang="de-AT" sz="2800" dirty="0" smtClean="0">
                <a:solidFill>
                  <a:schemeClr val="accent1">
                    <a:satMod val="150000"/>
                  </a:schemeClr>
                </a:solidFill>
              </a:rPr>
              <a:t>Eine Analyse aus der Praxis</a:t>
            </a:r>
            <a:endParaRPr lang="de-AT" sz="3200" dirty="0">
              <a:solidFill>
                <a:schemeClr val="accent1">
                  <a:satMod val="150000"/>
                </a:schemeClr>
              </a:solidFill>
            </a:endParaRPr>
          </a:p>
        </p:txBody>
      </p:sp>
      <p:sp>
        <p:nvSpPr>
          <p:cNvPr id="13315" name="Untertitel 2"/>
          <p:cNvSpPr>
            <a:spLocks noGrp="1"/>
          </p:cNvSpPr>
          <p:nvPr>
            <p:ph type="subTitle" idx="1"/>
          </p:nvPr>
        </p:nvSpPr>
        <p:spPr>
          <a:xfrm>
            <a:off x="495328" y="3671893"/>
            <a:ext cx="8077200" cy="1328743"/>
          </a:xfrm>
        </p:spPr>
        <p:txBody>
          <a:bodyPr/>
          <a:lstStyle/>
          <a:p>
            <a:pPr algn="ctr" eaLnBrk="1" hangingPunct="1"/>
            <a:r>
              <a:rPr lang="de-AT" sz="1600" dirty="0" smtClean="0">
                <a:solidFill>
                  <a:schemeClr val="tx1"/>
                </a:solidFill>
              </a:rPr>
              <a:t>Alpbach</a:t>
            </a:r>
            <a:r>
              <a:rPr lang="de-AT" sz="1600" dirty="0" smtClean="0"/>
              <a:t>, am 24. August 2015</a:t>
            </a:r>
          </a:p>
          <a:p>
            <a:pPr algn="ctr" eaLnBrk="1" hangingPunct="1"/>
            <a:r>
              <a:rPr lang="de-AT" b="1" dirty="0" smtClean="0"/>
              <a:t>Dr. Hans-Jörg Vogl</a:t>
            </a:r>
          </a:p>
          <a:p>
            <a:pPr algn="ctr" eaLnBrk="1" hangingPunct="1"/>
            <a:r>
              <a:rPr lang="de-AT" sz="1200" dirty="0" smtClean="0"/>
              <a:t>(v 263/15 sch, KII, 14.08.2015)</a:t>
            </a:r>
          </a:p>
          <a:p>
            <a:pPr algn="ctr" eaLnBrk="1" hangingPunct="1"/>
            <a:endParaRPr lang="de-AT" dirty="0" smtClean="0"/>
          </a:p>
        </p:txBody>
      </p:sp>
      <p:sp>
        <p:nvSpPr>
          <p:cNvPr id="9" name="Untertitel 2"/>
          <p:cNvSpPr txBox="1">
            <a:spLocks/>
          </p:cNvSpPr>
          <p:nvPr/>
        </p:nvSpPr>
        <p:spPr bwMode="auto">
          <a:xfrm>
            <a:off x="3286116" y="5857892"/>
            <a:ext cx="5715040" cy="1000132"/>
          </a:xfrm>
          <a:prstGeom prst="rect">
            <a:avLst/>
          </a:prstGeom>
          <a:noFill/>
          <a:ln w="9525">
            <a:noFill/>
            <a:miter lim="800000"/>
            <a:headEnd/>
            <a:tailEnd/>
          </a:ln>
        </p:spPr>
        <p:txBody>
          <a:bodyPr vert="horz" wrap="square" lIns="118872" tIns="0" rIns="45720" bIns="0" numCol="1" anchor="ctr" anchorCtr="0" compatLnSpc="1">
            <a:prstTxWarp prst="textNoShape">
              <a:avLst/>
            </a:prstTxWarp>
          </a:bodyPr>
          <a:lstStyle/>
          <a:p>
            <a:pPr lvl="0" algn="r">
              <a:buClr>
                <a:schemeClr val="accent1"/>
              </a:buClr>
              <a:buSzPct val="80000"/>
            </a:pPr>
            <a:r>
              <a:rPr kumimoji="0" lang="de-AT" sz="1600" b="1" i="0" u="none" strike="noStrike" kern="1200" cap="none" spc="0" normalizeH="0" baseline="0" noProof="0" dirty="0" smtClean="0">
                <a:ln>
                  <a:noFill/>
                </a:ln>
                <a:solidFill>
                  <a:schemeClr val="bg2"/>
                </a:solidFill>
                <a:effectLst/>
                <a:uLnTx/>
                <a:uFillTx/>
                <a:latin typeface="Arial" pitchFamily="34" charset="0"/>
                <a:cs typeface="Arial" pitchFamily="34" charset="0"/>
              </a:rPr>
              <a:t>Vogl Rechtsanwalt GmbH, </a:t>
            </a:r>
            <a:r>
              <a:rPr lang="de-AT" sz="1600" dirty="0" smtClean="0">
                <a:solidFill>
                  <a:schemeClr val="bg2"/>
                </a:solidFill>
                <a:latin typeface="Arial" pitchFamily="34" charset="0"/>
                <a:cs typeface="Arial" pitchFamily="34" charset="0"/>
              </a:rPr>
              <a:t>Hirschgraben 4, 6800 </a:t>
            </a:r>
            <a:r>
              <a:rPr kumimoji="0" lang="de-AT" sz="1600" b="0" i="0" u="none" strike="noStrike" kern="1200" cap="none" spc="0" normalizeH="0" baseline="0" noProof="0" dirty="0" smtClean="0">
                <a:ln>
                  <a:noFill/>
                </a:ln>
                <a:solidFill>
                  <a:schemeClr val="bg2"/>
                </a:solidFill>
                <a:effectLst/>
                <a:uLnTx/>
                <a:uFillTx/>
                <a:latin typeface="Arial" pitchFamily="34" charset="0"/>
                <a:cs typeface="Arial" pitchFamily="34" charset="0"/>
              </a:rPr>
              <a:t>Feldkirch</a:t>
            </a:r>
          </a:p>
          <a:p>
            <a:pPr algn="r">
              <a:buClr>
                <a:schemeClr val="accent1"/>
              </a:buClr>
              <a:buSzPct val="80000"/>
            </a:pPr>
            <a:r>
              <a:rPr lang="de-AT" sz="1600" dirty="0" smtClean="0">
                <a:solidFill>
                  <a:schemeClr val="bg2"/>
                </a:solidFill>
                <a:latin typeface="Arial" pitchFamily="34" charset="0"/>
                <a:cs typeface="Arial" pitchFamily="34" charset="0"/>
              </a:rPr>
              <a:t>www.vogl.or.at     </a:t>
            </a:r>
            <a:r>
              <a:rPr lang="de-AT" sz="1200" dirty="0" smtClean="0">
                <a:solidFill>
                  <a:schemeClr val="bg2"/>
                </a:solidFill>
                <a:latin typeface="Arial" pitchFamily="34" charset="0"/>
                <a:cs typeface="Arial" pitchFamily="34" charset="0"/>
              </a:rPr>
              <a:t> </a:t>
            </a:r>
            <a:r>
              <a:rPr lang="de-AT" sz="1600" dirty="0" smtClean="0">
                <a:solidFill>
                  <a:schemeClr val="bg2"/>
                </a:solidFill>
                <a:latin typeface="Arial" pitchFamily="34" charset="0"/>
                <a:cs typeface="Arial" pitchFamily="34" charset="0"/>
              </a:rPr>
              <a:t>-    office@vogl.or.at   -    +43 5522 77777</a:t>
            </a:r>
          </a:p>
        </p:txBody>
      </p:sp>
      <p:sp>
        <p:nvSpPr>
          <p:cNvPr id="13" name="Titel 1"/>
          <p:cNvSpPr txBox="1">
            <a:spLocks/>
          </p:cNvSpPr>
          <p:nvPr/>
        </p:nvSpPr>
        <p:spPr>
          <a:xfrm>
            <a:off x="285720" y="1285860"/>
            <a:ext cx="8715436" cy="742944"/>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AT" sz="4000" b="1" i="0" u="none" strike="noStrike" kern="1200" cap="none" spc="0" normalizeH="0" baseline="0" noProof="0" dirty="0" smtClean="0">
                <a:ln>
                  <a:noFill/>
                </a:ln>
                <a:solidFill>
                  <a:schemeClr val="accent1">
                    <a:satMod val="150000"/>
                  </a:schemeClr>
                </a:solidFill>
                <a:effectLst/>
                <a:uLnTx/>
                <a:uFillTx/>
                <a:latin typeface="+mj-lt"/>
                <a:ea typeface="+mj-ea"/>
                <a:cs typeface="+mj-cs"/>
              </a:rPr>
              <a:t>Vielen Dank für Ihre Aufmerksamkeit!</a:t>
            </a:r>
            <a:endParaRPr kumimoji="0" lang="de-AT" sz="4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14" name="Grafik 13" descr="VOGL_Rechtsanwalt_GmbH_sw.jpg"/>
          <p:cNvPicPr>
            <a:picLocks noChangeAspect="1"/>
          </p:cNvPicPr>
          <p:nvPr/>
        </p:nvPicPr>
        <p:blipFill>
          <a:blip r:embed="rId3" cstate="print"/>
          <a:stretch>
            <a:fillRect/>
          </a:stretch>
        </p:blipFill>
        <p:spPr>
          <a:xfrm>
            <a:off x="214282" y="6072206"/>
            <a:ext cx="2714612" cy="591372"/>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74825"/>
            <a:ext cx="8686800" cy="4154505"/>
          </a:xfrm>
        </p:spPr>
        <p:txBody>
          <a:bodyPr>
            <a:normAutofit/>
          </a:bodyPr>
          <a:lstStyle/>
          <a:p>
            <a:endParaRPr lang="de-AT" b="1" dirty="0" smtClean="0"/>
          </a:p>
          <a:p>
            <a:r>
              <a:rPr lang="de-AT" b="1" dirty="0" smtClean="0"/>
              <a:t>Einleitung</a:t>
            </a:r>
          </a:p>
          <a:p>
            <a:pPr lvl="0"/>
            <a:r>
              <a:rPr lang="de-AT" b="1" dirty="0" smtClean="0"/>
              <a:t>Vertrieb durch Agenturen</a:t>
            </a:r>
          </a:p>
          <a:p>
            <a:pPr lvl="0"/>
            <a:r>
              <a:rPr lang="de-AT" b="1" dirty="0" smtClean="0"/>
              <a:t>Vertrieb durch Makler</a:t>
            </a:r>
          </a:p>
          <a:p>
            <a:pPr lvl="0"/>
            <a:r>
              <a:rPr lang="de-AT" b="1" dirty="0" smtClean="0"/>
              <a:t>Vertrieb durch Direktion</a:t>
            </a:r>
          </a:p>
          <a:p>
            <a:pPr lvl="0"/>
            <a:r>
              <a:rPr lang="de-AT" b="1" dirty="0" smtClean="0"/>
              <a:t>Zusammenfassung</a:t>
            </a:r>
            <a:endParaRPr lang="de-DE" b="1" dirty="0" smtClean="0"/>
          </a:p>
          <a:p>
            <a:pPr lvl="1">
              <a:buNone/>
            </a:pPr>
            <a:endParaRPr lang="de-DE" sz="2200" dirty="0" smtClean="0"/>
          </a:p>
        </p:txBody>
      </p:sp>
      <p:sp>
        <p:nvSpPr>
          <p:cNvPr id="3" name="Titel 2"/>
          <p:cNvSpPr>
            <a:spLocks noGrp="1"/>
          </p:cNvSpPr>
          <p:nvPr>
            <p:ph type="title"/>
          </p:nvPr>
        </p:nvSpPr>
        <p:spPr/>
        <p:txBody>
          <a:bodyPr>
            <a:normAutofit/>
          </a:bodyPr>
          <a:lstStyle/>
          <a:p>
            <a:r>
              <a:rPr lang="de-DE" sz="3000" dirty="0" smtClean="0"/>
              <a:t>Inhaltsverzeichnis</a:t>
            </a:r>
            <a:endParaRPr lang="de-DE" sz="30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smtClean="0"/>
              <a:t>Wirtschaftliche Bedeutung von Vertriebswegen. </a:t>
            </a:r>
          </a:p>
          <a:p>
            <a:endParaRPr lang="de-DE" dirty="0" smtClean="0"/>
          </a:p>
          <a:p>
            <a:r>
              <a:rPr lang="de-DE" dirty="0" smtClean="0"/>
              <a:t>Große Unterschiede zwischen einzelnen Versicherern </a:t>
            </a:r>
          </a:p>
          <a:p>
            <a:pPr lvl="1">
              <a:tabLst>
                <a:tab pos="5737225" algn="l"/>
              </a:tabLst>
            </a:pPr>
            <a:r>
              <a:rPr lang="de-DE" sz="2200" dirty="0" smtClean="0"/>
              <a:t>Prämienaufbringen durch Makler 	35 %  -  45 %</a:t>
            </a:r>
          </a:p>
          <a:p>
            <a:pPr lvl="1">
              <a:tabLst>
                <a:tab pos="5737225" algn="l"/>
              </a:tabLst>
            </a:pPr>
            <a:r>
              <a:rPr lang="de-DE" sz="2200" dirty="0" smtClean="0"/>
              <a:t>Agenten (selbstständig, unselbständig)	30 %  -   50 % </a:t>
            </a:r>
          </a:p>
          <a:p>
            <a:pPr lvl="1">
              <a:tabLst>
                <a:tab pos="5737225" algn="l"/>
              </a:tabLst>
            </a:pPr>
            <a:r>
              <a:rPr lang="de-DE" sz="2200" dirty="0" smtClean="0"/>
              <a:t>Direktionsgeschäft 	  0 %  -     2 %</a:t>
            </a:r>
          </a:p>
          <a:p>
            <a:pPr lvl="1">
              <a:tabLst>
                <a:tab pos="5737225" algn="l"/>
              </a:tabLst>
            </a:pPr>
            <a:r>
              <a:rPr lang="de-DE" sz="2200" dirty="0" smtClean="0"/>
              <a:t>Bankenvertrieb	15 %  -   30 %</a:t>
            </a:r>
          </a:p>
          <a:p>
            <a:endParaRPr lang="de-DE" b="1" dirty="0" smtClean="0"/>
          </a:p>
          <a:p>
            <a:endParaRPr lang="de-DE" b="1" dirty="0" smtClean="0"/>
          </a:p>
        </p:txBody>
      </p:sp>
      <p:sp>
        <p:nvSpPr>
          <p:cNvPr id="3" name="Titel 2"/>
          <p:cNvSpPr>
            <a:spLocks noGrp="1"/>
          </p:cNvSpPr>
          <p:nvPr>
            <p:ph type="title"/>
          </p:nvPr>
        </p:nvSpPr>
        <p:spPr/>
        <p:txBody>
          <a:bodyPr>
            <a:normAutofit/>
          </a:bodyPr>
          <a:lstStyle/>
          <a:p>
            <a:r>
              <a:rPr lang="de-DE" sz="3500" dirty="0" smtClean="0"/>
              <a:t>Einleitung</a:t>
            </a:r>
            <a:endParaRPr lang="de-DE" sz="35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b="1" dirty="0" smtClean="0"/>
              <a:t>Agent – Beschäftigung, Gewerbeumfang</a:t>
            </a:r>
          </a:p>
          <a:p>
            <a:pPr lvl="1"/>
            <a:r>
              <a:rPr lang="de-DE" dirty="0" smtClean="0"/>
              <a:t>kann selbstständig oder unselbständig sein </a:t>
            </a:r>
          </a:p>
          <a:p>
            <a:pPr lvl="1"/>
            <a:r>
              <a:rPr lang="de-DE" dirty="0" smtClean="0"/>
              <a:t>darf m.E. in gleichen Sparten nur für eine Versicherung tätig werden. Von Bezirksverwaltungsbehörden werden jedoch „Mehrfachagenturen“ in gleichen Sparten eingetragen.</a:t>
            </a:r>
            <a:endParaRPr lang="de-DE" dirty="0"/>
          </a:p>
        </p:txBody>
      </p:sp>
      <p:sp>
        <p:nvSpPr>
          <p:cNvPr id="3" name="Titel 2"/>
          <p:cNvSpPr>
            <a:spLocks noGrp="1"/>
          </p:cNvSpPr>
          <p:nvPr>
            <p:ph type="title"/>
          </p:nvPr>
        </p:nvSpPr>
        <p:spPr/>
        <p:txBody>
          <a:bodyPr>
            <a:normAutofit/>
          </a:bodyPr>
          <a:lstStyle/>
          <a:p>
            <a:r>
              <a:rPr lang="de-DE" sz="32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b="1" dirty="0" smtClean="0"/>
              <a:t>Agent – Pflichten:</a:t>
            </a:r>
          </a:p>
          <a:p>
            <a:pPr lvl="1"/>
            <a:r>
              <a:rPr lang="de-DE" dirty="0" smtClean="0"/>
              <a:t>keine spontane Erkundigungspflicht</a:t>
            </a:r>
          </a:p>
          <a:p>
            <a:pPr lvl="1"/>
            <a:r>
              <a:rPr lang="de-DE" dirty="0" smtClean="0"/>
              <a:t>Hinweispflicht nur dann, wenn Agent erkennen kann, dass der Kunde in seinen Vorstellungen fehlgeleitet ist. </a:t>
            </a:r>
            <a:endParaRPr lang="de-DE" dirty="0"/>
          </a:p>
        </p:txBody>
      </p:sp>
      <p:sp>
        <p:nvSpPr>
          <p:cNvPr id="3" name="Titel 2"/>
          <p:cNvSpPr>
            <a:spLocks noGrp="1"/>
          </p:cNvSpPr>
          <p:nvPr>
            <p:ph type="title"/>
          </p:nvPr>
        </p:nvSpPr>
        <p:spPr/>
        <p:txBody>
          <a:bodyPr>
            <a:normAutofit/>
          </a:bodyPr>
          <a:lstStyle/>
          <a:p>
            <a:r>
              <a:rPr lang="de-DE" sz="32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Autofit/>
          </a:bodyPr>
          <a:lstStyle/>
          <a:p>
            <a:pPr>
              <a:buNone/>
            </a:pPr>
            <a:r>
              <a:rPr lang="de-DE" b="1" dirty="0" smtClean="0"/>
              <a:t>Agentenhaftung – 7 Ob 161/14</a:t>
            </a:r>
            <a:endParaRPr lang="de-DE" dirty="0" smtClean="0"/>
          </a:p>
          <a:p>
            <a:pPr>
              <a:buNone/>
            </a:pPr>
            <a:r>
              <a:rPr lang="de-DE" sz="2000" i="1" dirty="0" smtClean="0"/>
              <a:t>Sachverhalt:</a:t>
            </a:r>
            <a:endParaRPr lang="de-DE" sz="2000" dirty="0" smtClean="0"/>
          </a:p>
          <a:p>
            <a:r>
              <a:rPr lang="de-DE" sz="2000" dirty="0" smtClean="0"/>
              <a:t>Die Agentin, eine Aktiengesellschaft vertreibt ausschließlich Produkte eines Versicherers. </a:t>
            </a:r>
          </a:p>
          <a:p>
            <a:r>
              <a:rPr lang="de-DE" sz="2000" dirty="0" smtClean="0"/>
              <a:t>Einer Kundin, welche im Zeitpunkt des Abschlusses 81 Jahre alt war, wurde ein Pensionsvorsorgeprodukt verkauft.</a:t>
            </a:r>
          </a:p>
          <a:p>
            <a:r>
              <a:rPr lang="de-DE" sz="2000" dirty="0" smtClean="0"/>
              <a:t>Die Einmalprämie betrug € 80.000,00. Für 12 Jahre hätte eine garantierte Pension  zuzüglich Überschussbeteiligung ausbezahlt werden müssen. Die Versicherungsnehmerin starb mit 82 Jahren. Die Erben haben die Agentin geklagt, weil das eingezahlte Kapital bei Weitem nicht ausbezahlt wurde.</a:t>
            </a:r>
            <a:endParaRPr lang="de-DE" sz="2000" dirty="0"/>
          </a:p>
        </p:txBody>
      </p:sp>
      <p:sp>
        <p:nvSpPr>
          <p:cNvPr id="3" name="Titel 2"/>
          <p:cNvSpPr>
            <a:spLocks noGrp="1"/>
          </p:cNvSpPr>
          <p:nvPr>
            <p:ph type="title"/>
          </p:nvPr>
        </p:nvSpPr>
        <p:spPr/>
        <p:txBody>
          <a:bodyPr>
            <a:normAutofit/>
          </a:bodyPr>
          <a:lstStyle/>
          <a:p>
            <a:r>
              <a:rPr lang="de-DE" sz="32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22767"/>
            <a:ext cx="8229600" cy="4154505"/>
          </a:xfrm>
        </p:spPr>
        <p:txBody>
          <a:bodyPr>
            <a:noAutofit/>
          </a:bodyPr>
          <a:lstStyle/>
          <a:p>
            <a:pPr marL="3175" indent="-3175">
              <a:buNone/>
            </a:pPr>
            <a:r>
              <a:rPr lang="de-DE" sz="2000" dirty="0" smtClean="0"/>
              <a:t>Das </a:t>
            </a:r>
            <a:r>
              <a:rPr lang="de-DE" sz="2000" b="1" dirty="0" smtClean="0"/>
              <a:t>Erstgericht</a:t>
            </a:r>
            <a:r>
              <a:rPr lang="de-DE" sz="2000" dirty="0" smtClean="0"/>
              <a:t> wies das Klagebegehren ab. Wie alt jemand wird, könne man naturgemäß nicht wissen. Die verstorbene Versicherungsnehmerin sei bewusst das Risiko eingegangen, dass aufgrund eines früheren Todes weniger als € 80.000,00 ausbezahlt werden.	</a:t>
            </a:r>
          </a:p>
          <a:p>
            <a:pPr marL="3175" indent="-3175">
              <a:buNone/>
            </a:pPr>
            <a:r>
              <a:rPr lang="de-DE" sz="2000" dirty="0" smtClean="0"/>
              <a:t>Das </a:t>
            </a:r>
            <a:r>
              <a:rPr lang="de-DE" sz="2000" b="1" dirty="0" smtClean="0"/>
              <a:t>Berufungsgericht</a:t>
            </a:r>
            <a:r>
              <a:rPr lang="de-DE" sz="2000" dirty="0" smtClean="0"/>
              <a:t> gab dem Klagebegehren statt. </a:t>
            </a:r>
          </a:p>
          <a:p>
            <a:pPr marL="3175" indent="-3175">
              <a:buNone/>
            </a:pPr>
            <a:r>
              <a:rPr lang="de-DE" sz="2000" dirty="0" smtClean="0"/>
              <a:t>Die Vorschriften nach § 137 ff GewO seien an </a:t>
            </a:r>
            <a:r>
              <a:rPr lang="de-DE" sz="2000" b="1" dirty="0" smtClean="0"/>
              <a:t>alle Vermittler </a:t>
            </a:r>
            <a:r>
              <a:rPr lang="de-DE" sz="2000" dirty="0" smtClean="0"/>
              <a:t>gerichtet, daher auch an die Agentin. Die Agentin habe für die 81-jährige Klägerin ein völlig untaugliches Produkt vermittelt. </a:t>
            </a:r>
            <a:r>
              <a:rPr lang="de-DE" sz="2000" b="1" dirty="0" smtClean="0"/>
              <a:t>Schon der Vorschlag zum Abschluss der Rentenversicherung begründe einen Beratungsfehler der Agentin.</a:t>
            </a:r>
            <a:endParaRPr lang="de-DE" sz="2000" dirty="0"/>
          </a:p>
        </p:txBody>
      </p:sp>
      <p:sp>
        <p:nvSpPr>
          <p:cNvPr id="3" name="Titel 2"/>
          <p:cNvSpPr>
            <a:spLocks noGrp="1"/>
          </p:cNvSpPr>
          <p:nvPr>
            <p:ph type="title"/>
          </p:nvPr>
        </p:nvSpPr>
        <p:spPr/>
        <p:txBody>
          <a:bodyPr>
            <a:normAutofit/>
          </a:bodyPr>
          <a:lstStyle/>
          <a:p>
            <a:r>
              <a:rPr lang="de-DE" sz="36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722767"/>
            <a:ext cx="8229600" cy="4154505"/>
          </a:xfrm>
        </p:spPr>
        <p:txBody>
          <a:bodyPr>
            <a:noAutofit/>
          </a:bodyPr>
          <a:lstStyle/>
          <a:p>
            <a:pPr marL="3175" indent="-3175">
              <a:buNone/>
            </a:pPr>
            <a:r>
              <a:rPr lang="de-DE" sz="2000" dirty="0" smtClean="0"/>
              <a:t>Der </a:t>
            </a:r>
            <a:r>
              <a:rPr lang="de-DE" sz="2000" b="1" dirty="0" smtClean="0"/>
              <a:t>OGH</a:t>
            </a:r>
            <a:r>
              <a:rPr lang="de-DE" sz="2000" dirty="0" smtClean="0"/>
              <a:t> bestätigte das Urteil II. Instanz. Zu prüfen sei, wie sich die Verstorbene alternativ verhalten hätte, wenn sie nicht falsch beraten worden wäre.</a:t>
            </a:r>
          </a:p>
          <a:p>
            <a:pPr marL="3175" indent="-3175">
              <a:buNone/>
            </a:pPr>
            <a:r>
              <a:rPr lang="de-DE" sz="2000" dirty="0" smtClean="0"/>
              <a:t>Der Verstorbenen hätte gesagt werden müssen, dass ein Kapitalerhalt im Falle des Ablebens vor 12 Jahren ab Abschluss nicht gesichert sei. Unterstellt wurde, dass die Verstorbene in ein kapitalerhaltendes Produkt investiert hätte.</a:t>
            </a:r>
          </a:p>
          <a:p>
            <a:pPr marL="3175" indent="-3175">
              <a:buNone/>
            </a:pPr>
            <a:r>
              <a:rPr lang="de-DE" sz="2000" dirty="0" smtClean="0"/>
              <a:t>Der Schaden sei im Sinne der Differenzrechnung zu ermitteln. Zur genauen Ermittlung der Schadenshöhe wurde das Berufungsgericht aufgehoben.</a:t>
            </a:r>
          </a:p>
          <a:p>
            <a:pPr marL="3175" indent="-3175">
              <a:buNone/>
            </a:pPr>
            <a:r>
              <a:rPr lang="de-DE" sz="2000" dirty="0" smtClean="0"/>
              <a:t> </a:t>
            </a:r>
            <a:endParaRPr lang="de-DE" sz="2000" dirty="0"/>
          </a:p>
        </p:txBody>
      </p:sp>
      <p:sp>
        <p:nvSpPr>
          <p:cNvPr id="3" name="Titel 2"/>
          <p:cNvSpPr>
            <a:spLocks noGrp="1"/>
          </p:cNvSpPr>
          <p:nvPr>
            <p:ph type="title"/>
          </p:nvPr>
        </p:nvSpPr>
        <p:spPr/>
        <p:txBody>
          <a:bodyPr>
            <a:normAutofit/>
          </a:bodyPr>
          <a:lstStyle/>
          <a:p>
            <a:r>
              <a:rPr lang="de-DE" sz="3600" dirty="0" smtClean="0"/>
              <a:t>Vertrieb durch Agenturen</a:t>
            </a:r>
            <a:endParaRPr lang="de-DE" sz="35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952</Words>
  <Application>Microsoft Office PowerPoint</Application>
  <PresentationFormat>Bildschirmpräsentation (4:3)</PresentationFormat>
  <Paragraphs>164</Paragraphs>
  <Slides>29</Slides>
  <Notes>3</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Modul</vt:lpstr>
      <vt:lpstr>PowerPoint-Präsentation</vt:lpstr>
      <vt:lpstr>Agent, Makler oder Direktion –  wer vermittelt besser?  Eine Analyse aus der Praxis</vt:lpstr>
      <vt:lpstr>Inhaltsverzeichnis</vt:lpstr>
      <vt:lpstr>Einleitung</vt:lpstr>
      <vt:lpstr>Vertrieb durch Agenturen</vt:lpstr>
      <vt:lpstr>Vertrieb durch Agenturen</vt:lpstr>
      <vt:lpstr>Vertrieb durch Agenturen</vt:lpstr>
      <vt:lpstr>Vertrieb durch Agenturen</vt:lpstr>
      <vt:lpstr>Vertrieb durch Agenturen</vt:lpstr>
      <vt:lpstr>Vertrieb durch Agenturen</vt:lpstr>
      <vt:lpstr>Vertrieb durch Agenturen</vt:lpstr>
      <vt:lpstr>Vertrieb durch Agenturen</vt:lpstr>
      <vt:lpstr>Vertrieb durch Agenturen</vt:lpstr>
      <vt:lpstr>Vertrieb durch Makler</vt:lpstr>
      <vt:lpstr>Vertrieb durch Makler</vt:lpstr>
      <vt:lpstr>Vertrieb durch Makler</vt:lpstr>
      <vt:lpstr>Vertrieb durch Makler</vt:lpstr>
      <vt:lpstr>Vertrieb durch Makler</vt:lpstr>
      <vt:lpstr>Vertrieb durch Makler</vt:lpstr>
      <vt:lpstr>Vertrieb durch Makler</vt:lpstr>
      <vt:lpstr>Vertrieb durch Makler</vt:lpstr>
      <vt:lpstr>Vertrieb durch Direktion</vt:lpstr>
      <vt:lpstr>Vertrieb durch Direktion</vt:lpstr>
      <vt:lpstr>Vertrieb durch Direktion</vt:lpstr>
      <vt:lpstr>Zusammenfassung</vt:lpstr>
      <vt:lpstr>Zusammenfassung</vt:lpstr>
      <vt:lpstr>Zusammenfassung</vt:lpstr>
      <vt:lpstr>Zusammenfassung</vt:lpstr>
      <vt:lpstr>Agent, Makler oder Direktion –  wer vermittelt besser?  Eine Analyse aus der Praxis</vt:lpstr>
    </vt:vector>
  </TitlesOfParts>
  <Company>Kanzlei Vogl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Agenturvertrag uns seine Tücken</dc:title>
  <dc:creator>MS</dc:creator>
  <cp:lastModifiedBy>Mag. Jennifer Willner</cp:lastModifiedBy>
  <cp:revision>719</cp:revision>
  <dcterms:created xsi:type="dcterms:W3CDTF">2012-02-07T10:34:26Z</dcterms:created>
  <dcterms:modified xsi:type="dcterms:W3CDTF">2015-08-14T10:27:03Z</dcterms:modified>
</cp:coreProperties>
</file>