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8" r:id="rId5"/>
    <p:sldId id="487" r:id="rId6"/>
    <p:sldId id="489" r:id="rId7"/>
    <p:sldId id="488" r:id="rId8"/>
    <p:sldId id="301" r:id="rId9"/>
    <p:sldId id="300" r:id="rId10"/>
    <p:sldId id="490" r:id="rId11"/>
    <p:sldId id="484" r:id="rId12"/>
    <p:sldId id="486" r:id="rId13"/>
    <p:sldId id="275" r:id="rId14"/>
    <p:sldId id="262" r:id="rId15"/>
    <p:sldId id="263" r:id="rId16"/>
    <p:sldId id="264" r:id="rId17"/>
    <p:sldId id="265" r:id="rId18"/>
    <p:sldId id="266" r:id="rId19"/>
    <p:sldId id="267" r:id="rId20"/>
    <p:sldId id="492" r:id="rId21"/>
    <p:sldId id="299" r:id="rId22"/>
    <p:sldId id="302"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9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D62A4-50F1-4FC0-A0AD-52DCA126485B}" v="477" dt="2024-06-20T11:22:04.756"/>
    <p1510:client id="{38E8F3F7-1EDC-43CA-91D0-4E5B81E6F074}" v="402" dt="2024-06-20T11:21:49.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2395"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C3F2C-1FFC-45BD-935E-0BE6D6FABCE7}" type="datetimeFigureOut">
              <a:rPr lang="de-DE" smtClean="0"/>
              <a:t>20.06.2024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F6B06-84F9-4C82-B497-33DAF827796B}" type="slidenum">
              <a:rPr lang="de-DE" smtClean="0"/>
              <a:t>‹Nr.›</a:t>
            </a:fld>
            <a:endParaRPr lang="de-DE"/>
          </a:p>
        </p:txBody>
      </p:sp>
    </p:spTree>
    <p:extLst>
      <p:ext uri="{BB962C8B-B14F-4D97-AF65-F5344CB8AC3E}">
        <p14:creationId xmlns:p14="http://schemas.microsoft.com/office/powerpoint/2010/main" val="61421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0BA8E-03A2-6500-92BE-E9FCF6FBCBE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7F1CC8-43C9-BAA0-5818-82DCB1D0C6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F5B4D6C-BACC-C86C-528F-A046D347B85F}"/>
              </a:ext>
            </a:extLst>
          </p:cNvPr>
          <p:cNvSpPr>
            <a:spLocks noGrp="1"/>
          </p:cNvSpPr>
          <p:nvPr>
            <p:ph type="dt" sz="half" idx="10"/>
          </p:nvPr>
        </p:nvSpPr>
        <p:spPr/>
        <p:txBody>
          <a:bodyPr/>
          <a:lstStyle/>
          <a:p>
            <a:fld id="{8C1B4DDF-3C7D-49D0-9BB4-21B1E4F44D21}" type="datetimeFigureOut">
              <a:rPr lang="de-DE" smtClean="0"/>
              <a:t>20.06.2024</a:t>
            </a:fld>
            <a:endParaRPr lang="de-DE"/>
          </a:p>
        </p:txBody>
      </p:sp>
      <p:sp>
        <p:nvSpPr>
          <p:cNvPr id="5" name="Fußzeilenplatzhalter 4">
            <a:extLst>
              <a:ext uri="{FF2B5EF4-FFF2-40B4-BE49-F238E27FC236}">
                <a16:creationId xmlns:a16="http://schemas.microsoft.com/office/drawing/2014/main" id="{38839BB5-A5AB-E335-6DD6-5761187EE99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AB7AE2A-EC77-67FC-E590-456047108CDA}"/>
              </a:ext>
            </a:extLst>
          </p:cNvPr>
          <p:cNvSpPr>
            <a:spLocks noGrp="1"/>
          </p:cNvSpPr>
          <p:nvPr>
            <p:ph type="sldNum" sz="quarter" idx="12"/>
          </p:nvPr>
        </p:nvSpPr>
        <p:spPr/>
        <p:txBody>
          <a:bodyPr/>
          <a:lstStyle/>
          <a:p>
            <a:fld id="{C0ADA8BA-8E45-4BDA-AFAD-5268D1BD6899}" type="slidenum">
              <a:rPr lang="de-DE" smtClean="0"/>
              <a:t>‹Nr.›</a:t>
            </a:fld>
            <a:endParaRPr lang="de-DE"/>
          </a:p>
        </p:txBody>
      </p:sp>
    </p:spTree>
    <p:extLst>
      <p:ext uri="{BB962C8B-B14F-4D97-AF65-F5344CB8AC3E}">
        <p14:creationId xmlns:p14="http://schemas.microsoft.com/office/powerpoint/2010/main" val="339862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0EA9D-E6BB-6606-1B9C-A7F728C9C4E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F8E6581-9E0A-7F17-27AE-E2D074C18D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0FA241-B696-BE67-C588-85690286E70C}"/>
              </a:ext>
            </a:extLst>
          </p:cNvPr>
          <p:cNvSpPr>
            <a:spLocks noGrp="1"/>
          </p:cNvSpPr>
          <p:nvPr>
            <p:ph type="dt" sz="half" idx="10"/>
          </p:nvPr>
        </p:nvSpPr>
        <p:spPr/>
        <p:txBody>
          <a:bodyPr/>
          <a:lstStyle/>
          <a:p>
            <a:fld id="{8C1B4DDF-3C7D-49D0-9BB4-21B1E4F44D21}" type="datetimeFigureOut">
              <a:rPr lang="de-DE" smtClean="0"/>
              <a:t>20.06.2024</a:t>
            </a:fld>
            <a:endParaRPr lang="de-DE"/>
          </a:p>
        </p:txBody>
      </p:sp>
      <p:sp>
        <p:nvSpPr>
          <p:cNvPr id="5" name="Fußzeilenplatzhalter 4">
            <a:extLst>
              <a:ext uri="{FF2B5EF4-FFF2-40B4-BE49-F238E27FC236}">
                <a16:creationId xmlns:a16="http://schemas.microsoft.com/office/drawing/2014/main" id="{C70C97D9-0B6A-B254-82F4-10FA024A27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F059507-87C0-EC4F-648B-05DBB86EAED0}"/>
              </a:ext>
            </a:extLst>
          </p:cNvPr>
          <p:cNvSpPr>
            <a:spLocks noGrp="1"/>
          </p:cNvSpPr>
          <p:nvPr>
            <p:ph type="sldNum" sz="quarter" idx="12"/>
          </p:nvPr>
        </p:nvSpPr>
        <p:spPr/>
        <p:txBody>
          <a:bodyPr/>
          <a:lstStyle/>
          <a:p>
            <a:fld id="{C0ADA8BA-8E45-4BDA-AFAD-5268D1BD6899}" type="slidenum">
              <a:rPr lang="de-DE" smtClean="0"/>
              <a:t>‹Nr.›</a:t>
            </a:fld>
            <a:endParaRPr lang="de-DE"/>
          </a:p>
        </p:txBody>
      </p:sp>
    </p:spTree>
    <p:extLst>
      <p:ext uri="{BB962C8B-B14F-4D97-AF65-F5344CB8AC3E}">
        <p14:creationId xmlns:p14="http://schemas.microsoft.com/office/powerpoint/2010/main" val="107315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D596FAE-56BE-516E-5F02-D044628D31F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EE28A66-A71A-E9B8-D90F-DFDC8FBFE9D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C0DC47-B257-A859-3E2E-543DEFD1EFB0}"/>
              </a:ext>
            </a:extLst>
          </p:cNvPr>
          <p:cNvSpPr>
            <a:spLocks noGrp="1"/>
          </p:cNvSpPr>
          <p:nvPr>
            <p:ph type="dt" sz="half" idx="10"/>
          </p:nvPr>
        </p:nvSpPr>
        <p:spPr/>
        <p:txBody>
          <a:bodyPr/>
          <a:lstStyle/>
          <a:p>
            <a:fld id="{8C1B4DDF-3C7D-49D0-9BB4-21B1E4F44D21}" type="datetimeFigureOut">
              <a:rPr lang="de-DE" smtClean="0"/>
              <a:t>20.06.2024</a:t>
            </a:fld>
            <a:endParaRPr lang="de-DE"/>
          </a:p>
        </p:txBody>
      </p:sp>
      <p:sp>
        <p:nvSpPr>
          <p:cNvPr id="5" name="Fußzeilenplatzhalter 4">
            <a:extLst>
              <a:ext uri="{FF2B5EF4-FFF2-40B4-BE49-F238E27FC236}">
                <a16:creationId xmlns:a16="http://schemas.microsoft.com/office/drawing/2014/main" id="{0A26059F-04EB-6E8A-8B94-CF6B6BB2A7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ADE6222-57E8-E2F7-F186-70784D4D50FA}"/>
              </a:ext>
            </a:extLst>
          </p:cNvPr>
          <p:cNvSpPr>
            <a:spLocks noGrp="1"/>
          </p:cNvSpPr>
          <p:nvPr>
            <p:ph type="sldNum" sz="quarter" idx="12"/>
          </p:nvPr>
        </p:nvSpPr>
        <p:spPr/>
        <p:txBody>
          <a:bodyPr/>
          <a:lstStyle/>
          <a:p>
            <a:fld id="{C0ADA8BA-8E45-4BDA-AFAD-5268D1BD6899}" type="slidenum">
              <a:rPr lang="de-DE" smtClean="0"/>
              <a:t>‹Nr.›</a:t>
            </a:fld>
            <a:endParaRPr lang="de-DE"/>
          </a:p>
        </p:txBody>
      </p:sp>
    </p:spTree>
    <p:extLst>
      <p:ext uri="{BB962C8B-B14F-4D97-AF65-F5344CB8AC3E}">
        <p14:creationId xmlns:p14="http://schemas.microsoft.com/office/powerpoint/2010/main" val="270028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FC848-F8A7-6EE6-DAD2-8D8A27EC8C0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ECE007D-7FB7-F9E4-63C7-FE5B00903D3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F253666-30BD-19B4-2FB7-4F87C933CFD7}"/>
              </a:ext>
            </a:extLst>
          </p:cNvPr>
          <p:cNvSpPr>
            <a:spLocks noGrp="1"/>
          </p:cNvSpPr>
          <p:nvPr>
            <p:ph type="dt" sz="half" idx="10"/>
          </p:nvPr>
        </p:nvSpPr>
        <p:spPr/>
        <p:txBody>
          <a:bodyPr/>
          <a:lstStyle/>
          <a:p>
            <a:fld id="{8C1B4DDF-3C7D-49D0-9BB4-21B1E4F44D21}" type="datetimeFigureOut">
              <a:rPr lang="de-DE" smtClean="0"/>
              <a:t>20.06.2024</a:t>
            </a:fld>
            <a:endParaRPr lang="de-DE"/>
          </a:p>
        </p:txBody>
      </p:sp>
      <p:sp>
        <p:nvSpPr>
          <p:cNvPr id="5" name="Fußzeilenplatzhalter 4">
            <a:extLst>
              <a:ext uri="{FF2B5EF4-FFF2-40B4-BE49-F238E27FC236}">
                <a16:creationId xmlns:a16="http://schemas.microsoft.com/office/drawing/2014/main" id="{5071ED38-5AE6-6F3B-8841-C9BF0F71E6F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14E50DF-723F-D7C3-3419-9A22049503B5}"/>
              </a:ext>
            </a:extLst>
          </p:cNvPr>
          <p:cNvSpPr>
            <a:spLocks noGrp="1"/>
          </p:cNvSpPr>
          <p:nvPr>
            <p:ph type="sldNum" sz="quarter" idx="12"/>
          </p:nvPr>
        </p:nvSpPr>
        <p:spPr/>
        <p:txBody>
          <a:bodyPr/>
          <a:lstStyle/>
          <a:p>
            <a:fld id="{C0ADA8BA-8E45-4BDA-AFAD-5268D1BD6899}" type="slidenum">
              <a:rPr lang="de-DE" smtClean="0"/>
              <a:t>‹Nr.›</a:t>
            </a:fld>
            <a:endParaRPr lang="de-DE"/>
          </a:p>
        </p:txBody>
      </p:sp>
    </p:spTree>
    <p:extLst>
      <p:ext uri="{BB962C8B-B14F-4D97-AF65-F5344CB8AC3E}">
        <p14:creationId xmlns:p14="http://schemas.microsoft.com/office/powerpoint/2010/main" val="420828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15379-C37F-DEE7-19B6-27D16B61069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17849C0-3B27-6664-49E3-B1C2623F3A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297068C-38E2-8FF1-CFC6-71A6C379D6CF}"/>
              </a:ext>
            </a:extLst>
          </p:cNvPr>
          <p:cNvSpPr>
            <a:spLocks noGrp="1"/>
          </p:cNvSpPr>
          <p:nvPr>
            <p:ph type="dt" sz="half" idx="10"/>
          </p:nvPr>
        </p:nvSpPr>
        <p:spPr/>
        <p:txBody>
          <a:bodyPr/>
          <a:lstStyle/>
          <a:p>
            <a:fld id="{8C1B4DDF-3C7D-49D0-9BB4-21B1E4F44D21}" type="datetimeFigureOut">
              <a:rPr lang="de-DE" smtClean="0"/>
              <a:t>20.06.2024</a:t>
            </a:fld>
            <a:endParaRPr lang="de-DE"/>
          </a:p>
        </p:txBody>
      </p:sp>
      <p:sp>
        <p:nvSpPr>
          <p:cNvPr id="5" name="Fußzeilenplatzhalter 4">
            <a:extLst>
              <a:ext uri="{FF2B5EF4-FFF2-40B4-BE49-F238E27FC236}">
                <a16:creationId xmlns:a16="http://schemas.microsoft.com/office/drawing/2014/main" id="{701035C9-0314-F133-1E8E-059B89EBF92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9317581-519B-FCE5-FFB3-DFFEC348C6E1}"/>
              </a:ext>
            </a:extLst>
          </p:cNvPr>
          <p:cNvSpPr>
            <a:spLocks noGrp="1"/>
          </p:cNvSpPr>
          <p:nvPr>
            <p:ph type="sldNum" sz="quarter" idx="12"/>
          </p:nvPr>
        </p:nvSpPr>
        <p:spPr/>
        <p:txBody>
          <a:bodyPr/>
          <a:lstStyle/>
          <a:p>
            <a:fld id="{C0ADA8BA-8E45-4BDA-AFAD-5268D1BD6899}" type="slidenum">
              <a:rPr lang="de-DE" smtClean="0"/>
              <a:t>‹Nr.›</a:t>
            </a:fld>
            <a:endParaRPr lang="de-DE"/>
          </a:p>
        </p:txBody>
      </p:sp>
    </p:spTree>
    <p:extLst>
      <p:ext uri="{BB962C8B-B14F-4D97-AF65-F5344CB8AC3E}">
        <p14:creationId xmlns:p14="http://schemas.microsoft.com/office/powerpoint/2010/main" val="3398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C818C-9ACC-B7BE-2467-27D130A65A0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B298F2A-0236-3AA7-CEC3-587C34C7166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F31DE87-7AC5-A8C1-E8EF-B4243CA15AF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0F48298-5C2A-F61C-C9D1-02F3CFB6713E}"/>
              </a:ext>
            </a:extLst>
          </p:cNvPr>
          <p:cNvSpPr>
            <a:spLocks noGrp="1"/>
          </p:cNvSpPr>
          <p:nvPr>
            <p:ph type="dt" sz="half" idx="10"/>
          </p:nvPr>
        </p:nvSpPr>
        <p:spPr/>
        <p:txBody>
          <a:bodyPr/>
          <a:lstStyle/>
          <a:p>
            <a:fld id="{8C1B4DDF-3C7D-49D0-9BB4-21B1E4F44D21}" type="datetimeFigureOut">
              <a:rPr lang="de-DE" smtClean="0"/>
              <a:t>20.06.2024</a:t>
            </a:fld>
            <a:endParaRPr lang="de-DE"/>
          </a:p>
        </p:txBody>
      </p:sp>
      <p:sp>
        <p:nvSpPr>
          <p:cNvPr id="6" name="Fußzeilenplatzhalter 5">
            <a:extLst>
              <a:ext uri="{FF2B5EF4-FFF2-40B4-BE49-F238E27FC236}">
                <a16:creationId xmlns:a16="http://schemas.microsoft.com/office/drawing/2014/main" id="{4E9D9DBA-3047-AD9D-D17B-89CF514F9EC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69A0EE5-46B8-BE4B-960B-22E1EE9B256E}"/>
              </a:ext>
            </a:extLst>
          </p:cNvPr>
          <p:cNvSpPr>
            <a:spLocks noGrp="1"/>
          </p:cNvSpPr>
          <p:nvPr>
            <p:ph type="sldNum" sz="quarter" idx="12"/>
          </p:nvPr>
        </p:nvSpPr>
        <p:spPr/>
        <p:txBody>
          <a:bodyPr/>
          <a:lstStyle/>
          <a:p>
            <a:fld id="{C0ADA8BA-8E45-4BDA-AFAD-5268D1BD6899}" type="slidenum">
              <a:rPr lang="de-DE" smtClean="0"/>
              <a:t>‹Nr.›</a:t>
            </a:fld>
            <a:endParaRPr lang="de-DE"/>
          </a:p>
        </p:txBody>
      </p:sp>
    </p:spTree>
    <p:extLst>
      <p:ext uri="{BB962C8B-B14F-4D97-AF65-F5344CB8AC3E}">
        <p14:creationId xmlns:p14="http://schemas.microsoft.com/office/powerpoint/2010/main" val="94909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60838-9048-EA4D-4645-FD6483FE2CB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365B37C-6F1D-6567-4F41-8E11E1676D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98ACF28-DF11-6B13-E763-A67BBB8B569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1A865A5-C6C8-BBD3-8DCC-8491C7612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CCA9380-FA6D-2914-AD7F-FE1770550D6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B4EDA4D-A583-FD21-A171-52CA2B5A8C54}"/>
              </a:ext>
            </a:extLst>
          </p:cNvPr>
          <p:cNvSpPr>
            <a:spLocks noGrp="1"/>
          </p:cNvSpPr>
          <p:nvPr>
            <p:ph type="dt" sz="half" idx="10"/>
          </p:nvPr>
        </p:nvSpPr>
        <p:spPr/>
        <p:txBody>
          <a:bodyPr/>
          <a:lstStyle/>
          <a:p>
            <a:fld id="{8C1B4DDF-3C7D-49D0-9BB4-21B1E4F44D21}" type="datetimeFigureOut">
              <a:rPr lang="de-DE" smtClean="0"/>
              <a:t>20.06.2024</a:t>
            </a:fld>
            <a:endParaRPr lang="de-DE"/>
          </a:p>
        </p:txBody>
      </p:sp>
      <p:sp>
        <p:nvSpPr>
          <p:cNvPr id="8" name="Fußzeilenplatzhalter 7">
            <a:extLst>
              <a:ext uri="{FF2B5EF4-FFF2-40B4-BE49-F238E27FC236}">
                <a16:creationId xmlns:a16="http://schemas.microsoft.com/office/drawing/2014/main" id="{3321BFA2-F321-18C8-BEF4-E9669227F2B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14BF558-EEC7-93FC-72C4-C109607DA4E5}"/>
              </a:ext>
            </a:extLst>
          </p:cNvPr>
          <p:cNvSpPr>
            <a:spLocks noGrp="1"/>
          </p:cNvSpPr>
          <p:nvPr>
            <p:ph type="sldNum" sz="quarter" idx="12"/>
          </p:nvPr>
        </p:nvSpPr>
        <p:spPr/>
        <p:txBody>
          <a:bodyPr/>
          <a:lstStyle/>
          <a:p>
            <a:fld id="{C0ADA8BA-8E45-4BDA-AFAD-5268D1BD6899}" type="slidenum">
              <a:rPr lang="de-DE" smtClean="0"/>
              <a:t>‹Nr.›</a:t>
            </a:fld>
            <a:endParaRPr lang="de-DE"/>
          </a:p>
        </p:txBody>
      </p:sp>
    </p:spTree>
    <p:extLst>
      <p:ext uri="{BB962C8B-B14F-4D97-AF65-F5344CB8AC3E}">
        <p14:creationId xmlns:p14="http://schemas.microsoft.com/office/powerpoint/2010/main" val="44650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7E7D5-1FF1-3E07-2E15-C62BFB8D825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A6CD9F2-9669-CFE5-738A-D07570C502C8}"/>
              </a:ext>
            </a:extLst>
          </p:cNvPr>
          <p:cNvSpPr>
            <a:spLocks noGrp="1"/>
          </p:cNvSpPr>
          <p:nvPr>
            <p:ph type="dt" sz="half" idx="10"/>
          </p:nvPr>
        </p:nvSpPr>
        <p:spPr/>
        <p:txBody>
          <a:bodyPr/>
          <a:lstStyle/>
          <a:p>
            <a:fld id="{8C1B4DDF-3C7D-49D0-9BB4-21B1E4F44D21}" type="datetimeFigureOut">
              <a:rPr lang="de-DE" smtClean="0"/>
              <a:t>20.06.2024</a:t>
            </a:fld>
            <a:endParaRPr lang="de-DE"/>
          </a:p>
        </p:txBody>
      </p:sp>
      <p:sp>
        <p:nvSpPr>
          <p:cNvPr id="4" name="Fußzeilenplatzhalter 3">
            <a:extLst>
              <a:ext uri="{FF2B5EF4-FFF2-40B4-BE49-F238E27FC236}">
                <a16:creationId xmlns:a16="http://schemas.microsoft.com/office/drawing/2014/main" id="{F2069105-55A4-EE65-D8D1-3769C4B6DA2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607EDD-1BAD-7DF5-214F-0A6122E69792}"/>
              </a:ext>
            </a:extLst>
          </p:cNvPr>
          <p:cNvSpPr>
            <a:spLocks noGrp="1"/>
          </p:cNvSpPr>
          <p:nvPr>
            <p:ph type="sldNum" sz="quarter" idx="12"/>
          </p:nvPr>
        </p:nvSpPr>
        <p:spPr/>
        <p:txBody>
          <a:bodyPr/>
          <a:lstStyle/>
          <a:p>
            <a:fld id="{C0ADA8BA-8E45-4BDA-AFAD-5268D1BD6899}" type="slidenum">
              <a:rPr lang="de-DE" smtClean="0"/>
              <a:t>‹Nr.›</a:t>
            </a:fld>
            <a:endParaRPr lang="de-DE"/>
          </a:p>
        </p:txBody>
      </p:sp>
    </p:spTree>
    <p:extLst>
      <p:ext uri="{BB962C8B-B14F-4D97-AF65-F5344CB8AC3E}">
        <p14:creationId xmlns:p14="http://schemas.microsoft.com/office/powerpoint/2010/main" val="337678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4B9EB14-0957-CA7B-EAFA-BDA0831D7D08}"/>
              </a:ext>
            </a:extLst>
          </p:cNvPr>
          <p:cNvSpPr>
            <a:spLocks noGrp="1"/>
          </p:cNvSpPr>
          <p:nvPr>
            <p:ph type="dt" sz="half" idx="10"/>
          </p:nvPr>
        </p:nvSpPr>
        <p:spPr/>
        <p:txBody>
          <a:bodyPr/>
          <a:lstStyle/>
          <a:p>
            <a:fld id="{8C1B4DDF-3C7D-49D0-9BB4-21B1E4F44D21}" type="datetimeFigureOut">
              <a:rPr lang="de-DE" smtClean="0"/>
              <a:t>20.06.2024</a:t>
            </a:fld>
            <a:endParaRPr lang="de-DE"/>
          </a:p>
        </p:txBody>
      </p:sp>
      <p:sp>
        <p:nvSpPr>
          <p:cNvPr id="3" name="Fußzeilenplatzhalter 2">
            <a:extLst>
              <a:ext uri="{FF2B5EF4-FFF2-40B4-BE49-F238E27FC236}">
                <a16:creationId xmlns:a16="http://schemas.microsoft.com/office/drawing/2014/main" id="{A1E28902-D8F5-E9AA-CCCE-CE5469D348A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A3381D2-7CF2-BAD1-64C7-8F775AE1B476}"/>
              </a:ext>
            </a:extLst>
          </p:cNvPr>
          <p:cNvSpPr>
            <a:spLocks noGrp="1"/>
          </p:cNvSpPr>
          <p:nvPr>
            <p:ph type="sldNum" sz="quarter" idx="12"/>
          </p:nvPr>
        </p:nvSpPr>
        <p:spPr/>
        <p:txBody>
          <a:bodyPr/>
          <a:lstStyle/>
          <a:p>
            <a:fld id="{C0ADA8BA-8E45-4BDA-AFAD-5268D1BD6899}" type="slidenum">
              <a:rPr lang="de-DE" smtClean="0"/>
              <a:t>‹Nr.›</a:t>
            </a:fld>
            <a:endParaRPr lang="de-DE"/>
          </a:p>
        </p:txBody>
      </p:sp>
    </p:spTree>
    <p:extLst>
      <p:ext uri="{BB962C8B-B14F-4D97-AF65-F5344CB8AC3E}">
        <p14:creationId xmlns:p14="http://schemas.microsoft.com/office/powerpoint/2010/main" val="322614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0D639-7149-927C-D266-F2D7F36E048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0A56130-954B-FF9E-E7F2-7254E0EE2F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719CA19-0038-9309-59EB-21690B4CD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7A3A981-374D-2414-E39C-52A53EB6D7D7}"/>
              </a:ext>
            </a:extLst>
          </p:cNvPr>
          <p:cNvSpPr>
            <a:spLocks noGrp="1"/>
          </p:cNvSpPr>
          <p:nvPr>
            <p:ph type="dt" sz="half" idx="10"/>
          </p:nvPr>
        </p:nvSpPr>
        <p:spPr/>
        <p:txBody>
          <a:bodyPr/>
          <a:lstStyle/>
          <a:p>
            <a:fld id="{8C1B4DDF-3C7D-49D0-9BB4-21B1E4F44D21}" type="datetimeFigureOut">
              <a:rPr lang="de-DE" smtClean="0"/>
              <a:t>20.06.2024</a:t>
            </a:fld>
            <a:endParaRPr lang="de-DE"/>
          </a:p>
        </p:txBody>
      </p:sp>
      <p:sp>
        <p:nvSpPr>
          <p:cNvPr id="6" name="Fußzeilenplatzhalter 5">
            <a:extLst>
              <a:ext uri="{FF2B5EF4-FFF2-40B4-BE49-F238E27FC236}">
                <a16:creationId xmlns:a16="http://schemas.microsoft.com/office/drawing/2014/main" id="{7C7A94CC-340A-1C75-3674-C411A15B5CC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2283C6F-54D9-C9D2-34C4-98FF48D52249}"/>
              </a:ext>
            </a:extLst>
          </p:cNvPr>
          <p:cNvSpPr>
            <a:spLocks noGrp="1"/>
          </p:cNvSpPr>
          <p:nvPr>
            <p:ph type="sldNum" sz="quarter" idx="12"/>
          </p:nvPr>
        </p:nvSpPr>
        <p:spPr/>
        <p:txBody>
          <a:bodyPr/>
          <a:lstStyle/>
          <a:p>
            <a:fld id="{C0ADA8BA-8E45-4BDA-AFAD-5268D1BD6899}" type="slidenum">
              <a:rPr lang="de-DE" smtClean="0"/>
              <a:t>‹Nr.›</a:t>
            </a:fld>
            <a:endParaRPr lang="de-DE"/>
          </a:p>
        </p:txBody>
      </p:sp>
    </p:spTree>
    <p:extLst>
      <p:ext uri="{BB962C8B-B14F-4D97-AF65-F5344CB8AC3E}">
        <p14:creationId xmlns:p14="http://schemas.microsoft.com/office/powerpoint/2010/main" val="244587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566D0-986C-F466-268A-71D129EEAF1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53ADD8E-AFDC-794A-63EE-968F942D0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B63A6C48-4F9D-9758-8364-6412BB5B3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142A79F-115C-A818-B389-67B181B4475F}"/>
              </a:ext>
            </a:extLst>
          </p:cNvPr>
          <p:cNvSpPr>
            <a:spLocks noGrp="1"/>
          </p:cNvSpPr>
          <p:nvPr>
            <p:ph type="dt" sz="half" idx="10"/>
          </p:nvPr>
        </p:nvSpPr>
        <p:spPr/>
        <p:txBody>
          <a:bodyPr/>
          <a:lstStyle/>
          <a:p>
            <a:fld id="{8C1B4DDF-3C7D-49D0-9BB4-21B1E4F44D21}" type="datetimeFigureOut">
              <a:rPr lang="de-DE" smtClean="0"/>
              <a:t>20.06.2024</a:t>
            </a:fld>
            <a:endParaRPr lang="de-DE"/>
          </a:p>
        </p:txBody>
      </p:sp>
      <p:sp>
        <p:nvSpPr>
          <p:cNvPr id="6" name="Fußzeilenplatzhalter 5">
            <a:extLst>
              <a:ext uri="{FF2B5EF4-FFF2-40B4-BE49-F238E27FC236}">
                <a16:creationId xmlns:a16="http://schemas.microsoft.com/office/drawing/2014/main" id="{4C2B8F30-FD95-7071-A406-8154F749F9F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3CD707C-BFE8-F4BA-4042-746E45795D2E}"/>
              </a:ext>
            </a:extLst>
          </p:cNvPr>
          <p:cNvSpPr>
            <a:spLocks noGrp="1"/>
          </p:cNvSpPr>
          <p:nvPr>
            <p:ph type="sldNum" sz="quarter" idx="12"/>
          </p:nvPr>
        </p:nvSpPr>
        <p:spPr/>
        <p:txBody>
          <a:bodyPr/>
          <a:lstStyle/>
          <a:p>
            <a:fld id="{C0ADA8BA-8E45-4BDA-AFAD-5268D1BD6899}" type="slidenum">
              <a:rPr lang="de-DE" smtClean="0"/>
              <a:t>‹Nr.›</a:t>
            </a:fld>
            <a:endParaRPr lang="de-DE"/>
          </a:p>
        </p:txBody>
      </p:sp>
    </p:spTree>
    <p:extLst>
      <p:ext uri="{BB962C8B-B14F-4D97-AF65-F5344CB8AC3E}">
        <p14:creationId xmlns:p14="http://schemas.microsoft.com/office/powerpoint/2010/main" val="191910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081B01D-68EA-C10C-EDE5-961BB3D63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79CE46B-789F-8183-9036-C7914459A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8E10854-3420-53F3-FFCB-19CA5126D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4DDF-3C7D-49D0-9BB4-21B1E4F44D21}" type="datetimeFigureOut">
              <a:rPr lang="de-DE" smtClean="0"/>
              <a:t>20.06.2024</a:t>
            </a:fld>
            <a:endParaRPr lang="de-DE"/>
          </a:p>
        </p:txBody>
      </p:sp>
      <p:sp>
        <p:nvSpPr>
          <p:cNvPr id="5" name="Fußzeilenplatzhalter 4">
            <a:extLst>
              <a:ext uri="{FF2B5EF4-FFF2-40B4-BE49-F238E27FC236}">
                <a16:creationId xmlns:a16="http://schemas.microsoft.com/office/drawing/2014/main" id="{C8E279EC-211B-0433-5A98-9099DBCCD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D188437-C4DB-3C7B-C700-39DE118953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DA8BA-8E45-4BDA-AFAD-5268D1BD6899}" type="slidenum">
              <a:rPr lang="de-DE" smtClean="0"/>
              <a:t>‹Nr.›</a:t>
            </a:fld>
            <a:endParaRPr lang="de-DE"/>
          </a:p>
        </p:txBody>
      </p:sp>
    </p:spTree>
    <p:extLst>
      <p:ext uri="{BB962C8B-B14F-4D97-AF65-F5344CB8AC3E}">
        <p14:creationId xmlns:p14="http://schemas.microsoft.com/office/powerpoint/2010/main" val="3257619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jpeg"/><Relationship Id="rId3" Type="http://schemas.openxmlformats.org/officeDocument/2006/relationships/image" Target="../media/image30.jpeg"/><Relationship Id="rId21" Type="http://schemas.openxmlformats.org/officeDocument/2006/relationships/image" Target="../media/image48.jpe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jpeg"/><Relationship Id="rId25" Type="http://schemas.openxmlformats.org/officeDocument/2006/relationships/image" Target="../media/image52.png"/><Relationship Id="rId2" Type="http://schemas.openxmlformats.org/officeDocument/2006/relationships/image" Target="../media/image29.jpeg"/><Relationship Id="rId16" Type="http://schemas.openxmlformats.org/officeDocument/2006/relationships/image" Target="../media/image43.jpeg"/><Relationship Id="rId20"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image" Target="../media/image38.jpeg"/><Relationship Id="rId24" Type="http://schemas.openxmlformats.org/officeDocument/2006/relationships/image" Target="../media/image51.jpeg"/><Relationship Id="rId5" Type="http://schemas.openxmlformats.org/officeDocument/2006/relationships/image" Target="../media/image32.jpeg"/><Relationship Id="rId15" Type="http://schemas.openxmlformats.org/officeDocument/2006/relationships/image" Target="../media/image42.jpeg"/><Relationship Id="rId23" Type="http://schemas.openxmlformats.org/officeDocument/2006/relationships/image" Target="../media/image50.jpeg"/><Relationship Id="rId10" Type="http://schemas.openxmlformats.org/officeDocument/2006/relationships/image" Target="../media/image37.jpeg"/><Relationship Id="rId19" Type="http://schemas.openxmlformats.org/officeDocument/2006/relationships/image" Target="../media/image46.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 Id="rId22"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2.xml.rels><?xml version="1.0" encoding="UTF-8" standalone="yes"?>
<Relationships xmlns="http://schemas.openxmlformats.org/package/2006/relationships"><Relationship Id="rId3" Type="http://schemas.openxmlformats.org/officeDocument/2006/relationships/hyperlink" Target="https://news.booking.com/"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www.skipedia.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0000"/>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75892-8991-24BA-2ECC-5A0A4E1723B4}"/>
              </a:ext>
            </a:extLst>
          </p:cNvPr>
          <p:cNvSpPr>
            <a:spLocks noGrp="1"/>
          </p:cNvSpPr>
          <p:nvPr>
            <p:ph type="title"/>
          </p:nvPr>
        </p:nvSpPr>
        <p:spPr>
          <a:xfrm>
            <a:off x="200275" y="233780"/>
            <a:ext cx="8671009" cy="1439612"/>
          </a:xfrm>
        </p:spPr>
        <p:txBody>
          <a:bodyPr>
            <a:normAutofit/>
          </a:bodyPr>
          <a:lstStyle/>
          <a:p>
            <a:r>
              <a:rPr lang="de-DE" sz="4000" b="1"/>
              <a:t>Weil </a:t>
            </a:r>
            <a:r>
              <a:rPr lang="de-DE" sz="4000" b="1">
                <a:solidFill>
                  <a:schemeClr val="accent1"/>
                </a:solidFill>
              </a:rPr>
              <a:t>grün</a:t>
            </a:r>
            <a:r>
              <a:rPr lang="de-DE" sz="4000" b="1"/>
              <a:t> nicht nur die Farbe unseres Logos ist … </a:t>
            </a:r>
          </a:p>
        </p:txBody>
      </p:sp>
      <p:sp>
        <p:nvSpPr>
          <p:cNvPr id="3" name="Inhaltsplatzhalter 2">
            <a:extLst>
              <a:ext uri="{FF2B5EF4-FFF2-40B4-BE49-F238E27FC236}">
                <a16:creationId xmlns:a16="http://schemas.microsoft.com/office/drawing/2014/main" id="{04D73DD5-1340-20BC-9A38-5FE4EAC6DFFD}"/>
              </a:ext>
            </a:extLst>
          </p:cNvPr>
          <p:cNvSpPr>
            <a:spLocks noGrp="1"/>
          </p:cNvSpPr>
          <p:nvPr>
            <p:ph idx="1"/>
          </p:nvPr>
        </p:nvSpPr>
        <p:spPr>
          <a:xfrm>
            <a:off x="3876174" y="4218531"/>
            <a:ext cx="8053137" cy="1183648"/>
          </a:xfrm>
        </p:spPr>
        <p:txBody>
          <a:bodyPr>
            <a:noAutofit/>
          </a:bodyPr>
          <a:lstStyle/>
          <a:p>
            <a:pPr marL="0" indent="0" algn="r">
              <a:buNone/>
            </a:pPr>
            <a:r>
              <a:rPr lang="de-DE" sz="3200">
                <a:latin typeface="SeroOT" panose="020B0504020101020102" pitchFamily="34" charset="0"/>
                <a:ea typeface="SeroOT" panose="020B0504020101020102" pitchFamily="34" charset="0"/>
                <a:cs typeface="Times New Roman" panose="02020603050405020304" pitchFamily="18" charset="0"/>
              </a:rPr>
              <a:t>… liegt uns der Schutz unserer Umwelt </a:t>
            </a:r>
          </a:p>
          <a:p>
            <a:pPr marL="0" indent="0" algn="r">
              <a:buNone/>
            </a:pPr>
            <a:r>
              <a:rPr lang="de-DE" sz="3200">
                <a:latin typeface="SeroOT" panose="020B0504020101020102" pitchFamily="34" charset="0"/>
                <a:ea typeface="SeroOT" panose="020B0504020101020102" pitchFamily="34" charset="0"/>
                <a:cs typeface="Times New Roman" panose="02020603050405020304" pitchFamily="18" charset="0"/>
              </a:rPr>
              <a:t>und des Klimas am Herzen.</a:t>
            </a:r>
          </a:p>
        </p:txBody>
      </p:sp>
      <p:pic>
        <p:nvPicPr>
          <p:cNvPr id="9" name="Grafik 8">
            <a:extLst>
              <a:ext uri="{FF2B5EF4-FFF2-40B4-BE49-F238E27FC236}">
                <a16:creationId xmlns:a16="http://schemas.microsoft.com/office/drawing/2014/main" id="{5E37F3CD-6C93-AD81-CCE3-E449C99C12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1190" y="109956"/>
            <a:ext cx="1267659" cy="1280694"/>
          </a:xfrm>
          <a:prstGeom prst="rect">
            <a:avLst/>
          </a:prstGeom>
        </p:spPr>
      </p:pic>
      <p:pic>
        <p:nvPicPr>
          <p:cNvPr id="4" name="Picture 2" descr="Österreichisches Umweltzeichen - Trodat Österreich">
            <a:extLst>
              <a:ext uri="{FF2B5EF4-FFF2-40B4-BE49-F238E27FC236}">
                <a16:creationId xmlns:a16="http://schemas.microsoft.com/office/drawing/2014/main" id="{2C5F8D1A-EF97-CEBD-3574-D05D5A4709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2884" y="5309875"/>
            <a:ext cx="1389313" cy="1361886"/>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962858ED-0C00-BE08-5DEF-27066C92226E}"/>
              </a:ext>
            </a:extLst>
          </p:cNvPr>
          <p:cNvPicPr>
            <a:picLocks noChangeAspect="1"/>
          </p:cNvPicPr>
          <p:nvPr/>
        </p:nvPicPr>
        <p:blipFill>
          <a:blip r:embed="rId6"/>
          <a:stretch>
            <a:fillRect/>
          </a:stretch>
        </p:blipFill>
        <p:spPr>
          <a:xfrm>
            <a:off x="8712241" y="5338480"/>
            <a:ext cx="1304675" cy="1304675"/>
          </a:xfrm>
          <a:prstGeom prst="rect">
            <a:avLst/>
          </a:prstGeom>
        </p:spPr>
      </p:pic>
    </p:spTree>
    <p:extLst>
      <p:ext uri="{BB962C8B-B14F-4D97-AF65-F5344CB8AC3E}">
        <p14:creationId xmlns:p14="http://schemas.microsoft.com/office/powerpoint/2010/main" val="106817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DC1838-EEAC-33BD-E1FD-8F229A1FDC37}"/>
              </a:ext>
            </a:extLst>
          </p:cNvPr>
          <p:cNvSpPr>
            <a:spLocks noGrp="1"/>
          </p:cNvSpPr>
          <p:nvPr>
            <p:ph type="ctrTitle"/>
          </p:nvPr>
        </p:nvSpPr>
        <p:spPr>
          <a:xfrm>
            <a:off x="1410663" y="1763452"/>
            <a:ext cx="2857578" cy="1200330"/>
          </a:xfrm>
        </p:spPr>
        <p:txBody>
          <a:bodyPr>
            <a:normAutofit fontScale="90000"/>
          </a:bodyPr>
          <a:lstStyle/>
          <a:p>
            <a:r>
              <a:rPr lang="de-DE" sz="8000"/>
              <a:t>Vision</a:t>
            </a:r>
            <a:endParaRPr lang="de-DE"/>
          </a:p>
        </p:txBody>
      </p:sp>
      <p:sp>
        <p:nvSpPr>
          <p:cNvPr id="6" name="Textfeld 5">
            <a:extLst>
              <a:ext uri="{FF2B5EF4-FFF2-40B4-BE49-F238E27FC236}">
                <a16:creationId xmlns:a16="http://schemas.microsoft.com/office/drawing/2014/main" id="{2DCC1BBF-C8C7-F0AC-BA10-EF45D546AAC4}"/>
              </a:ext>
            </a:extLst>
          </p:cNvPr>
          <p:cNvSpPr txBox="1"/>
          <p:nvPr/>
        </p:nvSpPr>
        <p:spPr>
          <a:xfrm>
            <a:off x="866274" y="1045432"/>
            <a:ext cx="4427623" cy="1200329"/>
          </a:xfrm>
          <a:prstGeom prst="rect">
            <a:avLst/>
          </a:prstGeom>
          <a:noFill/>
        </p:spPr>
        <p:txBody>
          <a:bodyPr wrap="square">
            <a:spAutoFit/>
          </a:bodyPr>
          <a:lstStyle/>
          <a:p>
            <a:r>
              <a:rPr lang="de-DE" sz="7200">
                <a:solidFill>
                  <a:schemeClr val="accent1"/>
                </a:solidFill>
                <a:latin typeface="Good Karma" panose="03060000000000000000" pitchFamily="66" charset="0"/>
              </a:rPr>
              <a:t>harry‘s</a:t>
            </a:r>
            <a:endParaRPr lang="de-DE" sz="7200">
              <a:latin typeface="Good Karma" panose="03060000000000000000" pitchFamily="66" charset="0"/>
            </a:endParaRPr>
          </a:p>
        </p:txBody>
      </p:sp>
      <p:sp>
        <p:nvSpPr>
          <p:cNvPr id="3" name="Rechteck 2">
            <a:extLst>
              <a:ext uri="{FF2B5EF4-FFF2-40B4-BE49-F238E27FC236}">
                <a16:creationId xmlns:a16="http://schemas.microsoft.com/office/drawing/2014/main" id="{B12238F7-6B8A-A193-DC81-6878EE7673BA}"/>
              </a:ext>
            </a:extLst>
          </p:cNvPr>
          <p:cNvSpPr/>
          <p:nvPr/>
        </p:nvSpPr>
        <p:spPr>
          <a:xfrm>
            <a:off x="1486605" y="2915191"/>
            <a:ext cx="9218790" cy="1958056"/>
          </a:xfrm>
          <a:prstGeom prst="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7000"/>
              </a:lnSpc>
              <a:spcAft>
                <a:spcPts val="800"/>
              </a:spcAft>
              <a:buNone/>
            </a:pPr>
            <a:r>
              <a:rPr lang="de-DE" sz="2000">
                <a:solidFill>
                  <a:srgbClr val="292B1D"/>
                </a:solidFill>
                <a:latin typeface="SeroOT" panose="020B0504020101020102" pitchFamily="34" charset="0"/>
              </a:rPr>
              <a:t>Es liegt uns am Herzen aufzuzeigen, dass nachhaltiger Tourismus möglich ist.</a:t>
            </a:r>
          </a:p>
          <a:p>
            <a:pPr marL="0" indent="0" algn="ctr">
              <a:lnSpc>
                <a:spcPct val="107000"/>
              </a:lnSpc>
              <a:spcAft>
                <a:spcPts val="800"/>
              </a:spcAft>
              <a:buNone/>
            </a:pPr>
            <a:r>
              <a:rPr lang="de-DE" sz="2000" u="sng">
                <a:solidFill>
                  <a:srgbClr val="292B1D"/>
                </a:solidFill>
                <a:latin typeface="SeroOT" panose="020B0504020101020102" pitchFamily="34" charset="0"/>
              </a:rPr>
              <a:t>Denn eins ist klar:</a:t>
            </a:r>
            <a:r>
              <a:rPr lang="de-DE" sz="2000">
                <a:solidFill>
                  <a:srgbClr val="292B1D"/>
                </a:solidFill>
                <a:latin typeface="SeroOT" panose="020B0504020101020102" pitchFamily="34" charset="0"/>
              </a:rPr>
              <a:t> wenn wir gemeinsam mit unseren Partnern, Lieferanten, Gästen und Mitarbeitern ökologische und soziale Verantwortung übernehmen, leisten wir einen wertvollen Beitrag!</a:t>
            </a:r>
          </a:p>
        </p:txBody>
      </p:sp>
      <p:pic>
        <p:nvPicPr>
          <p:cNvPr id="4" name="Grafik 3">
            <a:extLst>
              <a:ext uri="{FF2B5EF4-FFF2-40B4-BE49-F238E27FC236}">
                <a16:creationId xmlns:a16="http://schemas.microsoft.com/office/drawing/2014/main" id="{72DF9FBF-D707-D65E-4DBB-513BC914A9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8178" y="248187"/>
            <a:ext cx="1164543" cy="1164543"/>
          </a:xfrm>
          <a:prstGeom prst="rect">
            <a:avLst/>
          </a:prstGeom>
        </p:spPr>
      </p:pic>
    </p:spTree>
    <p:extLst>
      <p:ext uri="{BB962C8B-B14F-4D97-AF65-F5344CB8AC3E}">
        <p14:creationId xmlns:p14="http://schemas.microsoft.com/office/powerpoint/2010/main" val="303314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8241F58-8657-7D8A-4606-1BCF143B3B1F}"/>
              </a:ext>
            </a:extLst>
          </p:cNvPr>
          <p:cNvSpPr/>
          <p:nvPr/>
        </p:nvSpPr>
        <p:spPr>
          <a:xfrm>
            <a:off x="2311400" y="2578100"/>
            <a:ext cx="7340600" cy="3275264"/>
          </a:xfrm>
          <a:prstGeom prst="rect">
            <a:avLst/>
          </a:prstGeom>
          <a:solidFill>
            <a:srgbClr val="EEE9EA">
              <a:alpha val="80000"/>
            </a:srgbClr>
          </a:solidFill>
          <a:ln w="444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a:extLst>
              <a:ext uri="{FF2B5EF4-FFF2-40B4-BE49-F238E27FC236}">
                <a16:creationId xmlns:a16="http://schemas.microsoft.com/office/drawing/2014/main" id="{1DAF8A6E-6592-77FD-DA1A-E8F47B19CCC0}"/>
              </a:ext>
            </a:extLst>
          </p:cNvPr>
          <p:cNvSpPr txBox="1">
            <a:spLocks/>
          </p:cNvSpPr>
          <p:nvPr/>
        </p:nvSpPr>
        <p:spPr>
          <a:xfrm>
            <a:off x="2311400" y="3134684"/>
            <a:ext cx="7340600" cy="664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err="1">
                <a:latin typeface="SeroOT-Bold" panose="020B0804020101020102" pitchFamily="34" charset="0"/>
              </a:rPr>
              <a:t>Hasta</a:t>
            </a:r>
            <a:r>
              <a:rPr lang="de-DE" sz="3600" b="1">
                <a:latin typeface="SeroOT-Bold" panose="020B0804020101020102" pitchFamily="34" charset="0"/>
              </a:rPr>
              <a:t> la </a:t>
            </a:r>
            <a:r>
              <a:rPr lang="de-DE" sz="3600" b="1" err="1">
                <a:latin typeface="SeroOT-Bold" panose="020B0804020101020102" pitchFamily="34" charset="0"/>
              </a:rPr>
              <a:t>pasta</a:t>
            </a:r>
            <a:r>
              <a:rPr lang="de-DE" sz="3600" b="1">
                <a:latin typeface="SeroOT-Bold" panose="020B0804020101020102" pitchFamily="34" charset="0"/>
              </a:rPr>
              <a:t>, </a:t>
            </a:r>
            <a:r>
              <a:rPr lang="de-DE" sz="3600" b="1" err="1">
                <a:latin typeface="SeroOT-Bold" panose="020B0804020101020102" pitchFamily="34" charset="0"/>
              </a:rPr>
              <a:t>baby</a:t>
            </a:r>
            <a:r>
              <a:rPr lang="de-DE" sz="3600" b="1">
                <a:latin typeface="SeroOT-Bold" panose="020B0804020101020102" pitchFamily="34" charset="0"/>
              </a:rPr>
              <a:t>!</a:t>
            </a:r>
          </a:p>
        </p:txBody>
      </p:sp>
      <p:sp>
        <p:nvSpPr>
          <p:cNvPr id="7" name="Inhaltsplatzhalter 2">
            <a:extLst>
              <a:ext uri="{FF2B5EF4-FFF2-40B4-BE49-F238E27FC236}">
                <a16:creationId xmlns:a16="http://schemas.microsoft.com/office/drawing/2014/main" id="{42971503-3876-49A0-35C2-71FC3F105E16}"/>
              </a:ext>
            </a:extLst>
          </p:cNvPr>
          <p:cNvSpPr txBox="1">
            <a:spLocks/>
          </p:cNvSpPr>
          <p:nvPr/>
        </p:nvSpPr>
        <p:spPr>
          <a:xfrm>
            <a:off x="2311400" y="3799344"/>
            <a:ext cx="7340600" cy="432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800">
                <a:latin typeface="SeroOT" panose="020B0504020101020102" pitchFamily="34" charset="0"/>
                <a:ea typeface="SeroOT" panose="020B0504020101020102" pitchFamily="34" charset="0"/>
                <a:cs typeface="Times New Roman" panose="02020603050405020304" pitchFamily="18" charset="0"/>
              </a:rPr>
              <a:t>Wir haben Lebensmittelverschwendung den Kampf angesagt.</a:t>
            </a:r>
          </a:p>
          <a:p>
            <a:pPr marL="0" indent="0" algn="ctr">
              <a:buNone/>
            </a:pPr>
            <a:r>
              <a:rPr lang="de-DE" sz="1800">
                <a:latin typeface="SeroOT" panose="020B0504020101020102" pitchFamily="34" charset="0"/>
                <a:ea typeface="SeroOT" panose="020B0504020101020102" pitchFamily="34" charset="0"/>
                <a:cs typeface="Times New Roman" panose="02020603050405020304" pitchFamily="18" charset="0"/>
              </a:rPr>
              <a:t>Kooperation mit </a:t>
            </a:r>
            <a:r>
              <a:rPr lang="de-DE" sz="1800" err="1">
                <a:latin typeface="SeroOT" panose="020B0504020101020102" pitchFamily="34" charset="0"/>
                <a:ea typeface="SeroOT" panose="020B0504020101020102" pitchFamily="34" charset="0"/>
                <a:cs typeface="Times New Roman" panose="02020603050405020304" pitchFamily="18" charset="0"/>
              </a:rPr>
              <a:t>Too</a:t>
            </a:r>
            <a:r>
              <a:rPr lang="de-DE" sz="1800">
                <a:latin typeface="SeroOT" panose="020B0504020101020102" pitchFamily="34" charset="0"/>
                <a:ea typeface="SeroOT" panose="020B0504020101020102" pitchFamily="34" charset="0"/>
                <a:cs typeface="Times New Roman" panose="02020603050405020304" pitchFamily="18" charset="0"/>
              </a:rPr>
              <a:t> </a:t>
            </a:r>
            <a:r>
              <a:rPr lang="de-DE" sz="1800" err="1">
                <a:latin typeface="SeroOT" panose="020B0504020101020102" pitchFamily="34" charset="0"/>
                <a:ea typeface="SeroOT" panose="020B0504020101020102" pitchFamily="34" charset="0"/>
                <a:cs typeface="Times New Roman" panose="02020603050405020304" pitchFamily="18" charset="0"/>
              </a:rPr>
              <a:t>good</a:t>
            </a:r>
            <a:r>
              <a:rPr lang="de-DE" sz="1800">
                <a:latin typeface="SeroOT" panose="020B0504020101020102" pitchFamily="34" charset="0"/>
                <a:ea typeface="SeroOT" panose="020B0504020101020102" pitchFamily="34" charset="0"/>
                <a:cs typeface="Times New Roman" panose="02020603050405020304" pitchFamily="18" charset="0"/>
              </a:rPr>
              <a:t> </a:t>
            </a:r>
            <a:r>
              <a:rPr lang="de-DE" sz="1800" err="1">
                <a:latin typeface="SeroOT" panose="020B0504020101020102" pitchFamily="34" charset="0"/>
                <a:ea typeface="SeroOT" panose="020B0504020101020102" pitchFamily="34" charset="0"/>
                <a:cs typeface="Times New Roman" panose="02020603050405020304" pitchFamily="18" charset="0"/>
              </a:rPr>
              <a:t>to</a:t>
            </a:r>
            <a:r>
              <a:rPr lang="de-DE" sz="1800">
                <a:latin typeface="SeroOT" panose="020B0504020101020102" pitchFamily="34" charset="0"/>
                <a:ea typeface="SeroOT" panose="020B0504020101020102" pitchFamily="34" charset="0"/>
                <a:cs typeface="Times New Roman" panose="02020603050405020304" pitchFamily="18" charset="0"/>
              </a:rPr>
              <a:t> </a:t>
            </a:r>
            <a:r>
              <a:rPr lang="de-DE" sz="1800" err="1">
                <a:latin typeface="SeroOT" panose="020B0504020101020102" pitchFamily="34" charset="0"/>
                <a:ea typeface="SeroOT" panose="020B0504020101020102" pitchFamily="34" charset="0"/>
                <a:cs typeface="Times New Roman" panose="02020603050405020304" pitchFamily="18" charset="0"/>
              </a:rPr>
              <a:t>go</a:t>
            </a:r>
            <a:r>
              <a:rPr lang="de-DE" sz="1800">
                <a:latin typeface="SeroOT" panose="020B0504020101020102" pitchFamily="34" charset="0"/>
                <a:ea typeface="SeroOT" panose="020B0504020101020102" pitchFamily="34" charset="0"/>
                <a:cs typeface="Times New Roman" panose="02020603050405020304" pitchFamily="18" charset="0"/>
              </a:rPr>
              <a:t> </a:t>
            </a:r>
          </a:p>
        </p:txBody>
      </p:sp>
      <p:sp>
        <p:nvSpPr>
          <p:cNvPr id="2" name="Textfeld 1">
            <a:extLst>
              <a:ext uri="{FF2B5EF4-FFF2-40B4-BE49-F238E27FC236}">
                <a16:creationId xmlns:a16="http://schemas.microsoft.com/office/drawing/2014/main" id="{DBC6243F-EA5F-CC38-8D2A-2C584D967AC9}"/>
              </a:ext>
            </a:extLst>
          </p:cNvPr>
          <p:cNvSpPr txBox="1"/>
          <p:nvPr/>
        </p:nvSpPr>
        <p:spPr>
          <a:xfrm>
            <a:off x="4464678" y="221021"/>
            <a:ext cx="4427623" cy="1200329"/>
          </a:xfrm>
          <a:prstGeom prst="rect">
            <a:avLst/>
          </a:prstGeom>
          <a:noFill/>
        </p:spPr>
        <p:txBody>
          <a:bodyPr wrap="square">
            <a:spAutoFit/>
          </a:bodyPr>
          <a:lstStyle/>
          <a:p>
            <a:r>
              <a:rPr lang="de-DE" sz="7200">
                <a:solidFill>
                  <a:schemeClr val="accent1"/>
                </a:solidFill>
                <a:latin typeface="Good Karma" panose="03060000000000000000" pitchFamily="66" charset="0"/>
              </a:rPr>
              <a:t>harry‘s</a:t>
            </a:r>
            <a:endParaRPr lang="de-DE" sz="7200">
              <a:latin typeface="Good Karma" panose="03060000000000000000" pitchFamily="66" charset="0"/>
            </a:endParaRPr>
          </a:p>
        </p:txBody>
      </p:sp>
      <p:sp>
        <p:nvSpPr>
          <p:cNvPr id="3" name="Titel 1">
            <a:extLst>
              <a:ext uri="{FF2B5EF4-FFF2-40B4-BE49-F238E27FC236}">
                <a16:creationId xmlns:a16="http://schemas.microsoft.com/office/drawing/2014/main" id="{ACEB7759-3CD0-4CF2-9827-2F809DD3376C}"/>
              </a:ext>
            </a:extLst>
          </p:cNvPr>
          <p:cNvSpPr txBox="1">
            <a:spLocks/>
          </p:cNvSpPr>
          <p:nvPr/>
        </p:nvSpPr>
        <p:spPr>
          <a:xfrm>
            <a:off x="5411162" y="1099478"/>
            <a:ext cx="2857578" cy="120033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8000"/>
              <a:t>Werte</a:t>
            </a:r>
            <a:endParaRPr lang="de-DE"/>
          </a:p>
        </p:txBody>
      </p:sp>
      <p:pic>
        <p:nvPicPr>
          <p:cNvPr id="8" name="Grafik 7" descr="Ein Bild, das Grafiken, Schrift, Screenshot, Logo enthält.&#10;&#10;Automatisch generierte Beschreibung">
            <a:extLst>
              <a:ext uri="{FF2B5EF4-FFF2-40B4-BE49-F238E27FC236}">
                <a16:creationId xmlns:a16="http://schemas.microsoft.com/office/drawing/2014/main" id="{742CB436-A229-8160-738D-B535259B8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756" y="4500158"/>
            <a:ext cx="3261030" cy="923958"/>
          </a:xfrm>
          <a:prstGeom prst="rect">
            <a:avLst/>
          </a:prstGeom>
        </p:spPr>
      </p:pic>
    </p:spTree>
    <p:extLst>
      <p:ext uri="{BB962C8B-B14F-4D97-AF65-F5344CB8AC3E}">
        <p14:creationId xmlns:p14="http://schemas.microsoft.com/office/powerpoint/2010/main" val="318419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8B62C1C-F755-3144-A656-651D768647AA}"/>
              </a:ext>
            </a:extLst>
          </p:cNvPr>
          <p:cNvSpPr/>
          <p:nvPr/>
        </p:nvSpPr>
        <p:spPr>
          <a:xfrm>
            <a:off x="2311400" y="2578100"/>
            <a:ext cx="7340600" cy="2070100"/>
          </a:xfrm>
          <a:prstGeom prst="rect">
            <a:avLst/>
          </a:prstGeom>
          <a:solidFill>
            <a:srgbClr val="EEE9EA">
              <a:alpha val="80000"/>
            </a:srgbClr>
          </a:solidFill>
          <a:ln w="444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a:extLst>
              <a:ext uri="{FF2B5EF4-FFF2-40B4-BE49-F238E27FC236}">
                <a16:creationId xmlns:a16="http://schemas.microsoft.com/office/drawing/2014/main" id="{F53C674E-1B62-3DD1-239F-A6DF54A78A08}"/>
              </a:ext>
            </a:extLst>
          </p:cNvPr>
          <p:cNvSpPr txBox="1">
            <a:spLocks/>
          </p:cNvSpPr>
          <p:nvPr/>
        </p:nvSpPr>
        <p:spPr>
          <a:xfrm>
            <a:off x="2311400" y="2902932"/>
            <a:ext cx="7340600" cy="664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a:latin typeface="SeroOT-Bold" panose="020B0804020101020102" pitchFamily="34" charset="0"/>
              </a:rPr>
              <a:t>Du bist, was du isst.</a:t>
            </a:r>
          </a:p>
        </p:txBody>
      </p:sp>
      <p:sp>
        <p:nvSpPr>
          <p:cNvPr id="10" name="Inhaltsplatzhalter 2">
            <a:extLst>
              <a:ext uri="{FF2B5EF4-FFF2-40B4-BE49-F238E27FC236}">
                <a16:creationId xmlns:a16="http://schemas.microsoft.com/office/drawing/2014/main" id="{9CA2627A-B6E3-6689-1FD2-EDC5CDE70709}"/>
              </a:ext>
            </a:extLst>
          </p:cNvPr>
          <p:cNvSpPr txBox="1">
            <a:spLocks/>
          </p:cNvSpPr>
          <p:nvPr/>
        </p:nvSpPr>
        <p:spPr>
          <a:xfrm>
            <a:off x="2311400" y="3567592"/>
            <a:ext cx="7340600" cy="886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800">
                <a:latin typeface="SeroOT" panose="020B0504020101020102" pitchFamily="34" charset="0"/>
                <a:ea typeface="SeroOT" panose="020B0504020101020102" pitchFamily="34" charset="0"/>
                <a:cs typeface="Times New Roman" panose="02020603050405020304" pitchFamily="18" charset="0"/>
              </a:rPr>
              <a:t>Deswegen gibt es bei uns allerlei hausgemachte und regionale Produkte von lokalen Partnern und Honig aus eigener Bienenpatenschaft. </a:t>
            </a:r>
          </a:p>
        </p:txBody>
      </p:sp>
    </p:spTree>
    <p:extLst>
      <p:ext uri="{BB962C8B-B14F-4D97-AF65-F5344CB8AC3E}">
        <p14:creationId xmlns:p14="http://schemas.microsoft.com/office/powerpoint/2010/main" val="48261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939BB6D-6087-C683-D3B7-BA167251E773}"/>
              </a:ext>
            </a:extLst>
          </p:cNvPr>
          <p:cNvSpPr/>
          <p:nvPr/>
        </p:nvSpPr>
        <p:spPr>
          <a:xfrm>
            <a:off x="2311400" y="2578100"/>
            <a:ext cx="7340600" cy="2070100"/>
          </a:xfrm>
          <a:prstGeom prst="rect">
            <a:avLst/>
          </a:prstGeom>
          <a:solidFill>
            <a:srgbClr val="EEE9EA">
              <a:alpha val="80000"/>
            </a:srgbClr>
          </a:solidFill>
          <a:ln w="444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a:extLst>
              <a:ext uri="{FF2B5EF4-FFF2-40B4-BE49-F238E27FC236}">
                <a16:creationId xmlns:a16="http://schemas.microsoft.com/office/drawing/2014/main" id="{3A18B52B-7B4F-D77B-B503-6C526D51270A}"/>
              </a:ext>
            </a:extLst>
          </p:cNvPr>
          <p:cNvSpPr txBox="1">
            <a:spLocks/>
          </p:cNvSpPr>
          <p:nvPr/>
        </p:nvSpPr>
        <p:spPr>
          <a:xfrm>
            <a:off x="2311400" y="2902932"/>
            <a:ext cx="7340600" cy="664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a:latin typeface="SeroOT-Bold" panose="020B0804020101020102" pitchFamily="34" charset="0"/>
              </a:rPr>
              <a:t>Wir sind </a:t>
            </a:r>
            <a:r>
              <a:rPr lang="de-DE" sz="3600" b="1" err="1">
                <a:latin typeface="SeroOT-Bold" panose="020B0804020101020102" pitchFamily="34" charset="0"/>
              </a:rPr>
              <a:t>Mülltitalente</a:t>
            </a:r>
            <a:r>
              <a:rPr lang="de-DE" sz="3600" b="1">
                <a:latin typeface="SeroOT-Bold" panose="020B0804020101020102" pitchFamily="34" charset="0"/>
              </a:rPr>
              <a:t>!</a:t>
            </a:r>
          </a:p>
        </p:txBody>
      </p:sp>
      <p:sp>
        <p:nvSpPr>
          <p:cNvPr id="7" name="Inhaltsplatzhalter 2">
            <a:extLst>
              <a:ext uri="{FF2B5EF4-FFF2-40B4-BE49-F238E27FC236}">
                <a16:creationId xmlns:a16="http://schemas.microsoft.com/office/drawing/2014/main" id="{8F361D55-BFCA-9730-8214-0E5E4ED240E4}"/>
              </a:ext>
            </a:extLst>
          </p:cNvPr>
          <p:cNvSpPr txBox="1">
            <a:spLocks/>
          </p:cNvSpPr>
          <p:nvPr/>
        </p:nvSpPr>
        <p:spPr>
          <a:xfrm>
            <a:off x="2311400" y="3567592"/>
            <a:ext cx="7340600" cy="979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800">
                <a:latin typeface="SeroOT" panose="020B0504020101020102" pitchFamily="34" charset="0"/>
                <a:ea typeface="SeroOT" panose="020B0504020101020102" pitchFamily="34" charset="0"/>
                <a:cs typeface="Times New Roman" panose="02020603050405020304" pitchFamily="18" charset="0"/>
              </a:rPr>
              <a:t>Wir legen großen Wert auf Mülltrennung und</a:t>
            </a:r>
            <a:br>
              <a:rPr lang="de-DE" sz="1800">
                <a:latin typeface="SeroOT" panose="020B0504020101020102" pitchFamily="34" charset="0"/>
                <a:ea typeface="SeroOT" panose="020B0504020101020102" pitchFamily="34" charset="0"/>
                <a:cs typeface="Times New Roman" panose="02020603050405020304" pitchFamily="18" charset="0"/>
              </a:rPr>
            </a:br>
            <a:r>
              <a:rPr lang="de-DE" sz="1800">
                <a:latin typeface="SeroOT" panose="020B0504020101020102" pitchFamily="34" charset="0"/>
                <a:ea typeface="SeroOT" panose="020B0504020101020102" pitchFamily="34" charset="0"/>
                <a:cs typeface="Times New Roman" panose="02020603050405020304" pitchFamily="18" charset="0"/>
              </a:rPr>
              <a:t>reduzieren bewusst die Restmüll-Menge. </a:t>
            </a:r>
          </a:p>
        </p:txBody>
      </p:sp>
    </p:spTree>
    <p:extLst>
      <p:ext uri="{BB962C8B-B14F-4D97-AF65-F5344CB8AC3E}">
        <p14:creationId xmlns:p14="http://schemas.microsoft.com/office/powerpoint/2010/main" val="227645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F684AAA-F572-6E1C-1E11-1A42512D4BA0}"/>
              </a:ext>
            </a:extLst>
          </p:cNvPr>
          <p:cNvSpPr/>
          <p:nvPr/>
        </p:nvSpPr>
        <p:spPr>
          <a:xfrm>
            <a:off x="2311400" y="2578100"/>
            <a:ext cx="7340600" cy="2070100"/>
          </a:xfrm>
          <a:prstGeom prst="rect">
            <a:avLst/>
          </a:prstGeom>
          <a:solidFill>
            <a:srgbClr val="EEE9EA">
              <a:alpha val="80000"/>
            </a:srgbClr>
          </a:solidFill>
          <a:ln w="444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a:extLst>
              <a:ext uri="{FF2B5EF4-FFF2-40B4-BE49-F238E27FC236}">
                <a16:creationId xmlns:a16="http://schemas.microsoft.com/office/drawing/2014/main" id="{65BA12CB-BEBC-273C-6A83-725C85D6E580}"/>
              </a:ext>
            </a:extLst>
          </p:cNvPr>
          <p:cNvSpPr txBox="1">
            <a:spLocks/>
          </p:cNvSpPr>
          <p:nvPr/>
        </p:nvSpPr>
        <p:spPr>
          <a:xfrm>
            <a:off x="2311400" y="2902932"/>
            <a:ext cx="7340600" cy="664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a:latin typeface="SeroOT-Bold" panose="020B0804020101020102" pitchFamily="34" charset="0"/>
              </a:rPr>
              <a:t>Kommt Zeit, kommt Rad.</a:t>
            </a:r>
          </a:p>
        </p:txBody>
      </p:sp>
      <p:sp>
        <p:nvSpPr>
          <p:cNvPr id="7" name="Inhaltsplatzhalter 2">
            <a:extLst>
              <a:ext uri="{FF2B5EF4-FFF2-40B4-BE49-F238E27FC236}">
                <a16:creationId xmlns:a16="http://schemas.microsoft.com/office/drawing/2014/main" id="{F7F6F4AE-51CA-E930-61CA-7C1A25C18006}"/>
              </a:ext>
            </a:extLst>
          </p:cNvPr>
          <p:cNvSpPr txBox="1">
            <a:spLocks/>
          </p:cNvSpPr>
          <p:nvPr/>
        </p:nvSpPr>
        <p:spPr>
          <a:xfrm>
            <a:off x="2311400" y="3567592"/>
            <a:ext cx="7340600" cy="886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800">
                <a:latin typeface="SeroOT" panose="020B0504020101020102" pitchFamily="34" charset="0"/>
                <a:cs typeface="Times New Roman" panose="02020603050405020304" pitchFamily="18" charset="0"/>
              </a:rPr>
              <a:t>Da wir die Anreise mit der Bahn bevorzugen, sind fast all unsere Standorte in Rufweite zum öffentlichen Nahverkehr. Zusätzlich stehen E-Bikes zum Verleih und Ladestationen für E-Autos zur Verfügung.</a:t>
            </a:r>
          </a:p>
        </p:txBody>
      </p:sp>
    </p:spTree>
    <p:extLst>
      <p:ext uri="{BB962C8B-B14F-4D97-AF65-F5344CB8AC3E}">
        <p14:creationId xmlns:p14="http://schemas.microsoft.com/office/powerpoint/2010/main" val="260577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E19F693F-45F7-75AA-A17C-CBBC572BCA8F}"/>
              </a:ext>
            </a:extLst>
          </p:cNvPr>
          <p:cNvSpPr/>
          <p:nvPr/>
        </p:nvSpPr>
        <p:spPr>
          <a:xfrm>
            <a:off x="2311400" y="2578100"/>
            <a:ext cx="7340600" cy="2070100"/>
          </a:xfrm>
          <a:prstGeom prst="rect">
            <a:avLst/>
          </a:prstGeom>
          <a:solidFill>
            <a:srgbClr val="EEE9EA">
              <a:alpha val="80000"/>
            </a:srgbClr>
          </a:solidFill>
          <a:ln w="444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a:extLst>
              <a:ext uri="{FF2B5EF4-FFF2-40B4-BE49-F238E27FC236}">
                <a16:creationId xmlns:a16="http://schemas.microsoft.com/office/drawing/2014/main" id="{A048B154-6CC6-837B-7EB2-E53AC2C9C5BA}"/>
              </a:ext>
            </a:extLst>
          </p:cNvPr>
          <p:cNvSpPr txBox="1">
            <a:spLocks/>
          </p:cNvSpPr>
          <p:nvPr/>
        </p:nvSpPr>
        <p:spPr>
          <a:xfrm>
            <a:off x="2311400" y="3004532"/>
            <a:ext cx="7340600" cy="664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a:latin typeface="SeroOT-Bold" panose="020B0804020101020102" pitchFamily="34" charset="0"/>
              </a:rPr>
              <a:t>Komm auf die dunkle Seite. </a:t>
            </a:r>
          </a:p>
        </p:txBody>
      </p:sp>
      <p:sp>
        <p:nvSpPr>
          <p:cNvPr id="10" name="Inhaltsplatzhalter 2">
            <a:extLst>
              <a:ext uri="{FF2B5EF4-FFF2-40B4-BE49-F238E27FC236}">
                <a16:creationId xmlns:a16="http://schemas.microsoft.com/office/drawing/2014/main" id="{0A99FE67-AE09-9E9F-7956-185531646113}"/>
              </a:ext>
            </a:extLst>
          </p:cNvPr>
          <p:cNvSpPr txBox="1">
            <a:spLocks/>
          </p:cNvSpPr>
          <p:nvPr/>
        </p:nvSpPr>
        <p:spPr>
          <a:xfrm>
            <a:off x="2311400" y="3669192"/>
            <a:ext cx="7340600" cy="664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800">
                <a:latin typeface="SeroOT" panose="020B0504020101020102" pitchFamily="34" charset="0"/>
                <a:ea typeface="SeroOT" panose="020B0504020101020102" pitchFamily="34" charset="0"/>
                <a:cs typeface="Times New Roman" panose="02020603050405020304" pitchFamily="18" charset="0"/>
              </a:rPr>
              <a:t>Wir haben es uns zur Aufgabe gemacht, energieeffizient zu wirtschaften und sorgfältig mit Ressourcen umzugehen.</a:t>
            </a:r>
          </a:p>
        </p:txBody>
      </p:sp>
    </p:spTree>
    <p:extLst>
      <p:ext uri="{BB962C8B-B14F-4D97-AF65-F5344CB8AC3E}">
        <p14:creationId xmlns:p14="http://schemas.microsoft.com/office/powerpoint/2010/main" val="4094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B8377D8-8A23-C561-0A9C-9E73227FBD67}"/>
              </a:ext>
            </a:extLst>
          </p:cNvPr>
          <p:cNvSpPr/>
          <p:nvPr/>
        </p:nvSpPr>
        <p:spPr>
          <a:xfrm>
            <a:off x="2311400" y="2578100"/>
            <a:ext cx="7340600" cy="2070100"/>
          </a:xfrm>
          <a:prstGeom prst="rect">
            <a:avLst/>
          </a:prstGeom>
          <a:solidFill>
            <a:srgbClr val="EEE9EA">
              <a:alpha val="80000"/>
            </a:srgbClr>
          </a:solidFill>
          <a:ln w="444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a:extLst>
              <a:ext uri="{FF2B5EF4-FFF2-40B4-BE49-F238E27FC236}">
                <a16:creationId xmlns:a16="http://schemas.microsoft.com/office/drawing/2014/main" id="{A1A59872-4763-AE8A-7C51-869DBCCB5948}"/>
              </a:ext>
            </a:extLst>
          </p:cNvPr>
          <p:cNvSpPr txBox="1">
            <a:spLocks/>
          </p:cNvSpPr>
          <p:nvPr/>
        </p:nvSpPr>
        <p:spPr>
          <a:xfrm>
            <a:off x="2311400" y="2902932"/>
            <a:ext cx="7340600" cy="664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err="1">
                <a:latin typeface="SeroOT-Bold" panose="020B0804020101020102" pitchFamily="34" charset="0"/>
              </a:rPr>
              <a:t>We</a:t>
            </a:r>
            <a:r>
              <a:rPr lang="de-DE" sz="3600" b="1">
                <a:latin typeface="SeroOT-Bold" panose="020B0804020101020102" pitchFamily="34" charset="0"/>
              </a:rPr>
              <a:t> all </a:t>
            </a:r>
            <a:r>
              <a:rPr lang="de-DE" sz="3600" b="1" err="1">
                <a:latin typeface="SeroOT-Bold" panose="020B0804020101020102" pitchFamily="34" charset="0"/>
              </a:rPr>
              <a:t>are</a:t>
            </a:r>
            <a:r>
              <a:rPr lang="de-DE" sz="3600" b="1">
                <a:latin typeface="SeroOT-Bold" panose="020B0804020101020102" pitchFamily="34" charset="0"/>
              </a:rPr>
              <a:t> </a:t>
            </a:r>
            <a:r>
              <a:rPr lang="de-DE" sz="3600" b="1" err="1">
                <a:latin typeface="SeroOT-Bold" panose="020B0804020101020102" pitchFamily="34" charset="0"/>
              </a:rPr>
              <a:t>family</a:t>
            </a:r>
            <a:r>
              <a:rPr lang="de-DE" sz="3600" b="1">
                <a:latin typeface="SeroOT-Bold" panose="020B0804020101020102" pitchFamily="34" charset="0"/>
              </a:rPr>
              <a:t>.</a:t>
            </a:r>
          </a:p>
        </p:txBody>
      </p:sp>
      <p:sp>
        <p:nvSpPr>
          <p:cNvPr id="7" name="Inhaltsplatzhalter 2">
            <a:extLst>
              <a:ext uri="{FF2B5EF4-FFF2-40B4-BE49-F238E27FC236}">
                <a16:creationId xmlns:a16="http://schemas.microsoft.com/office/drawing/2014/main" id="{6C290327-A855-8693-6CD6-5255F38DA1C5}"/>
              </a:ext>
            </a:extLst>
          </p:cNvPr>
          <p:cNvSpPr txBox="1">
            <a:spLocks/>
          </p:cNvSpPr>
          <p:nvPr/>
        </p:nvSpPr>
        <p:spPr>
          <a:xfrm>
            <a:off x="2311400" y="3567592"/>
            <a:ext cx="7340600" cy="886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800">
                <a:latin typeface="SeroOT" panose="020B0504020101020102" pitchFamily="34" charset="0"/>
                <a:ea typeface="SeroOT" panose="020B0504020101020102" pitchFamily="34" charset="0"/>
                <a:cs typeface="Times New Roman" panose="02020603050405020304" pitchFamily="18" charset="0"/>
              </a:rPr>
              <a:t>Das Wort Familie wird bei uns schon immer großgeschrieben:</a:t>
            </a:r>
            <a:br>
              <a:rPr lang="de-DE" sz="1800">
                <a:latin typeface="SeroOT" panose="020B0504020101020102" pitchFamily="34" charset="0"/>
                <a:ea typeface="SeroOT" panose="020B0504020101020102" pitchFamily="34" charset="0"/>
                <a:cs typeface="Times New Roman" panose="02020603050405020304" pitchFamily="18" charset="0"/>
              </a:rPr>
            </a:br>
            <a:r>
              <a:rPr lang="de-DE" sz="1800">
                <a:latin typeface="SeroOT" panose="020B0504020101020102" pitchFamily="34" charset="0"/>
                <a:ea typeface="SeroOT" panose="020B0504020101020102" pitchFamily="34" charset="0"/>
                <a:cs typeface="Times New Roman" panose="02020603050405020304" pitchFamily="18" charset="0"/>
              </a:rPr>
              <a:t>jeder Gast, Mitarbeiter &amp; Partner spürt zu jeder Zeit, dass er Teil einer großen Familie ist.</a:t>
            </a:r>
          </a:p>
        </p:txBody>
      </p:sp>
    </p:spTree>
    <p:extLst>
      <p:ext uri="{BB962C8B-B14F-4D97-AF65-F5344CB8AC3E}">
        <p14:creationId xmlns:p14="http://schemas.microsoft.com/office/powerpoint/2010/main" val="156814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EAF677-63A4-9C75-2954-203E53D7A547}"/>
              </a:ext>
            </a:extLst>
          </p:cNvPr>
          <p:cNvSpPr txBox="1"/>
          <p:nvPr/>
        </p:nvSpPr>
        <p:spPr>
          <a:xfrm>
            <a:off x="866274" y="1063480"/>
            <a:ext cx="4427623" cy="1200329"/>
          </a:xfrm>
          <a:prstGeom prst="rect">
            <a:avLst/>
          </a:prstGeom>
          <a:noFill/>
        </p:spPr>
        <p:txBody>
          <a:bodyPr wrap="square">
            <a:spAutoFit/>
          </a:bodyPr>
          <a:lstStyle/>
          <a:p>
            <a:r>
              <a:rPr lang="de-DE" sz="7200">
                <a:solidFill>
                  <a:schemeClr val="accent1"/>
                </a:solidFill>
                <a:latin typeface="Good Karma" panose="03060000000000000000" pitchFamily="66" charset="0"/>
              </a:rPr>
              <a:t>aktuelle </a:t>
            </a:r>
            <a:endParaRPr lang="de-DE" sz="7200">
              <a:latin typeface="Good Karma" panose="03060000000000000000" pitchFamily="66" charset="0"/>
            </a:endParaRPr>
          </a:p>
        </p:txBody>
      </p:sp>
      <p:sp>
        <p:nvSpPr>
          <p:cNvPr id="3" name="Titel 1">
            <a:extLst>
              <a:ext uri="{FF2B5EF4-FFF2-40B4-BE49-F238E27FC236}">
                <a16:creationId xmlns:a16="http://schemas.microsoft.com/office/drawing/2014/main" id="{24798C85-3497-4E94-B1B4-F3F06557BD06}"/>
              </a:ext>
            </a:extLst>
          </p:cNvPr>
          <p:cNvSpPr txBox="1">
            <a:spLocks/>
          </p:cNvSpPr>
          <p:nvPr/>
        </p:nvSpPr>
        <p:spPr>
          <a:xfrm>
            <a:off x="1651296" y="2040178"/>
            <a:ext cx="2857578" cy="1200330"/>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8000"/>
              <a:t>Aufgabe</a:t>
            </a:r>
            <a:endParaRPr lang="de-DE"/>
          </a:p>
        </p:txBody>
      </p:sp>
      <p:sp>
        <p:nvSpPr>
          <p:cNvPr id="4" name="Textfeld 3">
            <a:extLst>
              <a:ext uri="{FF2B5EF4-FFF2-40B4-BE49-F238E27FC236}">
                <a16:creationId xmlns:a16="http://schemas.microsoft.com/office/drawing/2014/main" id="{11FE2A75-2EA1-59AE-00C2-D15BEFEEF55C}"/>
              </a:ext>
            </a:extLst>
          </p:cNvPr>
          <p:cNvSpPr txBox="1"/>
          <p:nvPr/>
        </p:nvSpPr>
        <p:spPr>
          <a:xfrm>
            <a:off x="866274" y="3240507"/>
            <a:ext cx="6298531" cy="1508105"/>
          </a:xfrm>
          <a:prstGeom prst="rect">
            <a:avLst/>
          </a:prstGeom>
          <a:noFill/>
        </p:spPr>
        <p:txBody>
          <a:bodyPr wrap="square" rtlCol="0">
            <a:spAutoFit/>
          </a:bodyPr>
          <a:lstStyle/>
          <a:p>
            <a:r>
              <a:rPr lang="de-DE" sz="2800">
                <a:solidFill>
                  <a:schemeClr val="accent1">
                    <a:lumMod val="75000"/>
                  </a:schemeClr>
                </a:solidFill>
              </a:rPr>
              <a:t>ESG Bericht</a:t>
            </a:r>
          </a:p>
          <a:p>
            <a:endParaRPr lang="de-DE" sz="2800">
              <a:solidFill>
                <a:schemeClr val="accent1">
                  <a:lumMod val="75000"/>
                </a:schemeClr>
              </a:solidFill>
            </a:endParaRPr>
          </a:p>
          <a:p>
            <a:r>
              <a:rPr lang="de-DE">
                <a:effectLst/>
              </a:rPr>
              <a:t>Inhalt: Versprechen, Bemühungen und Fortschritte in den Bereichen Umwelt, Soziales und Unternehmensführung</a:t>
            </a:r>
            <a:endParaRPr lang="de-DE" sz="1600"/>
          </a:p>
        </p:txBody>
      </p:sp>
      <p:pic>
        <p:nvPicPr>
          <p:cNvPr id="2050" name="Picture 2" descr="ESG-Management | Heckler &amp; Koch">
            <a:extLst>
              <a:ext uri="{FF2B5EF4-FFF2-40B4-BE49-F238E27FC236}">
                <a16:creationId xmlns:a16="http://schemas.microsoft.com/office/drawing/2014/main" id="{C32F7C1C-40C6-2D11-01C6-3D475BB5B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611" y="3019926"/>
            <a:ext cx="4263941" cy="311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326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7" name="Grafik 26" descr="Ein Bild, das draußen, Fahrrad, Gebäude, Fahrradfahren enthält.&#10;&#10;Automatisch generierte Beschreibung">
            <a:extLst>
              <a:ext uri="{FF2B5EF4-FFF2-40B4-BE49-F238E27FC236}">
                <a16:creationId xmlns:a16="http://schemas.microsoft.com/office/drawing/2014/main" id="{4396D145-8355-9C57-1ABF-059BD4C1F6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81" y="85787"/>
            <a:ext cx="2532063" cy="3833813"/>
          </a:xfrm>
          <a:prstGeom prst="rect">
            <a:avLst/>
          </a:prstGeom>
        </p:spPr>
      </p:pic>
      <p:pic>
        <p:nvPicPr>
          <p:cNvPr id="28" name="Grafik 27" descr="Ein Bild, das Gras, draußen, Person enthält.&#10;&#10;Automatisch generierte Beschreibung">
            <a:extLst>
              <a:ext uri="{FF2B5EF4-FFF2-40B4-BE49-F238E27FC236}">
                <a16:creationId xmlns:a16="http://schemas.microsoft.com/office/drawing/2014/main" id="{12F3D1C4-A865-F4CD-3FB2-CEC9A0FA36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50560" y="85787"/>
            <a:ext cx="2749550" cy="1808163"/>
          </a:xfrm>
          <a:prstGeom prst="rect">
            <a:avLst/>
          </a:prstGeom>
        </p:spPr>
      </p:pic>
      <p:pic>
        <p:nvPicPr>
          <p:cNvPr id="29" name="Grafik 28">
            <a:extLst>
              <a:ext uri="{FF2B5EF4-FFF2-40B4-BE49-F238E27FC236}">
                <a16:creationId xmlns:a16="http://schemas.microsoft.com/office/drawing/2014/main" id="{C377D2CF-5593-22CE-94AD-464C209167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0560" y="2002693"/>
            <a:ext cx="2749550" cy="1808163"/>
          </a:xfrm>
          <a:prstGeom prst="rect">
            <a:avLst/>
          </a:prstGeom>
        </p:spPr>
      </p:pic>
      <p:pic>
        <p:nvPicPr>
          <p:cNvPr id="30" name="Grafik 29" descr="Ein Bild, das Baum, draußen enthält.&#10;&#10;Automatisch generierte Beschreibung">
            <a:extLst>
              <a:ext uri="{FF2B5EF4-FFF2-40B4-BE49-F238E27FC236}">
                <a16:creationId xmlns:a16="http://schemas.microsoft.com/office/drawing/2014/main" id="{E72A0994-3B84-F2D0-BC08-3D91D38661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81" y="4037912"/>
            <a:ext cx="1378650" cy="919100"/>
          </a:xfrm>
          <a:prstGeom prst="rect">
            <a:avLst/>
          </a:prstGeom>
        </p:spPr>
      </p:pic>
      <p:pic>
        <p:nvPicPr>
          <p:cNvPr id="31" name="Grafik 30" descr="Ein Bild, das Baum, draußen, Gras, Person enthält.&#10;&#10;Automatisch generierte Beschreibung">
            <a:extLst>
              <a:ext uri="{FF2B5EF4-FFF2-40B4-BE49-F238E27FC236}">
                <a16:creationId xmlns:a16="http://schemas.microsoft.com/office/drawing/2014/main" id="{7117C36C-2973-A70A-014D-57E15A44B7B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6804"/>
          <a:stretch/>
        </p:blipFill>
        <p:spPr>
          <a:xfrm>
            <a:off x="1620752" y="4034066"/>
            <a:ext cx="1009492" cy="920166"/>
          </a:xfrm>
          <a:prstGeom prst="rect">
            <a:avLst/>
          </a:prstGeom>
        </p:spPr>
      </p:pic>
      <p:pic>
        <p:nvPicPr>
          <p:cNvPr id="32" name="Grafik 31" descr="Ein Bild, das Person, drinnen enthält.&#10;&#10;Automatisch generierte Beschreibung">
            <a:extLst>
              <a:ext uri="{FF2B5EF4-FFF2-40B4-BE49-F238E27FC236}">
                <a16:creationId xmlns:a16="http://schemas.microsoft.com/office/drawing/2014/main" id="{D56750A5-64CB-7D71-19A0-D1D7B7C655F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53397" y="3910177"/>
            <a:ext cx="3045472" cy="2001037"/>
          </a:xfrm>
          <a:prstGeom prst="rect">
            <a:avLst/>
          </a:prstGeom>
        </p:spPr>
      </p:pic>
      <p:pic>
        <p:nvPicPr>
          <p:cNvPr id="33" name="Grafik 32" descr="Ein Bild, das Person, drinnen, Kochen, Mahlzeit enthält.&#10;&#10;Automatisch generierte Beschreibung">
            <a:extLst>
              <a:ext uri="{FF2B5EF4-FFF2-40B4-BE49-F238E27FC236}">
                <a16:creationId xmlns:a16="http://schemas.microsoft.com/office/drawing/2014/main" id="{FF0FD6A0-7378-3DE6-08D8-7437323D561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26099" y="76364"/>
            <a:ext cx="2754555" cy="1808163"/>
          </a:xfrm>
          <a:prstGeom prst="rect">
            <a:avLst/>
          </a:prstGeom>
        </p:spPr>
      </p:pic>
      <p:pic>
        <p:nvPicPr>
          <p:cNvPr id="34" name="Grafik 33" descr="Ein Bild, das Schrank, drinnen, Person, Mann enthält.&#10;&#10;Automatisch generierte Beschreibung">
            <a:extLst>
              <a:ext uri="{FF2B5EF4-FFF2-40B4-BE49-F238E27FC236}">
                <a16:creationId xmlns:a16="http://schemas.microsoft.com/office/drawing/2014/main" id="{852AE965-D2C2-B34D-5F0A-E56961CD87B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22021" y="3920766"/>
            <a:ext cx="1314058" cy="1990448"/>
          </a:xfrm>
          <a:prstGeom prst="rect">
            <a:avLst/>
          </a:prstGeom>
        </p:spPr>
      </p:pic>
      <p:pic>
        <p:nvPicPr>
          <p:cNvPr id="35" name="Grafik 34" descr="Ein Bild, das Text, Person, drinnen, Tisch enthält.&#10;&#10;Automatisch generierte Beschreibung">
            <a:extLst>
              <a:ext uri="{FF2B5EF4-FFF2-40B4-BE49-F238E27FC236}">
                <a16:creationId xmlns:a16="http://schemas.microsoft.com/office/drawing/2014/main" id="{6C4BBBCD-75D4-60CF-FA19-FD5212AD59A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503806" y="73084"/>
            <a:ext cx="2749550" cy="1808163"/>
          </a:xfrm>
          <a:prstGeom prst="rect">
            <a:avLst/>
          </a:prstGeom>
        </p:spPr>
      </p:pic>
      <p:pic>
        <p:nvPicPr>
          <p:cNvPr id="36" name="Grafik 35" descr="Ein Bild, das Gras, draußen, Baum, Person enthält.&#10;&#10;Automatisch generierte Beschreibung">
            <a:extLst>
              <a:ext uri="{FF2B5EF4-FFF2-40B4-BE49-F238E27FC236}">
                <a16:creationId xmlns:a16="http://schemas.microsoft.com/office/drawing/2014/main" id="{AC8431ED-A5B4-9E36-D6FD-75CB8C4A6A3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31104" y="1998565"/>
            <a:ext cx="2749550" cy="1808163"/>
          </a:xfrm>
          <a:prstGeom prst="rect">
            <a:avLst/>
          </a:prstGeom>
        </p:spPr>
      </p:pic>
      <p:pic>
        <p:nvPicPr>
          <p:cNvPr id="37" name="Grafik 36" descr="Ein Bild, das Auto, draußen, Transport enthält.&#10;&#10;Automatisch generierte Beschreibung">
            <a:extLst>
              <a:ext uri="{FF2B5EF4-FFF2-40B4-BE49-F238E27FC236}">
                <a16:creationId xmlns:a16="http://schemas.microsoft.com/office/drawing/2014/main" id="{BFF3C72E-1D62-668C-A43C-059E678D505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503806" y="1998565"/>
            <a:ext cx="2749550" cy="1808163"/>
          </a:xfrm>
          <a:prstGeom prst="rect">
            <a:avLst/>
          </a:prstGeom>
        </p:spPr>
      </p:pic>
      <p:pic>
        <p:nvPicPr>
          <p:cNvPr id="38" name="Grafik 37" descr="Ein Bild, das Person, draußen enthält.&#10;&#10;Automatisch generierte Beschreibung">
            <a:extLst>
              <a:ext uri="{FF2B5EF4-FFF2-40B4-BE49-F238E27FC236}">
                <a16:creationId xmlns:a16="http://schemas.microsoft.com/office/drawing/2014/main" id="{656C14E4-6FBB-515C-3A95-5B53BE7222E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375268" y="73084"/>
            <a:ext cx="670408" cy="1005613"/>
          </a:xfrm>
          <a:prstGeom prst="rect">
            <a:avLst/>
          </a:prstGeom>
        </p:spPr>
      </p:pic>
      <p:pic>
        <p:nvPicPr>
          <p:cNvPr id="39" name="Grafik 38" descr="Ein Bild, das Person, Gras enthält.&#10;&#10;Automatisch generierte Beschreibung">
            <a:extLst>
              <a:ext uri="{FF2B5EF4-FFF2-40B4-BE49-F238E27FC236}">
                <a16:creationId xmlns:a16="http://schemas.microsoft.com/office/drawing/2014/main" id="{BACB2F6D-B1B6-DFEE-53F4-7043332D1CE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8181" y="5071930"/>
            <a:ext cx="2532063" cy="1690860"/>
          </a:xfrm>
          <a:prstGeom prst="rect">
            <a:avLst/>
          </a:prstGeom>
        </p:spPr>
      </p:pic>
      <p:pic>
        <p:nvPicPr>
          <p:cNvPr id="40" name="Grafik 39" descr="Ein Bild, das Person, Plattform, Bahnhof, Weg enthält.&#10;&#10;Automatisch generierte Beschreibung">
            <a:extLst>
              <a:ext uri="{FF2B5EF4-FFF2-40B4-BE49-F238E27FC236}">
                <a16:creationId xmlns:a16="http://schemas.microsoft.com/office/drawing/2014/main" id="{7993A89B-3180-C880-C207-9FE88748CD1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756572" y="6030899"/>
            <a:ext cx="1097837" cy="731891"/>
          </a:xfrm>
          <a:prstGeom prst="rect">
            <a:avLst/>
          </a:prstGeom>
        </p:spPr>
      </p:pic>
      <p:pic>
        <p:nvPicPr>
          <p:cNvPr id="41" name="Grafik 40" descr="Ein Bild, das draußen, Himmel enthält.&#10;&#10;Automatisch generierte Beschreibung">
            <a:extLst>
              <a:ext uri="{FF2B5EF4-FFF2-40B4-BE49-F238E27FC236}">
                <a16:creationId xmlns:a16="http://schemas.microsoft.com/office/drawing/2014/main" id="{FFB2ACA2-44F8-4E5E-7924-8115C113E45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980737" y="6025252"/>
            <a:ext cx="1097837" cy="732463"/>
          </a:xfrm>
          <a:prstGeom prst="rect">
            <a:avLst/>
          </a:prstGeom>
        </p:spPr>
      </p:pic>
      <p:pic>
        <p:nvPicPr>
          <p:cNvPr id="42" name="Grafik 41" descr="Ein Bild, das Plattform, Person, Bahnhof, Zug enthält.&#10;&#10;Automatisch generierte Beschreibung">
            <a:extLst>
              <a:ext uri="{FF2B5EF4-FFF2-40B4-BE49-F238E27FC236}">
                <a16:creationId xmlns:a16="http://schemas.microsoft.com/office/drawing/2014/main" id="{A81F147C-69C9-1C4B-45BD-E5F8D3BDA5A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204902" y="6025824"/>
            <a:ext cx="1097837" cy="731891"/>
          </a:xfrm>
          <a:prstGeom prst="rect">
            <a:avLst/>
          </a:prstGeom>
        </p:spPr>
      </p:pic>
      <p:pic>
        <p:nvPicPr>
          <p:cNvPr id="43" name="Grafik 42" descr="Ein Bild, das Person, essend, Essen, Fenster enthält.&#10;&#10;Automatisch generierte Beschreibung">
            <a:extLst>
              <a:ext uri="{FF2B5EF4-FFF2-40B4-BE49-F238E27FC236}">
                <a16:creationId xmlns:a16="http://schemas.microsoft.com/office/drawing/2014/main" id="{6A4584CF-0634-B69A-B710-FFF812135457}"/>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l="29578" r="19554"/>
          <a:stretch/>
        </p:blipFill>
        <p:spPr>
          <a:xfrm>
            <a:off x="11375846" y="1262232"/>
            <a:ext cx="669830" cy="871411"/>
          </a:xfrm>
          <a:prstGeom prst="rect">
            <a:avLst/>
          </a:prstGeom>
        </p:spPr>
      </p:pic>
      <p:pic>
        <p:nvPicPr>
          <p:cNvPr id="44" name="Grafik 43" descr="Ein Bild, das Wand, drinnen, Mädchen enthält.&#10;&#10;Automatisch generierte Beschreibung">
            <a:extLst>
              <a:ext uri="{FF2B5EF4-FFF2-40B4-BE49-F238E27FC236}">
                <a16:creationId xmlns:a16="http://schemas.microsoft.com/office/drawing/2014/main" id="{4A807F46-3B33-3142-8ADE-6B211DF34EC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1375268" y="2313951"/>
            <a:ext cx="670932" cy="1005613"/>
          </a:xfrm>
          <a:prstGeom prst="rect">
            <a:avLst/>
          </a:prstGeom>
        </p:spPr>
      </p:pic>
      <p:pic>
        <p:nvPicPr>
          <p:cNvPr id="45" name="Grafik 44" descr="Ein Bild, das Himmel, draußen, Boden, stehend enthält.&#10;&#10;Automatisch generierte Beschreibung">
            <a:extLst>
              <a:ext uri="{FF2B5EF4-FFF2-40B4-BE49-F238E27FC236}">
                <a16:creationId xmlns:a16="http://schemas.microsoft.com/office/drawing/2014/main" id="{69554AD1-364B-2D12-A5BF-14D12D7ADE42}"/>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l="21381" r="35584"/>
          <a:stretch/>
        </p:blipFill>
        <p:spPr>
          <a:xfrm>
            <a:off x="11376508" y="3493855"/>
            <a:ext cx="669168" cy="1036719"/>
          </a:xfrm>
          <a:prstGeom prst="rect">
            <a:avLst/>
          </a:prstGeom>
        </p:spPr>
      </p:pic>
      <p:pic>
        <p:nvPicPr>
          <p:cNvPr id="46" name="Grafik 45" descr="Ein Bild, das Essen, drinnen, Obst, Schüssel enthält.&#10;&#10;Automatisch generierte Beschreibung">
            <a:extLst>
              <a:ext uri="{FF2B5EF4-FFF2-40B4-BE49-F238E27FC236}">
                <a16:creationId xmlns:a16="http://schemas.microsoft.com/office/drawing/2014/main" id="{4037D804-DA69-1B6E-BB52-F627F3A0B4AD}"/>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380899" y="3940207"/>
            <a:ext cx="2710886" cy="1808162"/>
          </a:xfrm>
          <a:prstGeom prst="rect">
            <a:avLst/>
          </a:prstGeom>
        </p:spPr>
      </p:pic>
      <p:pic>
        <p:nvPicPr>
          <p:cNvPr id="47" name="Grafik 46" descr="Ein Bild, das Text, drinnen, Zähler, mehrere enthält.&#10;&#10;Automatisch generierte Beschreibung">
            <a:extLst>
              <a:ext uri="{FF2B5EF4-FFF2-40B4-BE49-F238E27FC236}">
                <a16:creationId xmlns:a16="http://schemas.microsoft.com/office/drawing/2014/main" id="{AB815AC5-BC35-F037-031B-4073C98D1048}"/>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t="25906" b="22821"/>
          <a:stretch/>
        </p:blipFill>
        <p:spPr>
          <a:xfrm>
            <a:off x="7651400" y="5840634"/>
            <a:ext cx="2771107" cy="947688"/>
          </a:xfrm>
          <a:prstGeom prst="rect">
            <a:avLst/>
          </a:prstGeom>
        </p:spPr>
      </p:pic>
      <p:pic>
        <p:nvPicPr>
          <p:cNvPr id="48" name="Grafik 47" descr="Ein Bild, das Himmel, draußen, Skaten, Person enthält.&#10;&#10;Automatisch generierte Beschreibung">
            <a:extLst>
              <a:ext uri="{FF2B5EF4-FFF2-40B4-BE49-F238E27FC236}">
                <a16:creationId xmlns:a16="http://schemas.microsoft.com/office/drawing/2014/main" id="{11CA90D1-36EE-73D2-BF51-CC7845AD9495}"/>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6427235" y="6025252"/>
            <a:ext cx="1120530" cy="746961"/>
          </a:xfrm>
          <a:prstGeom prst="rect">
            <a:avLst/>
          </a:prstGeom>
        </p:spPr>
      </p:pic>
      <p:pic>
        <p:nvPicPr>
          <p:cNvPr id="49" name="Grafik 48" descr="Ein Bild, das Boden, Person, Im Haus enthält.&#10;&#10;Automatisch generierte Beschreibung">
            <a:extLst>
              <a:ext uri="{FF2B5EF4-FFF2-40B4-BE49-F238E27FC236}">
                <a16:creationId xmlns:a16="http://schemas.microsoft.com/office/drawing/2014/main" id="{07C53108-D000-2A41-87B9-BBFCA4B2111F}"/>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l="39986" r="13052"/>
          <a:stretch/>
        </p:blipFill>
        <p:spPr>
          <a:xfrm>
            <a:off x="10547232" y="4659046"/>
            <a:ext cx="1498444" cy="2125870"/>
          </a:xfrm>
          <a:prstGeom prst="rect">
            <a:avLst/>
          </a:prstGeom>
        </p:spPr>
      </p:pic>
      <p:pic>
        <p:nvPicPr>
          <p:cNvPr id="50" name="Grafik 49" descr="Ein Bild, das Text enthält.&#10;&#10;Automatisch generierte Beschreibung">
            <a:extLst>
              <a:ext uri="{FF2B5EF4-FFF2-40B4-BE49-F238E27FC236}">
                <a16:creationId xmlns:a16="http://schemas.microsoft.com/office/drawing/2014/main" id="{324D46CD-2361-BE48-6A61-C1626346C315}"/>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0236605" y="4012214"/>
            <a:ext cx="1016751" cy="422534"/>
          </a:xfrm>
          <a:prstGeom prst="rect">
            <a:avLst/>
          </a:prstGeom>
        </p:spPr>
      </p:pic>
    </p:spTree>
    <p:extLst>
      <p:ext uri="{BB962C8B-B14F-4D97-AF65-F5344CB8AC3E}">
        <p14:creationId xmlns:p14="http://schemas.microsoft.com/office/powerpoint/2010/main" val="3667578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BAB273F6-3E90-0BDB-2F38-F26375382B7F}"/>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920331" y="1825625"/>
            <a:ext cx="4351338" cy="4351338"/>
          </a:xfrm>
          <a:prstGeom prst="rect">
            <a:avLst/>
          </a:prstGeom>
        </p:spPr>
      </p:pic>
      <p:sp>
        <p:nvSpPr>
          <p:cNvPr id="5" name="Titel 1">
            <a:extLst>
              <a:ext uri="{FF2B5EF4-FFF2-40B4-BE49-F238E27FC236}">
                <a16:creationId xmlns:a16="http://schemas.microsoft.com/office/drawing/2014/main" id="{419765E0-11AE-680F-0645-FF97BA02C814}"/>
              </a:ext>
            </a:extLst>
          </p:cNvPr>
          <p:cNvSpPr txBox="1">
            <a:spLocks/>
          </p:cNvSpPr>
          <p:nvPr/>
        </p:nvSpPr>
        <p:spPr>
          <a:xfrm>
            <a:off x="0" y="1091406"/>
            <a:ext cx="12192000" cy="1485106"/>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6600">
                <a:latin typeface="SeroOT-Bold" panose="020B0804020101020102" pitchFamily="34" charset="0"/>
              </a:rPr>
              <a:t>Wir haben ein Herz für EC</a:t>
            </a:r>
            <a:r>
              <a:rPr lang="de-DE" sz="6600">
                <a:solidFill>
                  <a:schemeClr val="bg1"/>
                </a:solidFill>
                <a:latin typeface="SeroOT-Bold" panose="020B0804020101020102" pitchFamily="34" charset="0"/>
              </a:rPr>
              <a:t>O</a:t>
            </a:r>
            <a:endParaRPr lang="de-DE" sz="2000">
              <a:solidFill>
                <a:schemeClr val="bg1"/>
              </a:solidFill>
              <a:latin typeface="SeroOT-Bold" panose="020B0804020101020102" pitchFamily="34" charset="0"/>
            </a:endParaRPr>
          </a:p>
        </p:txBody>
      </p:sp>
      <p:pic>
        <p:nvPicPr>
          <p:cNvPr id="6" name="Grafik 5" descr="Herz Silhouette">
            <a:extLst>
              <a:ext uri="{FF2B5EF4-FFF2-40B4-BE49-F238E27FC236}">
                <a16:creationId xmlns:a16="http://schemas.microsoft.com/office/drawing/2014/main" id="{9E229EBB-8E93-4C18-4AF7-F81AC5637C9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65594" y="1282700"/>
            <a:ext cx="968375" cy="9683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540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2DCC1BBF-C8C7-F0AC-BA10-EF45D546AAC4}"/>
              </a:ext>
            </a:extLst>
          </p:cNvPr>
          <p:cNvSpPr txBox="1"/>
          <p:nvPr/>
        </p:nvSpPr>
        <p:spPr>
          <a:xfrm>
            <a:off x="655720" y="560010"/>
            <a:ext cx="10828421" cy="1446550"/>
          </a:xfrm>
          <a:prstGeom prst="rect">
            <a:avLst/>
          </a:prstGeom>
          <a:noFill/>
        </p:spPr>
        <p:txBody>
          <a:bodyPr wrap="square">
            <a:spAutoFit/>
          </a:bodyPr>
          <a:lstStyle/>
          <a:p>
            <a:r>
              <a:rPr lang="de-DE" sz="4400">
                <a:solidFill>
                  <a:schemeClr val="accent1"/>
                </a:solidFill>
                <a:latin typeface="Good Karma" panose="03060000000000000000" pitchFamily="66" charset="0"/>
              </a:rPr>
              <a:t>Wie Nachhaltigkeit die </a:t>
            </a:r>
          </a:p>
          <a:p>
            <a:r>
              <a:rPr lang="de-DE" sz="4400">
                <a:solidFill>
                  <a:schemeClr val="accent1"/>
                </a:solidFill>
                <a:latin typeface="Good Karma" panose="03060000000000000000" pitchFamily="66" charset="0"/>
              </a:rPr>
              <a:t>Reiseentscheidung beeinflusst </a:t>
            </a:r>
            <a:endParaRPr lang="de-DE" sz="4400">
              <a:latin typeface="Good Karma" panose="03060000000000000000" pitchFamily="66" charset="0"/>
            </a:endParaRPr>
          </a:p>
        </p:txBody>
      </p:sp>
      <p:pic>
        <p:nvPicPr>
          <p:cNvPr id="4" name="Grafik 3">
            <a:extLst>
              <a:ext uri="{FF2B5EF4-FFF2-40B4-BE49-F238E27FC236}">
                <a16:creationId xmlns:a16="http://schemas.microsoft.com/office/drawing/2014/main" id="{72DF9FBF-D707-D65E-4DBB-513BC914A9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8178" y="248187"/>
            <a:ext cx="1164543" cy="1164543"/>
          </a:xfrm>
          <a:prstGeom prst="rect">
            <a:avLst/>
          </a:prstGeom>
        </p:spPr>
      </p:pic>
      <p:sp>
        <p:nvSpPr>
          <p:cNvPr id="3" name="Textfeld 2">
            <a:extLst>
              <a:ext uri="{FF2B5EF4-FFF2-40B4-BE49-F238E27FC236}">
                <a16:creationId xmlns:a16="http://schemas.microsoft.com/office/drawing/2014/main" id="{85AB70C2-4D04-5CBF-642D-5FC80FCF7117}"/>
              </a:ext>
            </a:extLst>
          </p:cNvPr>
          <p:cNvSpPr txBox="1"/>
          <p:nvPr/>
        </p:nvSpPr>
        <p:spPr>
          <a:xfrm>
            <a:off x="655719" y="2134424"/>
            <a:ext cx="11147002" cy="2963825"/>
          </a:xfrm>
          <a:prstGeom prst="rect">
            <a:avLst/>
          </a:prstGeom>
          <a:noFill/>
        </p:spPr>
        <p:txBody>
          <a:bodyPr wrap="square">
            <a:spAutoFit/>
          </a:bodyPr>
          <a:lstStyle/>
          <a:p>
            <a:pPr>
              <a:lnSpc>
                <a:spcPct val="150000"/>
              </a:lnSpc>
            </a:pPr>
            <a:r>
              <a:rPr lang="de-DE"/>
              <a:t>Eine Studie von </a:t>
            </a:r>
            <a:r>
              <a:rPr lang="de-DE" b="1"/>
              <a:t>Booking.com </a:t>
            </a:r>
            <a:r>
              <a:rPr lang="de-DE"/>
              <a:t>aus dem Jahr 2023 zeigt, dass:</a:t>
            </a:r>
          </a:p>
          <a:p>
            <a:pPr>
              <a:lnSpc>
                <a:spcPct val="150000"/>
              </a:lnSpc>
            </a:pPr>
            <a:endParaRPr lang="de-DE" b="1"/>
          </a:p>
          <a:p>
            <a:pPr lvl="1">
              <a:lnSpc>
                <a:spcPct val="150000"/>
              </a:lnSpc>
              <a:buFont typeface="Arial" panose="020B0604020202020204" pitchFamily="34" charset="0"/>
              <a:buChar char="•"/>
            </a:pPr>
            <a:r>
              <a:rPr lang="de-DE" b="1"/>
              <a:t> 74% </a:t>
            </a:r>
            <a:r>
              <a:rPr lang="de-DE"/>
              <a:t>der Reisenden angeben, dass sie eher eine nachhaltige Unterkunft buchen</a:t>
            </a:r>
          </a:p>
          <a:p>
            <a:pPr lvl="1">
              <a:lnSpc>
                <a:spcPct val="150000"/>
              </a:lnSpc>
              <a:buFont typeface="Arial" panose="020B0604020202020204" pitchFamily="34" charset="0"/>
              <a:buChar char="•"/>
            </a:pPr>
            <a:endParaRPr lang="de-DE"/>
          </a:p>
          <a:p>
            <a:pPr lvl="1">
              <a:lnSpc>
                <a:spcPct val="150000"/>
              </a:lnSpc>
              <a:buFont typeface="Arial" panose="020B0604020202020204" pitchFamily="34" charset="0"/>
              <a:buChar char="•"/>
            </a:pPr>
            <a:r>
              <a:rPr lang="de-DE" b="1"/>
              <a:t> 70% </a:t>
            </a:r>
            <a:r>
              <a:rPr lang="de-DE"/>
              <a:t>der Befragten bereit sind, mehr für nachhaltigere Reiseoptionen zu bezahlen.</a:t>
            </a:r>
          </a:p>
          <a:p>
            <a:pPr lvl="1">
              <a:lnSpc>
                <a:spcPct val="150000"/>
              </a:lnSpc>
              <a:buFont typeface="Arial" panose="020B0604020202020204" pitchFamily="34" charset="0"/>
              <a:buChar char="•"/>
            </a:pPr>
            <a:endParaRPr lang="de-DE"/>
          </a:p>
          <a:p>
            <a:pPr lvl="1">
              <a:lnSpc>
                <a:spcPct val="150000"/>
              </a:lnSpc>
              <a:buFont typeface="Arial" panose="020B0604020202020204" pitchFamily="34" charset="0"/>
              <a:buChar char="•"/>
            </a:pPr>
            <a:r>
              <a:rPr lang="de-DE" b="1"/>
              <a:t> 65%</a:t>
            </a:r>
            <a:r>
              <a:rPr lang="de-DE"/>
              <a:t> der Reisenden suchen aktiv nach Informationen Nachhaltigkeitsmaßnahmen der Reiseanbieter.</a:t>
            </a:r>
          </a:p>
        </p:txBody>
      </p:sp>
      <p:sp>
        <p:nvSpPr>
          <p:cNvPr id="8" name="Textfeld 7">
            <a:extLst>
              <a:ext uri="{FF2B5EF4-FFF2-40B4-BE49-F238E27FC236}">
                <a16:creationId xmlns:a16="http://schemas.microsoft.com/office/drawing/2014/main" id="{4F1B9F16-D5A6-61BC-DAAE-503A2C5EFAE0}"/>
              </a:ext>
            </a:extLst>
          </p:cNvPr>
          <p:cNvSpPr txBox="1"/>
          <p:nvPr/>
        </p:nvSpPr>
        <p:spPr>
          <a:xfrm>
            <a:off x="533401" y="5929245"/>
            <a:ext cx="6152146" cy="6001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100" i="0" strike="noStrike" cap="none" normalizeH="0" baseline="0">
                <a:ln>
                  <a:noFill/>
                </a:ln>
                <a:solidFill>
                  <a:schemeClr val="tx1"/>
                </a:solidFill>
                <a:effectLst/>
                <a:latin typeface="Arial" panose="020B0604020202020204" pitchFamily="34" charset="0"/>
              </a:rPr>
              <a:t>Quellen:</a:t>
            </a:r>
            <a:endParaRPr kumimoji="0" lang="de-DE" altLang="de-DE" sz="1100" i="0" strike="noStrike" cap="none" normalizeH="0" baseline="0">
              <a:ln>
                <a:noFill/>
              </a:ln>
              <a:solidFill>
                <a:schemeClr val="tx1"/>
              </a:solidFill>
              <a:effectLst/>
              <a:latin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tabLst/>
            </a:pPr>
            <a:r>
              <a:rPr kumimoji="0" lang="de-DE" altLang="de-DE" sz="1100" b="0" i="0" u="none" strike="noStrike" cap="none" normalizeH="0" baseline="0">
                <a:ln>
                  <a:noFill/>
                </a:ln>
                <a:solidFill>
                  <a:schemeClr val="tx1"/>
                </a:solidFill>
                <a:effectLst/>
                <a:latin typeface="Arial" panose="020B0604020202020204" pitchFamily="34" charset="0"/>
                <a:hlinkClick r:id="rId3"/>
              </a:rPr>
              <a:t>Booking.com News</a:t>
            </a:r>
            <a:endParaRPr kumimoji="0" lang="de-DE" altLang="de-DE"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de-DE" altLang="de-DE" sz="1100" b="0" i="0" u="none" strike="noStrike" cap="none" normalizeH="0" baseline="0" err="1">
                <a:ln>
                  <a:noFill/>
                </a:ln>
                <a:solidFill>
                  <a:schemeClr val="tx1"/>
                </a:solidFill>
                <a:effectLst/>
                <a:latin typeface="Arial" panose="020B0604020202020204" pitchFamily="34" charset="0"/>
                <a:hlinkClick r:id="rId4"/>
              </a:rPr>
              <a:t>Skipedia</a:t>
            </a:r>
            <a:r>
              <a:rPr kumimoji="0" lang="de-DE" altLang="de-DE" sz="1100"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70174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CCDDC-BCBF-1074-DEE3-EB0ED4321B2E}"/>
              </a:ext>
            </a:extLst>
          </p:cNvPr>
          <p:cNvSpPr>
            <a:spLocks noGrp="1"/>
          </p:cNvSpPr>
          <p:nvPr>
            <p:ph type="title"/>
          </p:nvPr>
        </p:nvSpPr>
        <p:spPr/>
        <p:txBody>
          <a:bodyPr/>
          <a:lstStyle/>
          <a:p>
            <a:r>
              <a:rPr lang="de-DE"/>
              <a:t>Umweltzeichen</a:t>
            </a:r>
          </a:p>
        </p:txBody>
      </p:sp>
      <p:pic>
        <p:nvPicPr>
          <p:cNvPr id="2050" name="Picture 2" descr="Österreichisches Umweltzeichen - Trodat Österreich">
            <a:extLst>
              <a:ext uri="{FF2B5EF4-FFF2-40B4-BE49-F238E27FC236}">
                <a16:creationId xmlns:a16="http://schemas.microsoft.com/office/drawing/2014/main" id="{4E03DD5A-3C93-F29B-6545-3B660BB52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337" y="328802"/>
            <a:ext cx="1389313" cy="1361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3BBED7E2-C9E8-AF2B-7186-6842896B8358}"/>
              </a:ext>
            </a:extLst>
          </p:cNvPr>
          <p:cNvSpPr txBox="1"/>
          <p:nvPr/>
        </p:nvSpPr>
        <p:spPr>
          <a:xfrm>
            <a:off x="584316" y="1916919"/>
            <a:ext cx="6128084" cy="369332"/>
          </a:xfrm>
          <a:prstGeom prst="rect">
            <a:avLst/>
          </a:prstGeom>
          <a:noFill/>
        </p:spPr>
        <p:txBody>
          <a:bodyPr wrap="square" rtlCol="0">
            <a:spAutoFit/>
          </a:bodyPr>
          <a:lstStyle/>
          <a:p>
            <a:r>
              <a:rPr lang="de-DE"/>
              <a:t>Warum Österreichisches Umweltzeichen?</a:t>
            </a:r>
          </a:p>
        </p:txBody>
      </p:sp>
      <p:sp>
        <p:nvSpPr>
          <p:cNvPr id="6" name="Textfeld 5">
            <a:extLst>
              <a:ext uri="{FF2B5EF4-FFF2-40B4-BE49-F238E27FC236}">
                <a16:creationId xmlns:a16="http://schemas.microsoft.com/office/drawing/2014/main" id="{0415B52B-1D88-FCDB-5447-EFAAB94EB727}"/>
              </a:ext>
            </a:extLst>
          </p:cNvPr>
          <p:cNvSpPr txBox="1"/>
          <p:nvPr/>
        </p:nvSpPr>
        <p:spPr>
          <a:xfrm>
            <a:off x="584316" y="2596101"/>
            <a:ext cx="6930189" cy="2277547"/>
          </a:xfrm>
          <a:prstGeom prst="rect">
            <a:avLst/>
          </a:prstGeom>
          <a:noFill/>
        </p:spPr>
        <p:txBody>
          <a:bodyPr wrap="square" rtlCol="0">
            <a:spAutoFit/>
          </a:bodyPr>
          <a:lstStyle/>
          <a:p>
            <a:r>
              <a:rPr lang="de-DE">
                <a:solidFill>
                  <a:schemeClr val="accent1">
                    <a:lumMod val="75000"/>
                  </a:schemeClr>
                </a:solidFill>
              </a:rPr>
              <a:t>Staatlich geprüft</a:t>
            </a:r>
          </a:p>
          <a:p>
            <a:pPr marL="285750" indent="-285750">
              <a:buFont typeface="Arial" panose="020B0604020202020204" pitchFamily="34" charset="0"/>
              <a:buChar char="•"/>
            </a:pPr>
            <a:r>
              <a:rPr lang="de-DE"/>
              <a:t>Kontrolle und strenge Kriterien</a:t>
            </a:r>
          </a:p>
          <a:p>
            <a:pPr marL="285750" indent="-285750">
              <a:buFont typeface="Arial" panose="020B0604020202020204" pitchFamily="34" charset="0"/>
              <a:buChar char="•"/>
            </a:pPr>
            <a:r>
              <a:rPr lang="de-DE"/>
              <a:t>Programm der Republik Österreich</a:t>
            </a:r>
          </a:p>
          <a:p>
            <a:endParaRPr lang="de-DE"/>
          </a:p>
          <a:p>
            <a:r>
              <a:rPr lang="de-DE">
                <a:solidFill>
                  <a:schemeClr val="accent1">
                    <a:lumMod val="75000"/>
                  </a:schemeClr>
                </a:solidFill>
              </a:rPr>
              <a:t>Nationale Anerkennung</a:t>
            </a:r>
          </a:p>
          <a:p>
            <a:pPr marL="285750" indent="-285750">
              <a:buFont typeface="Arial" panose="020B0604020202020204" pitchFamily="34" charset="0"/>
              <a:buChar char="•"/>
            </a:pPr>
            <a:r>
              <a:rPr lang="de-DE"/>
              <a:t>Starke Präsenz und Bekanntheit in Österreich</a:t>
            </a:r>
          </a:p>
          <a:p>
            <a:pPr marL="285750" indent="-285750">
              <a:buFont typeface="Arial" panose="020B0604020202020204" pitchFamily="34" charset="0"/>
              <a:buChar char="•"/>
            </a:pPr>
            <a:r>
              <a:rPr lang="de-DE"/>
              <a:t>Glaubwürdigkeit und Verlässlichkeit des Zertifikats</a:t>
            </a:r>
          </a:p>
          <a:p>
            <a:endParaRPr lang="de-DE" sz="1600"/>
          </a:p>
        </p:txBody>
      </p:sp>
      <p:sp>
        <p:nvSpPr>
          <p:cNvPr id="7" name="Pfeil: nach rechts 6">
            <a:extLst>
              <a:ext uri="{FF2B5EF4-FFF2-40B4-BE49-F238E27FC236}">
                <a16:creationId xmlns:a16="http://schemas.microsoft.com/office/drawing/2014/main" id="{48F3D03E-8498-81FB-B395-01FF5E28F9D3}"/>
              </a:ext>
            </a:extLst>
          </p:cNvPr>
          <p:cNvSpPr/>
          <p:nvPr/>
        </p:nvSpPr>
        <p:spPr>
          <a:xfrm>
            <a:off x="838200" y="5101390"/>
            <a:ext cx="1463842" cy="5775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08AAEE79-161F-664B-EAC1-935127BB6AA8}"/>
              </a:ext>
            </a:extLst>
          </p:cNvPr>
          <p:cNvSpPr txBox="1"/>
          <p:nvPr/>
        </p:nvSpPr>
        <p:spPr>
          <a:xfrm>
            <a:off x="6950243" y="5355740"/>
            <a:ext cx="6096000" cy="646331"/>
          </a:xfrm>
          <a:prstGeom prst="rect">
            <a:avLst/>
          </a:prstGeom>
          <a:noFill/>
        </p:spPr>
        <p:txBody>
          <a:bodyPr wrap="square">
            <a:spAutoFit/>
          </a:bodyPr>
          <a:lstStyle/>
          <a:p>
            <a:r>
              <a:rPr lang="de-DE" sz="1800"/>
              <a:t>Sowohl nationale als auch internationale </a:t>
            </a:r>
          </a:p>
          <a:p>
            <a:r>
              <a:rPr lang="de-DE" sz="1800"/>
              <a:t>Zertifizierung gegeben</a:t>
            </a:r>
          </a:p>
        </p:txBody>
      </p:sp>
    </p:spTree>
    <p:extLst>
      <p:ext uri="{BB962C8B-B14F-4D97-AF65-F5344CB8AC3E}">
        <p14:creationId xmlns:p14="http://schemas.microsoft.com/office/powerpoint/2010/main" val="77893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7C50BA-DFF9-1037-42E6-6FD6FF7104CA}"/>
              </a:ext>
            </a:extLst>
          </p:cNvPr>
          <p:cNvSpPr>
            <a:spLocks noGrp="1"/>
          </p:cNvSpPr>
          <p:nvPr>
            <p:ph type="title"/>
          </p:nvPr>
        </p:nvSpPr>
        <p:spPr/>
        <p:txBody>
          <a:bodyPr/>
          <a:lstStyle/>
          <a:p>
            <a:r>
              <a:rPr lang="de-DE"/>
              <a:t>EU </a:t>
            </a:r>
            <a:r>
              <a:rPr lang="de-DE" err="1"/>
              <a:t>Ecolable</a:t>
            </a:r>
            <a:r>
              <a:rPr lang="de-DE"/>
              <a:t> </a:t>
            </a:r>
          </a:p>
        </p:txBody>
      </p:sp>
      <p:pic>
        <p:nvPicPr>
          <p:cNvPr id="5" name="Inhaltsplatzhalter 4" descr="Ein Bild, das Text, Kleidung, Mann, Person enthält.&#10;&#10;Automatisch generierte Beschreibung">
            <a:extLst>
              <a:ext uri="{FF2B5EF4-FFF2-40B4-BE49-F238E27FC236}">
                <a16:creationId xmlns:a16="http://schemas.microsoft.com/office/drawing/2014/main" id="{9F8DA965-3D10-D21F-5873-90590D7BB2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4042"/>
          <a:stretch/>
        </p:blipFill>
        <p:spPr>
          <a:xfrm>
            <a:off x="8432029" y="786795"/>
            <a:ext cx="3138339" cy="3679973"/>
          </a:xfrm>
        </p:spPr>
      </p:pic>
      <p:sp>
        <p:nvSpPr>
          <p:cNvPr id="4" name="AutoShape 4" descr="Logonutzung: EU-Ecolabel">
            <a:extLst>
              <a:ext uri="{FF2B5EF4-FFF2-40B4-BE49-F238E27FC236}">
                <a16:creationId xmlns:a16="http://schemas.microsoft.com/office/drawing/2014/main" id="{D9FBDF41-20FB-42E4-79B3-3A1021D3CE8F}"/>
              </a:ext>
            </a:extLst>
          </p:cNvPr>
          <p:cNvSpPr>
            <a:spLocks noChangeAspect="1" noChangeArrowheads="1"/>
          </p:cNvSpPr>
          <p:nvPr/>
        </p:nvSpPr>
        <p:spPr bwMode="auto">
          <a:xfrm>
            <a:off x="5943600" y="3276600"/>
            <a:ext cx="1415716" cy="14157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Grafik 5">
            <a:extLst>
              <a:ext uri="{FF2B5EF4-FFF2-40B4-BE49-F238E27FC236}">
                <a16:creationId xmlns:a16="http://schemas.microsoft.com/office/drawing/2014/main" id="{4625996A-A7DA-915D-5AFB-A04F3C412886}"/>
              </a:ext>
            </a:extLst>
          </p:cNvPr>
          <p:cNvPicPr>
            <a:picLocks noChangeAspect="1"/>
          </p:cNvPicPr>
          <p:nvPr/>
        </p:nvPicPr>
        <p:blipFill>
          <a:blip r:embed="rId3"/>
          <a:stretch>
            <a:fillRect/>
          </a:stretch>
        </p:blipFill>
        <p:spPr>
          <a:xfrm>
            <a:off x="4150895" y="355646"/>
            <a:ext cx="1304675" cy="1304675"/>
          </a:xfrm>
          <a:prstGeom prst="rect">
            <a:avLst/>
          </a:prstGeom>
        </p:spPr>
      </p:pic>
      <p:sp>
        <p:nvSpPr>
          <p:cNvPr id="3" name="Textfeld 2">
            <a:extLst>
              <a:ext uri="{FF2B5EF4-FFF2-40B4-BE49-F238E27FC236}">
                <a16:creationId xmlns:a16="http://schemas.microsoft.com/office/drawing/2014/main" id="{8C3FF267-0A58-427E-BAC6-2DDC18D0F806}"/>
              </a:ext>
            </a:extLst>
          </p:cNvPr>
          <p:cNvSpPr txBox="1"/>
          <p:nvPr/>
        </p:nvSpPr>
        <p:spPr>
          <a:xfrm>
            <a:off x="693821" y="1945757"/>
            <a:ext cx="6128084" cy="369332"/>
          </a:xfrm>
          <a:prstGeom prst="rect">
            <a:avLst/>
          </a:prstGeom>
          <a:noFill/>
        </p:spPr>
        <p:txBody>
          <a:bodyPr wrap="square" rtlCol="0">
            <a:spAutoFit/>
          </a:bodyPr>
          <a:lstStyle/>
          <a:p>
            <a:r>
              <a:rPr lang="de-DE"/>
              <a:t>Warum EU </a:t>
            </a:r>
            <a:r>
              <a:rPr lang="de-DE" err="1"/>
              <a:t>Ecolabel</a:t>
            </a:r>
            <a:r>
              <a:rPr lang="de-DE"/>
              <a:t>?</a:t>
            </a:r>
          </a:p>
        </p:txBody>
      </p:sp>
      <p:sp>
        <p:nvSpPr>
          <p:cNvPr id="7" name="Textfeld 6">
            <a:extLst>
              <a:ext uri="{FF2B5EF4-FFF2-40B4-BE49-F238E27FC236}">
                <a16:creationId xmlns:a16="http://schemas.microsoft.com/office/drawing/2014/main" id="{F0C2A01C-463D-ABBC-4D7E-6BA7C36116F5}"/>
              </a:ext>
            </a:extLst>
          </p:cNvPr>
          <p:cNvSpPr txBox="1"/>
          <p:nvPr/>
        </p:nvSpPr>
        <p:spPr>
          <a:xfrm>
            <a:off x="621632" y="2626782"/>
            <a:ext cx="8578515" cy="2862322"/>
          </a:xfrm>
          <a:prstGeom prst="rect">
            <a:avLst/>
          </a:prstGeom>
          <a:noFill/>
        </p:spPr>
        <p:txBody>
          <a:bodyPr wrap="square" rtlCol="0">
            <a:spAutoFit/>
          </a:bodyPr>
          <a:lstStyle/>
          <a:p>
            <a:r>
              <a:rPr lang="de-DE">
                <a:solidFill>
                  <a:schemeClr val="accent1">
                    <a:lumMod val="75000"/>
                  </a:schemeClr>
                </a:solidFill>
              </a:rPr>
              <a:t>International anerkannt</a:t>
            </a:r>
          </a:p>
          <a:p>
            <a:pPr marL="285750" indent="-285750">
              <a:buFont typeface="Arial" panose="020B0604020202020204" pitchFamily="34" charset="0"/>
              <a:buChar char="•"/>
            </a:pPr>
            <a:r>
              <a:rPr lang="de-DE"/>
              <a:t> Anerkennung und Akzeptanz innerhalb und außerhalb der EU</a:t>
            </a:r>
          </a:p>
          <a:p>
            <a:pPr marL="285750" indent="-285750">
              <a:buFont typeface="Arial" panose="020B0604020202020204" pitchFamily="34" charset="0"/>
              <a:buChar char="•"/>
            </a:pPr>
            <a:r>
              <a:rPr lang="de-DE"/>
              <a:t> Leichterer Zugang zu internationale Märkte</a:t>
            </a:r>
          </a:p>
          <a:p>
            <a:endParaRPr lang="de-DE"/>
          </a:p>
          <a:p>
            <a:r>
              <a:rPr lang="de-DE">
                <a:solidFill>
                  <a:schemeClr val="accent1">
                    <a:lumMod val="75000"/>
                  </a:schemeClr>
                </a:solidFill>
              </a:rPr>
              <a:t>EU-weite Gültigkeit</a:t>
            </a:r>
          </a:p>
          <a:p>
            <a:pPr marL="285750" indent="-285750">
              <a:buFont typeface="Arial" panose="020B0604020202020204" pitchFamily="34" charset="0"/>
              <a:buChar char="•"/>
            </a:pPr>
            <a:r>
              <a:rPr lang="de-DE"/>
              <a:t>Einheitliches Label für alle EU-Länder</a:t>
            </a:r>
          </a:p>
          <a:p>
            <a:endParaRPr lang="de-DE"/>
          </a:p>
          <a:p>
            <a:r>
              <a:rPr lang="de-DE">
                <a:solidFill>
                  <a:schemeClr val="accent1">
                    <a:lumMod val="75000"/>
                  </a:schemeClr>
                </a:solidFill>
              </a:rPr>
              <a:t>Umfassende Umweltkriterien</a:t>
            </a:r>
          </a:p>
          <a:p>
            <a:pPr marL="285750" indent="-285750">
              <a:buFont typeface="Arial" panose="020B0604020202020204" pitchFamily="34" charset="0"/>
              <a:buChar char="•"/>
            </a:pPr>
            <a:r>
              <a:rPr lang="de-DE"/>
              <a:t>  Berücksichtigung des Lebenszyklus (von Produktion bis Entsorgung)</a:t>
            </a:r>
          </a:p>
          <a:p>
            <a:pPr marL="285750" indent="-285750">
              <a:buFont typeface="Arial" panose="020B0604020202020204" pitchFamily="34" charset="0"/>
              <a:buChar char="•"/>
            </a:pPr>
            <a:r>
              <a:rPr lang="de-DE"/>
              <a:t>  Förderung von nachhaltigen Praktiken in allen Unternehmensbereichen</a:t>
            </a:r>
          </a:p>
        </p:txBody>
      </p:sp>
    </p:spTree>
    <p:extLst>
      <p:ext uri="{BB962C8B-B14F-4D97-AF65-F5344CB8AC3E}">
        <p14:creationId xmlns:p14="http://schemas.microsoft.com/office/powerpoint/2010/main" val="64911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descr="Ein Bild, das Person, Mann, Anzug, draußen enthält.&#10;&#10;Automatisch generierte Beschreibung">
            <a:extLst>
              <a:ext uri="{FF2B5EF4-FFF2-40B4-BE49-F238E27FC236}">
                <a16:creationId xmlns:a16="http://schemas.microsoft.com/office/drawing/2014/main" id="{B5FBA68F-851A-0EFA-32E1-F74BCD8F0444}"/>
              </a:ext>
            </a:extLst>
          </p:cNvPr>
          <p:cNvPicPr>
            <a:picLocks noChangeAspect="1"/>
          </p:cNvPicPr>
          <p:nvPr/>
        </p:nvPicPr>
        <p:blipFill rotWithShape="1">
          <a:blip r:embed="rId2">
            <a:extLst>
              <a:ext uri="{28A0092B-C50C-407E-A947-70E740481C1C}">
                <a14:useLocalDpi xmlns:a14="http://schemas.microsoft.com/office/drawing/2010/main"/>
              </a:ext>
            </a:extLst>
          </a:blip>
          <a:srcRect r="26193"/>
          <a:stretch/>
        </p:blipFill>
        <p:spPr>
          <a:xfrm>
            <a:off x="-1048321" y="0"/>
            <a:ext cx="7595077" cy="6858000"/>
          </a:xfrm>
          <a:prstGeom prst="rect">
            <a:avLst/>
          </a:prstGeom>
          <a:ln>
            <a:noFill/>
          </a:ln>
          <a:effectLst>
            <a:outerShdw blurRad="292100" dist="139700" dir="2700000" algn="tl" rotWithShape="0">
              <a:srgbClr val="333333">
                <a:alpha val="65000"/>
              </a:srgbClr>
            </a:outerShdw>
          </a:effectLst>
        </p:spPr>
      </p:pic>
      <p:sp>
        <p:nvSpPr>
          <p:cNvPr id="14" name="Textfeld 13">
            <a:extLst>
              <a:ext uri="{FF2B5EF4-FFF2-40B4-BE49-F238E27FC236}">
                <a16:creationId xmlns:a16="http://schemas.microsoft.com/office/drawing/2014/main" id="{90D83FDE-1E60-FE26-906F-4E89A8BD1F83}"/>
              </a:ext>
            </a:extLst>
          </p:cNvPr>
          <p:cNvSpPr txBox="1"/>
          <p:nvPr/>
        </p:nvSpPr>
        <p:spPr>
          <a:xfrm>
            <a:off x="10813961" y="0"/>
            <a:ext cx="835908" cy="2646878"/>
          </a:xfrm>
          <a:prstGeom prst="rect">
            <a:avLst/>
          </a:prstGeom>
          <a:noFill/>
        </p:spPr>
        <p:txBody>
          <a:bodyPr wrap="square" rtlCol="0" anchor="ctr">
            <a:spAutoFit/>
          </a:bodyPr>
          <a:lstStyle/>
          <a:p>
            <a:r>
              <a:rPr lang="de-DE" sz="16600">
                <a:solidFill>
                  <a:schemeClr val="accent1"/>
                </a:solidFill>
                <a:effectLst>
                  <a:outerShdw blurRad="38100" dist="38100" dir="2700000" algn="tl">
                    <a:srgbClr val="000000">
                      <a:alpha val="43137"/>
                    </a:srgbClr>
                  </a:outerShdw>
                </a:effectLst>
                <a:latin typeface="SeroOT-Bold" panose="020B0804020101020102" pitchFamily="34" charset="0"/>
              </a:rPr>
              <a:t>“</a:t>
            </a:r>
          </a:p>
        </p:txBody>
      </p:sp>
      <p:sp>
        <p:nvSpPr>
          <p:cNvPr id="15" name="Textfeld 14">
            <a:extLst>
              <a:ext uri="{FF2B5EF4-FFF2-40B4-BE49-F238E27FC236}">
                <a16:creationId xmlns:a16="http://schemas.microsoft.com/office/drawing/2014/main" id="{BCB72BA5-9BD9-1CE1-7EBD-E6A8C664CB39}"/>
              </a:ext>
            </a:extLst>
          </p:cNvPr>
          <p:cNvSpPr txBox="1"/>
          <p:nvPr/>
        </p:nvSpPr>
        <p:spPr>
          <a:xfrm>
            <a:off x="6057283" y="4070441"/>
            <a:ext cx="835908" cy="2646878"/>
          </a:xfrm>
          <a:prstGeom prst="rect">
            <a:avLst/>
          </a:prstGeom>
          <a:noFill/>
        </p:spPr>
        <p:txBody>
          <a:bodyPr wrap="square" rtlCol="0" anchor="ctr">
            <a:spAutoFit/>
          </a:bodyPr>
          <a:lstStyle/>
          <a:p>
            <a:r>
              <a:rPr lang="de-DE" sz="16600">
                <a:solidFill>
                  <a:schemeClr val="accent1"/>
                </a:solidFill>
                <a:effectLst>
                  <a:outerShdw blurRad="38100" dist="38100" dir="2700000" algn="tl">
                    <a:srgbClr val="000000">
                      <a:alpha val="43137"/>
                    </a:srgbClr>
                  </a:outerShdw>
                </a:effectLst>
                <a:latin typeface="SeroOT-Bold" panose="020B0804020101020102" pitchFamily="34" charset="0"/>
              </a:rPr>
              <a:t>„</a:t>
            </a:r>
          </a:p>
        </p:txBody>
      </p:sp>
      <p:sp>
        <p:nvSpPr>
          <p:cNvPr id="3" name="Inhaltsplatzhalter 2">
            <a:extLst>
              <a:ext uri="{FF2B5EF4-FFF2-40B4-BE49-F238E27FC236}">
                <a16:creationId xmlns:a16="http://schemas.microsoft.com/office/drawing/2014/main" id="{04D73DD5-1340-20BC-9A38-5FE4EAC6DFFD}"/>
              </a:ext>
            </a:extLst>
          </p:cNvPr>
          <p:cNvSpPr>
            <a:spLocks noGrp="1"/>
          </p:cNvSpPr>
          <p:nvPr>
            <p:ph idx="1"/>
          </p:nvPr>
        </p:nvSpPr>
        <p:spPr>
          <a:xfrm>
            <a:off x="6788059" y="629117"/>
            <a:ext cx="4620507" cy="4764763"/>
          </a:xfrm>
          <a:noFill/>
          <a:ln>
            <a:noFill/>
          </a:ln>
          <a:effectLst/>
        </p:spPr>
        <p:txBody>
          <a:bodyPr anchor="ctr">
            <a:normAutofit/>
          </a:bodyPr>
          <a:lstStyle/>
          <a:p>
            <a:pPr marL="0" indent="0" algn="ctr">
              <a:lnSpc>
                <a:spcPct val="120000"/>
              </a:lnSpc>
              <a:spcAft>
                <a:spcPts val="800"/>
              </a:spcAft>
              <a:buNone/>
            </a:pPr>
            <a:r>
              <a:rPr lang="de-DE" sz="1800">
                <a:solidFill>
                  <a:srgbClr val="292B1D"/>
                </a:solidFill>
                <a:latin typeface="SeroOT" panose="020B0504020101020102" pitchFamily="34" charset="0"/>
              </a:rPr>
              <a:t>Der sorgsame Umgang mit den erforderlichen Ressourcen ist eine Herausforderung, der wir uns mit Überzeugung stellen. Als Familienbetrieb in fünfter Generation denken wir langfristig und haben uns das Ziel gesetzt, gemeinsam mit unseren MitarbeiterInnen jedes Angebot und jede Dienstleistung im Sinne der Ressourcenschonung zu hinterfragen und zu optimieren. Nicht ein großer Schritt wird uns zum Ziel führen, sondern viele kleine Verbesserungen in unserer täglichen Arbeit.</a:t>
            </a:r>
          </a:p>
        </p:txBody>
      </p:sp>
      <p:sp>
        <p:nvSpPr>
          <p:cNvPr id="16" name="Textfeld 15">
            <a:extLst>
              <a:ext uri="{FF2B5EF4-FFF2-40B4-BE49-F238E27FC236}">
                <a16:creationId xmlns:a16="http://schemas.microsoft.com/office/drawing/2014/main" id="{D5385001-22D4-BE2F-0C9B-96A6AA2D2BA4}"/>
              </a:ext>
            </a:extLst>
          </p:cNvPr>
          <p:cNvSpPr txBox="1"/>
          <p:nvPr/>
        </p:nvSpPr>
        <p:spPr>
          <a:xfrm>
            <a:off x="7089518" y="5266679"/>
            <a:ext cx="4620506" cy="923330"/>
          </a:xfrm>
          <a:prstGeom prst="rect">
            <a:avLst/>
          </a:prstGeom>
          <a:noFill/>
        </p:spPr>
        <p:txBody>
          <a:bodyPr wrap="square">
            <a:spAutoFit/>
          </a:bodyPr>
          <a:lstStyle/>
          <a:p>
            <a:pPr algn="ctr"/>
            <a:r>
              <a:rPr lang="de-DE" sz="2800">
                <a:latin typeface="SeroOT-Bold" panose="020B0804020101020102" pitchFamily="34" charset="0"/>
              </a:rPr>
              <a:t>Harald</a:t>
            </a:r>
            <a:r>
              <a:rPr lang="de-DE" sz="3200">
                <a:latin typeface="SeroOT-Bold" panose="020B0804020101020102" pitchFamily="34" charset="0"/>
              </a:rPr>
              <a:t> </a:t>
            </a:r>
            <a:r>
              <a:rPr lang="de-DE" sz="5400" err="1">
                <a:latin typeface="Good Karma" panose="03060000000000000000" pitchFamily="66" charset="0"/>
              </a:rPr>
              <a:t>harry</a:t>
            </a:r>
            <a:r>
              <a:rPr lang="de-DE" sz="4400">
                <a:latin typeface="Good Karma" panose="03060000000000000000" pitchFamily="66" charset="0"/>
              </a:rPr>
              <a:t> </a:t>
            </a:r>
            <a:r>
              <a:rPr lang="de-DE" sz="2800">
                <a:latin typeface="SeroOT-Bold" panose="020B0804020101020102" pitchFamily="34" charset="0"/>
              </a:rPr>
              <a:t>Ultsch </a:t>
            </a:r>
          </a:p>
        </p:txBody>
      </p:sp>
      <p:sp>
        <p:nvSpPr>
          <p:cNvPr id="17" name="Inhaltsplatzhalter 2">
            <a:extLst>
              <a:ext uri="{FF2B5EF4-FFF2-40B4-BE49-F238E27FC236}">
                <a16:creationId xmlns:a16="http://schemas.microsoft.com/office/drawing/2014/main" id="{930E546A-9016-8496-E849-D17F44D5BB50}"/>
              </a:ext>
            </a:extLst>
          </p:cNvPr>
          <p:cNvSpPr txBox="1">
            <a:spLocks/>
          </p:cNvSpPr>
          <p:nvPr/>
        </p:nvSpPr>
        <p:spPr>
          <a:xfrm>
            <a:off x="7020191" y="6033085"/>
            <a:ext cx="4515375" cy="313849"/>
          </a:xfrm>
          <a:prstGeom prst="rect">
            <a:avLst/>
          </a:prstGeom>
          <a:noFill/>
          <a:ln>
            <a:noFill/>
          </a:ln>
          <a:effectLst/>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Aft>
                <a:spcPts val="800"/>
              </a:spcAft>
              <a:buFont typeface="Arial" panose="020B0604020202020204" pitchFamily="34" charset="0"/>
              <a:buNone/>
            </a:pPr>
            <a:r>
              <a:rPr lang="de-DE" sz="1800">
                <a:solidFill>
                  <a:srgbClr val="292B1D"/>
                </a:solidFill>
                <a:latin typeface="SeroOT" panose="020B0504020101020102" pitchFamily="34" charset="0"/>
              </a:rPr>
              <a:t>Gründer, Namensgeber &amp; Geschäftsführer</a:t>
            </a:r>
          </a:p>
        </p:txBody>
      </p:sp>
    </p:spTree>
    <p:extLst>
      <p:ext uri="{BB962C8B-B14F-4D97-AF65-F5344CB8AC3E}">
        <p14:creationId xmlns:p14="http://schemas.microsoft.com/office/powerpoint/2010/main" val="357424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BA23611-2E02-56E3-AADE-1FF6B2DC60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8178" y="248187"/>
            <a:ext cx="1164543" cy="1164543"/>
          </a:xfrm>
          <a:prstGeom prst="rect">
            <a:avLst/>
          </a:prstGeom>
        </p:spPr>
      </p:pic>
      <p:sp>
        <p:nvSpPr>
          <p:cNvPr id="12" name="Inhaltsplatzhalter 2">
            <a:extLst>
              <a:ext uri="{FF2B5EF4-FFF2-40B4-BE49-F238E27FC236}">
                <a16:creationId xmlns:a16="http://schemas.microsoft.com/office/drawing/2014/main" id="{6596DB50-F51C-BBE8-BDCD-7A2015D53127}"/>
              </a:ext>
            </a:extLst>
          </p:cNvPr>
          <p:cNvSpPr txBox="1">
            <a:spLocks/>
          </p:cNvSpPr>
          <p:nvPr/>
        </p:nvSpPr>
        <p:spPr>
          <a:xfrm>
            <a:off x="1643062" y="4570031"/>
            <a:ext cx="8905876" cy="191900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spcAft>
                <a:spcPts val="800"/>
              </a:spcAft>
              <a:buFont typeface="Arial" panose="020B0604020202020204" pitchFamily="34" charset="0"/>
              <a:buNone/>
            </a:pPr>
            <a:r>
              <a:rPr lang="de-DE" sz="4400">
                <a:latin typeface="SeroOT" panose="020B0504020101020102" pitchFamily="34" charset="0"/>
                <a:ea typeface="SeroOT" panose="020B0504020101020102" pitchFamily="34" charset="0"/>
                <a:cs typeface="Times New Roman" panose="02020603050405020304" pitchFamily="18" charset="0"/>
              </a:rPr>
              <a:t>…erste </a:t>
            </a:r>
            <a:r>
              <a:rPr lang="de-DE" sz="4400" b="1">
                <a:latin typeface="SeroOT" panose="020B0504020101020102" pitchFamily="34" charset="0"/>
                <a:ea typeface="SeroOT" panose="020B0504020101020102" pitchFamily="34" charset="0"/>
                <a:cs typeface="Times New Roman" panose="02020603050405020304" pitchFamily="18" charset="0"/>
              </a:rPr>
              <a:t>österreichische Hotelgruppe</a:t>
            </a:r>
            <a:r>
              <a:rPr lang="de-DE" sz="4400">
                <a:latin typeface="SeroOT" panose="020B0504020101020102" pitchFamily="34" charset="0"/>
                <a:ea typeface="SeroOT" panose="020B0504020101020102" pitchFamily="34" charset="0"/>
                <a:cs typeface="Times New Roman" panose="02020603050405020304" pitchFamily="18" charset="0"/>
              </a:rPr>
              <a:t>, die mit dem </a:t>
            </a:r>
            <a:r>
              <a:rPr lang="de-DE" sz="4400" b="1">
                <a:latin typeface="SeroOT" panose="020B0504020101020102" pitchFamily="34" charset="0"/>
                <a:ea typeface="SeroOT" panose="020B0504020101020102" pitchFamily="34" charset="0"/>
                <a:cs typeface="Times New Roman" panose="02020603050405020304" pitchFamily="18" charset="0"/>
              </a:rPr>
              <a:t>österreichischen Umweltzeichen </a:t>
            </a:r>
            <a:r>
              <a:rPr lang="de-DE" sz="4400">
                <a:latin typeface="SeroOT" panose="020B0504020101020102" pitchFamily="34" charset="0"/>
                <a:ea typeface="SeroOT" panose="020B0504020101020102" pitchFamily="34" charset="0"/>
                <a:cs typeface="Times New Roman" panose="02020603050405020304" pitchFamily="18" charset="0"/>
              </a:rPr>
              <a:t>und dem </a:t>
            </a:r>
            <a:r>
              <a:rPr lang="de-DE" sz="4400" b="1">
                <a:latin typeface="SeroOT" panose="020B0504020101020102" pitchFamily="34" charset="0"/>
                <a:ea typeface="SeroOT" panose="020B0504020101020102" pitchFamily="34" charset="0"/>
                <a:cs typeface="Times New Roman" panose="02020603050405020304" pitchFamily="18" charset="0"/>
              </a:rPr>
              <a:t>EU </a:t>
            </a:r>
            <a:r>
              <a:rPr lang="de-DE" sz="4400" b="1" err="1">
                <a:latin typeface="SeroOT" panose="020B0504020101020102" pitchFamily="34" charset="0"/>
                <a:ea typeface="SeroOT" panose="020B0504020101020102" pitchFamily="34" charset="0"/>
                <a:cs typeface="Times New Roman" panose="02020603050405020304" pitchFamily="18" charset="0"/>
              </a:rPr>
              <a:t>Ecolabel</a:t>
            </a:r>
            <a:r>
              <a:rPr lang="de-DE" sz="4400" b="1">
                <a:latin typeface="SeroOT" panose="020B0504020101020102" pitchFamily="34" charset="0"/>
                <a:ea typeface="SeroOT" panose="020B0504020101020102" pitchFamily="34" charset="0"/>
                <a:cs typeface="Times New Roman" panose="02020603050405020304" pitchFamily="18" charset="0"/>
              </a:rPr>
              <a:t> </a:t>
            </a:r>
            <a:r>
              <a:rPr lang="de-DE" sz="4400">
                <a:latin typeface="SeroOT" panose="020B0504020101020102" pitchFamily="34" charset="0"/>
                <a:ea typeface="SeroOT" panose="020B0504020101020102" pitchFamily="34" charset="0"/>
                <a:cs typeface="Times New Roman" panose="02020603050405020304" pitchFamily="18" charset="0"/>
              </a:rPr>
              <a:t>ausgezeichnet wurde!</a:t>
            </a:r>
            <a:endParaRPr lang="de-DE" sz="4400">
              <a:solidFill>
                <a:srgbClr val="292B1D"/>
              </a:solidFill>
              <a:latin typeface="SeroOT" panose="020B0504020101020102" pitchFamily="34" charset="0"/>
            </a:endParaRPr>
          </a:p>
        </p:txBody>
      </p:sp>
      <p:grpSp>
        <p:nvGrpSpPr>
          <p:cNvPr id="21" name="Gruppieren 20">
            <a:extLst>
              <a:ext uri="{FF2B5EF4-FFF2-40B4-BE49-F238E27FC236}">
                <a16:creationId xmlns:a16="http://schemas.microsoft.com/office/drawing/2014/main" id="{0C9C9021-818E-E90B-4683-092A2A1D26D9}"/>
              </a:ext>
            </a:extLst>
          </p:cNvPr>
          <p:cNvGrpSpPr/>
          <p:nvPr/>
        </p:nvGrpSpPr>
        <p:grpSpPr>
          <a:xfrm>
            <a:off x="901836" y="2116696"/>
            <a:ext cx="10388324" cy="2040407"/>
            <a:chOff x="901838" y="2408796"/>
            <a:chExt cx="10388324" cy="2040407"/>
          </a:xfrm>
        </p:grpSpPr>
        <p:grpSp>
          <p:nvGrpSpPr>
            <p:cNvPr id="13" name="Gruppieren 12">
              <a:extLst>
                <a:ext uri="{FF2B5EF4-FFF2-40B4-BE49-F238E27FC236}">
                  <a16:creationId xmlns:a16="http://schemas.microsoft.com/office/drawing/2014/main" id="{A96791C8-3E0C-C688-89C6-8AEBD016AB3B}"/>
                </a:ext>
              </a:extLst>
            </p:cNvPr>
            <p:cNvGrpSpPr/>
            <p:nvPr/>
          </p:nvGrpSpPr>
          <p:grpSpPr>
            <a:xfrm>
              <a:off x="901838" y="2408796"/>
              <a:ext cx="1876425" cy="2040407"/>
              <a:chOff x="1216023" y="2373782"/>
              <a:chExt cx="1876425" cy="2040407"/>
            </a:xfrm>
          </p:grpSpPr>
          <p:sp>
            <p:nvSpPr>
              <p:cNvPr id="5" name="Inhaltsplatzhalter 2">
                <a:extLst>
                  <a:ext uri="{FF2B5EF4-FFF2-40B4-BE49-F238E27FC236}">
                    <a16:creationId xmlns:a16="http://schemas.microsoft.com/office/drawing/2014/main" id="{177995FE-4392-F574-5446-8E0AC7147E91}"/>
                  </a:ext>
                </a:extLst>
              </p:cNvPr>
              <p:cNvSpPr txBox="1">
                <a:spLocks/>
              </p:cNvSpPr>
              <p:nvPr/>
            </p:nvSpPr>
            <p:spPr>
              <a:xfrm>
                <a:off x="1216023" y="3648075"/>
                <a:ext cx="1876425" cy="7661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Font typeface="Arial" panose="020B0604020202020204" pitchFamily="34" charset="0"/>
                  <a:buNone/>
                </a:pPr>
                <a:r>
                  <a:rPr lang="de-DE" sz="4400">
                    <a:solidFill>
                      <a:srgbClr val="292B1D"/>
                    </a:solidFill>
                    <a:latin typeface="SeroOT" panose="020B0504020101020102" pitchFamily="34" charset="0"/>
                  </a:rPr>
                  <a:t>Länder</a:t>
                </a:r>
              </a:p>
            </p:txBody>
          </p:sp>
          <p:sp>
            <p:nvSpPr>
              <p:cNvPr id="6" name="Inhaltsplatzhalter 2">
                <a:extLst>
                  <a:ext uri="{FF2B5EF4-FFF2-40B4-BE49-F238E27FC236}">
                    <a16:creationId xmlns:a16="http://schemas.microsoft.com/office/drawing/2014/main" id="{BE664403-A135-BBAC-B741-091C7661152A}"/>
                  </a:ext>
                </a:extLst>
              </p:cNvPr>
              <p:cNvSpPr txBox="1">
                <a:spLocks/>
              </p:cNvSpPr>
              <p:nvPr/>
            </p:nvSpPr>
            <p:spPr>
              <a:xfrm>
                <a:off x="1216023" y="2373782"/>
                <a:ext cx="1876425" cy="15621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Font typeface="Arial" panose="020B0604020202020204" pitchFamily="34" charset="0"/>
                  <a:buNone/>
                </a:pPr>
                <a:r>
                  <a:rPr lang="de-DE" sz="9600">
                    <a:solidFill>
                      <a:srgbClr val="292B1D"/>
                    </a:solidFill>
                    <a:latin typeface="SeroOT-Bold" panose="020B0804020101020102" pitchFamily="34" charset="0"/>
                  </a:rPr>
                  <a:t>3</a:t>
                </a:r>
                <a:endParaRPr lang="de-DE" sz="4400">
                  <a:solidFill>
                    <a:srgbClr val="292B1D"/>
                  </a:solidFill>
                  <a:latin typeface="SeroOT-Bold" panose="020B0804020101020102" pitchFamily="34" charset="0"/>
                </a:endParaRPr>
              </a:p>
            </p:txBody>
          </p:sp>
        </p:grpSp>
        <p:grpSp>
          <p:nvGrpSpPr>
            <p:cNvPr id="14" name="Gruppieren 13">
              <a:extLst>
                <a:ext uri="{FF2B5EF4-FFF2-40B4-BE49-F238E27FC236}">
                  <a16:creationId xmlns:a16="http://schemas.microsoft.com/office/drawing/2014/main" id="{A49D8C88-76CC-2765-F7D1-520B6027C0AB}"/>
                </a:ext>
              </a:extLst>
            </p:cNvPr>
            <p:cNvGrpSpPr/>
            <p:nvPr/>
          </p:nvGrpSpPr>
          <p:grpSpPr>
            <a:xfrm>
              <a:off x="7481409" y="2408796"/>
              <a:ext cx="3808753" cy="2040407"/>
              <a:chOff x="7795590" y="2373782"/>
              <a:chExt cx="3808753" cy="2040407"/>
            </a:xfrm>
          </p:grpSpPr>
          <p:sp>
            <p:nvSpPr>
              <p:cNvPr id="10" name="Inhaltsplatzhalter 2">
                <a:extLst>
                  <a:ext uri="{FF2B5EF4-FFF2-40B4-BE49-F238E27FC236}">
                    <a16:creationId xmlns:a16="http://schemas.microsoft.com/office/drawing/2014/main" id="{B5E3038F-B8CB-4DA6-4182-AAED2C8CA5EB}"/>
                  </a:ext>
                </a:extLst>
              </p:cNvPr>
              <p:cNvSpPr txBox="1">
                <a:spLocks/>
              </p:cNvSpPr>
              <p:nvPr/>
            </p:nvSpPr>
            <p:spPr>
              <a:xfrm>
                <a:off x="8761753" y="3648075"/>
                <a:ext cx="1876425" cy="7661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Font typeface="Arial" panose="020B0604020202020204" pitchFamily="34" charset="0"/>
                  <a:buNone/>
                </a:pPr>
                <a:r>
                  <a:rPr lang="de-DE" sz="4400">
                    <a:solidFill>
                      <a:srgbClr val="292B1D"/>
                    </a:solidFill>
                    <a:latin typeface="SeroOT" panose="020B0504020101020102" pitchFamily="34" charset="0"/>
                  </a:rPr>
                  <a:t>Betten</a:t>
                </a:r>
              </a:p>
            </p:txBody>
          </p:sp>
          <p:sp>
            <p:nvSpPr>
              <p:cNvPr id="11" name="Inhaltsplatzhalter 2">
                <a:extLst>
                  <a:ext uri="{FF2B5EF4-FFF2-40B4-BE49-F238E27FC236}">
                    <a16:creationId xmlns:a16="http://schemas.microsoft.com/office/drawing/2014/main" id="{15BA038A-6D8D-18B8-DEBE-9BDEE78BC7CE}"/>
                  </a:ext>
                </a:extLst>
              </p:cNvPr>
              <p:cNvSpPr txBox="1">
                <a:spLocks/>
              </p:cNvSpPr>
              <p:nvPr/>
            </p:nvSpPr>
            <p:spPr>
              <a:xfrm>
                <a:off x="7795590" y="2373782"/>
                <a:ext cx="3808753" cy="15621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Font typeface="Arial" panose="020B0604020202020204" pitchFamily="34" charset="0"/>
                  <a:buNone/>
                </a:pPr>
                <a:r>
                  <a:rPr lang="de-DE" sz="9600" dirty="0">
                    <a:solidFill>
                      <a:srgbClr val="292B1D"/>
                    </a:solidFill>
                    <a:latin typeface="SeroOT-Bold" panose="020B0804020101020102" pitchFamily="34" charset="0"/>
                  </a:rPr>
                  <a:t>3.500</a:t>
                </a:r>
                <a:endParaRPr lang="de-DE" sz="4400" dirty="0">
                  <a:solidFill>
                    <a:srgbClr val="292B1D"/>
                  </a:solidFill>
                  <a:latin typeface="SeroOT-Bold" panose="020B0804020101020102" pitchFamily="34" charset="0"/>
                </a:endParaRPr>
              </a:p>
            </p:txBody>
          </p:sp>
        </p:grpSp>
        <p:grpSp>
          <p:nvGrpSpPr>
            <p:cNvPr id="17" name="Gruppieren 16">
              <a:extLst>
                <a:ext uri="{FF2B5EF4-FFF2-40B4-BE49-F238E27FC236}">
                  <a16:creationId xmlns:a16="http://schemas.microsoft.com/office/drawing/2014/main" id="{DC3C5400-AEFA-0B13-F4ED-7C9A1D63A6FD}"/>
                </a:ext>
              </a:extLst>
            </p:cNvPr>
            <p:cNvGrpSpPr/>
            <p:nvPr/>
          </p:nvGrpSpPr>
          <p:grpSpPr>
            <a:xfrm>
              <a:off x="4674703" y="2408796"/>
              <a:ext cx="1876425" cy="2040407"/>
              <a:chOff x="1216023" y="2373782"/>
              <a:chExt cx="1876425" cy="2040407"/>
            </a:xfrm>
          </p:grpSpPr>
          <p:sp>
            <p:nvSpPr>
              <p:cNvPr id="18" name="Inhaltsplatzhalter 2">
                <a:extLst>
                  <a:ext uri="{FF2B5EF4-FFF2-40B4-BE49-F238E27FC236}">
                    <a16:creationId xmlns:a16="http://schemas.microsoft.com/office/drawing/2014/main" id="{F855001F-ADDB-20CF-1FA6-5358D10988AC}"/>
                  </a:ext>
                </a:extLst>
              </p:cNvPr>
              <p:cNvSpPr txBox="1">
                <a:spLocks/>
              </p:cNvSpPr>
              <p:nvPr/>
            </p:nvSpPr>
            <p:spPr>
              <a:xfrm>
                <a:off x="1216023" y="3648075"/>
                <a:ext cx="1876425" cy="7661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Font typeface="Arial" panose="020B0604020202020204" pitchFamily="34" charset="0"/>
                  <a:buNone/>
                </a:pPr>
                <a:r>
                  <a:rPr lang="de-DE" sz="4400">
                    <a:solidFill>
                      <a:schemeClr val="accent1"/>
                    </a:solidFill>
                    <a:latin typeface="SeroOT" panose="020B0504020101020102" pitchFamily="34" charset="0"/>
                  </a:rPr>
                  <a:t>Hotels</a:t>
                </a:r>
              </a:p>
            </p:txBody>
          </p:sp>
          <p:sp>
            <p:nvSpPr>
              <p:cNvPr id="19" name="Inhaltsplatzhalter 2">
                <a:extLst>
                  <a:ext uri="{FF2B5EF4-FFF2-40B4-BE49-F238E27FC236}">
                    <a16:creationId xmlns:a16="http://schemas.microsoft.com/office/drawing/2014/main" id="{3253F26C-3E78-9832-2DF9-C05524165431}"/>
                  </a:ext>
                </a:extLst>
              </p:cNvPr>
              <p:cNvSpPr txBox="1">
                <a:spLocks/>
              </p:cNvSpPr>
              <p:nvPr/>
            </p:nvSpPr>
            <p:spPr>
              <a:xfrm>
                <a:off x="1216023" y="2373782"/>
                <a:ext cx="1876425" cy="1562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Font typeface="Arial" panose="020B0604020202020204" pitchFamily="34" charset="0"/>
                  <a:buNone/>
                </a:pPr>
                <a:r>
                  <a:rPr lang="de-DE" sz="8800" dirty="0">
                    <a:solidFill>
                      <a:schemeClr val="accent1"/>
                    </a:solidFill>
                    <a:latin typeface="SeroOT-Bold" panose="020B0804020101020102" pitchFamily="34" charset="0"/>
                  </a:rPr>
                  <a:t>16</a:t>
                </a:r>
              </a:p>
            </p:txBody>
          </p:sp>
        </p:grpSp>
      </p:grpSp>
    </p:spTree>
    <p:extLst>
      <p:ext uri="{BB962C8B-B14F-4D97-AF65-F5344CB8AC3E}">
        <p14:creationId xmlns:p14="http://schemas.microsoft.com/office/powerpoint/2010/main" val="70975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Karte, Text, Diagramm enthält.&#10;&#10;Automatisch generierte Beschreibung">
            <a:extLst>
              <a:ext uri="{FF2B5EF4-FFF2-40B4-BE49-F238E27FC236}">
                <a16:creationId xmlns:a16="http://schemas.microsoft.com/office/drawing/2014/main" id="{F7DCCEF9-6B02-99C8-3909-89CED11CE523}"/>
              </a:ext>
            </a:extLst>
          </p:cNvPr>
          <p:cNvPicPr>
            <a:picLocks noChangeAspect="1"/>
          </p:cNvPicPr>
          <p:nvPr/>
        </p:nvPicPr>
        <p:blipFill rotWithShape="1">
          <a:blip r:embed="rId2">
            <a:extLst>
              <a:ext uri="{28A0092B-C50C-407E-A947-70E740481C1C}">
                <a14:useLocalDpi xmlns:a14="http://schemas.microsoft.com/office/drawing/2010/main" val="0"/>
              </a:ext>
            </a:extLst>
          </a:blip>
          <a:srcRect t="17638" b="17223"/>
          <a:stretch/>
        </p:blipFill>
        <p:spPr>
          <a:xfrm>
            <a:off x="1363579" y="1842836"/>
            <a:ext cx="9700142" cy="4467225"/>
          </a:xfrm>
          <a:prstGeom prst="rect">
            <a:avLst/>
          </a:prstGeom>
        </p:spPr>
      </p:pic>
      <p:sp>
        <p:nvSpPr>
          <p:cNvPr id="2" name="Titel 1">
            <a:extLst>
              <a:ext uri="{FF2B5EF4-FFF2-40B4-BE49-F238E27FC236}">
                <a16:creationId xmlns:a16="http://schemas.microsoft.com/office/drawing/2014/main" id="{16E1862A-263D-9A60-69A1-EF86D8A157A8}"/>
              </a:ext>
            </a:extLst>
          </p:cNvPr>
          <p:cNvSpPr>
            <a:spLocks noGrp="1"/>
          </p:cNvSpPr>
          <p:nvPr>
            <p:ph type="ctrTitle"/>
          </p:nvPr>
        </p:nvSpPr>
        <p:spPr>
          <a:xfrm>
            <a:off x="1524000" y="-974870"/>
            <a:ext cx="9144000" cy="2387600"/>
          </a:xfrm>
        </p:spPr>
        <p:txBody>
          <a:bodyPr/>
          <a:lstStyle/>
          <a:p>
            <a:r>
              <a:rPr lang="de-DE"/>
              <a:t>Unsere Standorte</a:t>
            </a:r>
          </a:p>
        </p:txBody>
      </p:sp>
      <p:pic>
        <p:nvPicPr>
          <p:cNvPr id="8" name="Grafik 7">
            <a:extLst>
              <a:ext uri="{FF2B5EF4-FFF2-40B4-BE49-F238E27FC236}">
                <a16:creationId xmlns:a16="http://schemas.microsoft.com/office/drawing/2014/main" id="{3A3AA2F0-E30C-A840-DA83-DF1A8F0197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8178" y="248187"/>
            <a:ext cx="1164543" cy="1164543"/>
          </a:xfrm>
          <a:prstGeom prst="rect">
            <a:avLst/>
          </a:prstGeom>
        </p:spPr>
      </p:pic>
    </p:spTree>
    <p:extLst>
      <p:ext uri="{BB962C8B-B14F-4D97-AF65-F5344CB8AC3E}">
        <p14:creationId xmlns:p14="http://schemas.microsoft.com/office/powerpoint/2010/main" val="1849762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4A5316-3AA2-564F-8DD6-6874908D4BC8}"/>
              </a:ext>
            </a:extLst>
          </p:cNvPr>
          <p:cNvSpPr>
            <a:spLocks noGrp="1"/>
          </p:cNvSpPr>
          <p:nvPr>
            <p:ph type="title"/>
          </p:nvPr>
        </p:nvSpPr>
        <p:spPr>
          <a:xfrm>
            <a:off x="504750" y="414594"/>
            <a:ext cx="8365749" cy="812893"/>
          </a:xfrm>
        </p:spPr>
        <p:txBody>
          <a:bodyPr>
            <a:noAutofit/>
          </a:bodyPr>
          <a:lstStyle/>
          <a:p>
            <a:r>
              <a:rPr lang="de-DE" sz="3629"/>
              <a:t>harry‘s home</a:t>
            </a:r>
          </a:p>
        </p:txBody>
      </p:sp>
      <p:sp>
        <p:nvSpPr>
          <p:cNvPr id="10" name="Inhaltsplatzhalter 2">
            <a:extLst>
              <a:ext uri="{FF2B5EF4-FFF2-40B4-BE49-F238E27FC236}">
                <a16:creationId xmlns:a16="http://schemas.microsoft.com/office/drawing/2014/main" id="{B7CDF54D-9764-F445-BBD2-96197AB8E9A8}"/>
              </a:ext>
            </a:extLst>
          </p:cNvPr>
          <p:cNvSpPr txBox="1">
            <a:spLocks/>
          </p:cNvSpPr>
          <p:nvPr/>
        </p:nvSpPr>
        <p:spPr>
          <a:xfrm>
            <a:off x="504750" y="1258357"/>
            <a:ext cx="6132533" cy="1910183"/>
          </a:xfrm>
          <a:prstGeom prst="rect">
            <a:avLst/>
          </a:prstGeom>
        </p:spPr>
        <p:txBody>
          <a:bodyPr vert="horz" lIns="82953" tIns="41476" rIns="82953" bIns="41476"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1381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1381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1381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1381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1381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14"/>
              <a:t>Gegründet:	2006</a:t>
            </a:r>
          </a:p>
          <a:p>
            <a:pPr marL="0" indent="0">
              <a:buNone/>
            </a:pPr>
            <a:r>
              <a:rPr lang="de-DE" sz="1814"/>
              <a:t>Herkunft:	Österreich – Innsbruck</a:t>
            </a:r>
            <a:endParaRPr lang="de-AT" sz="1814"/>
          </a:p>
          <a:p>
            <a:pPr marL="0" indent="0">
              <a:buNone/>
            </a:pPr>
            <a:r>
              <a:rPr lang="de-DE" sz="1814"/>
              <a:t>Eigentümer:	Holding AG – Familienbetrieb</a:t>
            </a:r>
            <a:endParaRPr lang="de-AT" sz="1814"/>
          </a:p>
          <a:p>
            <a:pPr marL="0" indent="0">
              <a:buNone/>
            </a:pPr>
            <a:r>
              <a:rPr lang="de-DE" sz="1814"/>
              <a:t>Anzahl Hotels:	16 (11 in AT, 2 DE, 3 CH)</a:t>
            </a:r>
            <a:br>
              <a:rPr lang="de-DE" sz="1814"/>
            </a:br>
            <a:br>
              <a:rPr lang="de-DE" sz="1814"/>
            </a:br>
            <a:endParaRPr lang="de-AT" sz="1814"/>
          </a:p>
        </p:txBody>
      </p:sp>
      <p:sp>
        <p:nvSpPr>
          <p:cNvPr id="12" name="Inhaltsplatzhalter 2">
            <a:extLst>
              <a:ext uri="{FF2B5EF4-FFF2-40B4-BE49-F238E27FC236}">
                <a16:creationId xmlns:a16="http://schemas.microsoft.com/office/drawing/2014/main" id="{9FC7652E-A9AA-364D-97A5-3B417D25C17E}"/>
              </a:ext>
            </a:extLst>
          </p:cNvPr>
          <p:cNvSpPr txBox="1">
            <a:spLocks/>
          </p:cNvSpPr>
          <p:nvPr/>
        </p:nvSpPr>
        <p:spPr>
          <a:xfrm>
            <a:off x="504750" y="2964299"/>
            <a:ext cx="5825581" cy="2073957"/>
          </a:xfrm>
          <a:prstGeom prst="rect">
            <a:avLst/>
          </a:prstGeom>
        </p:spPr>
        <p:txBody>
          <a:bodyPr vert="horz" lIns="82953" tIns="41476" rIns="82953" bIns="41476"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1381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1381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1381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1381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1381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14" b="1"/>
              <a:t>Konzept:</a:t>
            </a:r>
            <a:r>
              <a:rPr lang="de-DE" sz="1814"/>
              <a:t>	</a:t>
            </a:r>
          </a:p>
          <a:p>
            <a:r>
              <a:rPr lang="de-DE" sz="1814"/>
              <a:t>Short- und </a:t>
            </a:r>
            <a:r>
              <a:rPr lang="de-DE" sz="1814" err="1"/>
              <a:t>Longstay</a:t>
            </a:r>
            <a:endParaRPr lang="de-DE" sz="1814"/>
          </a:p>
          <a:p>
            <a:r>
              <a:rPr lang="de-DE" sz="1814"/>
              <a:t>5 Studiotypen mit und ohne Küche </a:t>
            </a:r>
            <a:br>
              <a:rPr lang="de-DE" sz="1814"/>
            </a:br>
            <a:r>
              <a:rPr lang="de-DE" sz="1814"/>
              <a:t>W</a:t>
            </a:r>
            <a:r>
              <a:rPr lang="de-AT" sz="1814" err="1"/>
              <a:t>ohneinheiten</a:t>
            </a:r>
            <a:r>
              <a:rPr lang="de-AT" sz="1814"/>
              <a:t> 22 bis 75 m²</a:t>
            </a:r>
            <a:endParaRPr lang="de-DE" sz="1814"/>
          </a:p>
          <a:p>
            <a:r>
              <a:rPr lang="de-DE" sz="1814"/>
              <a:t>Create </a:t>
            </a:r>
            <a:r>
              <a:rPr lang="de-DE" sz="1814" err="1"/>
              <a:t>your</a:t>
            </a:r>
            <a:r>
              <a:rPr lang="de-DE" sz="1814"/>
              <a:t> </a:t>
            </a:r>
            <a:r>
              <a:rPr lang="de-DE" sz="1814" err="1"/>
              <a:t>Stay</a:t>
            </a:r>
            <a:endParaRPr lang="de-AT" sz="1814"/>
          </a:p>
          <a:p>
            <a:r>
              <a:rPr lang="de-DE" sz="1814"/>
              <a:t>kein Mindestaufenthalt</a:t>
            </a:r>
          </a:p>
          <a:p>
            <a:r>
              <a:rPr lang="de-DE" sz="1814"/>
              <a:t>15-30% </a:t>
            </a:r>
            <a:r>
              <a:rPr lang="de-DE" sz="1814" err="1"/>
              <a:t>Longstay</a:t>
            </a:r>
            <a:r>
              <a:rPr lang="de-DE" sz="1814"/>
              <a:t> /Serviced Appartement</a:t>
            </a:r>
            <a:endParaRPr lang="de-AT" sz="1814"/>
          </a:p>
          <a:p>
            <a:pPr marL="0" indent="0">
              <a:buNone/>
            </a:pPr>
            <a:endParaRPr lang="de-AT" sz="1814"/>
          </a:p>
          <a:p>
            <a:pPr marL="0" indent="0">
              <a:buNone/>
            </a:pPr>
            <a:endParaRPr lang="de-DE" sz="1814"/>
          </a:p>
        </p:txBody>
      </p:sp>
      <p:pic>
        <p:nvPicPr>
          <p:cNvPr id="5" name="Grafik 4">
            <a:extLst>
              <a:ext uri="{FF2B5EF4-FFF2-40B4-BE49-F238E27FC236}">
                <a16:creationId xmlns:a16="http://schemas.microsoft.com/office/drawing/2014/main" id="{B7C9158D-DC79-389C-A5DD-499754E2B3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5679" y="3388365"/>
            <a:ext cx="3220353" cy="2106887"/>
          </a:xfrm>
          <a:prstGeom prst="rect">
            <a:avLst/>
          </a:prstGeom>
        </p:spPr>
      </p:pic>
      <p:pic>
        <p:nvPicPr>
          <p:cNvPr id="6" name="Grafik 5" descr="Ein Bild, das Boden, Im Haus, Wand, Decke enthält.&#10;&#10;Automatisch generierte Beschreibung">
            <a:extLst>
              <a:ext uri="{FF2B5EF4-FFF2-40B4-BE49-F238E27FC236}">
                <a16:creationId xmlns:a16="http://schemas.microsoft.com/office/drawing/2014/main" id="{3095D05D-874D-A172-810D-A4B26959B2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5679" y="828699"/>
            <a:ext cx="3220353" cy="2145561"/>
          </a:xfrm>
          <a:prstGeom prst="rect">
            <a:avLst/>
          </a:prstGeom>
        </p:spPr>
      </p:pic>
      <p:pic>
        <p:nvPicPr>
          <p:cNvPr id="3" name="Grafik 2">
            <a:extLst>
              <a:ext uri="{FF2B5EF4-FFF2-40B4-BE49-F238E27FC236}">
                <a16:creationId xmlns:a16="http://schemas.microsoft.com/office/drawing/2014/main" id="{9533BC29-9F49-CC43-A242-04AE3B1E54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4430" y="166135"/>
            <a:ext cx="1164543" cy="1164543"/>
          </a:xfrm>
          <a:prstGeom prst="rect">
            <a:avLst/>
          </a:prstGeom>
        </p:spPr>
      </p:pic>
    </p:spTree>
    <p:extLst>
      <p:ext uri="{BB962C8B-B14F-4D97-AF65-F5344CB8AC3E}">
        <p14:creationId xmlns:p14="http://schemas.microsoft.com/office/powerpoint/2010/main" val="39145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6E7FC21-21FE-B89C-A80F-D5C74F5F8D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9188" y="1652587"/>
            <a:ext cx="2371725" cy="1776413"/>
          </a:xfrm>
          <a:prstGeom prst="rect">
            <a:avLst/>
          </a:prstGeom>
        </p:spPr>
      </p:pic>
      <p:pic>
        <p:nvPicPr>
          <p:cNvPr id="11" name="Grafik 10">
            <a:extLst>
              <a:ext uri="{FF2B5EF4-FFF2-40B4-BE49-F238E27FC236}">
                <a16:creationId xmlns:a16="http://schemas.microsoft.com/office/drawing/2014/main" id="{B1A069CD-6831-00A7-9C17-3D5C46467E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2044" y="1666080"/>
            <a:ext cx="2346325" cy="1776413"/>
          </a:xfrm>
          <a:prstGeom prst="rect">
            <a:avLst/>
          </a:prstGeom>
        </p:spPr>
      </p:pic>
      <p:pic>
        <p:nvPicPr>
          <p:cNvPr id="7" name="Grafik 6">
            <a:extLst>
              <a:ext uri="{FF2B5EF4-FFF2-40B4-BE49-F238E27FC236}">
                <a16:creationId xmlns:a16="http://schemas.microsoft.com/office/drawing/2014/main" id="{40CE2E5B-7AE9-1E3C-BBA1-35EE465A7328}"/>
              </a:ext>
            </a:extLst>
          </p:cNvPr>
          <p:cNvPicPr>
            <a:picLocks noChangeAspect="1"/>
          </p:cNvPicPr>
          <p:nvPr/>
        </p:nvPicPr>
        <p:blipFill>
          <a:blip r:embed="rId4"/>
          <a:stretch>
            <a:fillRect/>
          </a:stretch>
        </p:blipFill>
        <p:spPr>
          <a:xfrm>
            <a:off x="6159500" y="1666080"/>
            <a:ext cx="2508250" cy="1776413"/>
          </a:xfrm>
          <a:prstGeom prst="rect">
            <a:avLst/>
          </a:prstGeom>
        </p:spPr>
      </p:pic>
      <p:pic>
        <p:nvPicPr>
          <p:cNvPr id="13" name="Grafik 12">
            <a:extLst>
              <a:ext uri="{FF2B5EF4-FFF2-40B4-BE49-F238E27FC236}">
                <a16:creationId xmlns:a16="http://schemas.microsoft.com/office/drawing/2014/main" id="{EB3D3012-3AC9-9C3E-4835-2D479308057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0759"/>
          <a:stretch/>
        </p:blipFill>
        <p:spPr>
          <a:xfrm>
            <a:off x="8812213" y="1666080"/>
            <a:ext cx="2473325" cy="1776413"/>
          </a:xfrm>
          <a:prstGeom prst="rect">
            <a:avLst/>
          </a:prstGeom>
        </p:spPr>
      </p:pic>
      <p:pic>
        <p:nvPicPr>
          <p:cNvPr id="17" name="Grafik 16">
            <a:extLst>
              <a:ext uri="{FF2B5EF4-FFF2-40B4-BE49-F238E27FC236}">
                <a16:creationId xmlns:a16="http://schemas.microsoft.com/office/drawing/2014/main" id="{7D84F4D6-AE7C-D02E-7B86-80618D3A26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9188" y="3648269"/>
            <a:ext cx="2371725" cy="1771650"/>
          </a:xfrm>
          <a:prstGeom prst="rect">
            <a:avLst/>
          </a:prstGeom>
        </p:spPr>
      </p:pic>
      <p:pic>
        <p:nvPicPr>
          <p:cNvPr id="9" name="Grafik 8">
            <a:extLst>
              <a:ext uri="{FF2B5EF4-FFF2-40B4-BE49-F238E27FC236}">
                <a16:creationId xmlns:a16="http://schemas.microsoft.com/office/drawing/2014/main" id="{0F4CB23E-0D5C-6238-FD64-FD0539C923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67919" y="3648269"/>
            <a:ext cx="2330450" cy="1771650"/>
          </a:xfrm>
          <a:prstGeom prst="rect">
            <a:avLst/>
          </a:prstGeom>
        </p:spPr>
      </p:pic>
      <p:pic>
        <p:nvPicPr>
          <p:cNvPr id="19" name="Grafik 18">
            <a:extLst>
              <a:ext uri="{FF2B5EF4-FFF2-40B4-BE49-F238E27FC236}">
                <a16:creationId xmlns:a16="http://schemas.microsoft.com/office/drawing/2014/main" id="{A40B6404-4962-E6E4-12DA-6A76E8E133D9}"/>
              </a:ext>
            </a:extLst>
          </p:cNvPr>
          <p:cNvPicPr>
            <a:picLocks noChangeAspect="1"/>
          </p:cNvPicPr>
          <p:nvPr/>
        </p:nvPicPr>
        <p:blipFill rotWithShape="1">
          <a:blip r:embed="rId8"/>
          <a:srcRect r="8668"/>
          <a:stretch/>
        </p:blipFill>
        <p:spPr>
          <a:xfrm>
            <a:off x="6151563" y="3648269"/>
            <a:ext cx="2508250" cy="1771650"/>
          </a:xfrm>
          <a:prstGeom prst="rect">
            <a:avLst/>
          </a:prstGeom>
        </p:spPr>
      </p:pic>
      <p:pic>
        <p:nvPicPr>
          <p:cNvPr id="15" name="Grafik 14">
            <a:extLst>
              <a:ext uri="{FF2B5EF4-FFF2-40B4-BE49-F238E27FC236}">
                <a16:creationId xmlns:a16="http://schemas.microsoft.com/office/drawing/2014/main" id="{5047B491-1FB4-DCD6-AD27-93D0329DA51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7894" r="5497"/>
          <a:stretch/>
        </p:blipFill>
        <p:spPr>
          <a:xfrm>
            <a:off x="8812213" y="3648269"/>
            <a:ext cx="2473324" cy="1771650"/>
          </a:xfrm>
          <a:prstGeom prst="rect">
            <a:avLst/>
          </a:prstGeom>
        </p:spPr>
      </p:pic>
      <p:sp>
        <p:nvSpPr>
          <p:cNvPr id="2" name="Titel 1">
            <a:extLst>
              <a:ext uri="{FF2B5EF4-FFF2-40B4-BE49-F238E27FC236}">
                <a16:creationId xmlns:a16="http://schemas.microsoft.com/office/drawing/2014/main" id="{0498BB8C-A8FD-C94B-816F-8EB5305DBCA5}"/>
              </a:ext>
            </a:extLst>
          </p:cNvPr>
          <p:cNvSpPr>
            <a:spLocks noGrp="1"/>
          </p:cNvSpPr>
          <p:nvPr>
            <p:ph type="title"/>
          </p:nvPr>
        </p:nvSpPr>
        <p:spPr>
          <a:xfrm>
            <a:off x="1046668" y="574479"/>
            <a:ext cx="10451592" cy="1325563"/>
          </a:xfrm>
        </p:spPr>
        <p:txBody>
          <a:bodyPr anchor="ctr">
            <a:normAutofit/>
          </a:bodyPr>
          <a:lstStyle/>
          <a:p>
            <a:pPr rtl="1"/>
            <a:r>
              <a:rPr lang="de-AT"/>
              <a:t>Create </a:t>
            </a:r>
            <a:r>
              <a:rPr lang="de-AT" err="1"/>
              <a:t>your</a:t>
            </a:r>
            <a:r>
              <a:rPr lang="de-AT"/>
              <a:t> </a:t>
            </a:r>
            <a:r>
              <a:rPr lang="de-AT" err="1"/>
              <a:t>stay</a:t>
            </a:r>
            <a:r>
              <a:rPr lang="de-AT"/>
              <a:t> </a:t>
            </a:r>
            <a:br>
              <a:rPr lang="de-AT"/>
            </a:br>
            <a:endParaRPr lang="de-AT"/>
          </a:p>
        </p:txBody>
      </p:sp>
      <p:pic>
        <p:nvPicPr>
          <p:cNvPr id="12" name="Grafik 11" descr="Ein Bild, das Screenshot enthält.&#10;&#10;Automatisch generierte Beschreibung">
            <a:extLst>
              <a:ext uri="{FF2B5EF4-FFF2-40B4-BE49-F238E27FC236}">
                <a16:creationId xmlns:a16="http://schemas.microsoft.com/office/drawing/2014/main" id="{945F2894-FB25-A387-D2AD-F0EB8B4680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69038" y="2347912"/>
            <a:ext cx="2390775" cy="752475"/>
          </a:xfrm>
          <a:prstGeom prst="rect">
            <a:avLst/>
          </a:prstGeom>
        </p:spPr>
      </p:pic>
      <p:sp>
        <p:nvSpPr>
          <p:cNvPr id="14" name="Textfeld 13">
            <a:extLst>
              <a:ext uri="{FF2B5EF4-FFF2-40B4-BE49-F238E27FC236}">
                <a16:creationId xmlns:a16="http://schemas.microsoft.com/office/drawing/2014/main" id="{06ABECA7-F895-56D9-DE0C-570676D2903A}"/>
              </a:ext>
            </a:extLst>
          </p:cNvPr>
          <p:cNvSpPr txBox="1"/>
          <p:nvPr/>
        </p:nvSpPr>
        <p:spPr>
          <a:xfrm>
            <a:off x="6130905" y="2228671"/>
            <a:ext cx="2565439" cy="892552"/>
          </a:xfrm>
          <a:prstGeom prst="rect">
            <a:avLst/>
          </a:prstGeom>
          <a:noFill/>
        </p:spPr>
        <p:txBody>
          <a:bodyPr wrap="square" rtlCol="0">
            <a:spAutoFit/>
          </a:bodyPr>
          <a:lstStyle/>
          <a:p>
            <a:pPr algn="ctr"/>
            <a:r>
              <a:rPr lang="de-DE" sz="2000" b="1">
                <a:solidFill>
                  <a:schemeClr val="bg1"/>
                </a:solidFill>
                <a:latin typeface="SeroOT bold"/>
              </a:rPr>
              <a:t>Flexible Zimmerreinigung</a:t>
            </a:r>
          </a:p>
          <a:p>
            <a:pPr algn="ctr"/>
            <a:r>
              <a:rPr lang="de-DE" sz="1200" b="1">
                <a:solidFill>
                  <a:schemeClr val="bg1"/>
                </a:solidFill>
                <a:latin typeface="SeroOT bold"/>
              </a:rPr>
              <a:t>Zimmerreinigung nach 3 Tagen</a:t>
            </a:r>
          </a:p>
        </p:txBody>
      </p:sp>
    </p:spTree>
    <p:extLst>
      <p:ext uri="{BB962C8B-B14F-4D97-AF65-F5344CB8AC3E}">
        <p14:creationId xmlns:p14="http://schemas.microsoft.com/office/powerpoint/2010/main" val="2914770745"/>
      </p:ext>
    </p:extLst>
  </p:cSld>
  <p:clrMapOvr>
    <a:masterClrMapping/>
  </p:clrMapOvr>
</p:sld>
</file>

<file path=ppt/theme/theme1.xml><?xml version="1.0" encoding="utf-8"?>
<a:theme xmlns:a="http://schemas.openxmlformats.org/drawingml/2006/main" name="Design1">
  <a:themeElements>
    <a:clrScheme name="hhh">
      <a:dk1>
        <a:srgbClr val="292B1D"/>
      </a:dk1>
      <a:lt1>
        <a:srgbClr val="EEE9EA"/>
      </a:lt1>
      <a:dk2>
        <a:srgbClr val="292B1D"/>
      </a:dk2>
      <a:lt2>
        <a:srgbClr val="EEE9EA"/>
      </a:lt2>
      <a:accent1>
        <a:srgbClr val="75B61E"/>
      </a:accent1>
      <a:accent2>
        <a:srgbClr val="C5B7A2"/>
      </a:accent2>
      <a:accent3>
        <a:srgbClr val="D53B7F"/>
      </a:accent3>
      <a:accent4>
        <a:srgbClr val="FF9900"/>
      </a:accent4>
      <a:accent5>
        <a:srgbClr val="9966FF"/>
      </a:accent5>
      <a:accent6>
        <a:srgbClr val="0099FF"/>
      </a:accent6>
      <a:hlink>
        <a:srgbClr val="336600"/>
      </a:hlink>
      <a:folHlink>
        <a:srgbClr val="FFCC00"/>
      </a:folHlink>
    </a:clrScheme>
    <a:fontScheme name="hhh">
      <a:majorFont>
        <a:latin typeface="SeroOT"/>
        <a:ea typeface=""/>
        <a:cs typeface=""/>
      </a:majorFont>
      <a:minorFont>
        <a:latin typeface="SeroO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1" id="{3E8786E7-F638-48E8-A9EE-FEF78B03B21B}" vid="{6FFC0B15-2D94-457E-A007-49306215A7D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9E21BD963AADE4D8006577EC9DE5E53" ma:contentTypeVersion="18" ma:contentTypeDescription="Create a new document." ma:contentTypeScope="" ma:versionID="66af30247f3d5bfbda901613edf803b1">
  <xsd:schema xmlns:xsd="http://www.w3.org/2001/XMLSchema" xmlns:xs="http://www.w3.org/2001/XMLSchema" xmlns:p="http://schemas.microsoft.com/office/2006/metadata/properties" xmlns:ns2="b86d9bc2-a927-40f5-b3b8-fde5a5caaeba" xmlns:ns3="1f3031d4-ba1c-4e67-94b4-1ed43cfe86ea" targetNamespace="http://schemas.microsoft.com/office/2006/metadata/properties" ma:root="true" ma:fieldsID="8589069da7ea943b4cad02658ec2adef" ns2:_="" ns3:_="">
    <xsd:import namespace="b86d9bc2-a927-40f5-b3b8-fde5a5caaeba"/>
    <xsd:import namespace="1f3031d4-ba1c-4e67-94b4-1ed43cfe86e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2:SharedWithUsers" minOccurs="0"/>
                <xsd:element ref="ns2:SharedWithDetail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d9bc2-a927-40f5-b3b8-fde5a5caaeb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a5f44772-5db2-4278-8716-b9f13c0d7e7e}" ma:internalName="TaxCatchAll" ma:showField="CatchAllData" ma:web="b86d9bc2-a927-40f5-b3b8-fde5a5caaeb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3031d4-ba1c-4e67-94b4-1ed43cfe86e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28639e2-8f59-4a23-af09-96c4da4dba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A150BF-4047-4537-9E32-BF6010969A3D}">
  <ds:schemaRefs>
    <ds:schemaRef ds:uri="http://schemas.microsoft.com/sharepoint/events"/>
  </ds:schemaRefs>
</ds:datastoreItem>
</file>

<file path=customXml/itemProps2.xml><?xml version="1.0" encoding="utf-8"?>
<ds:datastoreItem xmlns:ds="http://schemas.openxmlformats.org/officeDocument/2006/customXml" ds:itemID="{8A45A95B-563F-404C-B1D9-CCBAEB4F44ED}">
  <ds:schemaRefs>
    <ds:schemaRef ds:uri="1f3031d4-ba1c-4e67-94b4-1ed43cfe86ea"/>
    <ds:schemaRef ds:uri="b86d9bc2-a927-40f5-b3b8-fde5a5caae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03CE0A-5A66-49F7-ABBE-F7AF9F942C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Design1</Template>
  <TotalTime>0</TotalTime>
  <Words>594</Words>
  <Application>Microsoft Office PowerPoint</Application>
  <PresentationFormat>Breitbild</PresentationFormat>
  <Paragraphs>90</Paragraphs>
  <Slides>19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Calibri</vt:lpstr>
      <vt:lpstr>Good Karma</vt:lpstr>
      <vt:lpstr>SeroOT</vt:lpstr>
      <vt:lpstr>SeroOT bold</vt:lpstr>
      <vt:lpstr>SeroOT-Bold</vt:lpstr>
      <vt:lpstr>Design1</vt:lpstr>
      <vt:lpstr>Weil grün nicht nur die Farbe unseres Logos ist … </vt:lpstr>
      <vt:lpstr>PowerPoint-Präsentation</vt:lpstr>
      <vt:lpstr>Umweltzeichen</vt:lpstr>
      <vt:lpstr>EU Ecolable </vt:lpstr>
      <vt:lpstr>PowerPoint-Präsentation</vt:lpstr>
      <vt:lpstr>PowerPoint-Präsentation</vt:lpstr>
      <vt:lpstr>Unsere Standorte</vt:lpstr>
      <vt:lpstr>harry‘s home</vt:lpstr>
      <vt:lpstr>Create your stay  </vt:lpstr>
      <vt:lpstr>Vision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ECO-Leitbild</dc:title>
  <dc:creator>Maximiliane Reichl</dc:creator>
  <cp:lastModifiedBy>Harald Ultsch</cp:lastModifiedBy>
  <cp:revision>2</cp:revision>
  <dcterms:created xsi:type="dcterms:W3CDTF">2023-03-08T13:02:20Z</dcterms:created>
  <dcterms:modified xsi:type="dcterms:W3CDTF">2024-06-20T11:47:38Z</dcterms:modified>
</cp:coreProperties>
</file>