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2" r:id="rId4"/>
    <p:sldMasterId id="2147483664" r:id="rId5"/>
  </p:sldMasterIdLst>
  <p:notesMasterIdLst>
    <p:notesMasterId r:id="rId15"/>
  </p:notesMasterIdLst>
  <p:sldIdLst>
    <p:sldId id="2145706529" r:id="rId6"/>
    <p:sldId id="645" r:id="rId7"/>
    <p:sldId id="2145706530" r:id="rId8"/>
    <p:sldId id="2145706531" r:id="rId9"/>
    <p:sldId id="2145706532" r:id="rId10"/>
    <p:sldId id="2145706533" r:id="rId11"/>
    <p:sldId id="2145706534" r:id="rId12"/>
    <p:sldId id="2145706535" r:id="rId13"/>
    <p:sldId id="2145706528" r:id="rId14"/>
  </p:sldIdLst>
  <p:sldSz cx="24384000" cy="13716000"/>
  <p:notesSz cx="6735763" cy="98663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8727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257175" algn="l" defTabSz="38727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514350" algn="l" defTabSz="38727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771525" algn="l" defTabSz="38727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1028700" algn="l" defTabSz="38727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2286000" algn="l" defTabSz="38727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2743200" algn="l" defTabSz="38727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3200400" algn="l" defTabSz="38727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3657600" algn="l" defTabSz="38727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5F7F9"/>
          </a:solidFill>
        </a:fill>
      </a:tcStyle>
    </a:wholeTbl>
    <a:band2H>
      <a:tcTxStyle/>
      <a:tcStyle>
        <a:tcBdr/>
        <a:fill>
          <a:solidFill>
            <a:srgbClr val="FAFBFC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chemeClr val="accent3">
          <a:lumOff val="44000"/>
        </a:schemeClr>
      </a:tcTxStyle>
      <a:tcStyle>
        <a:tcBdr>
          <a:lef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accent3">
          <a:lumOff val="44000"/>
        </a:schemeClr>
      </a:tcTxStyle>
      <a:tcStyle>
        <a:tcBdr>
          <a:lef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52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chemeClr val="accent3">
          <a:lumOff val="44000"/>
        </a:schemeClr>
      </a:tcTxStyle>
      <a:tcStyle>
        <a:tcBdr>
          <a:lef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52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chemeClr val="accent3">
          <a:lumOff val="44000"/>
        </a:schemeClr>
      </a:tcTxStyle>
      <a:tcStyle>
        <a:tcBdr>
          <a:lef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accent3">
          <a:lumOff val="44000"/>
        </a:schemeClr>
      </a:tcTxStyle>
      <a:tcStyle>
        <a:tcBdr>
          <a:lef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52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chemeClr val="accent3">
          <a:lumOff val="44000"/>
        </a:schemeClr>
      </a:tcTxStyle>
      <a:tcStyle>
        <a:tcBdr>
          <a:lef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52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6CACA"/>
          </a:solidFill>
        </a:fill>
      </a:tcStyle>
    </a:wholeTbl>
    <a:band2H>
      <a:tcTxStyle/>
      <a:tcStyle>
        <a:tcBdr/>
        <a:fill>
          <a:solidFill>
            <a:srgbClr val="FAE6E6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chemeClr val="accent3">
          <a:lumOff val="44000"/>
        </a:schemeClr>
      </a:tcTxStyle>
      <a:tcStyle>
        <a:tcBdr>
          <a:lef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accent3">
          <a:lumOff val="44000"/>
        </a:schemeClr>
      </a:tcTxStyle>
      <a:tcStyle>
        <a:tcBdr>
          <a:lef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52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chemeClr val="accent3">
          <a:lumOff val="44000"/>
        </a:schemeClr>
      </a:tcTxStyle>
      <a:tcStyle>
        <a:tcBdr>
          <a:lef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52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chemeClr val="accent3">
          <a:lumOff val="44000"/>
        </a:schemeClr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203200" cap="flat">
              <a:solidFill>
                <a:srgbClr val="000000"/>
              </a:solidFill>
              <a:prstDash val="solid"/>
              <a:round/>
            </a:ln>
          </a:top>
          <a:bottom>
            <a:ln w="101600" cap="flat">
              <a:solidFill>
                <a:srgbClr val="000000"/>
              </a:solidFill>
              <a:prstDash val="solid"/>
              <a:round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chemeClr val="accent3">
          <a:lumOff val="44000"/>
        </a:schemeClr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101600" cap="flat">
              <a:solidFill>
                <a:srgbClr val="000000"/>
              </a:solidFill>
              <a:prstDash val="solid"/>
              <a:round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chemeClr val="accent3">
          <a:lumOff val="44000"/>
        </a:schemeClr>
      </a:tcTxStyle>
      <a:tcStyle>
        <a:tcBdr>
          <a:lef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accent3">
          <a:lumOff val="44000"/>
        </a:schemeClr>
      </a:tcTxStyle>
      <a:tcStyle>
        <a:tcBdr>
          <a:lef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52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chemeClr val="accent3">
          <a:lumOff val="44000"/>
        </a:schemeClr>
      </a:tcTxStyle>
      <a:tcStyle>
        <a:tcBdr>
          <a:lef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52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508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round/>
            </a:ln>
          </a:left>
          <a:right>
            <a:ln w="508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50800" cap="flat">
              <a:solidFill>
                <a:srgbClr val="000000"/>
              </a:solidFill>
              <a:prstDash val="solid"/>
              <a:round/>
            </a:ln>
          </a:insideH>
          <a:insideV>
            <a:ln w="508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round/>
            </a:ln>
          </a:left>
          <a:right>
            <a:ln w="508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50800" cap="flat">
              <a:solidFill>
                <a:srgbClr val="000000"/>
              </a:solidFill>
              <a:prstDash val="solid"/>
              <a:round/>
            </a:ln>
          </a:insideH>
          <a:insideV>
            <a:ln w="508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round/>
            </a:ln>
          </a:left>
          <a:right>
            <a:ln w="50800" cap="flat">
              <a:solidFill>
                <a:srgbClr val="000000"/>
              </a:solidFill>
              <a:prstDash val="solid"/>
              <a:round/>
            </a:ln>
          </a:right>
          <a:top>
            <a:ln w="2032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50800" cap="flat">
              <a:solidFill>
                <a:srgbClr val="000000"/>
              </a:solidFill>
              <a:prstDash val="solid"/>
              <a:round/>
            </a:ln>
          </a:insideH>
          <a:insideV>
            <a:ln w="508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round/>
            </a:ln>
          </a:left>
          <a:right>
            <a:ln w="508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01600" cap="flat">
              <a:solidFill>
                <a:srgbClr val="000000"/>
              </a:solidFill>
              <a:prstDash val="solid"/>
              <a:round/>
            </a:ln>
          </a:bottom>
          <a:insideH>
            <a:ln w="50800" cap="flat">
              <a:solidFill>
                <a:srgbClr val="000000"/>
              </a:solidFill>
              <a:prstDash val="solid"/>
              <a:round/>
            </a:ln>
          </a:insideH>
          <a:insideV>
            <a:ln w="508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89" autoAdjust="0"/>
  </p:normalViewPr>
  <p:slideViewPr>
    <p:cSldViewPr snapToGrid="0">
      <p:cViewPr>
        <p:scale>
          <a:sx n="40" d="100"/>
          <a:sy n="40" d="100"/>
        </p:scale>
        <p:origin x="115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F80928-8334-4D7F-AECE-172C9195BE3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F1F6A4F-CAB8-4FA6-A224-6308BD38B1F5}">
      <dgm:prSet phldrT="[Text]" custT="1"/>
      <dgm:spPr>
        <a:solidFill>
          <a:srgbClr val="00823B"/>
        </a:solidFill>
      </dgm:spPr>
      <dgm:t>
        <a:bodyPr/>
        <a:lstStyle/>
        <a:p>
          <a:pPr algn="l"/>
          <a:r>
            <a:rPr lang="de-DE" sz="2200" b="1" u="none" dirty="0">
              <a:latin typeface="Inter" panose="020B0502030000000004" pitchFamily="34" charset="0"/>
              <a:ea typeface="Inter" panose="020B0502030000000004" pitchFamily="34" charset="0"/>
            </a:rPr>
            <a:t>     </a:t>
          </a:r>
          <a:r>
            <a:rPr lang="de-DE" sz="3200" b="0" u="none" dirty="0">
              <a:latin typeface="Inter" panose="020B0502030000000004" pitchFamily="34" charset="0"/>
              <a:ea typeface="Inter" panose="020B0502030000000004" pitchFamily="34" charset="0"/>
            </a:rPr>
            <a:t>auf der </a:t>
          </a:r>
          <a:r>
            <a:rPr lang="de-DE" sz="3200" b="1" u="none" dirty="0">
              <a:latin typeface="Inter" panose="020B0502030000000004" pitchFamily="34" charset="0"/>
              <a:ea typeface="Inter" panose="020B0502030000000004" pitchFamily="34" charset="0"/>
            </a:rPr>
            <a:t>Website </a:t>
          </a:r>
          <a:r>
            <a:rPr lang="de-DE" sz="3200" b="0" u="none" dirty="0">
              <a:latin typeface="Inter" panose="020B0502030000000004" pitchFamily="34" charset="0"/>
              <a:ea typeface="Inter" panose="020B0502030000000004" pitchFamily="34" charset="0"/>
            </a:rPr>
            <a:t>registrieren</a:t>
          </a:r>
        </a:p>
      </dgm:t>
    </dgm:pt>
    <dgm:pt modelId="{30652D63-0CDD-4BD4-BE0F-442A594B01F9}" type="parTrans" cxnId="{C3FC886C-88B1-478D-BC16-56567693C1E8}">
      <dgm:prSet/>
      <dgm:spPr/>
      <dgm:t>
        <a:bodyPr/>
        <a:lstStyle/>
        <a:p>
          <a:endParaRPr lang="de-DE"/>
        </a:p>
      </dgm:t>
    </dgm:pt>
    <dgm:pt modelId="{2CAADFD8-95E2-47C0-AE2A-1AAAA0E65E17}" type="sibTrans" cxnId="{C3FC886C-88B1-478D-BC16-56567693C1E8}">
      <dgm:prSet/>
      <dgm:spPr>
        <a:noFill/>
        <a:ln>
          <a:noFill/>
        </a:ln>
      </dgm:spPr>
      <dgm:t>
        <a:bodyPr/>
        <a:lstStyle/>
        <a:p>
          <a:endParaRPr lang="de-DE"/>
        </a:p>
      </dgm:t>
    </dgm:pt>
    <dgm:pt modelId="{C90E82D6-645A-43C0-A755-C978DD761CF0}">
      <dgm:prSet phldrT="[Text]" custT="1"/>
      <dgm:spPr>
        <a:solidFill>
          <a:srgbClr val="00823B"/>
        </a:solidFill>
      </dgm:spPr>
      <dgm:t>
        <a:bodyPr/>
        <a:lstStyle/>
        <a:p>
          <a:pPr algn="l"/>
          <a:r>
            <a:rPr lang="de-DE" sz="3200" b="1" dirty="0">
              <a:latin typeface="Inter" panose="020B0502030000000004" pitchFamily="34" charset="0"/>
              <a:ea typeface="Inter" panose="020B0502030000000004" pitchFamily="34" charset="0"/>
            </a:rPr>
            <a:t>    Beitrittserklärung </a:t>
          </a:r>
          <a:r>
            <a:rPr lang="de-DE" sz="3200" dirty="0">
              <a:latin typeface="Inter" panose="020B0502030000000004" pitchFamily="34" charset="0"/>
              <a:ea typeface="Inter" panose="020B0502030000000004" pitchFamily="34" charset="0"/>
            </a:rPr>
            <a:t>unterzeichnen</a:t>
          </a:r>
        </a:p>
        <a:p>
          <a:pPr algn="l"/>
          <a:r>
            <a:rPr lang="de-DE" sz="3200" b="1" dirty="0">
              <a:latin typeface="Inter" panose="020B0502030000000004" pitchFamily="34" charset="0"/>
              <a:ea typeface="Inter" panose="020B0502030000000004" pitchFamily="34" charset="0"/>
            </a:rPr>
            <a:t>    Logo</a:t>
          </a:r>
          <a:r>
            <a:rPr lang="de-DE" sz="3200" dirty="0">
              <a:latin typeface="Inter" panose="020B0502030000000004" pitchFamily="34" charset="0"/>
              <a:ea typeface="Inter" panose="020B0502030000000004" pitchFamily="34" charset="0"/>
            </a:rPr>
            <a:t> hochladen</a:t>
          </a:r>
        </a:p>
      </dgm:t>
    </dgm:pt>
    <dgm:pt modelId="{AB7CE3F8-2AE9-4CFD-B177-D58A43400B0B}" type="parTrans" cxnId="{ED84A84D-444E-47CD-9A45-C0D38B12D0C6}">
      <dgm:prSet/>
      <dgm:spPr/>
      <dgm:t>
        <a:bodyPr/>
        <a:lstStyle/>
        <a:p>
          <a:endParaRPr lang="de-DE"/>
        </a:p>
      </dgm:t>
    </dgm:pt>
    <dgm:pt modelId="{9B49F978-01D1-44EE-93FB-98BF3F58635F}" type="sibTrans" cxnId="{ED84A84D-444E-47CD-9A45-C0D38B12D0C6}">
      <dgm:prSet/>
      <dgm:spPr>
        <a:noFill/>
        <a:ln>
          <a:noFill/>
        </a:ln>
      </dgm:spPr>
      <dgm:t>
        <a:bodyPr/>
        <a:lstStyle/>
        <a:p>
          <a:endParaRPr lang="de-DE"/>
        </a:p>
      </dgm:t>
    </dgm:pt>
    <dgm:pt modelId="{969725C8-6B6E-4A97-90C4-DAB1C96F8D46}">
      <dgm:prSet phldrT="[Text]" custT="1"/>
      <dgm:spPr>
        <a:solidFill>
          <a:srgbClr val="00823B"/>
        </a:solidFill>
      </dgm:spPr>
      <dgm:t>
        <a:bodyPr/>
        <a:lstStyle/>
        <a:p>
          <a:pPr algn="l"/>
          <a:r>
            <a:rPr lang="de-DE" sz="3200" b="1" dirty="0">
              <a:latin typeface="Inter" panose="020B0502030000000004" pitchFamily="34" charset="0"/>
              <a:ea typeface="Inter" panose="020B0502030000000004" pitchFamily="34" charset="0"/>
            </a:rPr>
            <a:t>      </a:t>
          </a:r>
          <a:r>
            <a:rPr lang="de-DE" sz="3200" b="1" dirty="0" err="1">
              <a:latin typeface="Inter" panose="020B0502030000000004" pitchFamily="34" charset="0"/>
              <a:ea typeface="Inter" panose="020B0502030000000004" pitchFamily="34" charset="0"/>
            </a:rPr>
            <a:t>csr</a:t>
          </a:r>
          <a:r>
            <a:rPr lang="de-DE" sz="3200" b="1" dirty="0">
              <a:latin typeface="Inter" panose="020B0502030000000004" pitchFamily="34" charset="0"/>
              <a:ea typeface="Inter" panose="020B0502030000000004" pitchFamily="34" charset="0"/>
            </a:rPr>
            <a:t>-Profil</a:t>
          </a:r>
          <a:r>
            <a:rPr lang="de-DE" sz="3200" dirty="0">
              <a:latin typeface="Inter" panose="020B0502030000000004" pitchFamily="34" charset="0"/>
              <a:ea typeface="Inter" panose="020B0502030000000004" pitchFamily="34" charset="0"/>
            </a:rPr>
            <a:t> ausfüllen</a:t>
          </a:r>
        </a:p>
      </dgm:t>
    </dgm:pt>
    <dgm:pt modelId="{6CB1F2D2-0355-48B4-81A8-544CDC2F0AA0}" type="parTrans" cxnId="{5A417FF2-7129-43F3-9E0C-5154914AFF54}">
      <dgm:prSet/>
      <dgm:spPr/>
      <dgm:t>
        <a:bodyPr/>
        <a:lstStyle/>
        <a:p>
          <a:endParaRPr lang="de-DE"/>
        </a:p>
      </dgm:t>
    </dgm:pt>
    <dgm:pt modelId="{60D14F66-2051-4C55-8552-24FAF2F48E2B}" type="sibTrans" cxnId="{5A417FF2-7129-43F3-9E0C-5154914AFF54}">
      <dgm:prSet/>
      <dgm:spPr/>
      <dgm:t>
        <a:bodyPr/>
        <a:lstStyle/>
        <a:p>
          <a:endParaRPr lang="de-DE"/>
        </a:p>
      </dgm:t>
    </dgm:pt>
    <dgm:pt modelId="{986919C2-C195-4E05-A1D3-006C920D834F}" type="pres">
      <dgm:prSet presAssocID="{F0F80928-8334-4D7F-AECE-172C9195BE38}" presName="outerComposite" presStyleCnt="0">
        <dgm:presLayoutVars>
          <dgm:chMax val="5"/>
          <dgm:dir/>
          <dgm:resizeHandles val="exact"/>
        </dgm:presLayoutVars>
      </dgm:prSet>
      <dgm:spPr/>
    </dgm:pt>
    <dgm:pt modelId="{B0DB03FE-63AA-4C7E-9BB1-322A3220A8CA}" type="pres">
      <dgm:prSet presAssocID="{F0F80928-8334-4D7F-AECE-172C9195BE38}" presName="dummyMaxCanvas" presStyleCnt="0">
        <dgm:presLayoutVars/>
      </dgm:prSet>
      <dgm:spPr/>
    </dgm:pt>
    <dgm:pt modelId="{F656B01B-8D82-4880-B44A-0F8A7CD60535}" type="pres">
      <dgm:prSet presAssocID="{F0F80928-8334-4D7F-AECE-172C9195BE38}" presName="ThreeNodes_1" presStyleLbl="node1" presStyleIdx="0" presStyleCnt="3" custScaleX="53917" custScaleY="67432" custLinFactNeighborX="-19975" custLinFactNeighborY="46972">
        <dgm:presLayoutVars>
          <dgm:bulletEnabled val="1"/>
        </dgm:presLayoutVars>
      </dgm:prSet>
      <dgm:spPr/>
    </dgm:pt>
    <dgm:pt modelId="{E1DFB2D3-1D1F-4F55-9B65-AD4B8082A9EB}" type="pres">
      <dgm:prSet presAssocID="{F0F80928-8334-4D7F-AECE-172C9195BE38}" presName="ThreeNodes_2" presStyleLbl="node1" presStyleIdx="1" presStyleCnt="3" custScaleX="62932" custScaleY="74783" custLinFactNeighborX="-6981" custLinFactNeighborY="-3685">
        <dgm:presLayoutVars>
          <dgm:bulletEnabled val="1"/>
        </dgm:presLayoutVars>
      </dgm:prSet>
      <dgm:spPr/>
    </dgm:pt>
    <dgm:pt modelId="{CBAB1A4F-EB8F-40A2-BE0D-7B9C8105173B}" type="pres">
      <dgm:prSet presAssocID="{F0F80928-8334-4D7F-AECE-172C9195BE38}" presName="ThreeNodes_3" presStyleLbl="node1" presStyleIdx="2" presStyleCnt="3" custScaleX="56783" custScaleY="62328" custLinFactNeighborX="15396" custLinFactNeighborY="-57564">
        <dgm:presLayoutVars>
          <dgm:bulletEnabled val="1"/>
        </dgm:presLayoutVars>
      </dgm:prSet>
      <dgm:spPr/>
    </dgm:pt>
    <dgm:pt modelId="{A46E031F-E9D9-4881-9EE9-43ADF2AC678F}" type="pres">
      <dgm:prSet presAssocID="{F0F80928-8334-4D7F-AECE-172C9195BE38}" presName="ThreeConn_1-2" presStyleLbl="fgAccFollowNode1" presStyleIdx="0" presStyleCnt="2" custAng="10800000" custLinFactX="-100000" custLinFactY="100000" custLinFactNeighborX="-160638" custLinFactNeighborY="113984">
        <dgm:presLayoutVars>
          <dgm:bulletEnabled val="1"/>
        </dgm:presLayoutVars>
      </dgm:prSet>
      <dgm:spPr/>
    </dgm:pt>
    <dgm:pt modelId="{7E5CE80F-78E3-4689-A82D-E6FC4A0D4BA6}" type="pres">
      <dgm:prSet presAssocID="{F0F80928-8334-4D7F-AECE-172C9195BE38}" presName="ThreeConn_2-3" presStyleLbl="fgAccFollowNode1" presStyleIdx="1" presStyleCnt="2" custAng="10800000" custLinFactY="-25306" custLinFactNeighborX="-32892" custLinFactNeighborY="-100000">
        <dgm:presLayoutVars>
          <dgm:bulletEnabled val="1"/>
        </dgm:presLayoutVars>
      </dgm:prSet>
      <dgm:spPr/>
    </dgm:pt>
    <dgm:pt modelId="{DB402A13-B4DF-46BE-89C6-F7D49C0F0800}" type="pres">
      <dgm:prSet presAssocID="{F0F80928-8334-4D7F-AECE-172C9195BE38}" presName="ThreeNodes_1_text" presStyleLbl="node1" presStyleIdx="2" presStyleCnt="3">
        <dgm:presLayoutVars>
          <dgm:bulletEnabled val="1"/>
        </dgm:presLayoutVars>
      </dgm:prSet>
      <dgm:spPr/>
    </dgm:pt>
    <dgm:pt modelId="{00D91B8A-8478-472C-941E-94170F743AE0}" type="pres">
      <dgm:prSet presAssocID="{F0F80928-8334-4D7F-AECE-172C9195BE38}" presName="ThreeNodes_2_text" presStyleLbl="node1" presStyleIdx="2" presStyleCnt="3">
        <dgm:presLayoutVars>
          <dgm:bulletEnabled val="1"/>
        </dgm:presLayoutVars>
      </dgm:prSet>
      <dgm:spPr/>
    </dgm:pt>
    <dgm:pt modelId="{18610E1F-500D-4FB6-8D4F-DA9FCBE22D65}" type="pres">
      <dgm:prSet presAssocID="{F0F80928-8334-4D7F-AECE-172C9195BE38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7568D106-9233-419F-9B06-18CA8C3C0469}" type="presOf" srcId="{9B49F978-01D1-44EE-93FB-98BF3F58635F}" destId="{7E5CE80F-78E3-4689-A82D-E6FC4A0D4BA6}" srcOrd="0" destOrd="0" presId="urn:microsoft.com/office/officeart/2005/8/layout/vProcess5"/>
    <dgm:cxn modelId="{B95AE810-BE5D-452F-B47D-76B030F89C15}" type="presOf" srcId="{7F1F6A4F-CAB8-4FA6-A224-6308BD38B1F5}" destId="{F656B01B-8D82-4880-B44A-0F8A7CD60535}" srcOrd="0" destOrd="0" presId="urn:microsoft.com/office/officeart/2005/8/layout/vProcess5"/>
    <dgm:cxn modelId="{64004030-7D98-46C3-BB4F-12DE275C6374}" type="presOf" srcId="{969725C8-6B6E-4A97-90C4-DAB1C96F8D46}" destId="{CBAB1A4F-EB8F-40A2-BE0D-7B9C8105173B}" srcOrd="0" destOrd="0" presId="urn:microsoft.com/office/officeart/2005/8/layout/vProcess5"/>
    <dgm:cxn modelId="{432FB641-BC59-423F-A2E8-70446F1A3AA9}" type="presOf" srcId="{7F1F6A4F-CAB8-4FA6-A224-6308BD38B1F5}" destId="{DB402A13-B4DF-46BE-89C6-F7D49C0F0800}" srcOrd="1" destOrd="0" presId="urn:microsoft.com/office/officeart/2005/8/layout/vProcess5"/>
    <dgm:cxn modelId="{66146D49-9473-4283-A345-7E4BDAD93A0F}" type="presOf" srcId="{C90E82D6-645A-43C0-A755-C978DD761CF0}" destId="{E1DFB2D3-1D1F-4F55-9B65-AD4B8082A9EB}" srcOrd="0" destOrd="0" presId="urn:microsoft.com/office/officeart/2005/8/layout/vProcess5"/>
    <dgm:cxn modelId="{C3FC886C-88B1-478D-BC16-56567693C1E8}" srcId="{F0F80928-8334-4D7F-AECE-172C9195BE38}" destId="{7F1F6A4F-CAB8-4FA6-A224-6308BD38B1F5}" srcOrd="0" destOrd="0" parTransId="{30652D63-0CDD-4BD4-BE0F-442A594B01F9}" sibTransId="{2CAADFD8-95E2-47C0-AE2A-1AAAA0E65E17}"/>
    <dgm:cxn modelId="{ED84A84D-444E-47CD-9A45-C0D38B12D0C6}" srcId="{F0F80928-8334-4D7F-AECE-172C9195BE38}" destId="{C90E82D6-645A-43C0-A755-C978DD761CF0}" srcOrd="1" destOrd="0" parTransId="{AB7CE3F8-2AE9-4CFD-B177-D58A43400B0B}" sibTransId="{9B49F978-01D1-44EE-93FB-98BF3F58635F}"/>
    <dgm:cxn modelId="{A04FD195-81A5-44AA-A00C-5F2258E869CC}" type="presOf" srcId="{2CAADFD8-95E2-47C0-AE2A-1AAAA0E65E17}" destId="{A46E031F-E9D9-4881-9EE9-43ADF2AC678F}" srcOrd="0" destOrd="0" presId="urn:microsoft.com/office/officeart/2005/8/layout/vProcess5"/>
    <dgm:cxn modelId="{6BE3AFBA-E91E-4CB0-97F1-CC6443FE9A34}" type="presOf" srcId="{C90E82D6-645A-43C0-A755-C978DD761CF0}" destId="{00D91B8A-8478-472C-941E-94170F743AE0}" srcOrd="1" destOrd="0" presId="urn:microsoft.com/office/officeart/2005/8/layout/vProcess5"/>
    <dgm:cxn modelId="{C4760AD7-8F6B-49F7-8F5A-FE8DC185A942}" type="presOf" srcId="{F0F80928-8334-4D7F-AECE-172C9195BE38}" destId="{986919C2-C195-4E05-A1D3-006C920D834F}" srcOrd="0" destOrd="0" presId="urn:microsoft.com/office/officeart/2005/8/layout/vProcess5"/>
    <dgm:cxn modelId="{69BA2AEE-8F20-416A-BBD7-3082C78CC4FE}" type="presOf" srcId="{969725C8-6B6E-4A97-90C4-DAB1C96F8D46}" destId="{18610E1F-500D-4FB6-8D4F-DA9FCBE22D65}" srcOrd="1" destOrd="0" presId="urn:microsoft.com/office/officeart/2005/8/layout/vProcess5"/>
    <dgm:cxn modelId="{5A417FF2-7129-43F3-9E0C-5154914AFF54}" srcId="{F0F80928-8334-4D7F-AECE-172C9195BE38}" destId="{969725C8-6B6E-4A97-90C4-DAB1C96F8D46}" srcOrd="2" destOrd="0" parTransId="{6CB1F2D2-0355-48B4-81A8-544CDC2F0AA0}" sibTransId="{60D14F66-2051-4C55-8552-24FAF2F48E2B}"/>
    <dgm:cxn modelId="{B3C5D717-5B1D-4C85-AE85-9AF87AEC648C}" type="presParOf" srcId="{986919C2-C195-4E05-A1D3-006C920D834F}" destId="{B0DB03FE-63AA-4C7E-9BB1-322A3220A8CA}" srcOrd="0" destOrd="0" presId="urn:microsoft.com/office/officeart/2005/8/layout/vProcess5"/>
    <dgm:cxn modelId="{4FA78563-E83E-4792-AEB3-6BB72C45BF04}" type="presParOf" srcId="{986919C2-C195-4E05-A1D3-006C920D834F}" destId="{F656B01B-8D82-4880-B44A-0F8A7CD60535}" srcOrd="1" destOrd="0" presId="urn:microsoft.com/office/officeart/2005/8/layout/vProcess5"/>
    <dgm:cxn modelId="{CA1679EA-3664-4818-A954-7C352B2F19AC}" type="presParOf" srcId="{986919C2-C195-4E05-A1D3-006C920D834F}" destId="{E1DFB2D3-1D1F-4F55-9B65-AD4B8082A9EB}" srcOrd="2" destOrd="0" presId="urn:microsoft.com/office/officeart/2005/8/layout/vProcess5"/>
    <dgm:cxn modelId="{969DD48C-9DB2-4D74-A23C-E3EF8B57580C}" type="presParOf" srcId="{986919C2-C195-4E05-A1D3-006C920D834F}" destId="{CBAB1A4F-EB8F-40A2-BE0D-7B9C8105173B}" srcOrd="3" destOrd="0" presId="urn:microsoft.com/office/officeart/2005/8/layout/vProcess5"/>
    <dgm:cxn modelId="{177FC7C5-B670-45CB-9EC8-EBDFDA6BC534}" type="presParOf" srcId="{986919C2-C195-4E05-A1D3-006C920D834F}" destId="{A46E031F-E9D9-4881-9EE9-43ADF2AC678F}" srcOrd="4" destOrd="0" presId="urn:microsoft.com/office/officeart/2005/8/layout/vProcess5"/>
    <dgm:cxn modelId="{2FB6FD27-E52C-43DB-BC48-F8155ABD7E4A}" type="presParOf" srcId="{986919C2-C195-4E05-A1D3-006C920D834F}" destId="{7E5CE80F-78E3-4689-A82D-E6FC4A0D4BA6}" srcOrd="5" destOrd="0" presId="urn:microsoft.com/office/officeart/2005/8/layout/vProcess5"/>
    <dgm:cxn modelId="{47BE0A41-CD97-4DB2-8F7B-6C9DC77583B0}" type="presParOf" srcId="{986919C2-C195-4E05-A1D3-006C920D834F}" destId="{DB402A13-B4DF-46BE-89C6-F7D49C0F0800}" srcOrd="6" destOrd="0" presId="urn:microsoft.com/office/officeart/2005/8/layout/vProcess5"/>
    <dgm:cxn modelId="{F42C2531-5653-41E3-80C5-6CEB73C321D8}" type="presParOf" srcId="{986919C2-C195-4E05-A1D3-006C920D834F}" destId="{00D91B8A-8478-472C-941E-94170F743AE0}" srcOrd="7" destOrd="0" presId="urn:microsoft.com/office/officeart/2005/8/layout/vProcess5"/>
    <dgm:cxn modelId="{F8CDED55-2ACE-4009-8404-28608D9742AD}" type="presParOf" srcId="{986919C2-C195-4E05-A1D3-006C920D834F}" destId="{18610E1F-500D-4FB6-8D4F-DA9FCBE22D6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6B01B-8D82-4880-B44A-0F8A7CD60535}">
      <dsp:nvSpPr>
        <dsp:cNvPr id="0" name=""/>
        <dsp:cNvSpPr/>
      </dsp:nvSpPr>
      <dsp:spPr>
        <a:xfrm>
          <a:off x="583623" y="1970627"/>
          <a:ext cx="10261612" cy="2100723"/>
        </a:xfrm>
        <a:prstGeom prst="roundRect">
          <a:avLst>
            <a:gd name="adj" fmla="val 10000"/>
          </a:avLst>
        </a:prstGeom>
        <a:solidFill>
          <a:srgbClr val="0082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u="none" kern="1200" dirty="0">
              <a:latin typeface="Inter" panose="020B0502030000000004" pitchFamily="34" charset="0"/>
              <a:ea typeface="Inter" panose="020B0502030000000004" pitchFamily="34" charset="0"/>
            </a:rPr>
            <a:t>     </a:t>
          </a:r>
          <a:r>
            <a:rPr lang="de-DE" sz="3200" b="0" u="none" kern="1200" dirty="0">
              <a:latin typeface="Inter" panose="020B0502030000000004" pitchFamily="34" charset="0"/>
              <a:ea typeface="Inter" panose="020B0502030000000004" pitchFamily="34" charset="0"/>
            </a:rPr>
            <a:t>auf der </a:t>
          </a:r>
          <a:r>
            <a:rPr lang="de-DE" sz="3200" b="1" u="none" kern="1200" dirty="0">
              <a:latin typeface="Inter" panose="020B0502030000000004" pitchFamily="34" charset="0"/>
              <a:ea typeface="Inter" panose="020B0502030000000004" pitchFamily="34" charset="0"/>
            </a:rPr>
            <a:t>Website </a:t>
          </a:r>
          <a:r>
            <a:rPr lang="de-DE" sz="3200" b="0" u="none" kern="1200" dirty="0">
              <a:latin typeface="Inter" panose="020B0502030000000004" pitchFamily="34" charset="0"/>
              <a:ea typeface="Inter" panose="020B0502030000000004" pitchFamily="34" charset="0"/>
            </a:rPr>
            <a:t>registrieren</a:t>
          </a:r>
        </a:p>
      </dsp:txBody>
      <dsp:txXfrm>
        <a:off x="645151" y="2032155"/>
        <a:ext cx="8424435" cy="1977667"/>
      </dsp:txXfrm>
    </dsp:sp>
    <dsp:sp modelId="{E1DFB2D3-1D1F-4F55-9B65-AD4B8082A9EB}">
      <dsp:nvSpPr>
        <dsp:cNvPr id="0" name=""/>
        <dsp:cNvSpPr/>
      </dsp:nvSpPr>
      <dsp:spPr>
        <a:xfrm>
          <a:off x="3878109" y="3912537"/>
          <a:ext cx="11977368" cy="2329730"/>
        </a:xfrm>
        <a:prstGeom prst="roundRect">
          <a:avLst>
            <a:gd name="adj" fmla="val 10000"/>
          </a:avLst>
        </a:prstGeom>
        <a:solidFill>
          <a:srgbClr val="0082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b="1" kern="1200" dirty="0">
              <a:latin typeface="Inter" panose="020B0502030000000004" pitchFamily="34" charset="0"/>
              <a:ea typeface="Inter" panose="020B0502030000000004" pitchFamily="34" charset="0"/>
            </a:rPr>
            <a:t>    Beitrittserklärung </a:t>
          </a:r>
          <a:r>
            <a:rPr lang="de-DE" sz="3200" kern="1200" dirty="0">
              <a:latin typeface="Inter" panose="020B0502030000000004" pitchFamily="34" charset="0"/>
              <a:ea typeface="Inter" panose="020B0502030000000004" pitchFamily="34" charset="0"/>
            </a:rPr>
            <a:t>unterzeichnen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b="1" kern="1200" dirty="0">
              <a:latin typeface="Inter" panose="020B0502030000000004" pitchFamily="34" charset="0"/>
              <a:ea typeface="Inter" panose="020B0502030000000004" pitchFamily="34" charset="0"/>
            </a:rPr>
            <a:t>    Logo</a:t>
          </a:r>
          <a:r>
            <a:rPr lang="de-DE" sz="3200" kern="1200" dirty="0">
              <a:latin typeface="Inter" panose="020B0502030000000004" pitchFamily="34" charset="0"/>
              <a:ea typeface="Inter" panose="020B0502030000000004" pitchFamily="34" charset="0"/>
            </a:rPr>
            <a:t> hochladen</a:t>
          </a:r>
        </a:p>
      </dsp:txBody>
      <dsp:txXfrm>
        <a:off x="3946344" y="3980772"/>
        <a:ext cx="9509725" cy="2193260"/>
      </dsp:txXfrm>
    </dsp:sp>
    <dsp:sp modelId="{CBAB1A4F-EB8F-40A2-BE0D-7B9C8105173B}">
      <dsp:nvSpPr>
        <dsp:cNvPr id="0" name=""/>
        <dsp:cNvSpPr/>
      </dsp:nvSpPr>
      <dsp:spPr>
        <a:xfrm>
          <a:off x="10401415" y="6062581"/>
          <a:ext cx="10807076" cy="1941717"/>
        </a:xfrm>
        <a:prstGeom prst="roundRect">
          <a:avLst>
            <a:gd name="adj" fmla="val 10000"/>
          </a:avLst>
        </a:prstGeom>
        <a:solidFill>
          <a:srgbClr val="0082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b="1" kern="1200" dirty="0">
              <a:latin typeface="Inter" panose="020B0502030000000004" pitchFamily="34" charset="0"/>
              <a:ea typeface="Inter" panose="020B0502030000000004" pitchFamily="34" charset="0"/>
            </a:rPr>
            <a:t>      </a:t>
          </a:r>
          <a:r>
            <a:rPr lang="de-DE" sz="3200" b="1" kern="1200" dirty="0" err="1">
              <a:latin typeface="Inter" panose="020B0502030000000004" pitchFamily="34" charset="0"/>
              <a:ea typeface="Inter" panose="020B0502030000000004" pitchFamily="34" charset="0"/>
            </a:rPr>
            <a:t>csr</a:t>
          </a:r>
          <a:r>
            <a:rPr lang="de-DE" sz="3200" b="1" kern="1200" dirty="0">
              <a:latin typeface="Inter" panose="020B0502030000000004" pitchFamily="34" charset="0"/>
              <a:ea typeface="Inter" panose="020B0502030000000004" pitchFamily="34" charset="0"/>
            </a:rPr>
            <a:t>-Profil</a:t>
          </a:r>
          <a:r>
            <a:rPr lang="de-DE" sz="3200" kern="1200" dirty="0">
              <a:latin typeface="Inter" panose="020B0502030000000004" pitchFamily="34" charset="0"/>
              <a:ea typeface="Inter" panose="020B0502030000000004" pitchFamily="34" charset="0"/>
            </a:rPr>
            <a:t> ausfüllen</a:t>
          </a:r>
        </a:p>
      </dsp:txBody>
      <dsp:txXfrm>
        <a:off x="10458286" y="6119452"/>
        <a:ext cx="8589936" cy="1827975"/>
      </dsp:txXfrm>
    </dsp:sp>
    <dsp:sp modelId="{A46E031F-E9D9-4881-9EE9-43ADF2AC678F}">
      <dsp:nvSpPr>
        <dsp:cNvPr id="0" name=""/>
        <dsp:cNvSpPr/>
      </dsp:nvSpPr>
      <dsp:spPr>
        <a:xfrm rot="10800000">
          <a:off x="11729468" y="6695539"/>
          <a:ext cx="2024958" cy="2024958"/>
        </a:xfrm>
        <a:prstGeom prst="downArrow">
          <a:avLst>
            <a:gd name="adj1" fmla="val 55000"/>
            <a:gd name="adj2" fmla="val 45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12185084" y="7196716"/>
        <a:ext cx="1113726" cy="1523781"/>
      </dsp:txXfrm>
    </dsp:sp>
    <dsp:sp modelId="{7E5CE80F-78E3-4689-A82D-E6FC4A0D4BA6}">
      <dsp:nvSpPr>
        <dsp:cNvPr id="0" name=""/>
        <dsp:cNvSpPr/>
      </dsp:nvSpPr>
      <dsp:spPr>
        <a:xfrm rot="10800000">
          <a:off x="18020546" y="3438829"/>
          <a:ext cx="2024958" cy="2024958"/>
        </a:xfrm>
        <a:prstGeom prst="downArrow">
          <a:avLst>
            <a:gd name="adj1" fmla="val 55000"/>
            <a:gd name="adj2" fmla="val 45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18476162" y="3940006"/>
        <a:ext cx="1113726" cy="1523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xfrm>
            <a:off x="898102" y="4686499"/>
            <a:ext cx="4939560" cy="443984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872752" latinLnBrk="0">
      <a:spcBef>
        <a:spcPts val="1000"/>
      </a:spcBef>
      <a:defRPr sz="2800">
        <a:latin typeface="+mn-lt"/>
        <a:ea typeface="+mn-ea"/>
        <a:cs typeface="+mn-cs"/>
        <a:sym typeface="Arial"/>
      </a:defRPr>
    </a:lvl1pPr>
    <a:lvl2pPr indent="228600" defTabSz="3872752" latinLnBrk="0">
      <a:spcBef>
        <a:spcPts val="1000"/>
      </a:spcBef>
      <a:defRPr sz="2800">
        <a:latin typeface="+mn-lt"/>
        <a:ea typeface="+mn-ea"/>
        <a:cs typeface="+mn-cs"/>
        <a:sym typeface="Arial"/>
      </a:defRPr>
    </a:lvl2pPr>
    <a:lvl3pPr indent="457200" defTabSz="3872752" latinLnBrk="0">
      <a:spcBef>
        <a:spcPts val="1000"/>
      </a:spcBef>
      <a:defRPr sz="2800">
        <a:latin typeface="+mn-lt"/>
        <a:ea typeface="+mn-ea"/>
        <a:cs typeface="+mn-cs"/>
        <a:sym typeface="Arial"/>
      </a:defRPr>
    </a:lvl3pPr>
    <a:lvl4pPr indent="685800" defTabSz="3872752" latinLnBrk="0">
      <a:spcBef>
        <a:spcPts val="1000"/>
      </a:spcBef>
      <a:defRPr sz="2800">
        <a:latin typeface="+mn-lt"/>
        <a:ea typeface="+mn-ea"/>
        <a:cs typeface="+mn-cs"/>
        <a:sym typeface="Arial"/>
      </a:defRPr>
    </a:lvl4pPr>
    <a:lvl5pPr indent="914400" defTabSz="3872752" latinLnBrk="0">
      <a:spcBef>
        <a:spcPts val="1000"/>
      </a:spcBef>
      <a:defRPr sz="2800">
        <a:latin typeface="+mn-lt"/>
        <a:ea typeface="+mn-ea"/>
        <a:cs typeface="+mn-cs"/>
        <a:sym typeface="Arial"/>
      </a:defRPr>
    </a:lvl5pPr>
    <a:lvl6pPr indent="1143000" defTabSz="3872752" latinLnBrk="0">
      <a:spcBef>
        <a:spcPts val="1000"/>
      </a:spcBef>
      <a:defRPr sz="2800">
        <a:latin typeface="+mn-lt"/>
        <a:ea typeface="+mn-ea"/>
        <a:cs typeface="+mn-cs"/>
        <a:sym typeface="Arial"/>
      </a:defRPr>
    </a:lvl6pPr>
    <a:lvl7pPr indent="1371600" defTabSz="3872752" latinLnBrk="0">
      <a:spcBef>
        <a:spcPts val="1000"/>
      </a:spcBef>
      <a:defRPr sz="2800">
        <a:latin typeface="+mn-lt"/>
        <a:ea typeface="+mn-ea"/>
        <a:cs typeface="+mn-cs"/>
        <a:sym typeface="Arial"/>
      </a:defRPr>
    </a:lvl7pPr>
    <a:lvl8pPr indent="1600200" defTabSz="3872752" latinLnBrk="0">
      <a:spcBef>
        <a:spcPts val="1000"/>
      </a:spcBef>
      <a:defRPr sz="2800">
        <a:latin typeface="+mn-lt"/>
        <a:ea typeface="+mn-ea"/>
        <a:cs typeface="+mn-cs"/>
        <a:sym typeface="Arial"/>
      </a:defRPr>
    </a:lvl8pPr>
    <a:lvl9pPr indent="1828800" defTabSz="3872752" latinLnBrk="0">
      <a:spcBef>
        <a:spcPts val="1000"/>
      </a:spcBef>
      <a:defRPr sz="28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03530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76069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BADD3-E347-491A-8E1A-B11B710417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605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BADD3-E347-491A-8E1A-B11B710417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556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4310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BADD3-E347-491A-8E1A-B11B710417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969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BADD3-E347-491A-8E1A-B11B710417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33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0252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balken_unten_hell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826"/>
            <a:ext cx="24384000" cy="132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cubu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6576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55435" y="4267200"/>
            <a:ext cx="18931467" cy="2743200"/>
          </a:xfrm>
        </p:spPr>
        <p:txBody>
          <a:bodyPr/>
          <a:lstStyle>
            <a:lvl1pPr>
              <a:lnSpc>
                <a:spcPct val="100000"/>
              </a:lnSpc>
              <a:defRPr sz="76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29836" y="7458076"/>
            <a:ext cx="20612099" cy="3200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200"/>
            </a:lvl1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9" name="Textfeld 8"/>
          <p:cNvSpPr txBox="1"/>
          <p:nvPr userDrawn="1"/>
        </p:nvSpPr>
        <p:spPr>
          <a:xfrm>
            <a:off x="1629836" y="12799510"/>
            <a:ext cx="96308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700" b="1" dirty="0">
                <a:solidFill>
                  <a:srgbClr val="647A84"/>
                </a:solidFill>
                <a:latin typeface="ITC Officina Serif Book" panose="02000506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Wirtschaft sind wir alle.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7541" y="11589756"/>
            <a:ext cx="5634907" cy="15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47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B9B3D-AC9B-464B-BF15-C6678C15FAB4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74721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7530236" y="377827"/>
            <a:ext cx="5338232" cy="116649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11302" y="377827"/>
            <a:ext cx="15612533" cy="1166495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DB9C1-7A03-49CB-A6A5-18F9BE357EAD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182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F8F-E087-4E36-89E8-E358DB9F8B6D}" type="datetimeFigureOut">
              <a:rPr lang="de-AT" smtClean="0"/>
              <a:t>12.06.2025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8918-0945-4F6C-99D8-44C6F031EB8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74105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F8F-E087-4E36-89E8-E358DB9F8B6D}" type="datetimeFigureOut">
              <a:rPr lang="de-AT" smtClean="0"/>
              <a:t>12.06.2025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8918-0945-4F6C-99D8-44C6F031EB8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6799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F8F-E087-4E36-89E8-E358DB9F8B6D}" type="datetimeFigureOut">
              <a:rPr lang="de-AT" smtClean="0"/>
              <a:t>12.06.2025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8918-0945-4F6C-99D8-44C6F031EB8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57618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F8F-E087-4E36-89E8-E358DB9F8B6D}" type="datetimeFigureOut">
              <a:rPr lang="de-AT" smtClean="0"/>
              <a:t>12.06.2025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8918-0945-4F6C-99D8-44C6F031EB8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85407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F8F-E087-4E36-89E8-E358DB9F8B6D}" type="datetimeFigureOut">
              <a:rPr lang="de-AT" smtClean="0"/>
              <a:t>12.06.2025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8918-0945-4F6C-99D8-44C6F031EB8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39579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F8F-E087-4E36-89E8-E358DB9F8B6D}" type="datetimeFigureOut">
              <a:rPr lang="de-AT" smtClean="0"/>
              <a:t>12.06.2025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8918-0945-4F6C-99D8-44C6F031EB8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56698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F8F-E087-4E36-89E8-E358DB9F8B6D}" type="datetimeFigureOut">
              <a:rPr lang="de-AT" smtClean="0"/>
              <a:t>12.06.2025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8918-0945-4F6C-99D8-44C6F031EB8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761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F8F-E087-4E36-89E8-E358DB9F8B6D}" type="datetimeFigureOut">
              <a:rPr lang="de-AT" smtClean="0"/>
              <a:t>12.06.2025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8918-0945-4F6C-99D8-44C6F031EB8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7660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01F97-9CA2-4281-857B-D5C9BA9A1547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4297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F8F-E087-4E36-89E8-E358DB9F8B6D}" type="datetimeFigureOut">
              <a:rPr lang="de-AT" smtClean="0"/>
              <a:t>12.06.2025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8918-0945-4F6C-99D8-44C6F031EB8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6113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F8F-E087-4E36-89E8-E358DB9F8B6D}" type="datetimeFigureOut">
              <a:rPr lang="de-AT" smtClean="0"/>
              <a:t>12.06.2025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8918-0945-4F6C-99D8-44C6F031EB8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18857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F8F-E087-4E36-89E8-E358DB9F8B6D}" type="datetimeFigureOut">
              <a:rPr lang="de-AT" smtClean="0"/>
              <a:t>12.06.2025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48918-0945-4F6C-99D8-44C6F031EB8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16798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7200">
                <a:latin typeface="Inter" panose="020B0502030000000004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52397" y="13470340"/>
            <a:ext cx="24688798" cy="49132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B8ABB61-96C7-544F-A08C-3E843A9B4D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14536" y="329539"/>
            <a:ext cx="2448000" cy="88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8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C93549E-79C7-2B4E-9D60-03DBE00DEB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7BD1-A559-B544-8254-95597EFD35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platzhalter 16">
            <a:extLst>
              <a:ext uri="{FF2B5EF4-FFF2-40B4-BE49-F238E27FC236}">
                <a16:creationId xmlns:a16="http://schemas.microsoft.com/office/drawing/2014/main" id="{1B0D9734-BE57-D347-8156-C57B82AB8A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0718" y="2385565"/>
            <a:ext cx="16355704" cy="11562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680"/>
              </a:lnSpc>
              <a:buFontTx/>
              <a:buNone/>
              <a:defRPr sz="6400" b="1" i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Gill Sans" panose="020B0502020104020203" pitchFamily="34" charset="-79"/>
              </a:defRPr>
            </a:lvl1pPr>
            <a:lvl2pPr marL="914400" indent="0">
              <a:buFontTx/>
              <a:buNone/>
              <a:defRPr sz="5600" b="1">
                <a:solidFill>
                  <a:schemeClr val="accent2"/>
                </a:solidFill>
                <a:latin typeface="Brandon Grotesque Bold" panose="020B0503020203060202" pitchFamily="34" charset="77"/>
              </a:defRPr>
            </a:lvl2pPr>
            <a:lvl3pPr marL="1828800" indent="0">
              <a:buFontTx/>
              <a:buNone/>
              <a:defRPr>
                <a:latin typeface="Brandon Grotesque Regular" panose="020B0503020203060202" pitchFamily="34" charset="77"/>
              </a:defRPr>
            </a:lvl3pPr>
            <a:lvl4pPr marL="2743200" indent="0">
              <a:buFontTx/>
              <a:buNone/>
              <a:defRPr>
                <a:latin typeface="Brandon Grotesque Regular" panose="020B0503020203060202" pitchFamily="34" charset="77"/>
              </a:defRPr>
            </a:lvl4pPr>
            <a:lvl5pPr marL="3657600" indent="0">
              <a:buFontTx/>
              <a:buNone/>
              <a:defRPr>
                <a:latin typeface="Brandon Grotesque Regular" panose="020B0503020203060202" pitchFamily="34" charset="77"/>
              </a:defRPr>
            </a:lvl5pPr>
          </a:lstStyle>
          <a:p>
            <a:pPr lvl="0"/>
            <a:r>
              <a:rPr lang="de-DE"/>
              <a:t>Unsere Speaker</a:t>
            </a:r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9FBCEF13-BFC5-834D-934D-176C0BEF75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1083" y="3546062"/>
            <a:ext cx="16389358" cy="1236872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ts val="4920"/>
              </a:lnSpc>
              <a:spcBef>
                <a:spcPts val="4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pPr lvl="0"/>
            <a:r>
              <a:rPr lang="de-DE"/>
              <a:t>Live Talk oder Podiumsdiskussion</a:t>
            </a:r>
          </a:p>
        </p:txBody>
      </p:sp>
      <p:sp>
        <p:nvSpPr>
          <p:cNvPr id="6" name="Bildplatzhalter 10">
            <a:extLst>
              <a:ext uri="{FF2B5EF4-FFF2-40B4-BE49-F238E27FC236}">
                <a16:creationId xmlns:a16="http://schemas.microsoft.com/office/drawing/2014/main" id="{DE5F6DDC-63CF-7B4C-83B6-AC96703AC9E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126775" y="5764473"/>
            <a:ext cx="4147454" cy="516371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Bildplatzhalter 10">
            <a:extLst>
              <a:ext uri="{FF2B5EF4-FFF2-40B4-BE49-F238E27FC236}">
                <a16:creationId xmlns:a16="http://schemas.microsoft.com/office/drawing/2014/main" id="{F0BD002D-711C-AA4E-9791-91472E1F018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789185" y="5764473"/>
            <a:ext cx="4147454" cy="516371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21A114B8-2BF4-8742-9E8F-EC72A6E27A7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8451595" y="5764473"/>
            <a:ext cx="4147454" cy="516371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6810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folie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platzhalter 8">
            <a:extLst>
              <a:ext uri="{FF2B5EF4-FFF2-40B4-BE49-F238E27FC236}">
                <a16:creationId xmlns:a16="http://schemas.microsoft.com/office/drawing/2014/main" id="{CF8127E1-5BD8-9F49-9ABF-1490112DE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3450" y="3211940"/>
            <a:ext cx="18288000" cy="50384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10000" b="1" i="0">
                <a:solidFill>
                  <a:srgbClr val="008434"/>
                </a:solidFill>
                <a:latin typeface="Inter" panose="020B05020300000000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Coverfolie hell</a:t>
            </a:r>
            <a:br>
              <a:rPr lang="de-DE"/>
            </a:br>
            <a:r>
              <a:rPr lang="de-DE"/>
              <a:t>Text mittig zentriert</a:t>
            </a:r>
            <a:br>
              <a:rPr lang="de-DE"/>
            </a:br>
            <a:r>
              <a:rPr lang="de-DE"/>
              <a:t>max. 3-zeilig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6724004-5D52-3140-AF15-904406141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8398" y="13510518"/>
            <a:ext cx="24484936" cy="224632"/>
          </a:xfrm>
          <a:prstGeom prst="rect">
            <a:avLst/>
          </a:prstGeom>
        </p:spPr>
      </p:pic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2E5ACA1F-7F60-4A48-A24E-965851FF61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3450" y="9224682"/>
            <a:ext cx="18288000" cy="16449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800" b="0" i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Untertitel mit Erklärung</a:t>
            </a:r>
          </a:p>
        </p:txBody>
      </p:sp>
    </p:spTree>
    <p:extLst>
      <p:ext uri="{BB962C8B-B14F-4D97-AF65-F5344CB8AC3E}">
        <p14:creationId xmlns:p14="http://schemas.microsoft.com/office/powerpoint/2010/main" val="268090540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168" y="8813801"/>
            <a:ext cx="20726400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E6EAE-589F-4EA2-947B-57AEFEA69A0F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82066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11301" y="2968627"/>
            <a:ext cx="10464800" cy="9074150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382501" y="2968627"/>
            <a:ext cx="10464800" cy="9074150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49F24-83F3-4A0B-B9FE-034C8981ED7D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5702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2386735" y="3070226"/>
            <a:ext cx="10778067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2386735" y="4349750"/>
            <a:ext cx="10778067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9AF0D-431F-4F54-913F-FC873B409859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0863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9D0E6-0E60-46DE-8A8D-7B277E362A32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6482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F17C0-F623-43A3-94D0-88FF4142F6C9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59542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2168" cy="2324100"/>
          </a:xfrm>
        </p:spPr>
        <p:txBody>
          <a:bodyPr/>
          <a:lstStyle>
            <a:lvl1pPr algn="l">
              <a:defRPr sz="4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33467" y="546101"/>
            <a:ext cx="13631333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219201" y="2870201"/>
            <a:ext cx="8022168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F212E-EE5A-4416-80B7-EAB8ACB91FB5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9322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/>
          <a:lstStyle>
            <a:lvl1pPr algn="l">
              <a:defRPr sz="4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CB2EE-775F-4367-8900-B213F59A61FE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6642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3" descr="balken_unten_hell"/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22201"/>
            <a:ext cx="24384000" cy="93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32467" y="377827"/>
            <a:ext cx="213360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11301" y="2968627"/>
            <a:ext cx="21336000" cy="90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/>
              <a:t>Textmasterformate durch Klicken bearbeiten</a:t>
            </a:r>
          </a:p>
          <a:p>
            <a:pPr lvl="1"/>
            <a:r>
              <a:rPr lang="de-AT" altLang="de-DE"/>
              <a:t>Zweite Ebene</a:t>
            </a:r>
          </a:p>
          <a:p>
            <a:pPr lvl="2"/>
            <a:r>
              <a:rPr lang="de-AT" altLang="de-DE"/>
              <a:t>Dritte Ebene</a:t>
            </a:r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919200" y="12490450"/>
            <a:ext cx="52832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+mn-lt"/>
              </a:defRPr>
            </a:lvl1pPr>
          </a:lstStyle>
          <a:p>
            <a:pPr>
              <a:defRPr/>
            </a:pPr>
            <a:fld id="{22B6E24E-E3ED-49DC-8441-1478DEBBC39E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  <p:sp>
        <p:nvSpPr>
          <p:cNvPr id="1030" name="Line 11"/>
          <p:cNvSpPr>
            <a:spLocks noChangeShapeType="1"/>
          </p:cNvSpPr>
          <p:nvPr userDrawn="1"/>
        </p:nvSpPr>
        <p:spPr bwMode="auto">
          <a:xfrm flipH="1">
            <a:off x="0" y="2546350"/>
            <a:ext cx="24384000" cy="0"/>
          </a:xfrm>
          <a:prstGeom prst="line">
            <a:avLst/>
          </a:prstGeom>
          <a:noFill/>
          <a:ln w="19050">
            <a:solidFill>
              <a:srgbClr val="4C5D6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5200"/>
          </a:p>
        </p:txBody>
      </p:sp>
      <p:sp>
        <p:nvSpPr>
          <p:cNvPr id="9" name="Textfeld 8"/>
          <p:cNvSpPr txBox="1"/>
          <p:nvPr userDrawn="1"/>
        </p:nvSpPr>
        <p:spPr>
          <a:xfrm>
            <a:off x="1629836" y="12799510"/>
            <a:ext cx="96308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700" b="1" dirty="0">
                <a:solidFill>
                  <a:srgbClr val="647A84"/>
                </a:solidFill>
                <a:latin typeface="ITC Officina Serif Book" panose="02000506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Wirtschaft sind wir alle.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6663" y="12490450"/>
            <a:ext cx="3948536" cy="10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8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6000">
          <a:solidFill>
            <a:srgbClr val="4C5D68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6000">
          <a:solidFill>
            <a:srgbClr val="4C5D68"/>
          </a:solidFill>
          <a:latin typeface="Trebuchet MS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6000">
          <a:solidFill>
            <a:srgbClr val="4C5D68"/>
          </a:solidFill>
          <a:latin typeface="Trebuchet MS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6000">
          <a:solidFill>
            <a:srgbClr val="4C5D68"/>
          </a:solidFill>
          <a:latin typeface="Trebuchet MS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6000">
          <a:solidFill>
            <a:srgbClr val="4C5D68"/>
          </a:solidFill>
          <a:latin typeface="Trebuchet MS" pitchFamily="34" charset="0"/>
        </a:defRPr>
      </a:lvl5pPr>
      <a:lvl6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6000">
          <a:solidFill>
            <a:srgbClr val="4C5D68"/>
          </a:solidFill>
          <a:latin typeface="Trebuchet MS" pitchFamily="34" charset="0"/>
        </a:defRPr>
      </a:lvl6pPr>
      <a:lvl7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6000">
          <a:solidFill>
            <a:srgbClr val="4C5D68"/>
          </a:solidFill>
          <a:latin typeface="Trebuchet MS" pitchFamily="34" charset="0"/>
        </a:defRPr>
      </a:lvl7pPr>
      <a:lvl8pPr marL="2743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6000">
          <a:solidFill>
            <a:srgbClr val="4C5D68"/>
          </a:solidFill>
          <a:latin typeface="Trebuchet MS" pitchFamily="34" charset="0"/>
        </a:defRPr>
      </a:lvl8pPr>
      <a:lvl9pPr marL="3657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6000">
          <a:solidFill>
            <a:srgbClr val="4C5D68"/>
          </a:solidFill>
          <a:latin typeface="Trebuchet MS" pitchFamily="34" charset="0"/>
        </a:defRPr>
      </a:lvl9pPr>
    </p:titleStyle>
    <p:bodyStyle>
      <a:lvl1pPr marL="939800" indent="-939800" algn="l" rtl="0" eaLnBrk="1" fontAlgn="base" hangingPunct="1">
        <a:spcBef>
          <a:spcPct val="20000"/>
        </a:spcBef>
        <a:spcAft>
          <a:spcPct val="0"/>
        </a:spcAft>
        <a:buClr>
          <a:srgbClr val="ED1C24"/>
        </a:buClr>
        <a:buFont typeface="Wingdings" pitchFamily="2" charset="2"/>
        <a:buChar char="n"/>
        <a:defRPr sz="4400">
          <a:solidFill>
            <a:schemeClr val="tx1"/>
          </a:solidFill>
          <a:latin typeface="+mn-lt"/>
          <a:ea typeface="+mn-ea"/>
          <a:cs typeface="+mn-cs"/>
        </a:defRPr>
      </a:lvl1pPr>
      <a:lvl2pPr marL="1816100" indent="-873126" algn="l" rtl="0" eaLnBrk="1" fontAlgn="base" hangingPunct="1">
        <a:spcBef>
          <a:spcPct val="20000"/>
        </a:spcBef>
        <a:spcAft>
          <a:spcPct val="0"/>
        </a:spcAft>
        <a:buClr>
          <a:srgbClr val="4C5D68"/>
        </a:buClr>
        <a:buFont typeface="Wingdings" pitchFamily="2" charset="2"/>
        <a:buChar char="§"/>
        <a:defRPr sz="4000">
          <a:solidFill>
            <a:schemeClr val="tx1"/>
          </a:solidFill>
          <a:latin typeface="+mn-lt"/>
        </a:defRPr>
      </a:lvl2pPr>
      <a:lvl3pPr marL="2609850" indent="-790576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 New Roman" pitchFamily="18" charset="0"/>
        <a:buChar char="–"/>
        <a:defRPr sz="4000">
          <a:solidFill>
            <a:schemeClr val="tx1"/>
          </a:solidFill>
          <a:latin typeface="+mn-lt"/>
        </a:defRPr>
      </a:lvl3pPr>
      <a:lvl4pPr marL="3387726" indent="-7747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4000">
          <a:solidFill>
            <a:schemeClr val="tx1"/>
          </a:solidFill>
          <a:latin typeface="+mn-lt"/>
        </a:defRPr>
      </a:lvl4pPr>
      <a:lvl5pPr marL="4187826" indent="-796926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4000">
          <a:solidFill>
            <a:schemeClr val="tx1"/>
          </a:solidFill>
          <a:latin typeface="+mn-lt"/>
        </a:defRPr>
      </a:lvl5pPr>
      <a:lvl6pPr marL="5102226" indent="-796926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4000">
          <a:solidFill>
            <a:schemeClr val="tx1"/>
          </a:solidFill>
          <a:latin typeface="+mn-lt"/>
        </a:defRPr>
      </a:lvl6pPr>
      <a:lvl7pPr marL="6016626" indent="-796926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4000">
          <a:solidFill>
            <a:schemeClr val="tx1"/>
          </a:solidFill>
          <a:latin typeface="+mn-lt"/>
        </a:defRPr>
      </a:lvl7pPr>
      <a:lvl8pPr marL="6931026" indent="-796926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4000">
          <a:solidFill>
            <a:schemeClr val="tx1"/>
          </a:solidFill>
          <a:latin typeface="+mn-lt"/>
        </a:defRPr>
      </a:lvl8pPr>
      <a:lvl9pPr marL="7845426" indent="-796926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4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8CF8F-E087-4E36-89E8-E358DB9F8B6D}" type="datetimeFigureOut">
              <a:rPr lang="de-AT" smtClean="0"/>
              <a:t>12.06.2025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48918-0945-4F6C-99D8-44C6F031EB8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8689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ko.at/tirol/umwelt-energie/sdg-nachhaltigkeitschec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ko.at/tirol/nachhaltigkeit/wir-sehen-nachhaltigkeit-als-chance" TargetMode="External"/><Relationship Id="rId4" Type="http://schemas.openxmlformats.org/officeDocument/2006/relationships/hyperlink" Target="https://www.wko.at/tirol/nachhaltigkeit/gefoerderte-csr-und-nachhaltigkeitsberatung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DAF66-819B-46EF-AB3E-8A8EF8E4D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9FE0D6B-BB0C-42A3-845D-A7219998D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7" y="38721"/>
            <a:ext cx="24372199" cy="13715999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F1D3E19-1B71-4DA0-B981-A9D78985C4A8}"/>
              </a:ext>
            </a:extLst>
          </p:cNvPr>
          <p:cNvSpPr txBox="1"/>
          <p:nvPr/>
        </p:nvSpPr>
        <p:spPr>
          <a:xfrm>
            <a:off x="5801694" y="9835679"/>
            <a:ext cx="132101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b="1" dirty="0">
                <a:solidFill>
                  <a:srgbClr val="4C5D68"/>
                </a:solidFill>
                <a:ea typeface="+mj-ea"/>
                <a:cs typeface="+mj-cs"/>
              </a:rPr>
              <a:t>Zu Gast an der Pädagogischen Hochschule Tirol </a:t>
            </a:r>
          </a:p>
          <a:p>
            <a:pPr algn="ctr"/>
            <a:r>
              <a:rPr lang="de-AT" sz="4000" b="1" dirty="0">
                <a:solidFill>
                  <a:srgbClr val="4C5D68"/>
                </a:solidFill>
                <a:ea typeface="+mj-ea"/>
                <a:cs typeface="+mj-cs"/>
              </a:rPr>
              <a:t>13. Juni 2025 </a:t>
            </a:r>
            <a:endParaRPr lang="de-AT" sz="4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21BAC4-FA8E-B1FA-AD41-E62719FE7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356" y="816325"/>
            <a:ext cx="6472222" cy="6462474"/>
          </a:xfrm>
          <a:prstGeom prst="rect">
            <a:avLst/>
          </a:prstGeom>
        </p:spPr>
      </p:pic>
      <p:pic>
        <p:nvPicPr>
          <p:cNvPr id="9" name="Grafik 8" descr="Ein Bild, das Text, Schrift, Grafiken, Logo enthält.&#10;&#10;KI-generierte Inhalte können fehlerhaft sein.">
            <a:extLst>
              <a:ext uri="{FF2B5EF4-FFF2-40B4-BE49-F238E27FC236}">
                <a16:creationId xmlns:a16="http://schemas.microsoft.com/office/drawing/2014/main" id="{FD2AF5DE-E4C4-2C7D-573F-23ECF424FC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542" y="3410685"/>
            <a:ext cx="5126168" cy="2144025"/>
          </a:xfrm>
          <a:prstGeom prst="rect">
            <a:avLst/>
          </a:prstGeom>
        </p:spPr>
      </p:pic>
      <p:pic>
        <p:nvPicPr>
          <p:cNvPr id="7" name="Grafik 6" descr="Ein Bild, das Schrift, Grafiken, Symbol, Logo enthält.&#10;&#10;KI-generierte Inhalte können fehlerhaft sein.">
            <a:extLst>
              <a:ext uri="{FF2B5EF4-FFF2-40B4-BE49-F238E27FC236}">
                <a16:creationId xmlns:a16="http://schemas.microsoft.com/office/drawing/2014/main" id="{2400E5B6-38E8-C24D-C98A-BFAEB1812B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814" y="2498792"/>
            <a:ext cx="2606519" cy="142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57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Bildungsgerechtigkeit und soziale Nachhaltigkeit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942509" y="2716532"/>
            <a:ext cx="23441491" cy="1398075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endParaRPr lang="de-AT" sz="3200" dirty="0">
              <a:latin typeface="+mj-lt"/>
            </a:endParaRP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r>
              <a:rPr lang="de-AT" sz="3200" b="1" dirty="0">
                <a:latin typeface="+mj-lt"/>
              </a:rPr>
              <a:t>Begrüßung und Einführung</a:t>
            </a: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r>
              <a:rPr lang="de-AT" sz="3200" dirty="0">
                <a:latin typeface="+mj-lt"/>
              </a:rPr>
              <a:t>Dr. Margit Raich - Vizerektorin für Forschung und Entwicklung</a:t>
            </a: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endParaRPr lang="de-AT" sz="3200" dirty="0">
              <a:latin typeface="+mj-lt"/>
            </a:endParaRP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r>
              <a:rPr lang="de-AT" sz="3200" b="1" dirty="0">
                <a:latin typeface="+mj-lt"/>
              </a:rPr>
              <a:t>Hürden im Lernen überwinden – Chancen schaffen</a:t>
            </a: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r>
              <a:rPr lang="de-AT" sz="3200" dirty="0">
                <a:latin typeface="+mj-lt"/>
              </a:rPr>
              <a:t>Dr. Silvia </a:t>
            </a:r>
            <a:r>
              <a:rPr lang="de-AT" sz="3200" dirty="0" err="1">
                <a:latin typeface="+mj-lt"/>
              </a:rPr>
              <a:t>Pixner</a:t>
            </a:r>
            <a:r>
              <a:rPr lang="de-AT" sz="3200" dirty="0">
                <a:latin typeface="+mj-lt"/>
              </a:rPr>
              <a:t> - Leiterin der Fachstelle Gender-, Diversitätskompetenz und Inklusion </a:t>
            </a: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endParaRPr lang="de-AT" sz="3200" dirty="0">
              <a:latin typeface="+mj-lt"/>
            </a:endParaRP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r>
              <a:rPr lang="de-AT" sz="3200" b="1" dirty="0">
                <a:latin typeface="+mj-lt"/>
              </a:rPr>
              <a:t>„Was kann die Schule für dich tun?“</a:t>
            </a: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r>
              <a:rPr lang="de-AT" sz="3200" dirty="0">
                <a:latin typeface="+mj-lt"/>
              </a:rPr>
              <a:t>Dipl.-Päd. Cornelia Walder, </a:t>
            </a:r>
            <a:r>
              <a:rPr lang="de-AT" sz="3200" dirty="0" err="1">
                <a:latin typeface="+mj-lt"/>
              </a:rPr>
              <a:t>BEd</a:t>
            </a:r>
            <a:r>
              <a:rPr lang="de-AT" sz="3200" dirty="0">
                <a:latin typeface="+mj-lt"/>
              </a:rPr>
              <a:t>. - Direktorin der Praxisvolksschule </a:t>
            </a: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r>
              <a:rPr lang="de-AT" sz="3200" dirty="0" err="1">
                <a:latin typeface="+mj-lt"/>
              </a:rPr>
              <a:t>Luxner</a:t>
            </a:r>
            <a:r>
              <a:rPr lang="de-AT" sz="3200" dirty="0">
                <a:latin typeface="+mj-lt"/>
              </a:rPr>
              <a:t> Michael, </a:t>
            </a:r>
            <a:r>
              <a:rPr lang="de-AT" sz="3200" dirty="0" err="1">
                <a:latin typeface="+mj-lt"/>
              </a:rPr>
              <a:t>BEd</a:t>
            </a:r>
            <a:r>
              <a:rPr lang="de-AT" sz="3200" dirty="0">
                <a:latin typeface="+mj-lt"/>
              </a:rPr>
              <a:t> - Direktor der Praxismittelschule der PH Tirol</a:t>
            </a: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endParaRPr lang="de-AT" sz="3200" dirty="0">
              <a:latin typeface="+mj-lt"/>
            </a:endParaRP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endParaRPr lang="de-AT" sz="3200" dirty="0">
              <a:latin typeface="+mj-lt"/>
            </a:endParaRP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endParaRPr lang="de-AT" sz="3200" dirty="0">
              <a:latin typeface="+mj-lt"/>
            </a:endParaRP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endParaRPr lang="de-AT" sz="3200" dirty="0">
              <a:latin typeface="+mj-lt"/>
            </a:endParaRP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endParaRPr lang="de-AT" sz="3200" dirty="0">
              <a:latin typeface="+mj-lt"/>
            </a:endParaRP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endParaRPr lang="de-AT" sz="3200" b="1" dirty="0">
              <a:latin typeface="+mj-lt"/>
            </a:endParaRP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endParaRPr lang="de-AT" sz="3200" b="1" dirty="0">
              <a:latin typeface="+mj-lt"/>
            </a:endParaRP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r>
              <a:rPr lang="de-AT" sz="3200" b="1" dirty="0">
                <a:latin typeface="+mj-lt"/>
              </a:rPr>
              <a:t>Nachhaltigkeit, Gesundheit und Bildung: MED-</a:t>
            </a:r>
            <a:r>
              <a:rPr lang="de-AT" sz="3200" b="1" dirty="0" err="1">
                <a:latin typeface="+mj-lt"/>
              </a:rPr>
              <a:t>EL's</a:t>
            </a:r>
            <a:r>
              <a:rPr lang="de-AT" sz="3200" b="1" dirty="0">
                <a:latin typeface="+mj-lt"/>
              </a:rPr>
              <a:t> Beitrag zur Hörgesundheit</a:t>
            </a: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r>
              <a:rPr lang="de-AT" sz="3200" dirty="0">
                <a:latin typeface="+mj-lt"/>
              </a:rPr>
              <a:t>Patrick </a:t>
            </a:r>
            <a:r>
              <a:rPr lang="de-AT" sz="3200" dirty="0" err="1">
                <a:latin typeface="+mj-lt"/>
              </a:rPr>
              <a:t>D`Haese</a:t>
            </a:r>
            <a:r>
              <a:rPr lang="de-AT" sz="3200" dirty="0">
                <a:latin typeface="+mj-lt"/>
              </a:rPr>
              <a:t> MBA PhD - Corporate </a:t>
            </a:r>
            <a:r>
              <a:rPr lang="de-AT" sz="3200" dirty="0" err="1">
                <a:latin typeface="+mj-lt"/>
              </a:rPr>
              <a:t>Director</a:t>
            </a:r>
            <a:r>
              <a:rPr lang="de-AT" sz="3200" dirty="0">
                <a:latin typeface="+mj-lt"/>
              </a:rPr>
              <a:t> </a:t>
            </a:r>
            <a:r>
              <a:rPr lang="de-AT" sz="3200" dirty="0" err="1">
                <a:latin typeface="+mj-lt"/>
              </a:rPr>
              <a:t>of</a:t>
            </a:r>
            <a:r>
              <a:rPr lang="de-AT" sz="3200" dirty="0">
                <a:latin typeface="+mj-lt"/>
              </a:rPr>
              <a:t> Awareness and Public Affairs</a:t>
            </a: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endParaRPr lang="de-AT" sz="3200" dirty="0">
              <a:latin typeface="+mj-lt"/>
            </a:endParaRP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r>
              <a:rPr lang="de-AT" sz="3200" b="1" dirty="0">
                <a:latin typeface="+mj-lt"/>
              </a:rPr>
              <a:t>Sozialzertifikat für Lehrlinge</a:t>
            </a: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r>
              <a:rPr lang="de-AT" sz="3200" dirty="0">
                <a:latin typeface="+mj-lt"/>
              </a:rPr>
              <a:t>Simon Meinschad - </a:t>
            </a:r>
            <a:r>
              <a:rPr lang="de-AT" sz="3200" dirty="0" err="1">
                <a:latin typeface="+mj-lt"/>
              </a:rPr>
              <a:t>respACT</a:t>
            </a:r>
            <a:r>
              <a:rPr lang="de-AT" sz="3200" dirty="0">
                <a:latin typeface="+mj-lt"/>
              </a:rPr>
              <a:t>, Landeskoordinator Tirol</a:t>
            </a: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endParaRPr lang="de-AT" sz="3200" dirty="0">
              <a:latin typeface="+mj-lt"/>
            </a:endParaRP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r>
              <a:rPr lang="de-AT" sz="3200" b="1" dirty="0">
                <a:latin typeface="+mj-lt"/>
              </a:rPr>
              <a:t>Hausführung </a:t>
            </a: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r>
              <a:rPr lang="de-AT" sz="3200" b="1" dirty="0">
                <a:latin typeface="+mj-lt"/>
              </a:rPr>
              <a:t>V</a:t>
            </a:r>
            <a:r>
              <a:rPr lang="de-AT" sz="3200" dirty="0">
                <a:latin typeface="+mj-lt"/>
              </a:rPr>
              <a:t>om Hörsaal in den Servierraum mit gemeinsamen Frühstück</a:t>
            </a:r>
          </a:p>
          <a:p>
            <a:pPr marL="1387928" lvl="1" indent="-571500">
              <a:lnSpc>
                <a:spcPts val="3400"/>
              </a:lnSpc>
              <a:spcBef>
                <a:spcPts val="1904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AT" sz="3200" dirty="0">
              <a:latin typeface="+mj-lt"/>
            </a:endParaRPr>
          </a:p>
          <a:p>
            <a:pPr marL="816428" lvl="2" indent="0">
              <a:lnSpc>
                <a:spcPts val="3400"/>
              </a:lnSpc>
              <a:spcBef>
                <a:spcPts val="1904"/>
              </a:spcBef>
              <a:buClr>
                <a:schemeClr val="accent2"/>
              </a:buClr>
            </a:pPr>
            <a:r>
              <a:rPr lang="de-AT" sz="3200" dirty="0">
                <a:latin typeface="+mj-lt"/>
              </a:rPr>
              <a:t> </a:t>
            </a:r>
          </a:p>
          <a:p>
            <a:pPr marL="1387928" lvl="1" indent="-571500">
              <a:lnSpc>
                <a:spcPts val="3400"/>
              </a:lnSpc>
              <a:spcBef>
                <a:spcPts val="1904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AT" sz="3200" dirty="0">
              <a:latin typeface="+mj-lt"/>
            </a:endParaRPr>
          </a:p>
          <a:p>
            <a:pPr marL="1273628" lvl="1" indent="-457200">
              <a:lnSpc>
                <a:spcPts val="3400"/>
              </a:lnSpc>
              <a:spcBef>
                <a:spcPts val="1904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AT" sz="3174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6187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048000" y="7920227"/>
            <a:ext cx="18288000" cy="4753462"/>
          </a:xfrm>
        </p:spPr>
        <p:txBody>
          <a:bodyPr vert="horz" lIns="182880" tIns="91440" rIns="182880" bIns="91440" rtlCol="0" anchor="t">
            <a:normAutofit/>
          </a:bodyPr>
          <a:lstStyle/>
          <a:p>
            <a:endParaRPr lang="de-DE" dirty="0"/>
          </a:p>
          <a:p>
            <a:endParaRPr lang="de-DE" dirty="0"/>
          </a:p>
          <a:p>
            <a:endParaRPr lang="de-AT" dirty="0"/>
          </a:p>
          <a:p>
            <a:r>
              <a:rPr lang="de-DE" sz="3800" dirty="0">
                <a:latin typeface="Inter" panose="020B0502030000000004"/>
              </a:rPr>
              <a:t>11. Tiroler Nachhaltigkeitsfrühstück</a:t>
            </a:r>
          </a:p>
          <a:p>
            <a:r>
              <a:rPr lang="de-DE" sz="3800" dirty="0">
                <a:latin typeface="Inter" panose="020B0502030000000004"/>
              </a:rPr>
              <a:t>13. Juni 2025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92" y="2686085"/>
            <a:ext cx="11667416" cy="4205662"/>
          </a:xfrm>
          <a:prstGeom prst="rect">
            <a:avLst/>
          </a:prstGeom>
        </p:spPr>
      </p:pic>
      <p:pic>
        <p:nvPicPr>
          <p:cNvPr id="4" name="Google Shape;68;p14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6980" t="18117" r="18686" b="16773"/>
          <a:stretch/>
        </p:blipFill>
        <p:spPr>
          <a:xfrm>
            <a:off x="-2594648" y="6075611"/>
            <a:ext cx="9566948" cy="9682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67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1431470" y="949259"/>
            <a:ext cx="21031200" cy="265112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Inter" panose="020B0502030000000004"/>
                <a:ea typeface="+mj-ea"/>
                <a:cs typeface="+mj-cs"/>
              </a:defRPr>
            </a:lvl1pPr>
          </a:lstStyle>
          <a:p>
            <a:pPr defTabSz="1828800">
              <a:defRPr/>
            </a:pPr>
            <a:r>
              <a:rPr lang="de-AT" sz="7200" dirty="0">
                <a:solidFill>
                  <a:srgbClr val="008434"/>
                </a:solidFill>
                <a:latin typeface="Inter" panose="020B0502030000000004" pitchFamily="34" charset="0"/>
                <a:ea typeface="Inter" panose="020B0502030000000004" pitchFamily="34" charset="0"/>
                <a:cs typeface="Calibri" panose="020F0502020204030204" pitchFamily="34" charset="0"/>
              </a:rPr>
              <a:t>Wer wir sind</a:t>
            </a:r>
            <a:endParaRPr lang="de-AT" sz="7200" dirty="0">
              <a:solidFill>
                <a:srgbClr val="008434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431470" y="3132752"/>
            <a:ext cx="113374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de-AT" sz="4400" b="1" kern="1200" dirty="0">
                <a:solidFill>
                  <a:srgbClr val="44546A">
                    <a:lumMod val="25000"/>
                  </a:srgbClr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rPr>
              <a:t>National</a:t>
            </a:r>
            <a:r>
              <a:rPr lang="de-AT" sz="4400" kern="1200" dirty="0">
                <a:solidFill>
                  <a:srgbClr val="44546A">
                    <a:lumMod val="25000"/>
                  </a:srgbClr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rPr>
              <a:t> agierendes Netzwerk</a:t>
            </a:r>
          </a:p>
          <a:p>
            <a:pPr defTabSz="1828800" hangingPunct="1">
              <a:defRPr/>
            </a:pPr>
            <a:r>
              <a:rPr lang="de-AT" sz="4400" kern="1200" dirty="0">
                <a:solidFill>
                  <a:srgbClr val="44546A">
                    <a:lumMod val="25000"/>
                  </a:srgbClr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rPr>
              <a:t>25 Jahre Nachhaltigkeitsgeschichte</a:t>
            </a:r>
          </a:p>
          <a:p>
            <a:pPr defTabSz="1828800" hangingPunct="1">
              <a:defRPr/>
            </a:pPr>
            <a:r>
              <a:rPr lang="de-AT" sz="4400" kern="1200" dirty="0">
                <a:solidFill>
                  <a:srgbClr val="44546A">
                    <a:lumMod val="25000"/>
                  </a:srgbClr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rPr>
              <a:t>Über 450 Mitgliedsunternehmen</a:t>
            </a:r>
          </a:p>
          <a:p>
            <a:pPr marL="1828800" lvl="1" indent="-914400" defTabSz="1828800" hangingPunct="1">
              <a:buFont typeface="Arial" panose="020B0604020202020204" pitchFamily="34" charset="0"/>
              <a:buChar char="•"/>
              <a:defRPr/>
            </a:pPr>
            <a:r>
              <a:rPr lang="de-AT" sz="4400" kern="1200" dirty="0">
                <a:solidFill>
                  <a:srgbClr val="44546A">
                    <a:lumMod val="25000"/>
                  </a:srgbClr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rPr>
              <a:t>Diverse Branchen</a:t>
            </a:r>
          </a:p>
          <a:p>
            <a:pPr marL="1828800" lvl="1" indent="-914400" defTabSz="1828800" hangingPunct="1">
              <a:buFont typeface="Arial" panose="020B0604020202020204" pitchFamily="34" charset="0"/>
              <a:buChar char="•"/>
              <a:defRPr/>
            </a:pPr>
            <a:r>
              <a:rPr lang="de-AT" sz="4400" kern="1200" dirty="0">
                <a:solidFill>
                  <a:srgbClr val="44546A">
                    <a:lumMod val="25000"/>
                  </a:srgbClr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rPr>
              <a:t>Von EPU bis Konzern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431470" y="7217687"/>
            <a:ext cx="8594272" cy="265112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nter" panose="020B0502030000000004"/>
                <a:ea typeface="+mj-ea"/>
                <a:cs typeface="+mj-cs"/>
              </a:defRPr>
            </a:lvl1pPr>
          </a:lstStyle>
          <a:p>
            <a:pPr defTabSz="1828800">
              <a:defRPr/>
            </a:pPr>
            <a:r>
              <a:rPr lang="de-AT" sz="7200" dirty="0">
                <a:solidFill>
                  <a:srgbClr val="008434"/>
                </a:solidFill>
                <a:latin typeface="Inter" panose="020B0502030000000004" pitchFamily="34" charset="0"/>
                <a:ea typeface="Inter" panose="020B0502030000000004" pitchFamily="34" charset="0"/>
                <a:cs typeface="Calibri" panose="020F0502020204030204" pitchFamily="34" charset="0"/>
              </a:rPr>
              <a:t>Wofür wir stehen</a:t>
            </a:r>
            <a:endParaRPr lang="de-AT" sz="7200" dirty="0">
              <a:solidFill>
                <a:srgbClr val="008434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31471" y="9325087"/>
            <a:ext cx="82350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de-AT" sz="4400" kern="1200" dirty="0">
                <a:solidFill>
                  <a:srgbClr val="44546A">
                    <a:lumMod val="25000"/>
                  </a:srgbClr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rPr>
              <a:t>Vernetzung</a:t>
            </a:r>
          </a:p>
          <a:p>
            <a:pPr defTabSz="1828800" hangingPunct="1">
              <a:defRPr/>
            </a:pPr>
            <a:r>
              <a:rPr lang="de-AT" sz="4400" kern="1200" dirty="0">
                <a:solidFill>
                  <a:srgbClr val="44546A">
                    <a:lumMod val="25000"/>
                  </a:srgbClr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rPr>
              <a:t>Wissensaufbau</a:t>
            </a:r>
          </a:p>
          <a:p>
            <a:pPr defTabSz="1828800" hangingPunct="1">
              <a:defRPr/>
            </a:pPr>
            <a:r>
              <a:rPr lang="de-AT" sz="4400" kern="1200" dirty="0">
                <a:solidFill>
                  <a:srgbClr val="44546A">
                    <a:lumMod val="25000"/>
                  </a:srgbClr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rPr>
              <a:t>Wissensvermittlung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986" y="5063005"/>
            <a:ext cx="6398560" cy="641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74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4B150-8F3D-E09B-4A2C-A9EF1AFD0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76" t="-385" r="30205" b="15769"/>
          <a:stretch/>
        </p:blipFill>
        <p:spPr>
          <a:xfrm>
            <a:off x="17795801" y="7927665"/>
            <a:ext cx="4407286" cy="45295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D4AC9E3-2076-855B-5CDC-EDCE37B74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8000"/>
          </a:blip>
          <a:srcRect l="3100" t="-126" r="30323" b="2839"/>
          <a:stretch/>
        </p:blipFill>
        <p:spPr>
          <a:xfrm>
            <a:off x="1594053" y="7961481"/>
            <a:ext cx="4436374" cy="4500294"/>
          </a:xfrm>
          <a:prstGeom prst="rect">
            <a:avLst/>
          </a:prstGeom>
          <a:blipFill>
            <a:blip r:embed="rId5">
              <a:alphaModFix amt="58000"/>
            </a:blip>
            <a:stretch>
              <a:fillRect/>
            </a:stretch>
          </a:blipFill>
          <a:ln>
            <a:noFill/>
          </a:ln>
        </p:spPr>
      </p:pic>
      <p:sp>
        <p:nvSpPr>
          <p:cNvPr id="35" name="Rechteck 26">
            <a:extLst>
              <a:ext uri="{FF2B5EF4-FFF2-40B4-BE49-F238E27FC236}">
                <a16:creationId xmlns:a16="http://schemas.microsoft.com/office/drawing/2014/main" id="{A4E71446-BD07-F31A-E5E0-EF877D22DD5F}"/>
              </a:ext>
            </a:extLst>
          </p:cNvPr>
          <p:cNvSpPr/>
          <p:nvPr/>
        </p:nvSpPr>
        <p:spPr>
          <a:xfrm>
            <a:off x="12454288" y="7955579"/>
            <a:ext cx="4429496" cy="4502390"/>
          </a:xfrm>
          <a:prstGeom prst="rect">
            <a:avLst/>
          </a:prstGeom>
          <a:blipFill>
            <a:blip r:embed="rId6">
              <a:alphaModFix amt="58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defRPr/>
            </a:pPr>
            <a:endParaRPr lang="de-AT" sz="360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Rechteck 27">
            <a:extLst>
              <a:ext uri="{FF2B5EF4-FFF2-40B4-BE49-F238E27FC236}">
                <a16:creationId xmlns:a16="http://schemas.microsoft.com/office/drawing/2014/main" id="{A58CD52E-4800-1A73-E29D-5F22788DE066}"/>
              </a:ext>
            </a:extLst>
          </p:cNvPr>
          <p:cNvSpPr/>
          <p:nvPr/>
        </p:nvSpPr>
        <p:spPr>
          <a:xfrm>
            <a:off x="6879948" y="8048727"/>
            <a:ext cx="4429496" cy="4502390"/>
          </a:xfrm>
          <a:prstGeom prst="rect">
            <a:avLst/>
          </a:prstGeom>
          <a:blipFill>
            <a:blip r:embed="rId5">
              <a:alphaModFix amt="58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defRPr/>
            </a:pPr>
            <a:endParaRPr lang="de-AT" sz="360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1" name="Rechteck 25">
            <a:extLst>
              <a:ext uri="{FF2B5EF4-FFF2-40B4-BE49-F238E27FC236}">
                <a16:creationId xmlns:a16="http://schemas.microsoft.com/office/drawing/2014/main" id="{6DBB815A-22CA-9C03-E691-975E3CE3C8F0}"/>
              </a:ext>
            </a:extLst>
          </p:cNvPr>
          <p:cNvSpPr/>
          <p:nvPr/>
        </p:nvSpPr>
        <p:spPr>
          <a:xfrm>
            <a:off x="17773342" y="2910730"/>
            <a:ext cx="4429496" cy="4512840"/>
          </a:xfrm>
          <a:prstGeom prst="rect">
            <a:avLst/>
          </a:prstGeom>
          <a:blipFill>
            <a:blip r:embed="rId7">
              <a:alphaModFix amt="58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defRPr/>
            </a:pPr>
            <a:endParaRPr lang="de-AT" sz="360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3" name="Rechteck 11">
            <a:extLst>
              <a:ext uri="{FF2B5EF4-FFF2-40B4-BE49-F238E27FC236}">
                <a16:creationId xmlns:a16="http://schemas.microsoft.com/office/drawing/2014/main" id="{832176A9-B60A-4414-A964-9E818D2373DB}"/>
              </a:ext>
            </a:extLst>
          </p:cNvPr>
          <p:cNvSpPr/>
          <p:nvPr/>
        </p:nvSpPr>
        <p:spPr>
          <a:xfrm>
            <a:off x="12456887" y="2910998"/>
            <a:ext cx="4440010" cy="4512840"/>
          </a:xfrm>
          <a:prstGeom prst="rect">
            <a:avLst/>
          </a:prstGeom>
          <a:blipFill>
            <a:blip r:embed="rId8">
              <a:alphaModFix amt="58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defRPr/>
            </a:pPr>
            <a:endParaRPr lang="de-AT" sz="360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5" name="Rechteck 9">
            <a:extLst>
              <a:ext uri="{FF2B5EF4-FFF2-40B4-BE49-F238E27FC236}">
                <a16:creationId xmlns:a16="http://schemas.microsoft.com/office/drawing/2014/main" id="{0C408E2C-7801-56C0-5130-1966B17A6BB0}"/>
              </a:ext>
            </a:extLst>
          </p:cNvPr>
          <p:cNvSpPr/>
          <p:nvPr/>
        </p:nvSpPr>
        <p:spPr>
          <a:xfrm>
            <a:off x="6868176" y="2910730"/>
            <a:ext cx="4429496" cy="4512840"/>
          </a:xfrm>
          <a:prstGeom prst="rect">
            <a:avLst/>
          </a:prstGeom>
          <a:blipFill>
            <a:blip r:embed="rId9">
              <a:alphaModFix amt="58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defRPr/>
            </a:pPr>
            <a:endParaRPr lang="de-AT" sz="360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Rechteck 7">
            <a:extLst>
              <a:ext uri="{FF2B5EF4-FFF2-40B4-BE49-F238E27FC236}">
                <a16:creationId xmlns:a16="http://schemas.microsoft.com/office/drawing/2014/main" id="{D2EE51EA-5500-502D-30BF-1BD7496BDB1F}"/>
              </a:ext>
            </a:extLst>
          </p:cNvPr>
          <p:cNvSpPr/>
          <p:nvPr/>
        </p:nvSpPr>
        <p:spPr>
          <a:xfrm>
            <a:off x="1594052" y="2910998"/>
            <a:ext cx="4429496" cy="4512840"/>
          </a:xfrm>
          <a:prstGeom prst="rect">
            <a:avLst/>
          </a:prstGeom>
          <a:blipFill dpi="0" rotWithShape="1">
            <a:blip r:embed="rId10">
              <a:alphaModFix amt="5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defRPr/>
            </a:pPr>
            <a:endParaRPr lang="de-AT" sz="360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Textfeld 12">
            <a:extLst>
              <a:ext uri="{FF2B5EF4-FFF2-40B4-BE49-F238E27FC236}">
                <a16:creationId xmlns:a16="http://schemas.microsoft.com/office/drawing/2014/main" id="{597BC82A-CD43-AA95-B857-0C648FB72B4C}"/>
              </a:ext>
            </a:extLst>
          </p:cNvPr>
          <p:cNvSpPr txBox="1"/>
          <p:nvPr/>
        </p:nvSpPr>
        <p:spPr>
          <a:xfrm>
            <a:off x="1297998" y="6382902"/>
            <a:ext cx="50216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828800" hangingPunct="1">
              <a:defRPr/>
            </a:pPr>
            <a:r>
              <a:rPr lang="de-DE" sz="3200" kern="1200">
                <a:solidFill>
                  <a:srgbClr val="494949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rPr>
              <a:t>Biodiversität</a:t>
            </a:r>
            <a:endParaRPr lang="de-AT" sz="3200" kern="1200">
              <a:solidFill>
                <a:srgbClr val="494949"/>
              </a:solidFill>
              <a:latin typeface="Inter" panose="020B0502030000000004" pitchFamily="34" charset="0"/>
              <a:ea typeface="Inter" panose="020B0502030000000004" pitchFamily="34" charset="0"/>
              <a:cs typeface="+mn-cs"/>
            </a:endParaRPr>
          </a:p>
        </p:txBody>
      </p:sp>
      <p:sp>
        <p:nvSpPr>
          <p:cNvPr id="21" name="Textfeld 13">
            <a:extLst>
              <a:ext uri="{FF2B5EF4-FFF2-40B4-BE49-F238E27FC236}">
                <a16:creationId xmlns:a16="http://schemas.microsoft.com/office/drawing/2014/main" id="{EABA1F7A-6258-B774-32EB-B288A65E8FB0}"/>
              </a:ext>
            </a:extLst>
          </p:cNvPr>
          <p:cNvSpPr txBox="1"/>
          <p:nvPr/>
        </p:nvSpPr>
        <p:spPr>
          <a:xfrm>
            <a:off x="6582636" y="6382902"/>
            <a:ext cx="5021604" cy="677108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91440" rIns="182880" bIns="91440" rtlCol="0" anchor="t">
            <a:spAutoFit/>
          </a:bodyPr>
          <a:lstStyle/>
          <a:p>
            <a:pPr algn="ctr" defTabSz="1828800" hangingPunct="1">
              <a:defRPr/>
            </a:pPr>
            <a:r>
              <a:rPr lang="de-DE" sz="3200" kern="1200">
                <a:solidFill>
                  <a:srgbClr val="494949"/>
                </a:solidFill>
                <a:latin typeface="Inter"/>
                <a:ea typeface="Inter" panose="020B0502030000000004" pitchFamily="34" charset="0"/>
                <a:cs typeface="+mn-cs"/>
              </a:rPr>
              <a:t>Soziale Nachhaltigkeit</a:t>
            </a:r>
            <a:endParaRPr lang="de-AT" sz="3200" kern="1200">
              <a:solidFill>
                <a:srgbClr val="494949"/>
              </a:solidFill>
              <a:latin typeface="Inter" panose="020B0502030000000004" pitchFamily="34" charset="0"/>
              <a:ea typeface="Inter" panose="020B0502030000000004" pitchFamily="34" charset="0"/>
              <a:cs typeface="+mn-cs"/>
            </a:endParaRPr>
          </a:p>
        </p:txBody>
      </p:sp>
      <p:sp>
        <p:nvSpPr>
          <p:cNvPr id="23" name="Textfeld 14">
            <a:extLst>
              <a:ext uri="{FF2B5EF4-FFF2-40B4-BE49-F238E27FC236}">
                <a16:creationId xmlns:a16="http://schemas.microsoft.com/office/drawing/2014/main" id="{94D48685-3D22-01A4-0D1F-85BDB7F15247}"/>
              </a:ext>
            </a:extLst>
          </p:cNvPr>
          <p:cNvSpPr txBox="1"/>
          <p:nvPr/>
        </p:nvSpPr>
        <p:spPr>
          <a:xfrm>
            <a:off x="12105133" y="6378028"/>
            <a:ext cx="51435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828800" hangingPunct="1">
              <a:defRPr/>
            </a:pPr>
            <a:r>
              <a:rPr lang="de-DE" sz="3200" kern="1200">
                <a:solidFill>
                  <a:srgbClr val="494949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rPr>
              <a:t>Green </a:t>
            </a:r>
            <a:r>
              <a:rPr lang="de-DE" sz="3200" kern="1200" err="1">
                <a:solidFill>
                  <a:srgbClr val="494949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rPr>
              <a:t>Finance</a:t>
            </a:r>
            <a:endParaRPr lang="de-AT" sz="3200" kern="1200">
              <a:solidFill>
                <a:srgbClr val="494949"/>
              </a:solidFill>
              <a:latin typeface="Inter" panose="020B0502030000000004" pitchFamily="34" charset="0"/>
              <a:ea typeface="Inter" panose="020B0502030000000004" pitchFamily="34" charset="0"/>
              <a:cs typeface="+mn-cs"/>
            </a:endParaRPr>
          </a:p>
        </p:txBody>
      </p:sp>
      <p:sp>
        <p:nvSpPr>
          <p:cNvPr id="25" name="Textfeld 16">
            <a:extLst>
              <a:ext uri="{FF2B5EF4-FFF2-40B4-BE49-F238E27FC236}">
                <a16:creationId xmlns:a16="http://schemas.microsoft.com/office/drawing/2014/main" id="{8BAF5DFA-3204-4C5E-C621-89A4474DD3F3}"/>
              </a:ext>
            </a:extLst>
          </p:cNvPr>
          <p:cNvSpPr txBox="1"/>
          <p:nvPr/>
        </p:nvSpPr>
        <p:spPr>
          <a:xfrm>
            <a:off x="6593743" y="11281536"/>
            <a:ext cx="5001906" cy="677108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91440" rIns="182880" bIns="91440" rtlCol="0" anchor="t">
            <a:spAutoFit/>
          </a:bodyPr>
          <a:lstStyle/>
          <a:p>
            <a:pPr algn="ctr" defTabSz="1828800" hangingPunct="1">
              <a:defRPr/>
            </a:pPr>
            <a:r>
              <a:rPr lang="de-DE" sz="3200" kern="1200">
                <a:solidFill>
                  <a:srgbClr val="494949"/>
                </a:solidFill>
                <a:latin typeface="Inter"/>
                <a:ea typeface="Inter" panose="020B0502030000000004" pitchFamily="34" charset="0"/>
                <a:cs typeface="+mn-cs"/>
              </a:rPr>
              <a:t>Reporting &amp; Lieferkette</a:t>
            </a:r>
            <a:endParaRPr lang="de-AT" sz="3200" kern="1200">
              <a:solidFill>
                <a:srgbClr val="494949"/>
              </a:solidFill>
              <a:latin typeface="Inter"/>
              <a:ea typeface="Inter" panose="020B0502030000000004" pitchFamily="34" charset="0"/>
              <a:cs typeface="+mn-cs"/>
            </a:endParaRPr>
          </a:p>
        </p:txBody>
      </p:sp>
      <p:sp>
        <p:nvSpPr>
          <p:cNvPr id="27" name="Textfeld 17">
            <a:extLst>
              <a:ext uri="{FF2B5EF4-FFF2-40B4-BE49-F238E27FC236}">
                <a16:creationId xmlns:a16="http://schemas.microsoft.com/office/drawing/2014/main" id="{D1A478DF-300A-77DD-9F57-69D3A903ABCF}"/>
              </a:ext>
            </a:extLst>
          </p:cNvPr>
          <p:cNvSpPr txBox="1"/>
          <p:nvPr/>
        </p:nvSpPr>
        <p:spPr>
          <a:xfrm>
            <a:off x="12197864" y="11027535"/>
            <a:ext cx="5012720" cy="1169551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91440" rIns="182880" bIns="91440" rtlCol="0" anchor="t">
            <a:spAutoFit/>
          </a:bodyPr>
          <a:lstStyle/>
          <a:p>
            <a:pPr algn="ctr" defTabSz="1828800" hangingPunct="1">
              <a:defRPr/>
            </a:pPr>
            <a:r>
              <a:rPr lang="de-DE" sz="3200" kern="1200">
                <a:solidFill>
                  <a:srgbClr val="494949"/>
                </a:solidFill>
                <a:latin typeface="Inter"/>
                <a:ea typeface="+mn-ea"/>
                <a:cs typeface="+mn-cs"/>
              </a:rPr>
              <a:t>Zukunftsfähiges Wirtschaften</a:t>
            </a:r>
            <a:endParaRPr lang="en-US" sz="3600" kern="1200">
              <a:solidFill>
                <a:srgbClr val="494949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feld 19">
            <a:extLst>
              <a:ext uri="{FF2B5EF4-FFF2-40B4-BE49-F238E27FC236}">
                <a16:creationId xmlns:a16="http://schemas.microsoft.com/office/drawing/2014/main" id="{6928969B-F77C-28F4-50FF-62641C31D7A6}"/>
              </a:ext>
            </a:extLst>
          </p:cNvPr>
          <p:cNvSpPr txBox="1"/>
          <p:nvPr/>
        </p:nvSpPr>
        <p:spPr>
          <a:xfrm>
            <a:off x="17346400" y="6378028"/>
            <a:ext cx="51031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828800" hangingPunct="1">
              <a:defRPr/>
            </a:pPr>
            <a:r>
              <a:rPr lang="de-DE" sz="3200" kern="1200">
                <a:solidFill>
                  <a:srgbClr val="494949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rPr>
              <a:t>Klima &amp; Energie</a:t>
            </a:r>
            <a:endParaRPr lang="de-AT" sz="3200" kern="1200">
              <a:solidFill>
                <a:srgbClr val="494949"/>
              </a:solidFill>
              <a:latin typeface="Inter" panose="020B0502030000000004" pitchFamily="34" charset="0"/>
              <a:ea typeface="Inter" panose="020B0502030000000004" pitchFamily="34" charset="0"/>
              <a:cs typeface="+mn-cs"/>
            </a:endParaRPr>
          </a:p>
        </p:txBody>
      </p:sp>
      <p:sp>
        <p:nvSpPr>
          <p:cNvPr id="31" name="Textfeld 24">
            <a:extLst>
              <a:ext uri="{FF2B5EF4-FFF2-40B4-BE49-F238E27FC236}">
                <a16:creationId xmlns:a16="http://schemas.microsoft.com/office/drawing/2014/main" id="{8E712C07-780A-E4F5-F7DC-6FC689C34995}"/>
              </a:ext>
            </a:extLst>
          </p:cNvPr>
          <p:cNvSpPr txBox="1"/>
          <p:nvPr/>
        </p:nvSpPr>
        <p:spPr>
          <a:xfrm>
            <a:off x="1324175" y="11034010"/>
            <a:ext cx="5004490" cy="1169551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91440" rIns="182880" bIns="91440" rtlCol="0" anchor="t">
            <a:spAutoFit/>
          </a:bodyPr>
          <a:lstStyle/>
          <a:p>
            <a:pPr algn="ctr" defTabSz="1828800" hangingPunct="1">
              <a:defRPr/>
            </a:pPr>
            <a:r>
              <a:rPr lang="de-DE" sz="3200" kern="1200">
                <a:solidFill>
                  <a:srgbClr val="494949"/>
                </a:solidFill>
                <a:latin typeface="Inter" panose="020B0502030000000004" pitchFamily="34" charset="0"/>
                <a:ea typeface="+mn-ea"/>
                <a:cs typeface="+mn-cs"/>
              </a:rPr>
              <a:t>Kreislaufwirtschaft &amp; Ressourcen</a:t>
            </a:r>
            <a:endParaRPr lang="de-AT" sz="3200" kern="1200">
              <a:solidFill>
                <a:srgbClr val="494949"/>
              </a:solidFill>
              <a:latin typeface="Inter" panose="020B0502030000000004" pitchFamily="34" charset="0"/>
              <a:ea typeface="+mn-ea"/>
              <a:cs typeface="+mn-cs"/>
            </a:endParaRPr>
          </a:p>
        </p:txBody>
      </p:sp>
      <p:sp>
        <p:nvSpPr>
          <p:cNvPr id="5" name="Textfeld 17">
            <a:extLst>
              <a:ext uri="{FF2B5EF4-FFF2-40B4-BE49-F238E27FC236}">
                <a16:creationId xmlns:a16="http://schemas.microsoft.com/office/drawing/2014/main" id="{E37E74C6-93C6-BCC3-71A7-D36C1C0A9E11}"/>
              </a:ext>
            </a:extLst>
          </p:cNvPr>
          <p:cNvSpPr txBox="1"/>
          <p:nvPr/>
        </p:nvSpPr>
        <p:spPr>
          <a:xfrm>
            <a:off x="17394406" y="11275059"/>
            <a:ext cx="5012720" cy="677108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91440" rIns="182880" bIns="91440" rtlCol="0" anchor="t">
            <a:spAutoFit/>
          </a:bodyPr>
          <a:lstStyle/>
          <a:p>
            <a:pPr algn="ctr" defTabSz="1828800" hangingPunct="1">
              <a:defRPr/>
            </a:pPr>
            <a:r>
              <a:rPr lang="de-DE" sz="3200" kern="1200">
                <a:solidFill>
                  <a:srgbClr val="494949"/>
                </a:solidFill>
                <a:latin typeface="Inter"/>
                <a:ea typeface="+mn-ea"/>
                <a:cs typeface="+mn-cs"/>
              </a:rPr>
              <a:t>Start-ups</a:t>
            </a: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1418352" y="830939"/>
            <a:ext cx="21031200" cy="265112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nter" panose="020B0502030000000004"/>
                <a:ea typeface="+mj-ea"/>
                <a:cs typeface="+mj-cs"/>
              </a:defRPr>
            </a:lvl1pPr>
          </a:lstStyle>
          <a:p>
            <a:r>
              <a:rPr lang="de-AT" sz="7200" dirty="0"/>
              <a:t>Schwerpunktthemen 2025 </a:t>
            </a:r>
          </a:p>
        </p:txBody>
      </p:sp>
    </p:spTree>
    <p:extLst>
      <p:ext uri="{BB962C8B-B14F-4D97-AF65-F5344CB8AC3E}">
        <p14:creationId xmlns:p14="http://schemas.microsoft.com/office/powerpoint/2010/main" val="352153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7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68;p14"/>
          <p:cNvPicPr preferRelativeResize="0"/>
          <p:nvPr/>
        </p:nvPicPr>
        <p:blipFill rotWithShape="1">
          <a:blip r:embed="rId2">
            <a:alphaModFix/>
          </a:blip>
          <a:srcRect l="16980" t="18117" r="18686" b="16773"/>
          <a:stretch/>
        </p:blipFill>
        <p:spPr>
          <a:xfrm>
            <a:off x="21724775" y="7730171"/>
            <a:ext cx="7694342" cy="778718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el 2"/>
          <p:cNvSpPr txBox="1">
            <a:spLocks/>
          </p:cNvSpPr>
          <p:nvPr/>
        </p:nvSpPr>
        <p:spPr>
          <a:xfrm>
            <a:off x="1119482" y="754357"/>
            <a:ext cx="21031200" cy="265112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Inter" panose="020B0502030000000004"/>
                <a:ea typeface="+mj-ea"/>
                <a:cs typeface="+mj-cs"/>
              </a:defRPr>
            </a:lvl1pPr>
          </a:lstStyle>
          <a:p>
            <a:pPr defTabSz="1828800">
              <a:defRPr/>
            </a:pPr>
            <a:r>
              <a:rPr lang="de-AT" sz="7200" b="1" dirty="0">
                <a:solidFill>
                  <a:prstClr val="black"/>
                </a:solidFill>
              </a:rPr>
              <a:t>respACT-Academy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1367780" y="10073841"/>
            <a:ext cx="5628516" cy="707886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/>
          <a:p>
            <a:pPr algn="ctr" defTabSz="1828800" hangingPunct="1">
              <a:defRPr/>
            </a:pPr>
            <a:r>
              <a:rPr lang="de-AT" sz="3400" b="1" kern="1200" dirty="0">
                <a:solidFill>
                  <a:prstClr val="black"/>
                </a:solidFill>
                <a:latin typeface="Inter"/>
                <a:ea typeface="Inter" panose="020B0502030000000004" pitchFamily="34" charset="0"/>
                <a:cs typeface="+mn-cs"/>
              </a:rPr>
              <a:t>Webinare &amp; Workshops</a:t>
            </a:r>
            <a:endParaRPr lang="de-AT" sz="3400" b="1" kern="1200" dirty="0">
              <a:solidFill>
                <a:prstClr val="black"/>
              </a:solidFill>
              <a:latin typeface="Inter" panose="020B0502030000000004" pitchFamily="34" charset="0"/>
              <a:ea typeface="Inter" panose="020B0502030000000004" pitchFamily="34" charset="0"/>
              <a:cs typeface="+mn-cs"/>
            </a:endParaRPr>
          </a:p>
        </p:txBody>
      </p:sp>
      <p:pic>
        <p:nvPicPr>
          <p:cNvPr id="18" name="Grafik 17" descr="Ein Bild, das Mobiliar, Kaffeetisch, Mond, Im Haus enthält.&#10;&#10;Beschreibung automatisch generiert.">
            <a:extLst>
              <a:ext uri="{FF2B5EF4-FFF2-40B4-BE49-F238E27FC236}">
                <a16:creationId xmlns:a16="http://schemas.microsoft.com/office/drawing/2014/main" id="{49BC2A71-B017-A6DC-DFB3-1E661741B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780" y="4247021"/>
            <a:ext cx="5635172" cy="5780314"/>
          </a:xfrm>
          <a:prstGeom prst="rect">
            <a:avLst/>
          </a:prstGeom>
        </p:spPr>
      </p:pic>
      <p:pic>
        <p:nvPicPr>
          <p:cNvPr id="19" name="Grafik 18" descr="Ein Bild, das Blume, Blumentopf, Zimmerpflanze, Floristik enthält.&#10;&#10;Beschreibung automatisch generiert.">
            <a:extLst>
              <a:ext uri="{FF2B5EF4-FFF2-40B4-BE49-F238E27FC236}">
                <a16:creationId xmlns:a16="http://schemas.microsoft.com/office/drawing/2014/main" id="{4EC77A45-1041-ECF1-65F6-2EA71784F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629" y="4212771"/>
            <a:ext cx="5871030" cy="579845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27F59F42-DD40-EF98-D6DF-7BF5A0E4322D}"/>
              </a:ext>
            </a:extLst>
          </p:cNvPr>
          <p:cNvSpPr txBox="1"/>
          <p:nvPr/>
        </p:nvSpPr>
        <p:spPr>
          <a:xfrm>
            <a:off x="3046863" y="10027335"/>
            <a:ext cx="5748794" cy="707886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/>
          <a:p>
            <a:pPr algn="ctr" defTabSz="1828800" hangingPunct="1">
              <a:defRPr/>
            </a:pPr>
            <a:r>
              <a:rPr lang="de-AT" sz="3400" b="1" kern="1200" dirty="0">
                <a:solidFill>
                  <a:prstClr val="black"/>
                </a:solidFill>
                <a:latin typeface="Inter"/>
                <a:ea typeface="Inter" panose="020B0502030000000004" pitchFamily="34" charset="0"/>
                <a:cs typeface="+mn-cs"/>
              </a:rPr>
              <a:t>eLearning-Kurse</a:t>
            </a:r>
          </a:p>
        </p:txBody>
      </p:sp>
    </p:spTree>
    <p:extLst>
      <p:ext uri="{BB962C8B-B14F-4D97-AF65-F5344CB8AC3E}">
        <p14:creationId xmlns:p14="http://schemas.microsoft.com/office/powerpoint/2010/main" val="223689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1505023" y="7688782"/>
            <a:ext cx="6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828800">
              <a:defRPr/>
            </a:pPr>
            <a:endParaRPr lang="ru-RU" altLang="ru-RU" sz="3600" kern="1200">
              <a:solidFill>
                <a:srgbClr val="4472C4"/>
              </a:solidFill>
              <a:ea typeface="+mn-ea"/>
              <a:cs typeface="+mn-cs"/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318756" y="796521"/>
            <a:ext cx="21031200" cy="2651126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008434"/>
                </a:solidFill>
              </a:rPr>
              <a:t>Kommende respACT Veranstaltungen</a:t>
            </a:r>
            <a:endParaRPr lang="de-AT">
              <a:solidFill>
                <a:srgbClr val="008434"/>
              </a:solidFill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505022" y="7970242"/>
            <a:ext cx="17449616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828800" hangingPunct="1">
              <a:lnSpc>
                <a:spcPct val="150000"/>
              </a:lnSpc>
              <a:defRPr/>
            </a:pPr>
            <a:r>
              <a:rPr lang="en-US" sz="3600" b="1" kern="1200" err="1">
                <a:solidFill>
                  <a:prstClr val="black"/>
                </a:solidFill>
                <a:latin typeface="Inter" panose="020B0502030000000004"/>
                <a:ea typeface="+mn-ea"/>
                <a:cs typeface="+mn-cs"/>
              </a:rPr>
              <a:t>csrTAG</a:t>
            </a:r>
            <a:r>
              <a:rPr lang="en-US" sz="3600" b="1" kern="1200">
                <a:solidFill>
                  <a:prstClr val="black"/>
                </a:solidFill>
                <a:latin typeface="Inter" panose="020B0502030000000004"/>
                <a:ea typeface="+mn-ea"/>
                <a:cs typeface="+mn-cs"/>
              </a:rPr>
              <a:t> 2025 – </a:t>
            </a:r>
            <a:r>
              <a:rPr lang="en-US" sz="3600" b="1" kern="1200" err="1">
                <a:solidFill>
                  <a:prstClr val="black"/>
                </a:solidFill>
                <a:latin typeface="Inter" panose="020B0502030000000004"/>
                <a:ea typeface="+mn-ea"/>
                <a:cs typeface="+mn-cs"/>
              </a:rPr>
              <a:t>re:imagine</a:t>
            </a:r>
            <a:r>
              <a:rPr lang="en-US" sz="3600" b="1" kern="1200">
                <a:solidFill>
                  <a:prstClr val="black"/>
                </a:solidFill>
                <a:latin typeface="Inter" panose="020B0502030000000004"/>
                <a:ea typeface="+mn-ea"/>
                <a:cs typeface="+mn-cs"/>
              </a:rPr>
              <a:t> CSR</a:t>
            </a:r>
          </a:p>
          <a:p>
            <a:pPr defTabSz="1828800" hangingPunct="1">
              <a:lnSpc>
                <a:spcPct val="150000"/>
              </a:lnSpc>
              <a:defRPr/>
            </a:pPr>
            <a:r>
              <a:rPr lang="en-US" sz="3200" kern="1200">
                <a:solidFill>
                  <a:srgbClr val="494949"/>
                </a:solidFill>
                <a:latin typeface="Inter" panose="020B0502030000000004"/>
                <a:ea typeface="Inter 1 Bold" panose="020B0604020202020204" charset="0"/>
                <a:cs typeface="+mn-cs"/>
              </a:rPr>
              <a:t>17. September 2025 |</a:t>
            </a:r>
            <a:r>
              <a:rPr lang="de-DE" sz="3200" kern="1200">
                <a:solidFill>
                  <a:srgbClr val="494949"/>
                </a:solidFill>
                <a:latin typeface="Inter" panose="020B0502030000000004"/>
                <a:ea typeface="Inter 1 Bold" panose="020B0604020202020204" charset="0"/>
                <a:cs typeface="+mn-cs"/>
              </a:rPr>
              <a:t> Wien</a:t>
            </a:r>
          </a:p>
          <a:p>
            <a:pPr defTabSz="1828800" hangingPunct="1">
              <a:lnSpc>
                <a:spcPct val="150000"/>
              </a:lnSpc>
              <a:defRPr/>
            </a:pPr>
            <a:r>
              <a:rPr lang="de-DE" sz="3200" kern="1200">
                <a:solidFill>
                  <a:srgbClr val="494949"/>
                </a:solidFill>
                <a:latin typeface="Inter" panose="020B0502030000000004"/>
                <a:ea typeface="Inter 1 Bold" panose="020B0604020202020204" charset="0"/>
                <a:cs typeface="+mn-cs"/>
                <a:sym typeface="Wingdings" panose="05000000000000000000" pitchFamily="2" charset="2"/>
              </a:rPr>
              <a:t> 20 Jahre Jubiläum</a:t>
            </a:r>
            <a:endParaRPr lang="de-DE" sz="3200" kern="1200">
              <a:solidFill>
                <a:srgbClr val="494949"/>
              </a:solidFill>
              <a:latin typeface="Inter" panose="020B0502030000000004"/>
              <a:ea typeface="Inter 1 Bold" panose="020B0604020202020204" charset="0"/>
              <a:cs typeface="+mn-cs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63F128F2-9931-A695-642E-327C5D77CD9F}"/>
              </a:ext>
            </a:extLst>
          </p:cNvPr>
          <p:cNvSpPr txBox="1"/>
          <p:nvPr/>
        </p:nvSpPr>
        <p:spPr>
          <a:xfrm>
            <a:off x="1526188" y="5793054"/>
            <a:ext cx="15955852" cy="1569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828800" hangingPunct="1">
              <a:lnSpc>
                <a:spcPct val="150000"/>
              </a:lnSpc>
              <a:defRPr/>
            </a:pPr>
            <a:r>
              <a:rPr lang="en-US" sz="3600" b="1" kern="1200">
                <a:solidFill>
                  <a:prstClr val="black"/>
                </a:solidFill>
                <a:latin typeface="Inter" panose="020B0502030000000004"/>
                <a:ea typeface="+mn-ea"/>
                <a:cs typeface="+mn-cs"/>
              </a:rPr>
              <a:t>Webinar: </a:t>
            </a:r>
            <a:r>
              <a:rPr lang="en-US" sz="3600" b="1" kern="1200" err="1">
                <a:solidFill>
                  <a:prstClr val="black"/>
                </a:solidFill>
                <a:latin typeface="Inter" panose="020B0502030000000004"/>
                <a:ea typeface="+mn-ea"/>
                <a:cs typeface="+mn-cs"/>
              </a:rPr>
              <a:t>Kreislaufwirtschaft</a:t>
            </a:r>
            <a:endParaRPr lang="en-US" sz="3600" b="1" kern="1200">
              <a:solidFill>
                <a:prstClr val="black"/>
              </a:solidFill>
              <a:latin typeface="Inter" panose="020B0502030000000004"/>
              <a:ea typeface="+mn-ea"/>
              <a:cs typeface="+mn-cs"/>
            </a:endParaRPr>
          </a:p>
          <a:p>
            <a:pPr defTabSz="1828800" hangingPunct="1">
              <a:lnSpc>
                <a:spcPct val="150000"/>
              </a:lnSpc>
              <a:defRPr/>
            </a:pPr>
            <a:r>
              <a:rPr lang="en-US" sz="3200" kern="1200">
                <a:solidFill>
                  <a:srgbClr val="494949"/>
                </a:solidFill>
                <a:latin typeface="Inter" panose="020B0502030000000004"/>
                <a:ea typeface="Inter 1 Bold" panose="020B0604020202020204" charset="0"/>
                <a:cs typeface="+mn-cs"/>
              </a:rPr>
              <a:t>August 2025 |</a:t>
            </a:r>
            <a:r>
              <a:rPr lang="de-DE" sz="3200" kern="1200">
                <a:solidFill>
                  <a:srgbClr val="494949"/>
                </a:solidFill>
                <a:latin typeface="Inter" panose="020B0502030000000004"/>
                <a:ea typeface="Inter 1 Bold" panose="020B0604020202020204" charset="0"/>
                <a:cs typeface="+mn-cs"/>
              </a:rPr>
              <a:t> Zoom 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1AD5DFB1-1567-DA6D-6BE3-0E6E7156EDAF}"/>
              </a:ext>
            </a:extLst>
          </p:cNvPr>
          <p:cNvSpPr txBox="1"/>
          <p:nvPr/>
        </p:nvSpPr>
        <p:spPr>
          <a:xfrm>
            <a:off x="1505022" y="10974390"/>
            <a:ext cx="17449616" cy="1569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828800" hangingPunct="1">
              <a:lnSpc>
                <a:spcPct val="150000"/>
              </a:lnSpc>
              <a:defRPr/>
            </a:pPr>
            <a:r>
              <a:rPr lang="en-US" sz="3600" b="1" kern="1200">
                <a:solidFill>
                  <a:prstClr val="black"/>
                </a:solidFill>
                <a:latin typeface="Inter" panose="020B0502030000000004"/>
                <a:ea typeface="+mn-ea"/>
                <a:cs typeface="+mn-cs"/>
              </a:rPr>
              <a:t>7. </a:t>
            </a:r>
            <a:r>
              <a:rPr lang="en-US" sz="3600" b="1" kern="1200" err="1">
                <a:solidFill>
                  <a:prstClr val="black"/>
                </a:solidFill>
                <a:latin typeface="Inter" panose="020B0502030000000004"/>
                <a:ea typeface="+mn-ea"/>
                <a:cs typeface="+mn-cs"/>
              </a:rPr>
              <a:t>Initiativkreis</a:t>
            </a:r>
            <a:r>
              <a:rPr lang="en-US" sz="3600" b="1" kern="1200">
                <a:solidFill>
                  <a:prstClr val="black"/>
                </a:solidFill>
                <a:latin typeface="Inter" panose="020B0502030000000004"/>
                <a:ea typeface="+mn-ea"/>
                <a:cs typeface="+mn-cs"/>
              </a:rPr>
              <a:t> Tirol</a:t>
            </a:r>
          </a:p>
          <a:p>
            <a:pPr defTabSz="1828800" hangingPunct="1">
              <a:lnSpc>
                <a:spcPct val="150000"/>
              </a:lnSpc>
              <a:defRPr/>
            </a:pPr>
            <a:r>
              <a:rPr lang="en-US" sz="3200" kern="1200">
                <a:solidFill>
                  <a:srgbClr val="494949"/>
                </a:solidFill>
                <a:latin typeface="Inter" panose="020B0502030000000004"/>
                <a:ea typeface="Inter 1 Bold" panose="020B0604020202020204" charset="0"/>
                <a:cs typeface="+mn-cs"/>
              </a:rPr>
              <a:t>03. November 2025 | </a:t>
            </a:r>
            <a:r>
              <a:rPr lang="en-US" sz="3200" kern="1200" err="1">
                <a:solidFill>
                  <a:srgbClr val="494949"/>
                </a:solidFill>
                <a:latin typeface="Inter" panose="020B0502030000000004"/>
                <a:ea typeface="Inter 1 Bold" panose="020B0604020202020204" charset="0"/>
                <a:cs typeface="+mn-cs"/>
              </a:rPr>
              <a:t>Alpenzoo</a:t>
            </a:r>
            <a:r>
              <a:rPr lang="en-US" sz="3200" kern="1200">
                <a:solidFill>
                  <a:srgbClr val="494949"/>
                </a:solidFill>
                <a:latin typeface="Inter" panose="020B0502030000000004"/>
                <a:ea typeface="Inter 1 Bold" panose="020B0604020202020204" charset="0"/>
                <a:cs typeface="+mn-cs"/>
              </a:rPr>
              <a:t> Innsbruck</a:t>
            </a:r>
            <a:endParaRPr lang="de-DE" sz="3200" kern="1200">
              <a:solidFill>
                <a:srgbClr val="494949"/>
              </a:solidFill>
              <a:latin typeface="Inter" panose="020B0502030000000004"/>
              <a:ea typeface="Inter 1 Bold" panose="020B0604020202020204" charset="0"/>
              <a:cs typeface="+mn-cs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4D0409F2-CE56-9D37-2B6E-CA53728B2A62}"/>
              </a:ext>
            </a:extLst>
          </p:cNvPr>
          <p:cNvSpPr txBox="1"/>
          <p:nvPr/>
        </p:nvSpPr>
        <p:spPr>
          <a:xfrm>
            <a:off x="1505020" y="3612887"/>
            <a:ext cx="15955852" cy="1569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828800" hangingPunct="1">
              <a:lnSpc>
                <a:spcPct val="150000"/>
              </a:lnSpc>
              <a:defRPr/>
            </a:pPr>
            <a:r>
              <a:rPr lang="en-US" sz="3600" b="1" kern="1200" dirty="0">
                <a:solidFill>
                  <a:prstClr val="black"/>
                </a:solidFill>
                <a:latin typeface="Inter" panose="020B0502030000000004"/>
                <a:ea typeface="+mn-ea"/>
                <a:cs typeface="+mn-cs"/>
              </a:rPr>
              <a:t>RespACT-Talk </a:t>
            </a:r>
            <a:r>
              <a:rPr lang="en-US" sz="3600" b="1" kern="1200" dirty="0" err="1">
                <a:solidFill>
                  <a:prstClr val="black"/>
                </a:solidFill>
                <a:latin typeface="Inter" panose="020B0502030000000004"/>
                <a:ea typeface="+mn-ea"/>
                <a:cs typeface="+mn-cs"/>
              </a:rPr>
              <a:t>Omnibusverordnung</a:t>
            </a:r>
            <a:r>
              <a:rPr lang="en-US" sz="3600" b="1" kern="1200" dirty="0">
                <a:solidFill>
                  <a:prstClr val="black"/>
                </a:solidFill>
                <a:latin typeface="Inter" panose="020B0502030000000004"/>
                <a:ea typeface="+mn-ea"/>
                <a:cs typeface="+mn-cs"/>
              </a:rPr>
              <a:t> </a:t>
            </a:r>
          </a:p>
          <a:p>
            <a:pPr defTabSz="1828800" hangingPunct="1">
              <a:lnSpc>
                <a:spcPct val="150000"/>
              </a:lnSpc>
              <a:defRPr/>
            </a:pPr>
            <a:r>
              <a:rPr lang="en-US" sz="3200" kern="1200" dirty="0">
                <a:solidFill>
                  <a:srgbClr val="494949"/>
                </a:solidFill>
                <a:latin typeface="Inter" panose="020B0502030000000004"/>
                <a:ea typeface="Inter 1 Bold" panose="020B0604020202020204" charset="0"/>
                <a:cs typeface="+mn-cs"/>
              </a:rPr>
              <a:t>27. </a:t>
            </a:r>
            <a:r>
              <a:rPr lang="en-US" sz="3200" kern="1200" dirty="0" err="1">
                <a:solidFill>
                  <a:srgbClr val="494949"/>
                </a:solidFill>
                <a:latin typeface="Inter" panose="020B0502030000000004"/>
                <a:ea typeface="Inter 1 Bold" panose="020B0604020202020204" charset="0"/>
                <a:cs typeface="+mn-cs"/>
              </a:rPr>
              <a:t>Juni</a:t>
            </a:r>
            <a:r>
              <a:rPr lang="en-US" sz="3200" kern="1200" dirty="0">
                <a:solidFill>
                  <a:srgbClr val="494949"/>
                </a:solidFill>
                <a:latin typeface="Inter" panose="020B0502030000000004"/>
                <a:ea typeface="Inter 1 Bold" panose="020B0604020202020204" charset="0"/>
                <a:cs typeface="+mn-cs"/>
              </a:rPr>
              <a:t> 2025 |</a:t>
            </a:r>
            <a:r>
              <a:rPr lang="de-DE" sz="3200" kern="1200" dirty="0">
                <a:solidFill>
                  <a:srgbClr val="494949"/>
                </a:solidFill>
                <a:latin typeface="Inter" panose="020B0502030000000004"/>
                <a:ea typeface="Inter 1 Bold" panose="020B0604020202020204" charset="0"/>
                <a:cs typeface="+mn-cs"/>
              </a:rPr>
              <a:t> Wien</a:t>
            </a:r>
          </a:p>
        </p:txBody>
      </p:sp>
    </p:spTree>
    <p:extLst>
      <p:ext uri="{BB962C8B-B14F-4D97-AF65-F5344CB8AC3E}">
        <p14:creationId xmlns:p14="http://schemas.microsoft.com/office/powerpoint/2010/main" val="2497335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6"/>
          <p:cNvSpPr txBox="1">
            <a:spLocks/>
          </p:cNvSpPr>
          <p:nvPr/>
        </p:nvSpPr>
        <p:spPr>
          <a:xfrm>
            <a:off x="1510862" y="1033081"/>
            <a:ext cx="21031200" cy="265112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Inter" panose="020B0502030000000004"/>
                <a:ea typeface="+mj-ea"/>
                <a:cs typeface="+mj-cs"/>
              </a:defRPr>
            </a:lvl1pPr>
          </a:lstStyle>
          <a:p>
            <a:pPr defTabSz="1828800">
              <a:defRPr/>
            </a:pPr>
            <a:r>
              <a:rPr lang="de-AT" sz="7200" dirty="0">
                <a:solidFill>
                  <a:prstClr val="white"/>
                </a:solidFill>
              </a:rPr>
              <a:t>respACT-Anmeldeprozess</a:t>
            </a:r>
            <a:endParaRPr lang="en-US" sz="7200" dirty="0">
              <a:solidFill>
                <a:prstClr val="white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2182310091"/>
              </p:ext>
            </p:extLst>
          </p:nvPr>
        </p:nvGraphicFramePr>
        <p:xfrm>
          <a:off x="318053" y="3116912"/>
          <a:ext cx="22390870" cy="10384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Grafi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8423" y="1873881"/>
            <a:ext cx="4647870" cy="4647870"/>
          </a:xfrm>
          <a:prstGeom prst="rect">
            <a:avLst/>
          </a:prstGeom>
          <a:blipFill>
            <a:blip r:embed="rId9">
              <a:alphaModFix amt="20000"/>
            </a:blip>
            <a:stretch>
              <a:fillRect/>
            </a:stretch>
          </a:blipFill>
        </p:spPr>
      </p:pic>
      <p:sp>
        <p:nvSpPr>
          <p:cNvPr id="7" name="Titel 37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</p:spPr>
        <p:txBody>
          <a:bodyPr/>
          <a:lstStyle/>
          <a:p>
            <a:r>
              <a:rPr lang="de-AT" dirty="0"/>
              <a:t>Mitglied werden</a:t>
            </a:r>
          </a:p>
        </p:txBody>
      </p:sp>
    </p:spTree>
    <p:extLst>
      <p:ext uri="{BB962C8B-B14F-4D97-AF65-F5344CB8AC3E}">
        <p14:creationId xmlns:p14="http://schemas.microsoft.com/office/powerpoint/2010/main" val="1248134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Angebote der WKT zum Thema Nachhaltigkeit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85709" y="2769237"/>
            <a:ext cx="23029516" cy="975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endParaRPr lang="de-AT" sz="4000" dirty="0">
              <a:latin typeface="+mj-lt"/>
            </a:endParaRPr>
          </a:p>
          <a:p>
            <a:pPr marL="1360678" lvl="1" indent="-544250">
              <a:spcBef>
                <a:spcPts val="1904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de-AT" sz="3600" dirty="0">
                <a:latin typeface="+mj-lt"/>
              </a:rPr>
              <a:t>Save the date: 12. Nachhaltigkeitsfrühstück – Sustainable Finance am </a:t>
            </a:r>
            <a:r>
              <a:rPr lang="de-AT" sz="3600" b="1" dirty="0">
                <a:latin typeface="+mj-lt"/>
              </a:rPr>
              <a:t>17.10.2025</a:t>
            </a: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endParaRPr lang="de-AT" sz="3200" dirty="0">
              <a:latin typeface="+mj-lt"/>
            </a:endParaRPr>
          </a:p>
          <a:p>
            <a:pPr marL="1360678" lvl="1" indent="-544250">
              <a:spcBef>
                <a:spcPts val="1904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de-AT" sz="3600" b="1" dirty="0">
                <a:latin typeface="+mj-lt"/>
                <a:hlinkClick r:id="rId3"/>
              </a:rPr>
              <a:t>SDG Nachhaltigkeits-Check Tirol</a:t>
            </a:r>
            <a:r>
              <a:rPr lang="de-AT" sz="3600" dirty="0">
                <a:latin typeface="+mj-lt"/>
                <a:hlinkClick r:id="rId3"/>
              </a:rPr>
              <a:t>:</a:t>
            </a:r>
            <a:br>
              <a:rPr lang="de-AT" sz="4000" dirty="0">
                <a:latin typeface="+mj-lt"/>
                <a:hlinkClick r:id="rId3"/>
              </a:rPr>
            </a:br>
            <a:r>
              <a:rPr lang="de-AT" sz="3200" dirty="0">
                <a:latin typeface="+mj-lt"/>
              </a:rPr>
              <a:t>Mit dem „SDG Nachhaltigkeits-Check“ können Unternehmen aller Größen und Branchen ihren Status Quo in Bezug auf Nachhaltigkeit reflektieren und einen Fahrplan entwickeln, um Ihr Unternehmen ökonomisch, ökologisch und sozial nachhaltig aufzustellen.</a:t>
            </a:r>
            <a:br>
              <a:rPr lang="de-AT" sz="3200" dirty="0">
                <a:latin typeface="+mj-lt"/>
              </a:rPr>
            </a:br>
            <a:endParaRPr lang="de-AT" sz="3600" dirty="0">
              <a:latin typeface="+mj-lt"/>
            </a:endParaRPr>
          </a:p>
          <a:p>
            <a:pPr marL="1360678" lvl="1" indent="-544250">
              <a:spcBef>
                <a:spcPts val="1904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de-AT" sz="3600" b="1" dirty="0">
                <a:latin typeface="+mj-lt"/>
                <a:hlinkClick r:id="rId4"/>
              </a:rPr>
              <a:t>Tiroler Beratungsförderung CSR</a:t>
            </a:r>
            <a:r>
              <a:rPr lang="de-AT" sz="3600" dirty="0">
                <a:latin typeface="+mj-lt"/>
              </a:rPr>
              <a:t>: </a:t>
            </a:r>
            <a:br>
              <a:rPr lang="de-AT" sz="4000" dirty="0">
                <a:latin typeface="+mj-lt"/>
              </a:rPr>
            </a:br>
            <a:r>
              <a:rPr lang="de-AT" sz="3200" dirty="0">
                <a:latin typeface="+mj-lt"/>
              </a:rPr>
              <a:t>Die Wirtschaftskammer Tirol bietet ihren Mitgliedern als Service für mehr Nachhaltigkeit im Unternehmen geförderte CSR- und Nachhaltigkeitsberatungen an. Diese werden im Rahmen der Tiroler Beratungsförderung abgewickelt.</a:t>
            </a:r>
          </a:p>
          <a:p>
            <a:pPr marL="816428" lvl="1" indent="0">
              <a:spcBef>
                <a:spcPts val="1904"/>
              </a:spcBef>
              <a:buClr>
                <a:schemeClr val="accent2"/>
              </a:buClr>
            </a:pPr>
            <a:endParaRPr lang="de-AT" sz="3200" dirty="0">
              <a:latin typeface="+mj-lt"/>
            </a:endParaRPr>
          </a:p>
          <a:p>
            <a:pPr marL="1360678" lvl="1" indent="-544250">
              <a:spcBef>
                <a:spcPts val="1904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de-AT" sz="3600" b="1" dirty="0">
                <a:latin typeface="+mj-lt"/>
                <a:hlinkClick r:id="rId5"/>
              </a:rPr>
              <a:t>Gesamtes Serviceangebot </a:t>
            </a:r>
            <a:endParaRPr lang="de-AT" sz="4000" dirty="0">
              <a:latin typeface="+mj-lt"/>
            </a:endParaRPr>
          </a:p>
          <a:p>
            <a:pPr marL="1360678" lvl="1" indent="-544250">
              <a:lnSpc>
                <a:spcPts val="3400"/>
              </a:lnSpc>
              <a:spcBef>
                <a:spcPts val="1904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AT" sz="3174" dirty="0">
              <a:latin typeface="+mj-lt"/>
            </a:endParaRPr>
          </a:p>
          <a:p>
            <a:pPr>
              <a:lnSpc>
                <a:spcPts val="3400"/>
              </a:lnSpc>
            </a:pPr>
            <a:endParaRPr lang="de-AT" sz="1588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0785726"/>
      </p:ext>
    </p:extLst>
  </p:cSld>
  <p:clrMapOvr>
    <a:masterClrMapping/>
  </p:clrMapOvr>
</p:sld>
</file>

<file path=ppt/theme/theme1.xml><?xml version="1.0" encoding="utf-8"?>
<a:theme xmlns:a="http://schemas.openxmlformats.org/drawingml/2006/main" name="1_Profil">
  <a:themeElements>
    <a:clrScheme name="Profil 14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E6EAF0"/>
      </a:accent1>
      <a:accent2>
        <a:srgbClr val="FF0000"/>
      </a:accent2>
      <a:accent3>
        <a:srgbClr val="FFFFFF"/>
      </a:accent3>
      <a:accent4>
        <a:srgbClr val="000000"/>
      </a:accent4>
      <a:accent5>
        <a:srgbClr val="F0F3F6"/>
      </a:accent5>
      <a:accent6>
        <a:srgbClr val="E70000"/>
      </a:accent6>
      <a:hlink>
        <a:srgbClr val="4C5D68"/>
      </a:hlink>
      <a:folHlink>
        <a:srgbClr val="4C5D68"/>
      </a:folHlink>
    </a:clrScheme>
    <a:fontScheme name="Profil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10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000000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11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12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E7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1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E70000"/>
        </a:accent6>
        <a:hlink>
          <a:srgbClr val="4C5D68"/>
        </a:hlink>
        <a:folHlink>
          <a:srgbClr val="4C5D6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14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EAF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0F3F6"/>
        </a:accent5>
        <a:accent6>
          <a:srgbClr val="E70000"/>
        </a:accent6>
        <a:hlink>
          <a:srgbClr val="4C5D68"/>
        </a:hlink>
        <a:folHlink>
          <a:srgbClr val="4C5D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13" id="{85A353DB-7827-4260-B761-6350EB6AA9EC}" vid="{3E8A4382-F321-480C-9CC9-1073F9182D9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ofil">
  <a:themeElements>
    <a:clrScheme name="Profi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6EAF0"/>
      </a:accent1>
      <a:accent2>
        <a:srgbClr val="FF0000"/>
      </a:accent2>
      <a:accent3>
        <a:srgbClr val="8F8F8F"/>
      </a:accent3>
      <a:accent4>
        <a:srgbClr val="707070"/>
      </a:accent4>
      <a:accent5>
        <a:srgbClr val="F0F3F6"/>
      </a:accent5>
      <a:accent6>
        <a:srgbClr val="E70000"/>
      </a:accent6>
      <a:hlink>
        <a:srgbClr val="0000FF"/>
      </a:hlink>
      <a:folHlink>
        <a:srgbClr val="FF00FF"/>
      </a:folHlink>
    </a:clrScheme>
    <a:fontScheme name="Profil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rofi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52400" dist="889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52400" dist="889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52400" dist="762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101600" cap="flat">
          <a:solidFill>
            <a:schemeClr val="accent1"/>
          </a:solidFill>
          <a:prstDash val="solid"/>
          <a:round/>
        </a:ln>
        <a:effectLst>
          <a:outerShdw blurRad="152400" dist="889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93637" tIns="193637" rIns="193637" bIns="193637" numCol="1" spcCol="38100" rtlCol="0" anchor="ctr">
        <a:spAutoFit/>
      </a:bodyPr>
      <a:lstStyle>
        <a:defPPr marL="0" marR="0" indent="0" algn="l" defTabSz="387275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01600" cap="flat">
          <a:solidFill>
            <a:schemeClr val="accent1"/>
          </a:solidFill>
          <a:prstDash val="solid"/>
          <a:round/>
        </a:ln>
        <a:effectLst>
          <a:outerShdw blurRad="152400" dist="762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50800" cap="flat">
          <a:noFill/>
          <a:miter lim="400000"/>
        </a:ln>
        <a:effectLst/>
        <a:sp3d/>
      </a:spPr>
      <a:bodyPr rot="0" spcFirstLastPara="1" vertOverflow="overflow" horzOverflow="overflow" vert="horz" wrap="square" lIns="193637" tIns="193637" rIns="193637" bIns="193637" numCol="1" spcCol="38100" rtlCol="0" anchor="t">
        <a:spAutoFit/>
      </a:bodyPr>
      <a:lstStyle>
        <a:defPPr marL="0" marR="0" indent="0" algn="l" defTabSz="387275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9c39e5-b1a2-418b-88da-a481b350dd8b">
      <Terms xmlns="http://schemas.microsoft.com/office/infopath/2007/PartnerControls"/>
    </lcf76f155ced4ddcb4097134ff3c332f>
    <TaxCatchAll xmlns="88e86a74-1fba-424f-9d9f-31b3b124501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C3818CAE7BBFC4CB6B90CE7F0EE85EE" ma:contentTypeVersion="19" ma:contentTypeDescription="Ein neues Dokument erstellen." ma:contentTypeScope="" ma:versionID="604d6cadbd3bd0304f4799134ebc2226">
  <xsd:schema xmlns:xsd="http://www.w3.org/2001/XMLSchema" xmlns:xs="http://www.w3.org/2001/XMLSchema" xmlns:p="http://schemas.microsoft.com/office/2006/metadata/properties" xmlns:ns2="009c39e5-b1a2-418b-88da-a481b350dd8b" xmlns:ns3="88e86a74-1fba-424f-9d9f-31b3b1245018" targetNamespace="http://schemas.microsoft.com/office/2006/metadata/properties" ma:root="true" ma:fieldsID="1962fc865774cce0694dbcfa01687e0c" ns2:_="" ns3:_="">
    <xsd:import namespace="009c39e5-b1a2-418b-88da-a481b350dd8b"/>
    <xsd:import namespace="88e86a74-1fba-424f-9d9f-31b3b12450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9c39e5-b1a2-418b-88da-a481b350dd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e728674f-2f77-4d23-9fc0-5508239378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e86a74-1fba-424f-9d9f-31b3b124501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78e772c-e5f3-4690-b954-07e4f8947d76}" ma:internalName="TaxCatchAll" ma:showField="CatchAllData" ma:web="88e86a74-1fba-424f-9d9f-31b3b12450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EF9177-862A-41D6-BFAB-DAC60430050D}">
  <ds:schemaRefs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88e86a74-1fba-424f-9d9f-31b3b1245018"/>
    <ds:schemaRef ds:uri="009c39e5-b1a2-418b-88da-a481b350dd8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AF09766-AC1F-49EA-82C1-CB4115CBA8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9c39e5-b1a2-418b-88da-a481b350dd8b"/>
    <ds:schemaRef ds:uri="88e86a74-1fba-424f-9d9f-31b3b12450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4058A7-B123-4150-AC18-583A80A4DE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</Words>
  <Application>Microsoft Office PowerPoint</Application>
  <PresentationFormat>Benutzerdefiniert</PresentationFormat>
  <Paragraphs>86</Paragraphs>
  <Slides>9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9</vt:i4>
      </vt:variant>
    </vt:vector>
  </HeadingPairs>
  <TitlesOfParts>
    <vt:vector size="21" baseType="lpstr">
      <vt:lpstr>Arial</vt:lpstr>
      <vt:lpstr>Brandon Grotesque Bold</vt:lpstr>
      <vt:lpstr>Brandon Grotesque Regular</vt:lpstr>
      <vt:lpstr>Calibri</vt:lpstr>
      <vt:lpstr>Calibri Light</vt:lpstr>
      <vt:lpstr>Inter</vt:lpstr>
      <vt:lpstr>ITC Officina Serif Book</vt:lpstr>
      <vt:lpstr>Times New Roman</vt:lpstr>
      <vt:lpstr>Trebuchet MS</vt:lpstr>
      <vt:lpstr>Wingdings</vt:lpstr>
      <vt:lpstr>1_Profil</vt:lpstr>
      <vt:lpstr>Office</vt:lpstr>
      <vt:lpstr>PowerPoint-Präsentation</vt:lpstr>
      <vt:lpstr>Bildungsgerechtigkeit und soziale Nachhaltigkeit</vt:lpstr>
      <vt:lpstr>PowerPoint-Präsentation</vt:lpstr>
      <vt:lpstr>PowerPoint-Präsentation</vt:lpstr>
      <vt:lpstr>PowerPoint-Präsentation</vt:lpstr>
      <vt:lpstr>PowerPoint-Präsentation</vt:lpstr>
      <vt:lpstr>Kommende respACT Veranstaltungen</vt:lpstr>
      <vt:lpstr>Mitglied werden</vt:lpstr>
      <vt:lpstr>Angebote der WKT zum Thema Nachhaltigkeit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Prototypische Headline für Deckblatt</dc:title>
  <dc:creator>Reichhör Sabine, WKT-JW</dc:creator>
  <cp:lastModifiedBy>Kraft Alexander | WKT</cp:lastModifiedBy>
  <cp:revision>78</cp:revision>
  <cp:lastPrinted>2023-12-04T10:58:30Z</cp:lastPrinted>
  <dcterms:modified xsi:type="dcterms:W3CDTF">2025-06-12T12:15:24Z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0x010100FC3818CAE7BBFC4CB6B90CE7F0EE85EE</vt:lpwstr>
  </property>
  <property fmtid="{D5CDD505-2E9C-101B-9397-08002B2CF9AE}" pid="3" name="MediaServiceImageTags">
    <vt:lpwstr/>
  </property>
</Properties>
</file>