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11"/>
  </p:notesMasterIdLst>
  <p:sldIdLst>
    <p:sldId id="599" r:id="rId2"/>
    <p:sldId id="645" r:id="rId3"/>
    <p:sldId id="634" r:id="rId4"/>
    <p:sldId id="648" r:id="rId5"/>
    <p:sldId id="2145706530" r:id="rId6"/>
    <p:sldId id="2145706527" r:id="rId7"/>
    <p:sldId id="2145706529" r:id="rId8"/>
    <p:sldId id="2145706528" r:id="rId9"/>
    <p:sldId id="652" r:id="rId10"/>
  </p:sldIdLst>
  <p:sldSz cx="24384000" cy="13716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257175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51435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771525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0287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5F7F9"/>
          </a:solidFill>
        </a:fill>
      </a:tcStyle>
    </a:wholeTbl>
    <a:band2H>
      <a:tcTxStyle/>
      <a:tcStyle>
        <a:tcBdr/>
        <a:fill>
          <a:solidFill>
            <a:srgbClr val="FAFBFC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6CACA"/>
          </a:solidFill>
        </a:fill>
      </a:tcStyle>
    </a:wholeTbl>
    <a:band2H>
      <a:tcTxStyle/>
      <a:tcStyle>
        <a:tcBdr/>
        <a:fill>
          <a:solidFill>
            <a:srgbClr val="FA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203200" cap="flat">
              <a:solidFill>
                <a:srgbClr val="000000"/>
              </a:solidFill>
              <a:prstDash val="solid"/>
              <a:round/>
            </a:ln>
          </a:top>
          <a:bottom>
            <a:ln w="1016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1016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round/>
            </a:ln>
          </a:left>
          <a:right>
            <a:ln w="508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solidFill>
                <a:srgbClr val="000000"/>
              </a:solidFill>
              <a:prstDash val="solid"/>
              <a:round/>
            </a:ln>
          </a:insideH>
          <a:insideV>
            <a:ln w="508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round/>
            </a:ln>
          </a:left>
          <a:right>
            <a:ln w="508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solidFill>
                <a:srgbClr val="000000"/>
              </a:solidFill>
              <a:prstDash val="solid"/>
              <a:round/>
            </a:ln>
          </a:insideH>
          <a:insideV>
            <a:ln w="508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round/>
            </a:ln>
          </a:left>
          <a:right>
            <a:ln w="50800" cap="flat">
              <a:solidFill>
                <a:srgbClr val="000000"/>
              </a:solidFill>
              <a:prstDash val="solid"/>
              <a:round/>
            </a:ln>
          </a:right>
          <a:top>
            <a:ln w="2032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solidFill>
                <a:srgbClr val="000000"/>
              </a:solidFill>
              <a:prstDash val="solid"/>
              <a:round/>
            </a:ln>
          </a:insideH>
          <a:insideV>
            <a:ln w="508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round/>
            </a:ln>
          </a:left>
          <a:right>
            <a:ln w="508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016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solidFill>
                <a:srgbClr val="000000"/>
              </a:solidFill>
              <a:prstDash val="solid"/>
              <a:round/>
            </a:ln>
          </a:insideH>
          <a:insideV>
            <a:ln w="508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635" autoAdjust="0"/>
  </p:normalViewPr>
  <p:slideViewPr>
    <p:cSldViewPr snapToGrid="0">
      <p:cViewPr varScale="1">
        <p:scale>
          <a:sx n="39" d="100"/>
          <a:sy n="39" d="100"/>
        </p:scale>
        <p:origin x="15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1pPr>
    <a:lvl2pPr indent="2286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2pPr>
    <a:lvl3pPr indent="4572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3pPr>
    <a:lvl4pPr indent="6858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4pPr>
    <a:lvl5pPr indent="9144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5pPr>
    <a:lvl6pPr indent="11430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6pPr>
    <a:lvl7pPr indent="13716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7pPr>
    <a:lvl8pPr indent="16002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8pPr>
    <a:lvl9pPr indent="18288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353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606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506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97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475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42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940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252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514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lken_unten_hell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6"/>
            <a:ext cx="24384000" cy="132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cubu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57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435" y="4267200"/>
            <a:ext cx="18931467" cy="2743200"/>
          </a:xfrm>
        </p:spPr>
        <p:txBody>
          <a:bodyPr/>
          <a:lstStyle>
            <a:lvl1pPr>
              <a:lnSpc>
                <a:spcPct val="100000"/>
              </a:lnSpc>
              <a:defRPr sz="76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9836" y="7458076"/>
            <a:ext cx="20612099" cy="3200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200"/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9" name="Textfeld 8"/>
          <p:cNvSpPr txBox="1"/>
          <p:nvPr userDrawn="1"/>
        </p:nvSpPr>
        <p:spPr>
          <a:xfrm>
            <a:off x="1629836" y="12799510"/>
            <a:ext cx="9630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700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541" y="11589756"/>
            <a:ext cx="5634907" cy="15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9B3D-AC9B-464B-BF15-C6678C15FAB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472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7530236" y="377827"/>
            <a:ext cx="5338232" cy="116649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1302" y="377827"/>
            <a:ext cx="15612533" cy="116649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B9C1-7A03-49CB-A6A5-18F9BE357EA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8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1F97-9CA2-4281-857B-D5C9BA9A15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429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6EAE-589F-4EA2-947B-57AEFEA69A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206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1301" y="2968627"/>
            <a:ext cx="10464800" cy="9074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382501" y="2968627"/>
            <a:ext cx="10464800" cy="9074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9F24-83F3-4A0B-B9FE-034C8981ED7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70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9AF0D-431F-4F54-913F-FC873B40985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863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D0E6-0E60-46DE-8A8D-7B277E362A3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482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17C0-F623-43A3-94D0-88FF4142F6C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954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212E-EE5A-4416-80B7-EAB8ACB91FB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32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2EE-775F-4367-8900-B213F59A61F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64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alken_unten_hell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2201"/>
            <a:ext cx="24384000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2467" y="377827"/>
            <a:ext cx="21336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1" y="2968627"/>
            <a:ext cx="21336000" cy="907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19200" y="12490450"/>
            <a:ext cx="5283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22B6E24E-E3ED-49DC-8441-1478DEBBC39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0" name="Line 11"/>
          <p:cNvSpPr>
            <a:spLocks noChangeShapeType="1"/>
          </p:cNvSpPr>
          <p:nvPr userDrawn="1"/>
        </p:nvSpPr>
        <p:spPr bwMode="auto">
          <a:xfrm flipH="1">
            <a:off x="0" y="2546350"/>
            <a:ext cx="2438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52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629836" y="12799510"/>
            <a:ext cx="9630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700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663" y="12490450"/>
            <a:ext cx="3948536" cy="10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8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5pPr>
      <a:lvl6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6pPr>
      <a:lvl7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7pPr>
      <a:lvl8pPr marL="2743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8pPr>
      <a:lvl9pPr marL="3657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9pPr>
    </p:titleStyle>
    <p:bodyStyle>
      <a:lvl1pPr marL="939800" indent="-9398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1816100" indent="-873126" algn="l" rtl="0" eaLnBrk="1" fontAlgn="base" hangingPunct="1">
        <a:spcBef>
          <a:spcPct val="20000"/>
        </a:spcBef>
        <a:spcAft>
          <a:spcPct val="0"/>
        </a:spcAft>
        <a:buClr>
          <a:srgbClr val="4C5D68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2pPr>
      <a:lvl3pPr marL="2609850" indent="-79057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4000">
          <a:solidFill>
            <a:schemeClr val="tx1"/>
          </a:solidFill>
          <a:latin typeface="+mn-lt"/>
        </a:defRPr>
      </a:lvl3pPr>
      <a:lvl4pPr marL="3387726" indent="-7747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4000">
          <a:solidFill>
            <a:schemeClr val="tx1"/>
          </a:solidFill>
          <a:latin typeface="+mn-lt"/>
        </a:defRPr>
      </a:lvl4pPr>
      <a:lvl5pPr marL="41878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5pPr>
      <a:lvl6pPr marL="51022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6pPr>
      <a:lvl7pPr marL="60166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7pPr>
      <a:lvl8pPr marL="69310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8pPr>
      <a:lvl9pPr marL="78454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k-nachhaltigkeitsbericht.tiro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ko.at/energie-faq-infos-fuer-unternehmen" TargetMode="External"/><Relationship Id="rId3" Type="http://schemas.openxmlformats.org/officeDocument/2006/relationships/hyperlink" Target="https://ratgeber.wko.at/cgi-bin/expertred/enb.cgi?SHOWMODE=1&amp;WIZARD=ENERGIEEFFIZIENZ&amp;TRAEGER=DEFAULT&amp;BEREICH=SICHER" TargetMode="External"/><Relationship Id="rId7" Type="http://schemas.openxmlformats.org/officeDocument/2006/relationships/hyperlink" Target="https://www.wko.at/nachhaltigkeit/csrd-faq-informationspflicht-nachhaltigkeitsaspek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tgeber.wko.at/nachhaltigkeit/?_ga=2.116466950.128173925.1675684346-1553205718.1675684280&amp;_gac=1.213066272.1675783547.EAIaIQobChMIsZrhltyD_QIVAu7mCh2I0wiVEAAYASAAEgKOWvD_BwE&amp;_gl=1*1fnmwoe*_ga*NzY4ODU4MjMyLjE2OTY0MjE5MTQ.*_ga_TJBEG291F0*MTcwMTI0MTI0OS4zOC4xLjE3MDEyNDMxNDkuMC4wLjA." TargetMode="External"/><Relationship Id="rId5" Type="http://schemas.openxmlformats.org/officeDocument/2006/relationships/hyperlink" Target="https://ratgeber.wko.at/emobilitaet/" TargetMode="External"/><Relationship Id="rId4" Type="http://schemas.openxmlformats.org/officeDocument/2006/relationships/hyperlink" Target="https://schnellcheck.actforclimate.at/calculator" TargetMode="External"/><Relationship Id="rId9" Type="http://schemas.openxmlformats.org/officeDocument/2006/relationships/hyperlink" Target="https://www.wko.at/nachhaltigkeit/haeufige-fragen-eu-lieferkettengeset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nachhaltigkeit/selbstcheck-nachhaltigkeit-vorschrift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wko.at/nachhaltigkeit/nachhaltigkeit-webina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k.esg-portal.a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wko.at/nachhaltigke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tirol/nachhaltigke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rol.wifi.at/kurs/57115x-lehrgang-nachhaltigkeitsmanage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tirol/umwelt-energie/sdg-nachhaltigkeitschec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wko.at/tirol/nachhaltigkeit/gefoerderte-csr-und-nachhaltigkeitsberatung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chhaltigkeit@wktirol.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DAF66-819B-46EF-AB3E-8A8EF8E4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FE0D6B-BB0C-42A3-845D-A7219998D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" y="0"/>
            <a:ext cx="24372199" cy="13715999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1D3E19-1B71-4DA0-B981-A9D78985C4A8}"/>
              </a:ext>
            </a:extLst>
          </p:cNvPr>
          <p:cNvSpPr txBox="1"/>
          <p:nvPr/>
        </p:nvSpPr>
        <p:spPr>
          <a:xfrm>
            <a:off x="5801694" y="9835679"/>
            <a:ext cx="13210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>
                <a:solidFill>
                  <a:srgbClr val="4C5D68"/>
                </a:solidFill>
                <a:ea typeface="+mj-ea"/>
                <a:cs typeface="+mj-cs"/>
              </a:rPr>
              <a:t>ZU GAST bei der Firma </a:t>
            </a:r>
            <a:r>
              <a:rPr lang="de-AT" sz="4000" b="1" dirty="0" err="1">
                <a:solidFill>
                  <a:srgbClr val="4C5D68"/>
                </a:solidFill>
                <a:ea typeface="+mj-ea"/>
                <a:cs typeface="+mj-cs"/>
              </a:rPr>
              <a:t>Fiegl</a:t>
            </a:r>
            <a:r>
              <a:rPr lang="de-AT" sz="4000" b="1" dirty="0">
                <a:solidFill>
                  <a:srgbClr val="4C5D68"/>
                </a:solidFill>
                <a:ea typeface="+mj-ea"/>
                <a:cs typeface="+mj-cs"/>
              </a:rPr>
              <a:t> + Spielberger GmbH</a:t>
            </a:r>
          </a:p>
          <a:p>
            <a:pPr algn="ctr"/>
            <a:r>
              <a:rPr lang="de-AT" sz="4000" b="1" dirty="0">
                <a:solidFill>
                  <a:srgbClr val="4C5D68"/>
                </a:solidFill>
                <a:ea typeface="+mj-ea"/>
                <a:cs typeface="+mj-cs"/>
              </a:rPr>
              <a:t>25. Oktober 2024</a:t>
            </a:r>
            <a:endParaRPr lang="de-AT" sz="4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21BAC4-FA8E-B1FA-AD41-E62719FE7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356" y="816325"/>
            <a:ext cx="6472222" cy="6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Strategischer Schwerpunkt Nachhaltigkeit der WKT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92131" y="2075368"/>
            <a:ext cx="15169192" cy="1206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816428" lvl="1" indent="0">
              <a:spcBef>
                <a:spcPts val="1904"/>
              </a:spcBef>
              <a:buClr>
                <a:schemeClr val="accent2"/>
              </a:buClr>
            </a:pPr>
            <a:r>
              <a:rPr lang="de-AT" sz="4000" b="1" dirty="0">
                <a:latin typeface="+mj-lt"/>
              </a:rPr>
              <a:t>Die nachhaltige Transformation begleiten (2024-2026)</a:t>
            </a:r>
          </a:p>
          <a:p>
            <a:pPr marL="816428" lvl="1">
              <a:spcBef>
                <a:spcPts val="1904"/>
              </a:spcBef>
              <a:buClr>
                <a:schemeClr val="accent2"/>
              </a:buClr>
            </a:pPr>
            <a:r>
              <a:rPr lang="de-AT" sz="3500" b="1" dirty="0">
                <a:latin typeface="+mj-lt"/>
              </a:rPr>
              <a:t>ZIEL 1 intern: 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Nachhaltigkeit in der Wirtschaftskammer Tirol leben. Die </a:t>
            </a:r>
            <a:r>
              <a:rPr lang="de-AT" sz="3500" dirty="0" err="1">
                <a:latin typeface="+mj-lt"/>
              </a:rPr>
              <a:t>Mitarbeiter:innen</a:t>
            </a:r>
            <a:r>
              <a:rPr lang="de-AT" sz="3500" dirty="0">
                <a:latin typeface="+mj-lt"/>
              </a:rPr>
              <a:t> verfügen über Basis-</a:t>
            </a:r>
            <a:r>
              <a:rPr lang="de-AT" sz="3500" dirty="0" err="1">
                <a:latin typeface="+mj-lt"/>
              </a:rPr>
              <a:t>Know-How</a:t>
            </a:r>
            <a:r>
              <a:rPr lang="de-AT" sz="3500" dirty="0">
                <a:latin typeface="+mj-lt"/>
              </a:rPr>
              <a:t> im Bereich Nachhaltigkeit. 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Die Wirtschaftskammer Tirol lebt und kommuniziert das 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Thema Nachhaltigkeit auch nach außen. </a:t>
            </a:r>
          </a:p>
          <a:p>
            <a:pPr marL="816428" lvl="1">
              <a:spcBef>
                <a:spcPts val="1904"/>
              </a:spcBef>
              <a:buClr>
                <a:schemeClr val="accent2"/>
              </a:buClr>
            </a:pPr>
            <a:r>
              <a:rPr lang="de-AT" sz="3500" b="1" dirty="0">
                <a:latin typeface="+mj-lt"/>
              </a:rPr>
              <a:t>ZIEL 2 extern: 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Wir begleiten und unterstützen bei der Implementierung von Nachhaltigkeitsstrategien (wirtschaftlich, sozial, ökologisch).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Durch Information, Aus- und Weiterbildung und Austausch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begleiten wir Unternehmen dabei, 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das Thema Nachhaltigkeit anhand unserer 6 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Serviceschwerpunkte in ihrem betrieblichen Kontext</a:t>
            </a:r>
            <a:br>
              <a:rPr lang="de-AT" sz="3500" dirty="0">
                <a:latin typeface="+mj-lt"/>
              </a:rPr>
            </a:br>
            <a:r>
              <a:rPr lang="de-AT" sz="3500" dirty="0">
                <a:latin typeface="+mj-lt"/>
              </a:rPr>
              <a:t>umzusetzen. </a:t>
            </a:r>
            <a:br>
              <a:rPr lang="de-AT" sz="3500" dirty="0">
                <a:latin typeface="+mj-lt"/>
              </a:rPr>
            </a:b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 indent="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3174" dirty="0"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A19098-BD16-94E5-CBAE-A79483815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810" y="4404450"/>
            <a:ext cx="9384059" cy="628629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CE74F1B-B04C-A583-82E3-BD1207C96EB7}"/>
              </a:ext>
            </a:extLst>
          </p:cNvPr>
          <p:cNvSpPr txBox="1"/>
          <p:nvPr/>
        </p:nvSpPr>
        <p:spPr>
          <a:xfrm>
            <a:off x="15136485" y="10994301"/>
            <a:ext cx="1070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500" dirty="0">
                <a:hlinkClick r:id="rId4"/>
              </a:rPr>
              <a:t>www.wk-nachhaltigkeitsbericht.tirol</a:t>
            </a:r>
            <a:r>
              <a:rPr lang="de-AT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18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Serviceschwerpunkte der WKT zur Nachhaltigkeit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21792" y="2585322"/>
            <a:ext cx="20139795" cy="380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07E74C-BEFF-6A4E-B643-219D33EB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3047467"/>
            <a:ext cx="13773149" cy="91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8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Angebote der WKÖ zum Thema Nachhaltigkeit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6237" y="2251077"/>
            <a:ext cx="23631525" cy="1266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Online Ratgeber zu den Themen: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  <a:hlinkClick r:id="rId3"/>
              </a:rPr>
              <a:t>Energie</a:t>
            </a:r>
            <a:r>
              <a:rPr lang="de-AT" sz="4000" dirty="0">
                <a:latin typeface="+mj-lt"/>
              </a:rPr>
              <a:t>: Einsparungspotenziale identifizieren und umsetzen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  <a:hlinkClick r:id="rId4"/>
              </a:rPr>
              <a:t>CO2 Schnellcheck</a:t>
            </a:r>
            <a:r>
              <a:rPr lang="de-AT" sz="4000" dirty="0">
                <a:latin typeface="+mj-lt"/>
              </a:rPr>
              <a:t>: Betriebliches CO2-Einsparpotenzial entdecken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  <a:hlinkClick r:id="rId5"/>
              </a:rPr>
              <a:t>E-Mobilität:</a:t>
            </a:r>
            <a:r>
              <a:rPr lang="de-AT" sz="4000" dirty="0">
                <a:latin typeface="+mj-lt"/>
              </a:rPr>
              <a:t>  Infos und Tipps zu Umstellung, Infrastruktur und Energiebedarf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  <a:hlinkClick r:id="rId6"/>
              </a:rPr>
              <a:t>Nachhaltigkeit</a:t>
            </a:r>
            <a:r>
              <a:rPr lang="de-AT" sz="4000" dirty="0">
                <a:latin typeface="+mj-lt"/>
              </a:rPr>
              <a:t>: Aktuellen Nachhaltigkeitsstatus evaluieren und verbessern: </a:t>
            </a:r>
            <a:br>
              <a:rPr lang="de-AT" sz="4000" dirty="0">
                <a:latin typeface="+mj-lt"/>
              </a:rPr>
            </a:b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    Fassen Sie zusammen, welche Maßnahmen Ihr Unternehmen bereits umgesetzt hat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    Lassen Sie sich inspirieren, welche Maßnahmen Sie noch umsetzen könnten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    Erstellen Sie eine Checkliste mit konkreten Verantwortlichkeiten und Terminen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    Erhalten Sie weiterführende Empfehlungen</a:t>
            </a: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FAQs: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CSRD: </a:t>
            </a:r>
            <a:r>
              <a:rPr lang="de-AT" sz="4000" dirty="0">
                <a:latin typeface="+mj-lt"/>
                <a:hlinkClick r:id="rId7"/>
              </a:rPr>
              <a:t>https://www.wko.at/nachhaltigkeit/csrd-faq-informationspflicht-nachhaltigkeitsaspekte</a:t>
            </a:r>
            <a:r>
              <a:rPr lang="de-AT" sz="4000" dirty="0">
                <a:latin typeface="+mj-lt"/>
              </a:rPr>
              <a:t>   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Energie: </a:t>
            </a:r>
            <a:r>
              <a:rPr lang="de-AT" sz="4000" dirty="0">
                <a:latin typeface="+mj-lt"/>
                <a:hlinkClick r:id="rId8"/>
              </a:rPr>
              <a:t>https://www.wko.at/energie-faq-infos-fuer-unternehmen</a:t>
            </a:r>
            <a:r>
              <a:rPr lang="de-AT" sz="4000" dirty="0">
                <a:latin typeface="+mj-lt"/>
              </a:rPr>
              <a:t> 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CSDDD: </a:t>
            </a:r>
            <a:r>
              <a:rPr lang="de-AT" sz="4000" dirty="0">
                <a:latin typeface="+mj-lt"/>
                <a:hlinkClick r:id="rId9"/>
              </a:rPr>
              <a:t>https://www.wko.at/nachhaltigkeit/haeufige-fragen-eu-lieferkettengesetz</a:t>
            </a:r>
            <a:r>
              <a:rPr lang="de-AT" sz="4000" dirty="0">
                <a:latin typeface="+mj-lt"/>
              </a:rPr>
              <a:t> </a:t>
            </a:r>
            <a:br>
              <a:rPr lang="de-AT" sz="4000" dirty="0">
                <a:latin typeface="+mj-lt"/>
              </a:rPr>
            </a:b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51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Angebote der WKÖ zum Thema Nachhaltigkeit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00025" y="2585322"/>
            <a:ext cx="23631525" cy="1253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  <a:hlinkClick r:id="rId3"/>
              </a:rPr>
              <a:t>Selbstcheck für Nachhaltigkeitsvorschriften</a:t>
            </a:r>
            <a:r>
              <a:rPr lang="de-AT" sz="4000" dirty="0">
                <a:latin typeface="+mj-lt"/>
              </a:rPr>
              <a:t>: Herausfinden, welche Anforderungen für nachhaltiges Wirtschaften Ihr Unternehmen erfüllen muss: </a:t>
            </a:r>
            <a:br>
              <a:rPr lang="de-AT" sz="4000" dirty="0">
                <a:latin typeface="+mj-lt"/>
              </a:rPr>
            </a:b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    Welche Verpflichtungen betreffen Ihr Unternehmen direkt?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    Welche Regelungen können Ihr Unternehmen indirekt betreffen bzw. welche freiwilligen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    Maßnahmen können Sie in diesem Fall ergreifen?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    Welche Regeln müssen Sie bei der Nachhaltigkeitskommunikation beachten?</a:t>
            </a:r>
            <a:br>
              <a:rPr lang="de-AT" sz="4000" dirty="0">
                <a:latin typeface="+mj-lt"/>
              </a:rPr>
            </a:b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 err="1">
                <a:latin typeface="+mj-lt"/>
              </a:rPr>
              <a:t>Webinarreihen</a:t>
            </a:r>
            <a:r>
              <a:rPr lang="de-AT" sz="4000" b="1" dirty="0">
                <a:latin typeface="+mj-lt"/>
              </a:rPr>
              <a:t> zum Nachschauen: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  <a:hlinkClick r:id="rId4"/>
              </a:rPr>
              <a:t>https://www.wko.at/nachhaltigkeit/nachhaltigkeit-webinare</a:t>
            </a:r>
            <a:r>
              <a:rPr lang="de-AT" sz="4000" dirty="0">
                <a:latin typeface="+mj-lt"/>
              </a:rPr>
              <a:t> </a:t>
            </a:r>
            <a:br>
              <a:rPr lang="de-AT" sz="4000" dirty="0">
                <a:latin typeface="+mj-lt"/>
              </a:rPr>
            </a:br>
            <a:br>
              <a:rPr lang="de-AT" sz="4000" dirty="0">
                <a:latin typeface="+mj-lt"/>
              </a:rPr>
            </a:b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0E9A23-DA1B-2DE6-4A72-EAC6D4954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7775" y="8063543"/>
            <a:ext cx="6934200" cy="42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Angebote der WKÖ zum Thema Nachhaltigkeit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21792" y="2585322"/>
            <a:ext cx="23066883" cy="914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Klimabilanztool und Klimaindikator</a:t>
            </a:r>
            <a:r>
              <a:rPr lang="de-AT" sz="4000" dirty="0">
                <a:latin typeface="+mj-lt"/>
              </a:rPr>
              <a:t>: </a:t>
            </a:r>
            <a:r>
              <a:rPr lang="de-AT" sz="4000" dirty="0">
                <a:latin typeface="+mj-lt"/>
                <a:hlinkClick r:id="rId3"/>
              </a:rPr>
              <a:t>https://wk.esg-portal.at/</a:t>
            </a:r>
            <a:r>
              <a:rPr lang="de-AT" sz="4000" dirty="0">
                <a:latin typeface="+mj-lt"/>
              </a:rPr>
              <a:t> 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Betriebliche Klimabilanz erstellen und den Überblick über Meilensteine behalten:</a:t>
            </a:r>
            <a:br>
              <a:rPr lang="de-AT" sz="4000" dirty="0">
                <a:latin typeface="+mj-lt"/>
              </a:rPr>
            </a:b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Sammeln Sie alle verfügbaren Daten für die Bereiche Energie, Mobilität &amp; Transport, Materialien und Abfall in einer Datenbank.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Erhalten Sie per Mausklick eine strukturierte Auswertung inklusive grafischer Darstellungen.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Erfahren Sie, wie viel Treibhausgasemissionen pro Jahr in Ihrem Betrieb eingespart werden müssten, um bis 2040 klimaneutral zu sein.</a:t>
            </a:r>
          </a:p>
          <a:p>
            <a:pPr marL="816428" lvl="1" indent="0"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Weitere Services</a:t>
            </a:r>
            <a:r>
              <a:rPr lang="de-AT" sz="4000" dirty="0">
                <a:latin typeface="+mj-lt"/>
              </a:rPr>
              <a:t>: </a:t>
            </a:r>
            <a:r>
              <a:rPr lang="de-AT" sz="4000" dirty="0">
                <a:latin typeface="+mj-lt"/>
                <a:hlinkClick r:id="rId4"/>
              </a:rPr>
              <a:t>www.wko.at/nachhaltigkeit</a:t>
            </a:r>
            <a:r>
              <a:rPr lang="de-AT" sz="4000" dirty="0">
                <a:latin typeface="+mj-lt"/>
              </a:rPr>
              <a:t>  </a:t>
            </a: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AC609F-88D9-C81A-2CA8-DF083FD18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3649" y="7763841"/>
            <a:ext cx="10192126" cy="43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9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Angebote der WKT zum Thema Nachhaltigkeit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7242" y="2784366"/>
            <a:ext cx="23029516" cy="1509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dirty="0">
                <a:latin typeface="+mj-lt"/>
              </a:rPr>
              <a:t>Veranstaltungen, Seminare und Infos allgemein: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  <a:hlinkClick r:id="rId3"/>
              </a:rPr>
              <a:t>https://www.wko.at/tirol/nachhaltigkeit</a:t>
            </a:r>
            <a:br>
              <a:rPr lang="de-AT" sz="4000" dirty="0">
                <a:latin typeface="+mj-lt"/>
              </a:rPr>
            </a:b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dirty="0">
                <a:latin typeface="+mj-lt"/>
              </a:rPr>
              <a:t>WIFI Aus- und Weiterbildungsangebot: </a:t>
            </a:r>
            <a:br>
              <a:rPr lang="de-AT" sz="4000">
                <a:latin typeface="+mj-lt"/>
              </a:rPr>
            </a:br>
            <a:r>
              <a:rPr lang="de-AT" sz="4000">
                <a:latin typeface="+mj-lt"/>
                <a:hlinkClick r:id="rId4"/>
              </a:rPr>
              <a:t>https://www.tirol.wifi.at/kurs/57115x-lehrgang-nachhaltigkeitsmanagement</a:t>
            </a:r>
            <a:r>
              <a:rPr lang="de-AT" sz="4000">
                <a:latin typeface="+mj-lt"/>
              </a:rPr>
              <a:t> </a:t>
            </a:r>
            <a:endParaRPr lang="de-AT" sz="4000" dirty="0">
              <a:latin typeface="+mj-lt"/>
            </a:endParaRPr>
          </a:p>
          <a:p>
            <a:pPr marL="816428" lvl="6" indent="0">
              <a:spcBef>
                <a:spcPts val="1904"/>
              </a:spcBef>
              <a:buClr>
                <a:schemeClr val="accent2"/>
              </a:buClr>
            </a:pPr>
            <a:r>
              <a:rPr lang="de-AT" sz="4000" dirty="0">
                <a:latin typeface="+mj-lt"/>
              </a:rPr>
              <a:t>    Wie setze ich Nachhaltigkeitsprojekte um?</a:t>
            </a:r>
          </a:p>
          <a:p>
            <a:pPr marL="816428" lvl="6" indent="0">
              <a:spcBef>
                <a:spcPts val="1904"/>
              </a:spcBef>
              <a:buClr>
                <a:schemeClr val="accent2"/>
              </a:buClr>
            </a:pPr>
            <a:r>
              <a:rPr lang="de-AT" sz="4000" dirty="0">
                <a:latin typeface="+mj-lt"/>
              </a:rPr>
              <a:t>    Wie sichere ich verantwortungsvolles Handeln meiner Partner entlang der Lieferkette?</a:t>
            </a:r>
          </a:p>
          <a:p>
            <a:pPr marL="816428" lvl="6" indent="0">
              <a:spcBef>
                <a:spcPts val="1904"/>
              </a:spcBef>
              <a:buClr>
                <a:schemeClr val="accent2"/>
              </a:buClr>
            </a:pPr>
            <a:r>
              <a:rPr lang="de-AT" sz="4000" dirty="0">
                <a:latin typeface="+mj-lt"/>
              </a:rPr>
              <a:t>    Wie kann ich dadurch meine Wettbewerbsfähigkeit steigern?</a:t>
            </a:r>
          </a:p>
          <a:p>
            <a:pPr marL="816428" lvl="6" indent="0">
              <a:spcBef>
                <a:spcPts val="1904"/>
              </a:spcBef>
              <a:buClr>
                <a:schemeClr val="accent2"/>
              </a:buClr>
            </a:pPr>
            <a:r>
              <a:rPr lang="de-AT" sz="4000" dirty="0">
                <a:latin typeface="+mj-lt"/>
              </a:rPr>
              <a:t>    Was bedeutet Kreislaufwirtschaft?</a:t>
            </a:r>
          </a:p>
          <a:p>
            <a:pPr marL="816428" lvl="6" indent="0">
              <a:spcBef>
                <a:spcPts val="1904"/>
              </a:spcBef>
              <a:buClr>
                <a:schemeClr val="accent2"/>
              </a:buClr>
            </a:pPr>
            <a:r>
              <a:rPr lang="de-AT" sz="4000" dirty="0">
                <a:latin typeface="+mj-lt"/>
              </a:rPr>
              <a:t>    Was sind </a:t>
            </a:r>
            <a:r>
              <a:rPr lang="de-AT" sz="4000" dirty="0" err="1">
                <a:latin typeface="+mj-lt"/>
              </a:rPr>
              <a:t>Sustainable</a:t>
            </a:r>
            <a:r>
              <a:rPr lang="de-AT" sz="4000" dirty="0">
                <a:latin typeface="+mj-lt"/>
              </a:rPr>
              <a:t> Development Goals - und wie erreiche ich sie?</a:t>
            </a: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816428" lvl="1" indent="0"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279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Angebote der WKT zum Thema Nachhaltigkeit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7242" y="2251077"/>
            <a:ext cx="23029516" cy="896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  <a:hlinkClick r:id="rId3"/>
              </a:rPr>
              <a:t>SDG Nachhaltigkeits-Check Tirol</a:t>
            </a:r>
            <a:r>
              <a:rPr lang="de-AT" sz="4000" dirty="0">
                <a:latin typeface="+mj-lt"/>
                <a:hlinkClick r:id="rId3"/>
              </a:rPr>
              <a:t>: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Mit dem „SDG Nachhaltigkeits-Check“ können Unternehmen aller Größen und Branchen ihren Status Quo in Bezug auf Nachhaltigkeit reflektieren und einen Fahrplan entwickeln, um Ihr Unternehmen ökonomisch, ökologisch und sozial nachhaltig aufzustellen.</a:t>
            </a: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  <a:hlinkClick r:id="rId4"/>
              </a:rPr>
              <a:t>Tiroler Beratungsförderung CSR</a:t>
            </a:r>
            <a:r>
              <a:rPr lang="de-AT" sz="4000" dirty="0">
                <a:latin typeface="+mj-lt"/>
              </a:rPr>
              <a:t>: 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Die Wirtschaftskammer Tirol bietet in Kooperation mit dem Land Tirol ihren Mitgliedern als Service für mehr Nachhaltigkeit im Unternehmen geförderte CSR- und Nachhaltigkeitsberatungen an. Diese werden im Rahmen der Tiroler Beratungsförderung abgewickelt.</a:t>
            </a: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E2F507-7E92-D897-0937-22D2B56A1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529" y="8172450"/>
            <a:ext cx="13408796" cy="43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8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Anregungen, Wünsche, Fragen?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21792" y="2585322"/>
            <a:ext cx="20139795" cy="380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4341A-3736-63A5-A6BC-3B8FF578FC8F}"/>
              </a:ext>
            </a:extLst>
          </p:cNvPr>
          <p:cNvSpPr txBox="1"/>
          <p:nvPr/>
        </p:nvSpPr>
        <p:spPr>
          <a:xfrm>
            <a:off x="6434341" y="11428906"/>
            <a:ext cx="11532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b="1" dirty="0">
                <a:hlinkClick r:id="rId3"/>
              </a:rPr>
              <a:t>nachhaltigkeit@wktirol.at</a:t>
            </a:r>
            <a:r>
              <a:rPr lang="de-AT" sz="3600" b="1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07DFBB-F6A9-FA27-5C74-8D9409A2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467" y="3989019"/>
            <a:ext cx="13287489" cy="66825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316DDE-FCBA-F4A0-13D4-0E0E6DB69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6964" y="3989019"/>
            <a:ext cx="9869277" cy="68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5179"/>
      </p:ext>
    </p:extLst>
  </p:cSld>
  <p:clrMapOvr>
    <a:masterClrMapping/>
  </p:clrMapOvr>
</p:sld>
</file>

<file path=ppt/theme/theme1.xml><?xml version="1.0" encoding="utf-8"?>
<a:theme xmlns:a="http://schemas.openxmlformats.org/drawingml/2006/main" name="1_Profil">
  <a:themeElements>
    <a:clrScheme name="Profil 14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EAF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0F3F6"/>
      </a:accent5>
      <a:accent6>
        <a:srgbClr val="E70000"/>
      </a:accent6>
      <a:hlink>
        <a:srgbClr val="4C5D68"/>
      </a:hlink>
      <a:folHlink>
        <a:srgbClr val="4C5D68"/>
      </a:folHlink>
    </a:clrScheme>
    <a:fontScheme name="Profi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EAF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0F3F6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3" id="{85A353DB-7827-4260-B761-6350EB6AA9EC}" vid="{3E8A4382-F321-480C-9CC9-1073F9182D98}"/>
    </a:ext>
  </a:extLst>
</a:theme>
</file>

<file path=ppt/theme/theme2.xml><?xml version="1.0" encoding="utf-8"?>
<a:theme xmlns:a="http://schemas.openxmlformats.org/drawingml/2006/main" name="Profil">
  <a:themeElements>
    <a:clrScheme name="Profi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6EAF0"/>
      </a:accent1>
      <a:accent2>
        <a:srgbClr val="FF0000"/>
      </a:accent2>
      <a:accent3>
        <a:srgbClr val="8F8F8F"/>
      </a:accent3>
      <a:accent4>
        <a:srgbClr val="707070"/>
      </a:accent4>
      <a:accent5>
        <a:srgbClr val="F0F3F6"/>
      </a:accent5>
      <a:accent6>
        <a:srgbClr val="E70000"/>
      </a:accent6>
      <a:hlink>
        <a:srgbClr val="0000FF"/>
      </a:hlink>
      <a:folHlink>
        <a:srgbClr val="FF00FF"/>
      </a:folHlink>
    </a:clrScheme>
    <a:fontScheme name="Profi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ofi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52400" dist="889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52400" dist="889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52400" dist="762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01600" cap="flat">
          <a:solidFill>
            <a:schemeClr val="accent1"/>
          </a:solidFill>
          <a:prstDash val="solid"/>
          <a:round/>
        </a:ln>
        <a:effectLst>
          <a:outerShdw blurRad="152400" dist="889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93637" tIns="193637" rIns="193637" bIns="193637" numCol="1" spcCol="38100" rtlCol="0" anchor="ctr">
        <a:spAutoFit/>
      </a:bodyPr>
      <a:lstStyle>
        <a:defPPr marL="0" marR="0" indent="0" algn="l" defTabSz="387275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1600" cap="flat">
          <a:solidFill>
            <a:schemeClr val="accent1"/>
          </a:solidFill>
          <a:prstDash val="solid"/>
          <a:round/>
        </a:ln>
        <a:effectLst>
          <a:outerShdw blurRad="152400" dist="762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50800" cap="flat">
          <a:noFill/>
          <a:miter lim="400000"/>
        </a:ln>
        <a:effectLst/>
        <a:sp3d/>
      </a:spPr>
      <a:bodyPr rot="0" spcFirstLastPara="1" vertOverflow="overflow" horzOverflow="overflow" vert="horz" wrap="square" lIns="193637" tIns="193637" rIns="193637" bIns="193637" numCol="1" spcCol="38100" rtlCol="0" anchor="t">
        <a:spAutoFit/>
      </a:bodyPr>
      <a:lstStyle>
        <a:defPPr marL="0" marR="0" indent="0" algn="l" defTabSz="387275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Benutzerdefiniert</PresentationFormat>
  <Paragraphs>62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ITC Officina Serif Book</vt:lpstr>
      <vt:lpstr>Times New Roman</vt:lpstr>
      <vt:lpstr>Trebuchet MS</vt:lpstr>
      <vt:lpstr>Wingdings</vt:lpstr>
      <vt:lpstr>1_Profil</vt:lpstr>
      <vt:lpstr>PowerPoint-Präsentation</vt:lpstr>
      <vt:lpstr>Strategischer Schwerpunkt Nachhaltigkeit der WKT</vt:lpstr>
      <vt:lpstr>Serviceschwerpunkte der WKT zur Nachhaltigkeit</vt:lpstr>
      <vt:lpstr>Angebote der WKÖ zum Thema Nachhaltigkeit</vt:lpstr>
      <vt:lpstr>Angebote der WKÖ zum Thema Nachhaltigkeit</vt:lpstr>
      <vt:lpstr>Angebote der WKÖ zum Thema Nachhaltigkeit</vt:lpstr>
      <vt:lpstr>Angebote der WKT zum Thema Nachhaltigkeit</vt:lpstr>
      <vt:lpstr>Angebote der WKT zum Thema Nachhaltigkeit</vt:lpstr>
      <vt:lpstr>Anregungen, Wünsche, Fragen?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Prototypische Headline für Deckblatt</dc:title>
  <dc:creator>Reichhör Sabine, WKT-JW</dc:creator>
  <cp:lastModifiedBy>Stofner Désirée | WKT</cp:lastModifiedBy>
  <cp:revision>83</cp:revision>
  <cp:lastPrinted>2023-12-04T10:58:30Z</cp:lastPrinted>
  <dcterms:modified xsi:type="dcterms:W3CDTF">2024-10-24T13:54:33Z</dcterms:modified>
</cp:coreProperties>
</file>