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6"/>
  </p:notesMasterIdLst>
  <p:sldIdLst>
    <p:sldId id="599" r:id="rId2"/>
    <p:sldId id="645" r:id="rId3"/>
    <p:sldId id="2145706531" r:id="rId4"/>
    <p:sldId id="652" r:id="rId5"/>
  </p:sldIdLst>
  <p:sldSz cx="24384000" cy="13716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257175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51435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771525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0287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38727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5F7F9"/>
          </a:solidFill>
        </a:fill>
      </a:tcStyle>
    </a:wholeTbl>
    <a:band2H>
      <a:tcTxStyle/>
      <a:tcStyle>
        <a:tcBdr/>
        <a:fill>
          <a:solidFill>
            <a:srgbClr val="FAFBFC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6CACA"/>
          </a:solidFill>
        </a:fill>
      </a:tcStyle>
    </a:wholeTbl>
    <a:band2H>
      <a:tcTxStyle/>
      <a:tcStyle>
        <a:tcBdr/>
        <a:fill>
          <a:solidFill>
            <a:srgbClr val="FA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203200" cap="flat">
              <a:solidFill>
                <a:srgbClr val="000000"/>
              </a:solidFill>
              <a:prstDash val="solid"/>
              <a:round/>
            </a:ln>
          </a:top>
          <a:bottom>
            <a:ln w="1016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1016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52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2032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round/>
            </a:ln>
          </a:left>
          <a:right>
            <a:ln w="508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01600" cap="flat">
              <a:solidFill>
                <a:srgbClr val="000000"/>
              </a:solidFill>
              <a:prstDash val="solid"/>
              <a:round/>
            </a:ln>
          </a:bottom>
          <a:insideH>
            <a:ln w="50800" cap="flat">
              <a:solidFill>
                <a:srgbClr val="000000"/>
              </a:solidFill>
              <a:prstDash val="solid"/>
              <a:round/>
            </a:ln>
          </a:insideH>
          <a:insideV>
            <a:ln w="508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3" autoAdjust="0"/>
  </p:normalViewPr>
  <p:slideViewPr>
    <p:cSldViewPr snapToGrid="0">
      <p:cViewPr varScale="1">
        <p:scale>
          <a:sx n="51" d="100"/>
          <a:sy n="5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1pPr>
    <a:lvl2pPr indent="2286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2pPr>
    <a:lvl3pPr indent="4572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3pPr>
    <a:lvl4pPr indent="6858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4pPr>
    <a:lvl5pPr indent="9144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5pPr>
    <a:lvl6pPr indent="11430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6pPr>
    <a:lvl7pPr indent="13716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7pPr>
    <a:lvl8pPr indent="16002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8pPr>
    <a:lvl9pPr indent="1828800" defTabSz="3872752" latinLnBrk="0">
      <a:spcBef>
        <a:spcPts val="1000"/>
      </a:spcBef>
      <a:defRPr sz="28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353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606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A694-FE74-8E80-EBB5-6E9DAD3D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43C838-D59A-6B76-FC4E-07449200D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2A5F60-FDDA-3BDE-8F32-EFEE7D33A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826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51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lken_unten_hell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6"/>
            <a:ext cx="24384000" cy="132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ubu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57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435" y="4267200"/>
            <a:ext cx="18931467" cy="2743200"/>
          </a:xfrm>
        </p:spPr>
        <p:txBody>
          <a:bodyPr/>
          <a:lstStyle>
            <a:lvl1pPr>
              <a:lnSpc>
                <a:spcPct val="100000"/>
              </a:lnSpc>
              <a:defRPr sz="76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9836" y="7458076"/>
            <a:ext cx="20612099" cy="3200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200"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9" name="Textfeld 8"/>
          <p:cNvSpPr txBox="1"/>
          <p:nvPr userDrawn="1"/>
        </p:nvSpPr>
        <p:spPr>
          <a:xfrm>
            <a:off x="1629836" y="12799510"/>
            <a:ext cx="9630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70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41" y="11589756"/>
            <a:ext cx="5634907" cy="15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9B3D-AC9B-464B-BF15-C6678C15FA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472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7530236" y="377827"/>
            <a:ext cx="5338232" cy="116649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1302" y="377827"/>
            <a:ext cx="15612533" cy="116649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B9C1-7A03-49CB-A6A5-18F9BE357EA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8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F97-9CA2-4281-857B-D5C9BA9A15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429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6EAE-589F-4EA2-947B-57AEFEA69A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06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1301" y="2968627"/>
            <a:ext cx="10464800" cy="9074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382501" y="2968627"/>
            <a:ext cx="10464800" cy="9074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9F24-83F3-4A0B-B9FE-034C8981ED7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7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AF0D-431F-4F54-913F-FC873B40985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86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D0E6-0E60-46DE-8A8D-7B277E362A3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48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17C0-F623-43A3-94D0-88FF4142F6C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5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212E-EE5A-4416-80B7-EAB8ACB91FB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32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2EE-775F-4367-8900-B213F59A61F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4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lken_unten_hell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2201"/>
            <a:ext cx="24384000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2467" y="377827"/>
            <a:ext cx="21336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1" y="2968627"/>
            <a:ext cx="21336000" cy="90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19200" y="12490450"/>
            <a:ext cx="5283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22B6E24E-E3ED-49DC-8441-1478DEBBC39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0" name="Line 11"/>
          <p:cNvSpPr>
            <a:spLocks noChangeShapeType="1"/>
          </p:cNvSpPr>
          <p:nvPr userDrawn="1"/>
        </p:nvSpPr>
        <p:spPr bwMode="auto">
          <a:xfrm flipH="1">
            <a:off x="0" y="2546350"/>
            <a:ext cx="2438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52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629836" y="12799510"/>
            <a:ext cx="9630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70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663" y="12490450"/>
            <a:ext cx="3948536" cy="10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5pPr>
      <a:lvl6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6pPr>
      <a:lvl7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7pPr>
      <a:lvl8pPr marL="2743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8pPr>
      <a:lvl9pPr marL="3657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4C5D68"/>
          </a:solidFill>
          <a:latin typeface="Trebuchet MS" pitchFamily="34" charset="0"/>
        </a:defRPr>
      </a:lvl9pPr>
    </p:titleStyle>
    <p:bodyStyle>
      <a:lvl1pPr marL="939800" indent="-9398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1816100" indent="-873126" algn="l" rtl="0" eaLnBrk="1" fontAlgn="base" hangingPunct="1">
        <a:spcBef>
          <a:spcPct val="20000"/>
        </a:spcBef>
        <a:spcAft>
          <a:spcPct val="0"/>
        </a:spcAft>
        <a:buClr>
          <a:srgbClr val="4C5D68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2pPr>
      <a:lvl3pPr marL="2609850" indent="-79057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4000">
          <a:solidFill>
            <a:schemeClr val="tx1"/>
          </a:solidFill>
          <a:latin typeface="+mn-lt"/>
        </a:defRPr>
      </a:lvl3pPr>
      <a:lvl4pPr marL="3387726" indent="-7747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4000">
          <a:solidFill>
            <a:schemeClr val="tx1"/>
          </a:solidFill>
          <a:latin typeface="+mn-lt"/>
        </a:defRPr>
      </a:lvl4pPr>
      <a:lvl5pPr marL="41878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5pPr>
      <a:lvl6pPr marL="51022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6pPr>
      <a:lvl7pPr marL="60166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7pPr>
      <a:lvl8pPr marL="69310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8pPr>
      <a:lvl9pPr marL="7845426" indent="-796926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act.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ko.at/tirol/nachhaltigke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chhaltigkeit@wktirol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DAF66-819B-46EF-AB3E-8A8EF8E4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FE0D6B-BB0C-42A3-845D-A7219998D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" y="0"/>
            <a:ext cx="24372199" cy="13715999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1D3E19-1B71-4DA0-B981-A9D78985C4A8}"/>
              </a:ext>
            </a:extLst>
          </p:cNvPr>
          <p:cNvSpPr txBox="1"/>
          <p:nvPr/>
        </p:nvSpPr>
        <p:spPr>
          <a:xfrm>
            <a:off x="5801694" y="9835679"/>
            <a:ext cx="13210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>
                <a:solidFill>
                  <a:srgbClr val="4C5D68"/>
                </a:solidFill>
                <a:ea typeface="+mj-ea"/>
                <a:cs typeface="+mj-cs"/>
              </a:rPr>
              <a:t>ZU GAST bei INNIO Jenbacher GmbH &amp; Co OG</a:t>
            </a:r>
          </a:p>
          <a:p>
            <a:pPr algn="ctr"/>
            <a:r>
              <a:rPr lang="de-AT" sz="4000" b="1" dirty="0">
                <a:solidFill>
                  <a:srgbClr val="4C5D68"/>
                </a:solidFill>
                <a:ea typeface="+mj-ea"/>
                <a:cs typeface="+mj-cs"/>
              </a:rPr>
              <a:t>21. Feber 2025 </a:t>
            </a:r>
            <a:endParaRPr lang="de-AT" sz="4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1BAC4-FA8E-B1FA-AD41-E62719FE7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356" y="816325"/>
            <a:ext cx="6472222" cy="6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Programm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56909" y="1314452"/>
            <a:ext cx="20994624" cy="137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400"/>
              </a:lnSpc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1387928" lvl="1" indent="-57150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b="1" dirty="0">
              <a:latin typeface="+mj-lt"/>
            </a:endParaRPr>
          </a:p>
          <a:p>
            <a:pPr marL="816428" lvl="1" indent="0">
              <a:spcBef>
                <a:spcPts val="1904"/>
              </a:spcBef>
              <a:buClr>
                <a:schemeClr val="accent2"/>
              </a:buClr>
            </a:pPr>
            <a:r>
              <a:rPr lang="de-AT" sz="4500" b="1" dirty="0">
                <a:latin typeface="+mj-lt"/>
              </a:rPr>
              <a:t>Labels und Zertifizierungen: </a:t>
            </a:r>
            <a:br>
              <a:rPr lang="de-AT" sz="4500" b="1" dirty="0">
                <a:latin typeface="+mj-lt"/>
              </a:rPr>
            </a:br>
            <a:r>
              <a:rPr lang="de-AT" sz="4500" b="1" dirty="0">
                <a:latin typeface="+mj-lt"/>
              </a:rPr>
              <a:t>Der Schlüssel für Nachhaltigkeit und Wettbewerbsfähigkeit</a:t>
            </a:r>
          </a:p>
          <a:p>
            <a:pPr marL="1387928" lvl="1" indent="-57150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Begrüßung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Marlene Hopfgartner, Wirtschaftskammer Tirol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Martin Mühlbacher, Standortleiter INNIO Jenbacher</a:t>
            </a:r>
          </a:p>
          <a:p>
            <a:pPr marL="1387928" lvl="1" indent="-57150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Aktuelles aus dem Haus der WKT und </a:t>
            </a:r>
            <a:r>
              <a:rPr lang="de-AT" sz="4000" b="1" dirty="0" err="1">
                <a:latin typeface="+mj-lt"/>
              </a:rPr>
              <a:t>respACT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Desiree Stofner, Wirtschaftskammer Tirol</a:t>
            </a:r>
          </a:p>
          <a:p>
            <a:pPr marL="1387928" lvl="1" indent="-57150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 err="1">
                <a:latin typeface="+mj-lt"/>
              </a:rPr>
              <a:t>EcoVadis</a:t>
            </a:r>
            <a:r>
              <a:rPr lang="de-AT" sz="4000" b="1" dirty="0">
                <a:latin typeface="+mj-lt"/>
              </a:rPr>
              <a:t> – Nachhaltiger Einkauf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Valentin </a:t>
            </a:r>
            <a:r>
              <a:rPr lang="de-AT" sz="4000" dirty="0" err="1">
                <a:latin typeface="+mj-lt"/>
              </a:rPr>
              <a:t>Ilicea</a:t>
            </a:r>
            <a:r>
              <a:rPr lang="de-AT" sz="4000" dirty="0">
                <a:latin typeface="+mj-lt"/>
              </a:rPr>
              <a:t>, </a:t>
            </a:r>
            <a:r>
              <a:rPr lang="de-AT" sz="4000" dirty="0" err="1">
                <a:latin typeface="+mj-lt"/>
              </a:rPr>
              <a:t>Innio</a:t>
            </a:r>
            <a:r>
              <a:rPr lang="de-AT" sz="4000" dirty="0">
                <a:latin typeface="+mj-lt"/>
              </a:rPr>
              <a:t> Jenbacher</a:t>
            </a:r>
          </a:p>
          <a:p>
            <a:pPr marL="1387928" lvl="1" indent="-57150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B </a:t>
            </a:r>
            <a:r>
              <a:rPr lang="de-AT" sz="4000" b="1" dirty="0" err="1">
                <a:latin typeface="+mj-lt"/>
              </a:rPr>
              <a:t>Corp</a:t>
            </a:r>
            <a:r>
              <a:rPr lang="de-AT" sz="4000" b="1" dirty="0">
                <a:latin typeface="+mj-lt"/>
              </a:rPr>
              <a:t> Zertifizierung – Mehrwert für Gesellschaft und Umwelt</a:t>
            </a:r>
            <a:br>
              <a:rPr lang="de-AT" sz="4000" dirty="0">
                <a:latin typeface="+mj-lt"/>
              </a:rPr>
            </a:br>
            <a:r>
              <a:rPr lang="de-AT" sz="4000" dirty="0">
                <a:latin typeface="+mj-lt"/>
              </a:rPr>
              <a:t>Norbert Niederhauser, Co-Founder </a:t>
            </a:r>
            <a:r>
              <a:rPr lang="de-AT" sz="4000" dirty="0" err="1">
                <a:latin typeface="+mj-lt"/>
              </a:rPr>
              <a:t>Cropster</a:t>
            </a:r>
            <a:endParaRPr lang="de-AT" sz="4000" dirty="0">
              <a:latin typeface="+mj-lt"/>
            </a:endParaRPr>
          </a:p>
          <a:p>
            <a:pPr marL="1387928" lvl="1" indent="-57150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Firmenrundgang und gemeinsames Frühstück</a:t>
            </a:r>
          </a:p>
          <a:p>
            <a:pPr marL="816428" lvl="1" indent="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87928" lvl="1" indent="-57150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2" indent="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r>
              <a:rPr lang="de-AT" sz="4000" dirty="0">
                <a:latin typeface="+mj-lt"/>
              </a:rPr>
              <a:t> </a:t>
            </a:r>
          </a:p>
          <a:p>
            <a:pPr marL="1387928" lvl="1" indent="-57150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1273628" lvl="1" indent="-45720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1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5A94B-6774-5630-B091-C15EA191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B1431-5F60-2326-064E-EC84C40E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Veranstaltungen von </a:t>
            </a:r>
            <a:r>
              <a:rPr lang="de-AT" dirty="0" err="1"/>
              <a:t>respACT</a:t>
            </a:r>
            <a:r>
              <a:rPr lang="de-AT" dirty="0"/>
              <a:t> und WKT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43D905-3544-00B1-B888-8BE2939FBF46}"/>
              </a:ext>
            </a:extLst>
          </p:cNvPr>
          <p:cNvSpPr txBox="1"/>
          <p:nvPr/>
        </p:nvSpPr>
        <p:spPr>
          <a:xfrm>
            <a:off x="310896" y="2271018"/>
            <a:ext cx="23432438" cy="827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5. Initiativkreis </a:t>
            </a:r>
            <a:r>
              <a:rPr lang="de-AT" sz="4000" b="1" dirty="0" err="1">
                <a:latin typeface="+mj-lt"/>
              </a:rPr>
              <a:t>respACT</a:t>
            </a:r>
            <a:r>
              <a:rPr lang="de-AT" sz="4000" b="1" dirty="0">
                <a:latin typeface="+mj-lt"/>
              </a:rPr>
              <a:t> Tirol</a:t>
            </a:r>
            <a:br>
              <a:rPr lang="de-AT" sz="4000" b="1" dirty="0">
                <a:latin typeface="+mj-lt"/>
              </a:rPr>
            </a:br>
            <a:r>
              <a:rPr lang="de-AT" sz="4000" dirty="0">
                <a:latin typeface="+mj-lt"/>
              </a:rPr>
              <a:t>03. März 2025 | Impact Hub Tirol, Innsbruck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 err="1">
                <a:latin typeface="+mj-lt"/>
              </a:rPr>
              <a:t>respACT</a:t>
            </a:r>
            <a:r>
              <a:rPr lang="de-AT" sz="4000" b="1" dirty="0">
                <a:latin typeface="+mj-lt"/>
              </a:rPr>
              <a:t>-Lounge - Wirtschaft und Wissenschaft im Dialog: Wege zur Klimaneutralität</a:t>
            </a:r>
            <a:br>
              <a:rPr lang="de-AT" sz="4000" b="1" dirty="0">
                <a:latin typeface="+mj-lt"/>
              </a:rPr>
            </a:br>
            <a:r>
              <a:rPr lang="de-AT" sz="4000" dirty="0">
                <a:latin typeface="+mj-lt"/>
              </a:rPr>
              <a:t>05. März 2025 | 17:15 – 18:45 Uhr | Wien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 err="1">
                <a:latin typeface="+mj-lt"/>
              </a:rPr>
              <a:t>respACT</a:t>
            </a:r>
            <a:r>
              <a:rPr lang="de-AT" sz="4000" b="1" dirty="0">
                <a:latin typeface="+mj-lt"/>
              </a:rPr>
              <a:t>: Marktplatz der guten Geschäfte Innsbruck</a:t>
            </a:r>
            <a:br>
              <a:rPr lang="de-AT" sz="4000" b="1" dirty="0">
                <a:latin typeface="+mj-lt"/>
              </a:rPr>
            </a:br>
            <a:r>
              <a:rPr lang="de-AT" sz="4000" dirty="0">
                <a:latin typeface="+mj-lt"/>
              </a:rPr>
              <a:t>18. März 2025 | 14:00 – 17:00 Uhr | Impact Hub Tirol, Innsbruck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WKT: Workshop zum Thema „Prüfung von Nachhaltigkeitsberichten“</a:t>
            </a:r>
            <a:br>
              <a:rPr lang="de-AT" sz="4000" b="1" dirty="0">
                <a:latin typeface="+mj-lt"/>
              </a:rPr>
            </a:br>
            <a:r>
              <a:rPr lang="de-AT" sz="4000" dirty="0">
                <a:latin typeface="+mj-lt"/>
              </a:rPr>
              <a:t>Wissensvermittlung und Aufzeigen von Best Practices in Kooperation mit PwC | 24.4.2025</a:t>
            </a: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AT" sz="4000" b="1" dirty="0">
                <a:latin typeface="+mj-lt"/>
              </a:rPr>
              <a:t>WKT: Nachhaltigkeitsfrühstück zu Gast bei der Pädagogischen Hochschule Tirol</a:t>
            </a:r>
            <a:br>
              <a:rPr lang="de-AT" sz="4000" b="1" dirty="0">
                <a:latin typeface="+mj-lt"/>
              </a:rPr>
            </a:br>
            <a:r>
              <a:rPr lang="de-AT" sz="4000" dirty="0">
                <a:latin typeface="+mj-lt"/>
              </a:rPr>
              <a:t>Thema Bildungsgerechtigkeit | 13.6.2025</a:t>
            </a: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9C2DB9-C31F-C529-07AA-884F912C4D0A}"/>
              </a:ext>
            </a:extLst>
          </p:cNvPr>
          <p:cNvSpPr txBox="1"/>
          <p:nvPr/>
        </p:nvSpPr>
        <p:spPr>
          <a:xfrm>
            <a:off x="4828032" y="10566943"/>
            <a:ext cx="15288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500" dirty="0">
                <a:hlinkClick r:id="rId3"/>
              </a:rPr>
              <a:t>www.respact.at</a:t>
            </a:r>
            <a:r>
              <a:rPr lang="de-AT" sz="4500" dirty="0"/>
              <a:t> </a:t>
            </a:r>
            <a:br>
              <a:rPr lang="de-AT" sz="4500" dirty="0"/>
            </a:br>
            <a:r>
              <a:rPr lang="de-AT" sz="4500" dirty="0">
                <a:hlinkClick r:id="rId4"/>
              </a:rPr>
              <a:t>www.wko.at/tirol/nachhaltigkeit</a:t>
            </a:r>
            <a:r>
              <a:rPr lang="de-AT" sz="4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24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Anregungen, Wünsche, Fragen?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1792" y="2585322"/>
            <a:ext cx="20139795" cy="38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endParaRPr lang="de-AT" sz="4000" dirty="0">
              <a:latin typeface="+mj-lt"/>
            </a:endParaRPr>
          </a:p>
          <a:p>
            <a:pPr marL="1360678" lvl="1" indent="-544250"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816428" lvl="1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</a:pPr>
            <a:endParaRPr lang="de-AT" sz="4000" dirty="0">
              <a:latin typeface="+mj-lt"/>
            </a:endParaRPr>
          </a:p>
          <a:p>
            <a:pPr marL="1360678" lvl="1" indent="-544250">
              <a:lnSpc>
                <a:spcPts val="3400"/>
              </a:lnSpc>
              <a:spcBef>
                <a:spcPts val="190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AT" sz="3174" dirty="0">
              <a:latin typeface="+mj-lt"/>
            </a:endParaRPr>
          </a:p>
          <a:p>
            <a:pPr>
              <a:lnSpc>
                <a:spcPts val="3400"/>
              </a:lnSpc>
            </a:pPr>
            <a:endParaRPr lang="de-AT" sz="1588" dirty="0">
              <a:latin typeface="+mj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4341A-3736-63A5-A6BC-3B8FF578FC8F}"/>
              </a:ext>
            </a:extLst>
          </p:cNvPr>
          <p:cNvSpPr txBox="1"/>
          <p:nvPr/>
        </p:nvSpPr>
        <p:spPr>
          <a:xfrm>
            <a:off x="6434341" y="11428906"/>
            <a:ext cx="11532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b="1" dirty="0">
                <a:hlinkClick r:id="rId3"/>
              </a:rPr>
              <a:t>nachhaltigkeit@wktirol.at</a:t>
            </a:r>
            <a:r>
              <a:rPr lang="de-AT" sz="3600" b="1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07DFBB-F6A9-FA27-5C74-8D9409A2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467" y="3989019"/>
            <a:ext cx="13287489" cy="66825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316DDE-FCBA-F4A0-13D4-0E0E6DB69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6964" y="3989019"/>
            <a:ext cx="9869277" cy="6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5179"/>
      </p:ext>
    </p:extLst>
  </p:cSld>
  <p:clrMapOvr>
    <a:masterClrMapping/>
  </p:clrMapOvr>
</p:sld>
</file>

<file path=ppt/theme/theme1.xml><?xml version="1.0" encoding="utf-8"?>
<a:theme xmlns:a="http://schemas.openxmlformats.org/drawingml/2006/main" name="1_Profil">
  <a:themeElements>
    <a:clrScheme name="Profil 14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EAF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3" id="{85A353DB-7827-4260-B761-6350EB6AA9EC}" vid="{3E8A4382-F321-480C-9CC9-1073F9182D98}"/>
    </a:ext>
  </a:extLst>
</a:theme>
</file>

<file path=ppt/theme/theme2.xml><?xml version="1.0" encoding="utf-8"?>
<a:theme xmlns:a="http://schemas.openxmlformats.org/drawingml/2006/main" name="Profil">
  <a:themeElements>
    <a:clrScheme name="Profi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6EAF0"/>
      </a:accent1>
      <a:accent2>
        <a:srgbClr val="FF0000"/>
      </a:accent2>
      <a:accent3>
        <a:srgbClr val="8F8F8F"/>
      </a:accent3>
      <a:accent4>
        <a:srgbClr val="707070"/>
      </a:accent4>
      <a:accent5>
        <a:srgbClr val="F0F3F6"/>
      </a:accent5>
      <a:accent6>
        <a:srgbClr val="E70000"/>
      </a:accent6>
      <a:hlink>
        <a:srgbClr val="0000FF"/>
      </a:hlink>
      <a:folHlink>
        <a:srgbClr val="FF00FF"/>
      </a:folHlink>
    </a:clrScheme>
    <a:fontScheme name="Profi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ofi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52400" dist="889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52400" dist="889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52400" dist="762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01600" cap="flat">
          <a:solidFill>
            <a:schemeClr val="accent1"/>
          </a:solidFill>
          <a:prstDash val="solid"/>
          <a:round/>
        </a:ln>
        <a:effectLst>
          <a:outerShdw blurRad="152400" dist="889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93637" tIns="193637" rIns="193637" bIns="193637" numCol="1" spcCol="38100" rtlCol="0" anchor="ctr">
        <a:spAutoFit/>
      </a:bodyPr>
      <a:lstStyle>
        <a:defPPr marL="0" marR="0" indent="0" algn="l" defTabSz="38727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1600" cap="flat">
          <a:solidFill>
            <a:schemeClr val="accent1"/>
          </a:solidFill>
          <a:prstDash val="solid"/>
          <a:round/>
        </a:ln>
        <a:effectLst>
          <a:outerShdw blurRad="152400" dist="762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50800" cap="flat">
          <a:noFill/>
          <a:miter lim="400000"/>
        </a:ln>
        <a:effectLst/>
        <a:sp3d/>
      </a:spPr>
      <a:bodyPr rot="0" spcFirstLastPara="1" vertOverflow="overflow" horzOverflow="overflow" vert="horz" wrap="square" lIns="193637" tIns="193637" rIns="193637" bIns="193637" numCol="1" spcCol="38100" rtlCol="0" anchor="t">
        <a:spAutoFit/>
      </a:bodyPr>
      <a:lstStyle>
        <a:defPPr marL="0" marR="0" indent="0" algn="l" defTabSz="38727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Benutzerdefiniert</PresentationFormat>
  <Paragraphs>28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ITC Officina Serif Book</vt:lpstr>
      <vt:lpstr>Times New Roman</vt:lpstr>
      <vt:lpstr>Trebuchet MS</vt:lpstr>
      <vt:lpstr>Wingdings</vt:lpstr>
      <vt:lpstr>1_Profil</vt:lpstr>
      <vt:lpstr>PowerPoint-Präsentation</vt:lpstr>
      <vt:lpstr>Programm</vt:lpstr>
      <vt:lpstr>Veranstaltungen von respACT und WKT </vt:lpstr>
      <vt:lpstr>Anregungen, Wünsche, Fragen?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Prototypische Headline für Deckblatt</dc:title>
  <dc:creator>Reichhör Sabine, WKT-JW</dc:creator>
  <cp:lastModifiedBy>Franceschini Jasmin | WKT</cp:lastModifiedBy>
  <cp:revision>88</cp:revision>
  <cp:lastPrinted>2023-12-04T10:58:30Z</cp:lastPrinted>
  <dcterms:modified xsi:type="dcterms:W3CDTF">2025-03-06T10:06:47Z</dcterms:modified>
</cp:coreProperties>
</file>