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  <p:sldMasterId id="2147484171" r:id="rId2"/>
    <p:sldMasterId id="2147484098" r:id="rId3"/>
    <p:sldMasterId id="2147484111" r:id="rId4"/>
    <p:sldMasterId id="2147484159" r:id="rId5"/>
  </p:sldMasterIdLst>
  <p:notesMasterIdLst>
    <p:notesMasterId r:id="rId22"/>
  </p:notesMasterIdLst>
  <p:sldIdLst>
    <p:sldId id="340" r:id="rId6"/>
    <p:sldId id="356" r:id="rId7"/>
    <p:sldId id="357" r:id="rId8"/>
    <p:sldId id="353" r:id="rId9"/>
    <p:sldId id="348" r:id="rId10"/>
    <p:sldId id="354" r:id="rId11"/>
    <p:sldId id="265" r:id="rId12"/>
    <p:sldId id="300" r:id="rId13"/>
    <p:sldId id="312" r:id="rId14"/>
    <p:sldId id="349" r:id="rId15"/>
    <p:sldId id="358" r:id="rId16"/>
    <p:sldId id="359" r:id="rId17"/>
    <p:sldId id="306" r:id="rId18"/>
    <p:sldId id="308" r:id="rId19"/>
    <p:sldId id="352" r:id="rId20"/>
    <p:sldId id="351" r:id="rId21"/>
  </p:sldIdLst>
  <p:sldSz cx="9144000" cy="6858000" type="screen4x3"/>
  <p:notesSz cx="6858000" cy="99456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 autoAdjust="0"/>
    <p:restoredTop sz="94600" autoAdjust="0"/>
  </p:normalViewPr>
  <p:slideViewPr>
    <p:cSldViewPr>
      <p:cViewPr>
        <p:scale>
          <a:sx n="75" d="100"/>
          <a:sy n="75" d="100"/>
        </p:scale>
        <p:origin x="-1212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1692" y="-6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Tabelle1!$A$2:$A$6</c:f>
              <c:strCache>
                <c:ptCount val="5"/>
                <c:pt idx="0">
                  <c:v>auf jeden Fall</c:v>
                </c:pt>
                <c:pt idx="1">
                  <c:v>gut möglich</c:v>
                </c:pt>
                <c:pt idx="2">
                  <c:v>eher nicht</c:v>
                </c:pt>
                <c:pt idx="3">
                  <c:v>niemals</c:v>
                </c:pt>
                <c:pt idx="4">
                  <c:v>weiß nicht/k.A.</c:v>
                </c:pt>
              </c:strCache>
            </c:strRef>
          </c:cat>
          <c:val>
            <c:numRef>
              <c:f>Tabelle1!$B$2:$B$6</c:f>
              <c:numCache>
                <c:formatCode>0%</c:formatCode>
                <c:ptCount val="5"/>
                <c:pt idx="0">
                  <c:v>0.11</c:v>
                </c:pt>
                <c:pt idx="1">
                  <c:v>0.44</c:v>
                </c:pt>
                <c:pt idx="2">
                  <c:v>0.28999999999999998</c:v>
                </c:pt>
                <c:pt idx="3">
                  <c:v>0.1</c:v>
                </c:pt>
                <c:pt idx="4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Spalte1</c:v>
                </c:pt>
              </c:strCache>
            </c:strRef>
          </c:tx>
          <c:invertIfNegative val="0"/>
          <c:cat>
            <c:strRef>
              <c:f>Tabelle1!$A$2:$A$6</c:f>
              <c:strCache>
                <c:ptCount val="5"/>
                <c:pt idx="0">
                  <c:v>auf jeden Fall</c:v>
                </c:pt>
                <c:pt idx="1">
                  <c:v>gut möglich</c:v>
                </c:pt>
                <c:pt idx="2">
                  <c:v>eher nicht</c:v>
                </c:pt>
                <c:pt idx="3">
                  <c:v>niemals</c:v>
                </c:pt>
                <c:pt idx="4">
                  <c:v>weiß nicht/k.A.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Spalte2</c:v>
                </c:pt>
              </c:strCache>
            </c:strRef>
          </c:tx>
          <c:invertIfNegative val="0"/>
          <c:cat>
            <c:strRef>
              <c:f>Tabelle1!$A$2:$A$6</c:f>
              <c:strCache>
                <c:ptCount val="5"/>
                <c:pt idx="0">
                  <c:v>auf jeden Fall</c:v>
                </c:pt>
                <c:pt idx="1">
                  <c:v>gut möglich</c:v>
                </c:pt>
                <c:pt idx="2">
                  <c:v>eher nicht</c:v>
                </c:pt>
                <c:pt idx="3">
                  <c:v>niemals</c:v>
                </c:pt>
                <c:pt idx="4">
                  <c:v>weiß nicht/k.A.</c:v>
                </c:pt>
              </c:strCache>
            </c:strRef>
          </c:cat>
          <c:val>
            <c:numRef>
              <c:f>Tabelle1!$D$2:$D$6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4164096"/>
        <c:axId val="74165632"/>
        <c:axId val="0"/>
      </c:bar3DChart>
      <c:catAx>
        <c:axId val="74164096"/>
        <c:scaling>
          <c:orientation val="minMax"/>
        </c:scaling>
        <c:delete val="0"/>
        <c:axPos val="b"/>
        <c:majorTickMark val="out"/>
        <c:minorTickMark val="none"/>
        <c:tickLblPos val="nextTo"/>
        <c:crossAx val="74165632"/>
        <c:crosses val="autoZero"/>
        <c:auto val="1"/>
        <c:lblAlgn val="ctr"/>
        <c:lblOffset val="100"/>
        <c:noMultiLvlLbl val="0"/>
      </c:catAx>
      <c:valAx>
        <c:axId val="741656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74164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0.06406</cdr:x>
      <cdr:y>0.4784</cdr:y>
    </cdr:from>
    <cdr:to>
      <cdr:x>0.1388</cdr:x>
      <cdr:y>0.56699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432048" y="1944216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AT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 zur Bearbeitung der Master-Textformate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718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5625"/>
            <a:ext cx="29718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27F88FE0-544D-4DB5-B359-1C112862C0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83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de-AT"/>
          </a:p>
        </p:txBody>
      </p:sp>
      <p:sp>
        <p:nvSpPr>
          <p:cNvPr id="5" name="Rectangle 8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de-AT"/>
          </a:p>
        </p:txBody>
      </p:sp>
      <p:sp>
        <p:nvSpPr>
          <p:cNvPr id="6" name="Rectangle 9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de-AT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9585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Unternehmensberatung Lutz, Bludenz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26C33-C2C2-4A28-878D-0CF3D0B6FF6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72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Unternehmensberatung Lutz, Bludenz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9A05D-E336-40B9-B7DC-11973E9C8AA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723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Unternehmensberatung Lutz, Bludenz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A87AA-E9E7-4A67-9B15-7F688C792E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3537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de-A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Unternehmensberatung Lutz, Bludenz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463C1-2B3C-4B20-9734-D94742114C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695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3336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E37-E27B-40AB-9487-42C5752B2E9A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8869-1C4B-44C7-90F9-F31F17D217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1127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E37-E27B-40AB-9487-42C5752B2E9A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8869-1C4B-44C7-90F9-F31F17D217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9028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E37-E27B-40AB-9487-42C5752B2E9A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8869-1C4B-44C7-90F9-F31F17D217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5376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E37-E27B-40AB-9487-42C5752B2E9A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8869-1C4B-44C7-90F9-F31F17D217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064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E37-E27B-40AB-9487-42C5752B2E9A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8869-1C4B-44C7-90F9-F31F17D217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58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22625"/>
            <a:ext cx="609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44699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E37-E27B-40AB-9487-42C5752B2E9A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8869-1C4B-44C7-90F9-F31F17D217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48867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E37-E27B-40AB-9487-42C5752B2E9A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8869-1C4B-44C7-90F9-F31F17D217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4888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E37-E27B-40AB-9487-42C5752B2E9A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8869-1C4B-44C7-90F9-F31F17D217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9791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E37-E27B-40AB-9487-42C5752B2E9A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8869-1C4B-44C7-90F9-F31F17D217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4776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E37-E27B-40AB-9487-42C5752B2E9A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8869-1C4B-44C7-90F9-F31F17D217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4642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E37-E27B-40AB-9487-42C5752B2E9A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8869-1C4B-44C7-90F9-F31F17D217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671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A31B-2D4F-4A72-A676-D4395AAD1BBB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426B-F527-4C28-A655-E1999EDC92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1536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A31B-2D4F-4A72-A676-D4395AAD1BBB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426B-F527-4C28-A655-E1999EDC92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5397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A31B-2D4F-4A72-A676-D4395AAD1BBB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426B-F527-4C28-A655-E1999EDC92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9206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A31B-2D4F-4A72-A676-D4395AAD1BBB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426B-F527-4C28-A655-E1999EDC92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492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307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73" y="6272249"/>
            <a:ext cx="462619" cy="31542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272249"/>
            <a:ext cx="881246" cy="29913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260768"/>
            <a:ext cx="584546" cy="260839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97961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A31B-2D4F-4A72-A676-D4395AAD1BBB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426B-F527-4C28-A655-E1999EDC92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44616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A31B-2D4F-4A72-A676-D4395AAD1BBB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426B-F527-4C28-A655-E1999EDC92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62921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A31B-2D4F-4A72-A676-D4395AAD1BBB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426B-F527-4C28-A655-E1999EDC92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6239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A31B-2D4F-4A72-A676-D4395AAD1BBB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426B-F527-4C28-A655-E1999EDC92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5740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A31B-2D4F-4A72-A676-D4395AAD1BBB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426B-F527-4C28-A655-E1999EDC92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0139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A31B-2D4F-4A72-A676-D4395AAD1BBB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426B-F527-4C28-A655-E1999EDC92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24642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A31B-2D4F-4A72-A676-D4395AAD1BBB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426B-F527-4C28-A655-E1999EDC92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7965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A31B-2D4F-4A72-A676-D4395AAD1BBB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426B-F527-4C28-A655-E1999EDC92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6574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121D-10E1-40F9-85A9-14DE0A0FEF70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91D1-1994-4148-9A9D-AE033875EC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17036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121D-10E1-40F9-85A9-14DE0A0FEF70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91D1-1994-4148-9A9D-AE033875EC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159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Unternehmensberatung Lutz, Bludenz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E0DAC-E6AF-4447-85D6-2D2FD9A859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03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121D-10E1-40F9-85A9-14DE0A0FEF70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91D1-1994-4148-9A9D-AE033875EC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0240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121D-10E1-40F9-85A9-14DE0A0FEF70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91D1-1994-4148-9A9D-AE033875EC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72568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121D-10E1-40F9-85A9-14DE0A0FEF70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91D1-1994-4148-9A9D-AE033875EC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92687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121D-10E1-40F9-85A9-14DE0A0FEF70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91D1-1994-4148-9A9D-AE033875EC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79829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121D-10E1-40F9-85A9-14DE0A0FEF70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91D1-1994-4148-9A9D-AE033875EC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32006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121D-10E1-40F9-85A9-14DE0A0FEF70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91D1-1994-4148-9A9D-AE033875EC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9087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121D-10E1-40F9-85A9-14DE0A0FEF70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91D1-1994-4148-9A9D-AE033875EC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46163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121D-10E1-40F9-85A9-14DE0A0FEF70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91D1-1994-4148-9A9D-AE033875EC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43591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121D-10E1-40F9-85A9-14DE0A0FEF70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91D1-1994-4148-9A9D-AE033875EC6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78423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121D-10E1-40F9-85A9-14DE0A0FEF70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91D1-1994-4148-9A9D-AE033875EC69}" type="slidenum">
              <a:rPr lang="de-AT" smtClean="0"/>
              <a:t>‹Nr.›</a:t>
            </a:fld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Unternehmensberatung Lutz, Bludenz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40C3B-3604-466B-B3CE-829F5CA406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886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121D-10E1-40F9-85A9-14DE0A0FEF70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91D1-1994-4148-9A9D-AE033875EC69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Unternehmensberatung Lutz, Bludenz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ABB5E-B869-47F9-943B-5A17AE256BC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121D-10E1-40F9-85A9-14DE0A0FEF70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91D1-1994-4148-9A9D-AE033875EC69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121D-10E1-40F9-85A9-14DE0A0FEF70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91D1-1994-4148-9A9D-AE033875EC69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121D-10E1-40F9-85A9-14DE0A0FEF70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91D1-1994-4148-9A9D-AE033875EC69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121D-10E1-40F9-85A9-14DE0A0FEF70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91D1-1994-4148-9A9D-AE033875EC69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121D-10E1-40F9-85A9-14DE0A0FEF70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91D1-1994-4148-9A9D-AE033875EC69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121D-10E1-40F9-85A9-14DE0A0FEF70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91D1-1994-4148-9A9D-AE033875EC69}" type="slidenum">
              <a:rPr lang="de-AT" smtClean="0"/>
              <a:t>‹Nr.›</a:t>
            </a:fld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121D-10E1-40F9-85A9-14DE0A0FEF70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91D1-1994-4148-9A9D-AE033875EC69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121D-10E1-40F9-85A9-14DE0A0FEF70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91D1-1994-4148-9A9D-AE033875EC69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Unternehmensberatung Lutz, Bludenz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2999B-5101-4384-9087-C9DE117936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524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Unternehmensberatung Lutz, Bludenz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B5EE6-D40F-432F-AA5B-D00F6B2DD7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22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Unternehmensberatung Lutz, Bludenz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EC452-B86C-4717-8A22-72B661D3F9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79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Unternehmensberatung Lutz, Bludenz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B73A-4468-496F-82D5-506CA560EB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24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cs typeface="+mn-cs"/>
              </a:defRPr>
            </a:lvl1pPr>
          </a:lstStyle>
          <a:p>
            <a:pPr>
              <a:defRPr/>
            </a:pPr>
            <a:r>
              <a:rPr lang="de-DE"/>
              <a:t>Unternehmensberatung Lutz, Bludenz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cs typeface="+mn-cs"/>
              </a:defRPr>
            </a:lvl1pPr>
          </a:lstStyle>
          <a:p>
            <a:pPr>
              <a:defRPr/>
            </a:pPr>
            <a:fld id="{F14ABB5E-B869-47F9-943B-5A17AE256B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1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033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  <p:sp>
        <p:nvSpPr>
          <p:cNvPr id="1034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7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E9E37-E27B-40AB-9487-42C5752B2E9A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38869-1C4B-44C7-90F9-F31F17D217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991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0A31B-2D4F-4A72-A676-D4395AAD1BBB}" type="datetimeFigureOut">
              <a:rPr lang="de-AT" smtClean="0"/>
              <a:t>13.10.2014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3426B-F527-4C28-A655-E1999EDC92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644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A91D1-1994-4148-9A9D-AE033875EC69}" type="slidenum">
              <a:rPr lang="de-AT" smtClean="0"/>
              <a:t>‹Nr.›</a:t>
            </a:fld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23" y="6281876"/>
            <a:ext cx="762029" cy="51776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40" y="6281876"/>
            <a:ext cx="1373108" cy="46609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281876"/>
            <a:ext cx="1029733" cy="45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2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Unternehmensberatung Lutz, Bludenz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14ABB5E-B869-47F9-943B-5A17AE256BC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23" y="6281876"/>
            <a:ext cx="762029" cy="51776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40" y="6281876"/>
            <a:ext cx="1373108" cy="46609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281876"/>
            <a:ext cx="1029733" cy="4594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8032" y="4149080"/>
            <a:ext cx="7772400" cy="1362075"/>
          </a:xfrm>
        </p:spPr>
        <p:txBody>
          <a:bodyPr/>
          <a:lstStyle/>
          <a:p>
            <a:r>
              <a:rPr lang="de-DE" dirty="0" smtClean="0">
                <a:latin typeface="+mn-lt"/>
              </a:rPr>
              <a:t>Vereinbarkeit von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Beruf und Familie</a:t>
            </a:r>
            <a:br>
              <a:rPr lang="de-DE" dirty="0" smtClean="0">
                <a:latin typeface="+mn-lt"/>
              </a:rPr>
            </a:br>
            <a:endParaRPr lang="de-AT" dirty="0">
              <a:latin typeface="+mn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296965"/>
            <a:ext cx="7738119" cy="492075"/>
          </a:xfrm>
        </p:spPr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Unternehmensnetzwerk BGF</a:t>
            </a:r>
            <a:endParaRPr lang="de-AT" dirty="0">
              <a:solidFill>
                <a:schemeClr val="accent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5576" y="5661248"/>
            <a:ext cx="6192688" cy="684312"/>
          </a:xfrm>
        </p:spPr>
        <p:txBody>
          <a:bodyPr/>
          <a:lstStyle/>
          <a:p>
            <a:pPr algn="l">
              <a:defRPr/>
            </a:pPr>
            <a:r>
              <a:rPr lang="de-DE" sz="2000" dirty="0" smtClean="0">
                <a:solidFill>
                  <a:schemeClr val="accent1"/>
                </a:solidFill>
              </a:rPr>
              <a:t>Mag. Monika Lutz</a:t>
            </a:r>
          </a:p>
          <a:p>
            <a:pPr algn="l">
              <a:defRPr/>
            </a:pPr>
            <a:r>
              <a:rPr lang="de-DE" sz="2000" dirty="0" smtClean="0">
                <a:solidFill>
                  <a:schemeClr val="accent1"/>
                </a:solidFill>
              </a:rPr>
              <a:t>Unternehmensberatung Lutz, Bludenz-Rungelin</a:t>
            </a:r>
            <a:endParaRPr lang="de-DE" sz="2000" dirty="0">
              <a:solidFill>
                <a:schemeClr val="accent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85554"/>
            <a:ext cx="504579" cy="34284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72264"/>
            <a:ext cx="936104" cy="31775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85554"/>
            <a:ext cx="739435" cy="3299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976" y="1628801"/>
            <a:ext cx="209612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83568" y="692342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</a:rPr>
              <a:t>Chancengleichheit für Frauen und Männer in der Arbeitswelt</a:t>
            </a:r>
            <a:endParaRPr lang="de-AT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5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de-DE" sz="2000" dirty="0" smtClean="0">
                <a:cs typeface="Arial" charset="0"/>
              </a:rPr>
              <a:t>Unterstützung </a:t>
            </a:r>
            <a:r>
              <a:rPr lang="de-DE" sz="2000" dirty="0">
                <a:cs typeface="Arial" charset="0"/>
              </a:rPr>
              <a:t>bei der </a:t>
            </a:r>
            <a:r>
              <a:rPr lang="de-DE" sz="2000" dirty="0" smtClean="0">
                <a:cs typeface="Arial" charset="0"/>
              </a:rPr>
              <a:t>Kinderbetreuung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de-DE" sz="2000" dirty="0" smtClean="0">
                <a:cs typeface="Arial" charset="0"/>
              </a:rPr>
              <a:t>Berücksichtigung </a:t>
            </a:r>
            <a:r>
              <a:rPr lang="de-DE" sz="2000" dirty="0">
                <a:cs typeface="Arial" charset="0"/>
              </a:rPr>
              <a:t>Urlaubsplanung für Eltern mit schulpflichtigen Kindern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de-DE" sz="2000" dirty="0" smtClean="0">
                <a:cs typeface="Arial" charset="0"/>
              </a:rPr>
              <a:t>Aktive </a:t>
            </a:r>
            <a:r>
              <a:rPr lang="de-DE" sz="2000" dirty="0">
                <a:cs typeface="Arial" charset="0"/>
              </a:rPr>
              <a:t>Vaterschaft </a:t>
            </a:r>
            <a:r>
              <a:rPr lang="de-DE" sz="2000" dirty="0" smtClean="0">
                <a:cs typeface="Arial" charset="0"/>
              </a:rPr>
              <a:t>ermöglichen….</a:t>
            </a:r>
            <a:endParaRPr lang="de-DE" sz="2000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buClr>
                <a:srgbClr val="C0C0C0"/>
              </a:buClr>
              <a:buSzTx/>
              <a:buFontTx/>
              <a:buChar char="-"/>
            </a:pPr>
            <a:endParaRPr lang="de-DE" sz="1800" dirty="0">
              <a:solidFill>
                <a:srgbClr val="707070"/>
              </a:solidFill>
              <a:cs typeface="Arial" charset="0"/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Unterstützung von Eltern</a:t>
            </a:r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4788024" y="3933056"/>
            <a:ext cx="39604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r>
              <a:rPr lang="de-DE" dirty="0" smtClean="0"/>
              <a:t>Mohamed </a:t>
            </a:r>
            <a:r>
              <a:rPr lang="de-DE" dirty="0" err="1" smtClean="0"/>
              <a:t>El</a:t>
            </a:r>
            <a:r>
              <a:rPr lang="de-DE" dirty="0" smtClean="0"/>
              <a:t> – </a:t>
            </a:r>
            <a:r>
              <a:rPr lang="de-DE" dirty="0" err="1" smtClean="0"/>
              <a:t>Erian</a:t>
            </a:r>
            <a:r>
              <a:rPr lang="de-DE" dirty="0" smtClean="0"/>
              <a:t>, 56 Jahre, bis 01/2014 CEO bei </a:t>
            </a:r>
            <a:r>
              <a:rPr lang="de-DE" dirty="0" err="1" smtClean="0"/>
              <a:t>Primco</a:t>
            </a:r>
            <a:r>
              <a:rPr lang="de-DE" dirty="0" smtClean="0"/>
              <a:t> (US Vermögensverwalter), designierter Nachfolger des </a:t>
            </a:r>
            <a:r>
              <a:rPr lang="de-DE" dirty="0" err="1" smtClean="0"/>
              <a:t>Primco</a:t>
            </a:r>
            <a:r>
              <a:rPr lang="de-DE" dirty="0" smtClean="0"/>
              <a:t>-Chefs</a:t>
            </a:r>
          </a:p>
          <a:p>
            <a:endParaRPr lang="de-DE" dirty="0"/>
          </a:p>
          <a:p>
            <a:r>
              <a:rPr lang="de-DE" sz="1000" dirty="0" smtClean="0"/>
              <a:t>Quelle: Handelsblatt, 09/2014</a:t>
            </a:r>
            <a:endParaRPr lang="de-AT" sz="10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63245"/>
            <a:ext cx="3866782" cy="217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0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rgbClr val="C0C0C0"/>
              </a:buClr>
              <a:buSzTx/>
              <a:buFont typeface="Wingdings" panose="05000000000000000000" pitchFamily="2" charset="2"/>
              <a:buChar char="§"/>
            </a:pPr>
            <a:endParaRPr lang="de-DE" sz="22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§"/>
            </a:pPr>
            <a:r>
              <a:rPr lang="de-DE" sz="2200" dirty="0" smtClean="0">
                <a:cs typeface="Arial" charset="0"/>
              </a:rPr>
              <a:t>Aktives </a:t>
            </a:r>
            <a:r>
              <a:rPr lang="de-DE" sz="2200" dirty="0">
                <a:cs typeface="Arial" charset="0"/>
              </a:rPr>
              <a:t>Leben der Vaterrolle wird ermöglicht, ohne Karrierenachteile befürchten zu </a:t>
            </a:r>
            <a:r>
              <a:rPr lang="de-DE" sz="2200" dirty="0" smtClean="0">
                <a:cs typeface="Arial" charset="0"/>
              </a:rPr>
              <a:t>müssen (Sprache!)</a:t>
            </a:r>
            <a:endParaRPr lang="de-DE" sz="2200" dirty="0"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§"/>
            </a:pPr>
            <a:endParaRPr lang="de-DE" sz="22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§"/>
            </a:pPr>
            <a:r>
              <a:rPr lang="de-DE" sz="2200" dirty="0" smtClean="0">
                <a:cs typeface="Arial" charset="0"/>
              </a:rPr>
              <a:t>Aufgeschlossenheit </a:t>
            </a:r>
            <a:r>
              <a:rPr lang="de-DE" sz="2200" dirty="0">
                <a:cs typeface="Arial" charset="0"/>
              </a:rPr>
              <a:t>gegenüber Karenzen und Teilzeitmodellen für </a:t>
            </a:r>
            <a:r>
              <a:rPr lang="de-DE" sz="2200" dirty="0" smtClean="0">
                <a:cs typeface="Arial" charset="0"/>
              </a:rPr>
              <a:t>Väter („Vollzeitnahe Teilzeitmodelle“)</a:t>
            </a:r>
            <a:endParaRPr lang="de-DE" sz="2200" dirty="0"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§"/>
            </a:pPr>
            <a:endParaRPr lang="de-DE" sz="22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§"/>
            </a:pPr>
            <a:r>
              <a:rPr lang="de-DE" sz="2200" dirty="0" smtClean="0">
                <a:cs typeface="Arial" charset="0"/>
              </a:rPr>
              <a:t>Auf </a:t>
            </a:r>
            <a:r>
              <a:rPr lang="de-DE" sz="2200" dirty="0">
                <a:cs typeface="Arial" charset="0"/>
              </a:rPr>
              <a:t>Überstunden besonders bei jungen Vätern achten </a:t>
            </a:r>
            <a:endParaRPr lang="de-DE" sz="22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§"/>
            </a:pPr>
            <a:endParaRPr lang="de-DE" sz="22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§"/>
            </a:pPr>
            <a:r>
              <a:rPr lang="de-DE" sz="2200" dirty="0" smtClean="0">
                <a:cs typeface="Arial" charset="0"/>
              </a:rPr>
              <a:t>Unbezahlter </a:t>
            </a:r>
            <a:r>
              <a:rPr lang="de-DE" sz="2200" dirty="0">
                <a:cs typeface="Arial" charset="0"/>
              </a:rPr>
              <a:t>Urlaub (z.B. </a:t>
            </a:r>
            <a:r>
              <a:rPr lang="de-DE" sz="2200" dirty="0" err="1">
                <a:cs typeface="Arial" charset="0"/>
              </a:rPr>
              <a:t>Papamonat</a:t>
            </a:r>
            <a:r>
              <a:rPr lang="de-DE" sz="2200" dirty="0">
                <a:cs typeface="Arial" charset="0"/>
              </a:rPr>
              <a:t> etc.)</a:t>
            </a:r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cs typeface="Arial" charset="0"/>
              </a:rPr>
              <a:t/>
            </a:r>
            <a:br>
              <a:rPr lang="de-DE" dirty="0" smtClean="0">
                <a:cs typeface="Arial" charset="0"/>
              </a:rPr>
            </a:br>
            <a:r>
              <a:rPr lang="de-DE" dirty="0">
                <a:cs typeface="Arial" charset="0"/>
              </a:rPr>
              <a:t/>
            </a:r>
            <a:br>
              <a:rPr lang="de-DE" dirty="0">
                <a:cs typeface="Arial" charset="0"/>
              </a:rPr>
            </a:br>
            <a:r>
              <a:rPr lang="de-DE" dirty="0" smtClean="0">
                <a:cs typeface="Arial" charset="0"/>
              </a:rPr>
              <a:t/>
            </a:r>
            <a:br>
              <a:rPr lang="de-DE" dirty="0" smtClean="0">
                <a:cs typeface="Arial" charset="0"/>
              </a:rPr>
            </a:br>
            <a:r>
              <a:rPr lang="de-DE" dirty="0" smtClean="0">
                <a:cs typeface="Arial" charset="0"/>
              </a:rPr>
              <a:t/>
            </a:r>
            <a:br>
              <a:rPr lang="de-DE" dirty="0" smtClean="0">
                <a:cs typeface="Arial" charset="0"/>
              </a:rPr>
            </a:br>
            <a:r>
              <a:rPr lang="de-DE" dirty="0">
                <a:cs typeface="Arial" charset="0"/>
              </a:rPr>
              <a:t/>
            </a:r>
            <a:br>
              <a:rPr lang="de-DE" dirty="0">
                <a:cs typeface="Arial" charset="0"/>
              </a:rPr>
            </a:br>
            <a:r>
              <a:rPr lang="de-DE" dirty="0" smtClean="0">
                <a:cs typeface="Arial" charset="0"/>
              </a:rPr>
              <a:t>Aktive Vaterschaft ermöglichen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7374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de-DE" altLang="de-DE" sz="2400" dirty="0">
                <a:cs typeface="Arial" panose="020B0604020202020204" pitchFamily="34" charset="0"/>
              </a:rPr>
              <a:t>Rücksichtnahme auf Mitarbeiter/innen mit Betreuungspflichten von </a:t>
            </a:r>
            <a:r>
              <a:rPr lang="de-DE" altLang="de-DE" sz="2400" dirty="0" smtClean="0">
                <a:cs typeface="Arial" panose="020B0604020202020204" pitchFamily="34" charset="0"/>
              </a:rPr>
              <a:t>älteren/schwerkranken Angehörigen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de-DE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sz="2000" dirty="0" smtClean="0"/>
              <a:t>Freie </a:t>
            </a:r>
            <a:r>
              <a:rPr lang="de-DE" altLang="de-DE" sz="2000" dirty="0"/>
              <a:t>Gestaltung von Randzeiten, </a:t>
            </a:r>
            <a:r>
              <a:rPr lang="de-DE" altLang="de-DE" sz="2000" dirty="0" smtClean="0"/>
              <a:t>Arbeitszeitreduktion, Schichtwechsel</a:t>
            </a:r>
          </a:p>
          <a:p>
            <a:pPr marL="342900" lvl="1" indent="-342900" eaLnBrk="1" fontAlgn="auto" hangingPunct="1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Telearbeit</a:t>
            </a:r>
          </a:p>
          <a:p>
            <a:pPr marL="342900" lvl="1" indent="-342900" eaLnBrk="1" fontAlgn="auto" hangingPunct="1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sz="2000" dirty="0" smtClean="0"/>
              <a:t>Freistellungen</a:t>
            </a:r>
            <a:r>
              <a:rPr lang="de-DE" altLang="de-DE" sz="2000" dirty="0"/>
              <a:t>, Sonderurlaube, Pflegeurlaub, Sabbaturlaub, </a:t>
            </a:r>
            <a:r>
              <a:rPr lang="de-DE" altLang="de-DE" sz="2000" dirty="0" smtClean="0"/>
              <a:t>Pflegekarenz</a:t>
            </a:r>
            <a:endParaRPr lang="de-DE" altLang="de-DE" sz="2000" dirty="0"/>
          </a:p>
          <a:p>
            <a:pPr marL="342900" lvl="1" indent="-342900" eaLnBrk="1" fontAlgn="auto" hangingPunct="1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Rücksichtnahme bei der </a:t>
            </a:r>
            <a:r>
              <a:rPr lang="de-DE" altLang="de-DE" sz="2000" dirty="0" smtClean="0"/>
              <a:t>Arbeitseinteilung</a:t>
            </a:r>
            <a:endParaRPr lang="de-DE" altLang="de-DE" sz="2000" dirty="0"/>
          </a:p>
          <a:p>
            <a:pPr marL="342900" lvl="1" indent="-342900" eaLnBrk="1" fontAlgn="auto" hangingPunct="1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sz="2000" dirty="0" smtClean="0"/>
              <a:t>Sensibilisierung </a:t>
            </a:r>
            <a:r>
              <a:rPr lang="de-DE" altLang="de-DE" sz="2000" dirty="0"/>
              <a:t>der </a:t>
            </a:r>
            <a:r>
              <a:rPr lang="de-DE" altLang="de-DE" sz="2000" dirty="0" smtClean="0"/>
              <a:t>Belegschaft</a:t>
            </a:r>
            <a:endParaRPr lang="de-DE" altLang="de-DE" sz="2000" dirty="0"/>
          </a:p>
          <a:p>
            <a:pPr marL="342900" lvl="1" indent="-342900" eaLnBrk="1" fontAlgn="auto" hangingPunct="1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Psychosoziale Beratung</a:t>
            </a:r>
          </a:p>
          <a:p>
            <a:pPr>
              <a:buFont typeface="Wingdings" panose="05000000000000000000" pitchFamily="2" charset="2"/>
              <a:buChar char="§"/>
            </a:pP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Beruf und Pflege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0557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/>
            <a:r>
              <a:rPr lang="de-DE" smtClean="0"/>
              <a:t>Service für Familien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30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de-DE" altLang="de-DE" sz="2400" dirty="0" smtClean="0">
                <a:solidFill>
                  <a:schemeClr val="tx2">
                    <a:lumMod val="75000"/>
                  </a:schemeClr>
                </a:solidFill>
              </a:rPr>
              <a:t>Freiwillige </a:t>
            </a:r>
            <a:r>
              <a:rPr lang="de-DE" altLang="de-DE" sz="2400" dirty="0">
                <a:solidFill>
                  <a:schemeClr val="tx2">
                    <a:lumMod val="75000"/>
                  </a:schemeClr>
                </a:solidFill>
              </a:rPr>
              <a:t>betriebliche Unterstützungsleistungen zur Reduktion von familiär bedingtem Stress und Entlastung des </a:t>
            </a:r>
            <a:r>
              <a:rPr lang="de-DE" altLang="de-DE" sz="2400" dirty="0" smtClean="0">
                <a:solidFill>
                  <a:schemeClr val="tx2">
                    <a:lumMod val="75000"/>
                  </a:schemeClr>
                </a:solidFill>
              </a:rPr>
              <a:t>Familienbudgets.</a:t>
            </a:r>
          </a:p>
          <a:p>
            <a:pPr eaLnBrk="1" hangingPunct="1">
              <a:lnSpc>
                <a:spcPct val="90000"/>
              </a:lnSpc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2000" dirty="0" smtClean="0">
                <a:cs typeface="Arial" charset="0"/>
              </a:rPr>
              <a:t>Infrastruktur </a:t>
            </a:r>
            <a:r>
              <a:rPr lang="de-DE" sz="2000" dirty="0">
                <a:cs typeface="Arial" charset="0"/>
              </a:rPr>
              <a:t>des Betriebes nutzen dürfen</a:t>
            </a:r>
            <a:endParaRPr lang="de-DE" altLang="de-DE" sz="2000" dirty="0"/>
          </a:p>
          <a:p>
            <a:pPr eaLnBrk="1" hangingPunct="1">
              <a:lnSpc>
                <a:spcPct val="90000"/>
              </a:lnSpc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de-DE" altLang="de-DE" sz="2000" dirty="0" smtClean="0"/>
              <a:t>Hilfe bei der Wohnungssuche</a:t>
            </a:r>
            <a:endParaRPr lang="de-DE" altLang="de-DE" sz="2000" dirty="0"/>
          </a:p>
          <a:p>
            <a:pPr eaLnBrk="1" hangingPunct="1">
              <a:lnSpc>
                <a:spcPct val="90000"/>
              </a:lnSpc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de-DE" altLang="de-DE" sz="2000" dirty="0"/>
              <a:t>vergünstigter Personalkauf</a:t>
            </a:r>
          </a:p>
          <a:p>
            <a:pPr eaLnBrk="1" hangingPunct="1">
              <a:lnSpc>
                <a:spcPct val="90000"/>
              </a:lnSpc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de-DE" altLang="de-DE" sz="2000" dirty="0"/>
              <a:t>Kantine – geöffnet auch für </a:t>
            </a:r>
            <a:r>
              <a:rPr lang="de-DE" altLang="de-DE" sz="2000" dirty="0" smtClean="0"/>
              <a:t>Angehörige, Essen mit nach Hause nehmen können</a:t>
            </a:r>
            <a:endParaRPr lang="de-DE" altLang="de-DE" sz="2000" dirty="0"/>
          </a:p>
          <a:p>
            <a:pPr eaLnBrk="1" hangingPunct="1">
              <a:lnSpc>
                <a:spcPct val="90000"/>
              </a:lnSpc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de-DE" altLang="de-DE" sz="2000" dirty="0"/>
              <a:t>betriebliche </a:t>
            </a:r>
            <a:r>
              <a:rPr lang="de-DE" altLang="de-DE" sz="2000" dirty="0" smtClean="0"/>
              <a:t>Anlässe, Freizeitangebote mit Familienangehörigen</a:t>
            </a:r>
          </a:p>
          <a:p>
            <a:pPr eaLnBrk="1" hangingPunct="1">
              <a:lnSpc>
                <a:spcPct val="90000"/>
              </a:lnSpc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de-DE" altLang="de-DE" sz="2000" dirty="0" smtClean="0"/>
              <a:t>Gehaltsvorschüsse</a:t>
            </a:r>
            <a:r>
              <a:rPr lang="de-DE" altLang="de-DE" sz="2000" dirty="0"/>
              <a:t>, </a:t>
            </a:r>
            <a:r>
              <a:rPr lang="de-DE" altLang="de-DE" sz="2000" dirty="0" smtClean="0"/>
              <a:t>Darlehen</a:t>
            </a:r>
          </a:p>
          <a:p>
            <a:pPr eaLnBrk="1" hangingPunct="1">
              <a:lnSpc>
                <a:spcPct val="90000"/>
              </a:lnSpc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de-DE" altLang="de-DE" sz="2000" dirty="0"/>
              <a:t>Ferialjobs für Mitarbeiter-Kinder</a:t>
            </a:r>
          </a:p>
          <a:p>
            <a:pPr eaLnBrk="1" hangingPunct="1">
              <a:lnSpc>
                <a:spcPct val="90000"/>
              </a:lnSpc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de-DE" altLang="de-DE" sz="2000" dirty="0" smtClean="0"/>
              <a:t>Gesundheitsvorsorge (z.B. Impfaktionen, Kochkurse) für die ganze Familie</a:t>
            </a:r>
            <a:endParaRPr lang="de-DE" altLang="de-DE" sz="2000" dirty="0"/>
          </a:p>
          <a:p>
            <a:pPr eaLnBrk="1" hangingPunct="1">
              <a:lnSpc>
                <a:spcPct val="90000"/>
              </a:lnSpc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de-DE" altLang="de-DE" sz="20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endParaRPr lang="de-D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/>
            <a:r>
              <a:rPr lang="de-DE" sz="4000" dirty="0" smtClean="0"/>
              <a:t>Familienbewusste Unternehmenskultur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307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altLang="de-DE" sz="2000" dirty="0" smtClean="0"/>
              <a:t>Leben, Vorleben, offene Gesprächskultur</a:t>
            </a:r>
            <a:endParaRPr lang="de-DE" altLang="de-DE" sz="20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de-DE" altLang="de-DE" sz="2000" dirty="0"/>
          </a:p>
          <a:p>
            <a:pPr marL="0" indent="0">
              <a:buNone/>
              <a:defRPr/>
            </a:pPr>
            <a:r>
              <a:rPr lang="de-DE" altLang="de-DE" sz="2000" dirty="0"/>
              <a:t>Interne </a:t>
            </a:r>
            <a:r>
              <a:rPr lang="de-DE" altLang="de-DE" sz="2000" dirty="0" smtClean="0"/>
              <a:t>Information/Kommunikation</a:t>
            </a:r>
            <a:endParaRPr lang="de-DE" altLang="de-DE" sz="2000" dirty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Betriebszeitung, spezifische Informationen, Sprechstunden, Betriebsvereinbarungen, Intranet, Aushang, Mitarbeitergespräch, 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Sozialvertrauenspersonen/Führungskräfte/Betriebsräte/innen als 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Anlaufstelle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de-DE" sz="2000" dirty="0">
              <a:solidFill>
                <a:schemeClr val="bg1">
                  <a:lumMod val="65000"/>
                </a:schemeClr>
              </a:solidFill>
              <a:cs typeface="Arial" charset="0"/>
            </a:endParaRPr>
          </a:p>
          <a:p>
            <a:pPr marL="0" indent="0">
              <a:buNone/>
              <a:defRPr/>
            </a:pPr>
            <a:r>
              <a:rPr lang="de-DE" sz="2000" dirty="0"/>
              <a:t>Führungskräfte sind Träger und Multiplikatoren für die Familienorientierung </a:t>
            </a:r>
          </a:p>
          <a:p>
            <a:pPr marL="342900" lvl="1" indent="-3429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  <a:ea typeface="+mn-ea"/>
                <a:cs typeface="Arial" charset="0"/>
              </a:rPr>
              <a:t>Sensibilisierung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  <a:ea typeface="+mn-ea"/>
                <a:cs typeface="Arial" charset="0"/>
              </a:rPr>
              <a:t>für´s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ea typeface="+mn-ea"/>
                <a:cs typeface="Arial" charset="0"/>
              </a:rPr>
              <a:t> Thema</a:t>
            </a:r>
          </a:p>
          <a:p>
            <a:pPr marL="342900" lvl="1" indent="-3429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  <a:ea typeface="+mn-ea"/>
                <a:cs typeface="Arial" charset="0"/>
              </a:rPr>
              <a:t>Sozialkompetenz stärken und schulen</a:t>
            </a:r>
          </a:p>
          <a:p>
            <a:pPr marL="342900" lvl="1" indent="-3429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C000"/>
              </a:solidFill>
              <a:ea typeface="+mn-ea"/>
              <a:cs typeface="Arial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endParaRPr lang="de-DE" sz="2000" dirty="0">
              <a:solidFill>
                <a:srgbClr val="FFC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347864" y="1556792"/>
            <a:ext cx="5349280" cy="4530725"/>
          </a:xfrm>
        </p:spPr>
        <p:txBody>
          <a:bodyPr/>
          <a:lstStyle/>
          <a:p>
            <a:pPr marL="0" indent="0">
              <a:buClr>
                <a:srgbClr val="C00000"/>
              </a:buClr>
              <a:buNone/>
            </a:pPr>
            <a:r>
              <a:rPr lang="de-DE" altLang="de-DE" sz="2000" dirty="0" smtClean="0"/>
              <a:t>Der Weg zum Gütesiegel: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de-DE" altLang="de-DE" sz="2000" dirty="0" smtClean="0"/>
              <a:t> </a:t>
            </a:r>
            <a:endParaRPr lang="de-AT" altLang="de-DE" sz="2000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de-AT" altLang="de-DE" sz="2000" dirty="0" smtClean="0"/>
              <a:t>Betriebe </a:t>
            </a:r>
            <a:r>
              <a:rPr lang="de-AT" altLang="de-DE" sz="2000" dirty="0"/>
              <a:t>und Institutionen mit Standort</a:t>
            </a:r>
            <a:r>
              <a:rPr lang="de-AT" altLang="de-DE" sz="2000" dirty="0">
                <a:solidFill>
                  <a:srgbClr val="C00000"/>
                </a:solidFill>
              </a:rPr>
              <a:t> </a:t>
            </a:r>
            <a:r>
              <a:rPr lang="de-AT" altLang="de-DE" sz="2000" b="1" dirty="0">
                <a:solidFill>
                  <a:srgbClr val="C00000"/>
                </a:solidFill>
              </a:rPr>
              <a:t>Vorarlberg </a:t>
            </a:r>
            <a:r>
              <a:rPr lang="de-AT" altLang="de-DE" sz="2000" dirty="0"/>
              <a:t>(mindestens 2 Mitarbeiter/innen)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de-AT" altLang="de-DE" sz="2000" b="1" dirty="0" smtClean="0">
                <a:solidFill>
                  <a:srgbClr val="C00000"/>
                </a:solidFill>
              </a:rPr>
              <a:t>Fristgerechte</a:t>
            </a:r>
            <a:r>
              <a:rPr lang="de-AT" altLang="de-DE" sz="2000" dirty="0" smtClean="0"/>
              <a:t> </a:t>
            </a:r>
            <a:r>
              <a:rPr lang="de-AT" altLang="de-DE" sz="2000" dirty="0"/>
              <a:t>Einreichung der </a:t>
            </a:r>
            <a:r>
              <a:rPr lang="de-AT" altLang="de-DE" sz="2000" dirty="0" smtClean="0"/>
              <a:t>Unterlagen (Fragebogen)</a:t>
            </a:r>
            <a:endParaRPr lang="de-AT" altLang="de-DE" sz="20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de-AT" altLang="de-DE" sz="2000" b="1" dirty="0" smtClean="0">
                <a:solidFill>
                  <a:srgbClr val="C00000"/>
                </a:solidFill>
              </a:rPr>
              <a:t>Betriebsbesuch</a:t>
            </a:r>
            <a:endParaRPr lang="de-AT" altLang="de-DE" sz="2000" b="1" dirty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de-DE" altLang="de-DE" sz="2000" dirty="0" smtClean="0"/>
              <a:t>Erreichen </a:t>
            </a:r>
            <a:r>
              <a:rPr lang="de-DE" altLang="de-DE" sz="2000" dirty="0"/>
              <a:t>der </a:t>
            </a:r>
            <a:r>
              <a:rPr lang="de-DE" altLang="de-DE" sz="2000" b="1" dirty="0" smtClean="0">
                <a:solidFill>
                  <a:srgbClr val="C00000"/>
                </a:solidFill>
              </a:rPr>
              <a:t>Mindestkriterien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de-DE" altLang="de-DE" sz="2000" dirty="0" smtClean="0"/>
              <a:t>Anfragen zum Thema, Aufnahme </a:t>
            </a:r>
            <a:r>
              <a:rPr lang="de-DE" altLang="de-DE" sz="2000" dirty="0"/>
              <a:t>in die </a:t>
            </a:r>
            <a:r>
              <a:rPr lang="de-DE" altLang="de-DE" sz="2000" dirty="0" smtClean="0"/>
              <a:t>Versandliste unter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de-DE" altLang="de-DE" sz="2000" dirty="0" smtClean="0"/>
              <a:t>     </a:t>
            </a:r>
            <a:r>
              <a:rPr lang="de-DE" altLang="de-DE" sz="2000" b="1" dirty="0">
                <a:solidFill>
                  <a:srgbClr val="C00000"/>
                </a:solidFill>
              </a:rPr>
              <a:t>monika.lutz@iplace.at</a:t>
            </a:r>
            <a:r>
              <a:rPr lang="de-DE" altLang="de-DE" sz="20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Ausgezeichneter familienfreundlicher Betrieb 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urz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99392"/>
            <a:ext cx="9982200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-36512" y="476672"/>
            <a:ext cx="5904656" cy="120032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Herzlichen Dank für Ihre Aufmerksamkeit</a:t>
            </a:r>
            <a:endParaRPr lang="de-AT" sz="36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4571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>
                <a:latin typeface="+mn-lt"/>
              </a:rPr>
              <a:t>Was haben BGF und Vereinbarkeit von Beruf &amp; Familie gemeinsam?</a:t>
            </a:r>
            <a:endParaRPr lang="de-AT" sz="3600" dirty="0">
              <a:latin typeface="+mn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Zielsetzung B &amp; F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cs typeface="Arial" charset="0"/>
              </a:rPr>
              <a:t>Steigerung der Motivation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cs typeface="Arial" charset="0"/>
              </a:rPr>
              <a:t>Reduktion von Stressbelastung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cs typeface="Arial" charset="0"/>
              </a:rPr>
              <a:t>Senkung von Fehlzeiten und Krankenständen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cs typeface="Arial" charset="0"/>
              </a:rPr>
              <a:t>Erhöhung der Leistungsfähigkeit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cs typeface="Arial" charset="0"/>
              </a:rPr>
              <a:t>Erhöhung der Rückkehrquote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cs typeface="Arial" charset="0"/>
              </a:rPr>
              <a:t>Verbessertes Arbeitsklima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cs typeface="Arial" charset="0"/>
              </a:rPr>
              <a:t>Verbessertes Personalmarketing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cs typeface="Arial" charset="0"/>
              </a:rPr>
              <a:t>Verbessertes Unternehmensimage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cs typeface="Arial" charset="0"/>
              </a:rPr>
              <a:t>Kosteneinsparpotentiale</a:t>
            </a:r>
          </a:p>
          <a:p>
            <a:endParaRPr lang="de-AT" sz="18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Zielsetzung BGF</a:t>
            </a:r>
            <a:endParaRPr lang="de-AT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AT" sz="1600" dirty="0">
                <a:cs typeface="Arial" charset="0"/>
              </a:rPr>
              <a:t>Steigerung von Arbeitszufriedenheit, </a:t>
            </a:r>
            <a:r>
              <a:rPr lang="de-AT" sz="1600" dirty="0" smtClean="0">
                <a:cs typeface="Arial" charset="0"/>
              </a:rPr>
              <a:t>Motivation </a:t>
            </a:r>
            <a:r>
              <a:rPr lang="de-AT" sz="1600" dirty="0">
                <a:cs typeface="Arial" charset="0"/>
              </a:rPr>
              <a:t>der Beschäftigten sowie ihrer Identifikation mit dem Betrieb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AT" sz="1600" dirty="0">
                <a:cs typeface="Arial" charset="0"/>
              </a:rPr>
              <a:t>Fehlzeitenreduzierung bzw. Verminderung von Krankenständen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AT" sz="1600" dirty="0">
                <a:cs typeface="Arial" charset="0"/>
              </a:rPr>
              <a:t>Verringerung der Fluktuationsrate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AT" sz="1600" dirty="0">
                <a:cs typeface="Arial" charset="0"/>
              </a:rPr>
              <a:t>weniger innerbetriebliche "</a:t>
            </a:r>
            <a:r>
              <a:rPr lang="de-AT" sz="1600" dirty="0" err="1">
                <a:cs typeface="Arial" charset="0"/>
              </a:rPr>
              <a:t>Reibungs</a:t>
            </a:r>
            <a:r>
              <a:rPr lang="de-AT" sz="1600" dirty="0">
                <a:cs typeface="Arial" charset="0"/>
              </a:rPr>
              <a:t>"-verluste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AT" sz="1600" dirty="0">
                <a:cs typeface="Arial" charset="0"/>
              </a:rPr>
              <a:t>Verbesserung des Betriebsklimas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AT" sz="1600" dirty="0">
                <a:cs typeface="Arial" charset="0"/>
              </a:rPr>
              <a:t>Insgesamt Effizienzsteigerung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AT" sz="1600" dirty="0">
                <a:cs typeface="Arial" charset="0"/>
              </a:rPr>
              <a:t>Erhöhung von Konkurrenzfähigkeit und Marktchancen des Unternehmens.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AT" sz="1600" dirty="0">
                <a:cs typeface="Arial" charset="0"/>
              </a:rPr>
              <a:t>Verbesserung des Unternehmensimages</a:t>
            </a:r>
          </a:p>
          <a:p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267624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Idente Zielsetzungen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Freiwillige betriebliche Maßnahmen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Verankerung in der Unternehmenskultur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Erhalt bzw. </a:t>
            </a:r>
            <a:r>
              <a:rPr lang="de-DE" dirty="0"/>
              <a:t>E</a:t>
            </a:r>
            <a:r>
              <a:rPr lang="de-DE" dirty="0" smtClean="0"/>
              <a:t>rhöhung der Leistungsfähigkeit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Familienfreundliche Betriebe haben meist ein </a:t>
            </a:r>
            <a:r>
              <a:rPr lang="de-DE" dirty="0" smtClean="0"/>
              <a:t>Gesundheitsförderprogramm</a:t>
            </a:r>
            <a:endParaRPr lang="de-DE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Kleinste </a:t>
            </a:r>
            <a:r>
              <a:rPr lang="de-DE" dirty="0"/>
              <a:t>gemeinsame Nenner: </a:t>
            </a:r>
            <a:endParaRPr lang="de-DE" dirty="0" smtClean="0"/>
          </a:p>
          <a:p>
            <a:pPr marL="457200" lvl="1" indent="0">
              <a:buClr>
                <a:schemeClr val="bg1">
                  <a:lumMod val="65000"/>
                </a:schemeClr>
              </a:buClr>
              <a:buNone/>
            </a:pPr>
            <a:r>
              <a:rPr lang="de-DE" b="1" dirty="0" smtClean="0">
                <a:solidFill>
                  <a:schemeClr val="accent1"/>
                </a:solidFill>
              </a:rPr>
              <a:t>Balance  -  Wohlfühlen  -  Geben und Nehmen</a:t>
            </a:r>
          </a:p>
          <a:p>
            <a:pPr>
              <a:buClr>
                <a:schemeClr val="bg1">
                  <a:lumMod val="65000"/>
                </a:schemeClr>
              </a:buClr>
            </a:pPr>
            <a:endParaRPr lang="de-DE" dirty="0"/>
          </a:p>
          <a:p>
            <a:pPr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de-DE" dirty="0" smtClean="0"/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verbindet Familienfreundlichkeit und BGF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0559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Vereinbarkeit zwischen 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Erwerbs- 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Privatleben</a:t>
            </a:r>
            <a:endParaRPr lang="de-AT" sz="36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22" y="2060849"/>
            <a:ext cx="4470193" cy="335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580112" y="1700808"/>
            <a:ext cx="288032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lvl="1" eaLnBrk="1" hangingPunct="1">
              <a:tabLst>
                <a:tab pos="93663" algn="l"/>
              </a:tabLst>
              <a:defRPr/>
            </a:pPr>
            <a:endParaRPr lang="de-DE" sz="2000" dirty="0" smtClean="0">
              <a:latin typeface="Calibri" pitchFamily="34" charset="0"/>
              <a:cs typeface="Calibri" pitchFamily="34" charset="0"/>
            </a:endParaRPr>
          </a:p>
          <a:p>
            <a:pPr marL="174625" lvl="1" eaLnBrk="1" hangingPunct="1">
              <a:tabLst>
                <a:tab pos="93663" algn="l"/>
              </a:tabLst>
              <a:defRPr/>
            </a:pPr>
            <a:r>
              <a:rPr lang="de-DE" sz="2000" dirty="0" smtClean="0">
                <a:latin typeface="Calibri" pitchFamily="34" charset="0"/>
                <a:cs typeface="Calibri" pitchFamily="34" charset="0"/>
              </a:rPr>
              <a:t>…….</a:t>
            </a:r>
            <a:r>
              <a:rPr lang="de-DE" sz="2000" dirty="0">
                <a:latin typeface="Calibri" pitchFamily="34" charset="0"/>
                <a:cs typeface="Calibri" pitchFamily="34" charset="0"/>
              </a:rPr>
              <a:t>ist der Versuch, </a:t>
            </a:r>
          </a:p>
          <a:p>
            <a:pPr marL="174625" lvl="1" eaLnBrk="1" hangingPunct="1">
              <a:tabLst>
                <a:tab pos="93663" algn="l"/>
              </a:tabLst>
              <a:defRPr/>
            </a:pPr>
            <a:r>
              <a:rPr lang="de-DE" sz="2000" dirty="0">
                <a:latin typeface="Calibri" pitchFamily="34" charset="0"/>
                <a:cs typeface="Calibri" pitchFamily="34" charset="0"/>
              </a:rPr>
              <a:t>eine ausgewogene Balance der Lebensbereiche </a:t>
            </a:r>
          </a:p>
          <a:p>
            <a:pPr marL="177800" lvl="1" eaLnBrk="1" hangingPunct="1">
              <a:tabLst>
                <a:tab pos="93663" algn="l"/>
              </a:tabLst>
              <a:defRPr/>
            </a:pPr>
            <a:r>
              <a:rPr lang="de-DE" sz="20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Beruf (=Erwerb) </a:t>
            </a:r>
            <a:r>
              <a:rPr lang="de-DE" sz="2000" dirty="0">
                <a:latin typeface="Calibri" pitchFamily="34" charset="0"/>
                <a:cs typeface="Calibri" pitchFamily="34" charset="0"/>
              </a:rPr>
              <a:t>und </a:t>
            </a:r>
            <a:r>
              <a:rPr lang="de-DE" sz="20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Familie (=Privatleben)</a:t>
            </a:r>
            <a:r>
              <a:rPr lang="de-DE" sz="20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herzustellen</a:t>
            </a:r>
            <a:endParaRPr lang="de-DE" sz="2000" dirty="0">
              <a:latin typeface="Calibri" pitchFamily="34" charset="0"/>
              <a:cs typeface="Calibri" pitchFamily="34" charset="0"/>
            </a:endParaRPr>
          </a:p>
          <a:p>
            <a:pPr marL="177800" lvl="1" eaLnBrk="1" hangingPunct="1">
              <a:tabLst>
                <a:tab pos="93663" algn="l"/>
              </a:tabLst>
              <a:defRPr/>
            </a:pPr>
            <a:r>
              <a:rPr lang="de-DE" sz="2000" dirty="0">
                <a:latin typeface="Calibri" pitchFamily="34" charset="0"/>
                <a:cs typeface="Calibri" pitchFamily="34" charset="0"/>
              </a:rPr>
              <a:t>und zwar so, </a:t>
            </a:r>
          </a:p>
          <a:p>
            <a:pPr marL="177800" lvl="1" eaLnBrk="1" hangingPunct="1">
              <a:tabLst>
                <a:tab pos="93663" algn="l"/>
              </a:tabLst>
              <a:defRPr/>
            </a:pPr>
            <a:r>
              <a:rPr lang="de-DE" sz="2000" dirty="0">
                <a:latin typeface="Calibri" pitchFamily="34" charset="0"/>
                <a:cs typeface="Calibri" pitchFamily="34" charset="0"/>
              </a:rPr>
              <a:t>dass </a:t>
            </a:r>
            <a:r>
              <a:rPr lang="de-DE" sz="2000" b="1" dirty="0">
                <a:latin typeface="Calibri" pitchFamily="34" charset="0"/>
                <a:cs typeface="Calibri" pitchFamily="34" charset="0"/>
              </a:rPr>
              <a:t>auf Dauer </a:t>
            </a:r>
            <a:r>
              <a:rPr lang="de-DE" sz="2000" dirty="0">
                <a:latin typeface="Calibri" pitchFamily="34" charset="0"/>
                <a:cs typeface="Calibri" pitchFamily="34" charset="0"/>
              </a:rPr>
              <a:t>keiner der beiden Lebensbereiche zu kurz kommt.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458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z="3600" dirty="0">
                <a:latin typeface="+mn-lt"/>
              </a:rPr>
              <a:t>Welche Faktoren sind Ihnen bei der Jobauswahl besonders </a:t>
            </a:r>
            <a:r>
              <a:rPr lang="de-DE" sz="3600" dirty="0" smtClean="0">
                <a:latin typeface="+mn-lt"/>
              </a:rPr>
              <a:t>wichtig?</a:t>
            </a:r>
            <a:endParaRPr lang="de-AT" sz="3600" dirty="0">
              <a:latin typeface="+mn-lt"/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Clr>
                <a:schemeClr val="bg1">
                  <a:lumMod val="65000"/>
                </a:schemeClr>
              </a:buClr>
              <a:buSzPct val="100000"/>
              <a:buNone/>
            </a:pPr>
            <a:r>
              <a:rPr lang="de-DE" sz="2000" dirty="0"/>
              <a:t>Reihung nach </a:t>
            </a:r>
            <a:r>
              <a:rPr lang="de-DE" sz="2000" dirty="0" smtClean="0"/>
              <a:t>Wichtigkeit: </a:t>
            </a:r>
            <a:endParaRPr lang="de-AT" sz="2000" dirty="0" smtClean="0"/>
          </a:p>
          <a:p>
            <a:pPr marL="457200" indent="-4572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de-AT" sz="2000" dirty="0" smtClean="0"/>
              <a:t>Gute </a:t>
            </a:r>
            <a:r>
              <a:rPr lang="de-AT" sz="2000" dirty="0"/>
              <a:t>Bezahlung </a:t>
            </a:r>
          </a:p>
          <a:p>
            <a:pPr marL="457200" indent="-4572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de-AT" sz="2000" dirty="0" smtClean="0"/>
              <a:t>Vereinbarkeit </a:t>
            </a:r>
            <a:r>
              <a:rPr lang="de-AT" sz="2000" dirty="0"/>
              <a:t>Familie &amp; Beruf </a:t>
            </a:r>
            <a:endParaRPr lang="de-AT" sz="2000" dirty="0" smtClean="0"/>
          </a:p>
          <a:p>
            <a:pPr marL="457200" indent="-4572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de-AT" sz="2000" dirty="0" smtClean="0"/>
              <a:t>Respektvoller </a:t>
            </a:r>
            <a:r>
              <a:rPr lang="de-AT" sz="2000" dirty="0"/>
              <a:t>Umgang </a:t>
            </a:r>
            <a:endParaRPr lang="de-AT" sz="2000" dirty="0" smtClean="0"/>
          </a:p>
          <a:p>
            <a:pPr marL="457200" indent="-4572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de-AT" sz="2000" dirty="0" smtClean="0"/>
              <a:t>Nähe </a:t>
            </a:r>
            <a:r>
              <a:rPr lang="de-AT" sz="2000" dirty="0"/>
              <a:t>des Arbeitsortes </a:t>
            </a:r>
            <a:endParaRPr lang="de-AT" sz="2000" dirty="0" smtClean="0"/>
          </a:p>
          <a:p>
            <a:pPr marL="457200" indent="-4572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de-AT" sz="2000" dirty="0" smtClean="0"/>
              <a:t>Arbeitsinhalte </a:t>
            </a:r>
          </a:p>
          <a:p>
            <a:pPr marL="457200" indent="-4572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de-AT" sz="2000" dirty="0" smtClean="0"/>
              <a:t>Aufstiegs-</a:t>
            </a:r>
            <a:r>
              <a:rPr lang="de-AT" sz="2000" dirty="0"/>
              <a:t>/Karrierechancen </a:t>
            </a:r>
            <a:endParaRPr lang="de-AT" sz="2000" dirty="0" smtClean="0"/>
          </a:p>
          <a:p>
            <a:pPr marL="457200" indent="-4572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de-AT" sz="2000" dirty="0" smtClean="0"/>
              <a:t>Weniger </a:t>
            </a:r>
            <a:r>
              <a:rPr lang="de-AT" sz="2000" dirty="0"/>
              <a:t>Stressbelastung </a:t>
            </a:r>
            <a:endParaRPr lang="de-AT" sz="2000" dirty="0" smtClean="0"/>
          </a:p>
          <a:p>
            <a:pPr marL="457200" indent="-4572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de-AT" sz="2000" dirty="0" smtClean="0"/>
              <a:t>Aus-</a:t>
            </a:r>
            <a:r>
              <a:rPr lang="de-AT" sz="2000" dirty="0"/>
              <a:t>/</a:t>
            </a:r>
            <a:r>
              <a:rPr lang="de-AT" sz="2000" dirty="0" smtClean="0"/>
              <a:t>Weiterbildungsprogramm</a:t>
            </a:r>
            <a:endParaRPr lang="de-AT" sz="2000" dirty="0"/>
          </a:p>
          <a:p>
            <a:pPr marL="457200" indent="-4572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de-AT" sz="2000" dirty="0" smtClean="0"/>
              <a:t>Image </a:t>
            </a:r>
            <a:r>
              <a:rPr lang="de-AT" sz="2000" dirty="0"/>
              <a:t>des Arbeitgebers </a:t>
            </a:r>
            <a:endParaRPr lang="de-AT" sz="2000" dirty="0" smtClean="0"/>
          </a:p>
          <a:p>
            <a:pPr marL="457200" indent="-45720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de-AT" sz="2000" dirty="0" smtClean="0"/>
              <a:t>Gesundheitsvorsorge </a:t>
            </a:r>
            <a:r>
              <a:rPr lang="de-AT" sz="2000" dirty="0"/>
              <a:t>durch </a:t>
            </a:r>
            <a:r>
              <a:rPr lang="de-AT" sz="2000" dirty="0" smtClean="0"/>
              <a:t>Arbeitgeber</a:t>
            </a:r>
          </a:p>
          <a:p>
            <a:pPr marL="0" indent="0">
              <a:buClr>
                <a:schemeClr val="bg1">
                  <a:lumMod val="65000"/>
                </a:schemeClr>
              </a:buClr>
              <a:buSzPct val="100000"/>
              <a:buNone/>
            </a:pPr>
            <a:r>
              <a:rPr lang="de-DE" sz="1600" dirty="0">
                <a:solidFill>
                  <a:schemeClr val="tx2"/>
                </a:solidFill>
              </a:rPr>
              <a:t>            </a:t>
            </a:r>
            <a:endParaRPr lang="de-DE" sz="1600" dirty="0" smtClean="0">
              <a:solidFill>
                <a:schemeClr val="tx2"/>
              </a:solidFill>
            </a:endParaRPr>
          </a:p>
          <a:p>
            <a:pPr marL="0" indent="0">
              <a:buClr>
                <a:schemeClr val="bg1">
                  <a:lumMod val="65000"/>
                </a:schemeClr>
              </a:buClr>
              <a:buSzPct val="100000"/>
              <a:buNone/>
            </a:pPr>
            <a:endParaRPr lang="de-DE" sz="1600" dirty="0">
              <a:solidFill>
                <a:schemeClr val="tx2"/>
              </a:solidFill>
            </a:endParaRPr>
          </a:p>
          <a:p>
            <a:pPr marL="0" indent="0">
              <a:buClr>
                <a:schemeClr val="bg1">
                  <a:lumMod val="65000"/>
                </a:schemeClr>
              </a:buClr>
              <a:buSzPct val="100000"/>
              <a:buNone/>
            </a:pPr>
            <a:endParaRPr lang="de-DE" sz="1600" dirty="0" smtClean="0">
              <a:solidFill>
                <a:schemeClr val="tx2"/>
              </a:solidFill>
            </a:endParaRPr>
          </a:p>
          <a:p>
            <a:pPr marL="0" indent="0">
              <a:buClr>
                <a:schemeClr val="bg1">
                  <a:lumMod val="65000"/>
                </a:schemeClr>
              </a:buClr>
              <a:buSzPct val="100000"/>
              <a:buNone/>
            </a:pPr>
            <a:endParaRPr lang="de-DE" sz="1600" dirty="0">
              <a:solidFill>
                <a:schemeClr val="tx2"/>
              </a:solidFill>
            </a:endParaRPr>
          </a:p>
          <a:p>
            <a:pPr marL="0" indent="0">
              <a:buClr>
                <a:schemeClr val="bg1">
                  <a:lumMod val="65000"/>
                </a:schemeClr>
              </a:buClr>
              <a:buSzPct val="100000"/>
              <a:buNone/>
            </a:pPr>
            <a:endParaRPr lang="de-DE" sz="1600" dirty="0" smtClean="0">
              <a:solidFill>
                <a:schemeClr val="tx2"/>
              </a:solidFill>
            </a:endParaRPr>
          </a:p>
          <a:p>
            <a:pPr marL="0" indent="0">
              <a:buClr>
                <a:schemeClr val="bg1">
                  <a:lumMod val="65000"/>
                </a:schemeClr>
              </a:buClr>
              <a:buSzPct val="100000"/>
              <a:buNone/>
            </a:pPr>
            <a:endParaRPr lang="de-DE" sz="1600" dirty="0">
              <a:solidFill>
                <a:schemeClr val="tx2"/>
              </a:solidFill>
            </a:endParaRPr>
          </a:p>
          <a:p>
            <a:pPr marL="0" indent="0">
              <a:buClr>
                <a:schemeClr val="bg1">
                  <a:lumMod val="65000"/>
                </a:schemeClr>
              </a:buClr>
              <a:buSzPct val="100000"/>
              <a:buNone/>
            </a:pPr>
            <a:endParaRPr lang="de-DE" sz="1600" dirty="0" smtClean="0">
              <a:solidFill>
                <a:schemeClr val="tx2"/>
              </a:solidFill>
            </a:endParaRPr>
          </a:p>
          <a:p>
            <a:pPr marL="0" indent="0">
              <a:buClr>
                <a:schemeClr val="bg1">
                  <a:lumMod val="65000"/>
                </a:schemeClr>
              </a:buClr>
              <a:buSzPct val="100000"/>
              <a:buNone/>
            </a:pPr>
            <a:endParaRPr lang="de-DE" sz="1600" dirty="0">
              <a:solidFill>
                <a:schemeClr val="tx2"/>
              </a:solidFill>
            </a:endParaRPr>
          </a:p>
          <a:p>
            <a:pPr marL="0" indent="0">
              <a:buClr>
                <a:schemeClr val="bg1">
                  <a:lumMod val="65000"/>
                </a:schemeClr>
              </a:buClr>
              <a:buSzPct val="100000"/>
              <a:buNone/>
            </a:pPr>
            <a:endParaRPr lang="de-DE" sz="1600" dirty="0" smtClean="0">
              <a:solidFill>
                <a:schemeClr val="tx2"/>
              </a:solidFill>
            </a:endParaRPr>
          </a:p>
          <a:p>
            <a:pPr marL="0" indent="0">
              <a:buClr>
                <a:schemeClr val="bg1">
                  <a:lumMod val="65000"/>
                </a:schemeClr>
              </a:buClr>
              <a:buSzPct val="100000"/>
              <a:buNone/>
            </a:pPr>
            <a:endParaRPr lang="de-DE" sz="1600" dirty="0">
              <a:solidFill>
                <a:schemeClr val="tx2"/>
              </a:solidFill>
            </a:endParaRPr>
          </a:p>
          <a:p>
            <a:pPr marL="0" indent="0">
              <a:buClr>
                <a:schemeClr val="bg1">
                  <a:lumMod val="65000"/>
                </a:schemeClr>
              </a:buClr>
              <a:buSzPct val="100000"/>
              <a:buNone/>
            </a:pPr>
            <a:endParaRPr lang="de-DE" sz="1600" dirty="0" smtClean="0">
              <a:solidFill>
                <a:schemeClr val="tx2"/>
              </a:solidFill>
            </a:endParaRPr>
          </a:p>
          <a:p>
            <a:pPr marL="0" indent="0">
              <a:buClr>
                <a:schemeClr val="bg1">
                  <a:lumMod val="65000"/>
                </a:schemeClr>
              </a:buClr>
              <a:buSzPct val="100000"/>
              <a:buNone/>
            </a:pPr>
            <a:endParaRPr lang="de-DE" sz="1600" dirty="0">
              <a:solidFill>
                <a:schemeClr val="tx2"/>
              </a:solidFill>
            </a:endParaRPr>
          </a:p>
          <a:p>
            <a:pPr marL="0" indent="0">
              <a:buClr>
                <a:schemeClr val="bg1">
                  <a:lumMod val="65000"/>
                </a:schemeClr>
              </a:buClr>
              <a:buSzPct val="100000"/>
              <a:buNone/>
            </a:pPr>
            <a:endParaRPr lang="de-DE" sz="1600" dirty="0" smtClean="0">
              <a:solidFill>
                <a:schemeClr val="tx2"/>
              </a:solidFill>
            </a:endParaRPr>
          </a:p>
          <a:p>
            <a:pPr marL="0" indent="0">
              <a:buClr>
                <a:schemeClr val="bg1">
                  <a:lumMod val="65000"/>
                </a:schemeClr>
              </a:buClr>
              <a:buSzPct val="100000"/>
              <a:buNone/>
            </a:pPr>
            <a:endParaRPr lang="de-DE" sz="1600" dirty="0">
              <a:solidFill>
                <a:schemeClr val="tx2"/>
              </a:solidFill>
            </a:endParaRPr>
          </a:p>
          <a:p>
            <a:pPr marL="0" indent="0">
              <a:buClr>
                <a:schemeClr val="bg1">
                  <a:lumMod val="65000"/>
                </a:schemeClr>
              </a:buClr>
              <a:buSzPct val="100000"/>
              <a:buNone/>
            </a:pPr>
            <a:endParaRPr lang="de-DE" sz="1600" dirty="0" smtClean="0">
              <a:solidFill>
                <a:schemeClr val="tx2"/>
              </a:solidFill>
            </a:endParaRPr>
          </a:p>
          <a:p>
            <a:pPr marL="0" indent="0">
              <a:buClr>
                <a:schemeClr val="bg1">
                  <a:lumMod val="65000"/>
                </a:schemeClr>
              </a:buClr>
              <a:buSzPct val="100000"/>
              <a:buNone/>
            </a:pPr>
            <a:r>
              <a:rPr lang="de-DE" sz="1600" dirty="0" smtClean="0">
                <a:solidFill>
                  <a:schemeClr val="tx2"/>
                </a:solidFill>
              </a:rPr>
              <a:t>                                 Peter Hajek </a:t>
            </a:r>
            <a:r>
              <a:rPr lang="de-DE" sz="1600" dirty="0">
                <a:solidFill>
                  <a:schemeClr val="tx2"/>
                </a:solidFill>
              </a:rPr>
              <a:t>Public</a:t>
            </a:r>
            <a:endParaRPr lang="de-DE" sz="1600" dirty="0" smtClean="0">
              <a:solidFill>
                <a:schemeClr val="tx2"/>
              </a:solidFill>
            </a:endParaRPr>
          </a:p>
          <a:p>
            <a:pPr marL="0" indent="0">
              <a:buClr>
                <a:schemeClr val="bg1">
                  <a:lumMod val="65000"/>
                </a:schemeClr>
              </a:buClr>
              <a:buSzPct val="100000"/>
              <a:buNone/>
            </a:pPr>
            <a:r>
              <a:rPr lang="de-DE" sz="1600" dirty="0" smtClean="0">
                <a:solidFill>
                  <a:schemeClr val="tx2"/>
                </a:solidFill>
              </a:rPr>
              <a:t>                                 Opinion </a:t>
            </a:r>
            <a:r>
              <a:rPr lang="de-DE" sz="1600" dirty="0" err="1" smtClean="0">
                <a:solidFill>
                  <a:schemeClr val="tx2"/>
                </a:solidFill>
              </a:rPr>
              <a:t>Strategies</a:t>
            </a:r>
            <a:r>
              <a:rPr lang="de-DE" sz="1600" dirty="0">
                <a:solidFill>
                  <a:schemeClr val="tx2"/>
                </a:solidFill>
              </a:rPr>
              <a:t>,</a:t>
            </a:r>
            <a:endParaRPr lang="de-DE" sz="1600" dirty="0" smtClean="0">
              <a:solidFill>
                <a:schemeClr val="tx2"/>
              </a:solidFill>
            </a:endParaRPr>
          </a:p>
          <a:p>
            <a:pPr marL="0" indent="0">
              <a:buClr>
                <a:schemeClr val="bg1">
                  <a:lumMod val="65000"/>
                </a:schemeClr>
              </a:buClr>
              <a:buSzPct val="100000"/>
              <a:buNone/>
            </a:pP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smtClean="0">
                <a:solidFill>
                  <a:schemeClr val="tx2"/>
                </a:solidFill>
              </a:rPr>
              <a:t>                                Frühjahr </a:t>
            </a:r>
            <a:r>
              <a:rPr lang="de-DE" sz="1600" dirty="0">
                <a:solidFill>
                  <a:schemeClr val="tx2"/>
                </a:solidFill>
              </a:rPr>
              <a:t>2014; </a:t>
            </a:r>
          </a:p>
          <a:p>
            <a:pPr marL="0" indent="0">
              <a:buClr>
                <a:schemeClr val="bg1">
                  <a:lumMod val="65000"/>
                </a:schemeClr>
              </a:buClr>
              <a:buSzPct val="100000"/>
              <a:buNone/>
            </a:pPr>
            <a:r>
              <a:rPr lang="de-DE" sz="1600" dirty="0" smtClean="0">
                <a:solidFill>
                  <a:schemeClr val="tx2"/>
                </a:solidFill>
              </a:rPr>
              <a:t>                                 </a:t>
            </a:r>
          </a:p>
          <a:p>
            <a:pPr marL="0" indent="0">
              <a:buClr>
                <a:schemeClr val="bg1">
                  <a:lumMod val="65000"/>
                </a:schemeClr>
              </a:buClr>
              <a:buSzPct val="100000"/>
              <a:buNone/>
            </a:pP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smtClean="0">
                <a:solidFill>
                  <a:schemeClr val="tx2"/>
                </a:solidFill>
              </a:rPr>
              <a:t>                                www.familieundberuf.at</a:t>
            </a:r>
            <a:endParaRPr lang="de-DE" sz="1600" dirty="0">
              <a:solidFill>
                <a:schemeClr val="tx2"/>
              </a:solidFill>
            </a:endParaRPr>
          </a:p>
          <a:p>
            <a:pPr marL="0" indent="0">
              <a:buClr>
                <a:schemeClr val="bg1">
                  <a:lumMod val="65000"/>
                </a:schemeClr>
              </a:buClr>
              <a:buSzPct val="100000"/>
              <a:buNone/>
            </a:pPr>
            <a:endParaRPr lang="de-DE" sz="1600" dirty="0" smtClean="0">
              <a:solidFill>
                <a:schemeClr val="tx2"/>
              </a:solidFill>
            </a:endParaRPr>
          </a:p>
          <a:p>
            <a:pPr marL="0" indent="0">
              <a:buClr>
                <a:schemeClr val="bg1">
                  <a:lumMod val="65000"/>
                </a:schemeClr>
              </a:buClr>
              <a:buSzPct val="100000"/>
              <a:buNone/>
            </a:pPr>
            <a:endParaRPr lang="de-DE" sz="1600" dirty="0">
              <a:solidFill>
                <a:schemeClr val="tx2"/>
              </a:solidFill>
            </a:endParaRPr>
          </a:p>
          <a:p>
            <a:pPr marL="0" indent="0">
              <a:buClr>
                <a:schemeClr val="bg1">
                  <a:lumMod val="65000"/>
                </a:schemeClr>
              </a:buClr>
              <a:buSzPct val="100000"/>
              <a:buNone/>
            </a:pPr>
            <a:endParaRPr lang="de-DE" sz="1600" dirty="0">
              <a:solidFill>
                <a:schemeClr val="tx2"/>
              </a:solidFill>
            </a:endParaRPr>
          </a:p>
          <a:p>
            <a:pPr marL="457200" indent="-457200"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</a:pP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160007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AT" sz="2000" dirty="0" smtClean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AT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>
                <a:latin typeface="+mn-lt"/>
              </a:rPr>
              <a:t>Gehaltsverzicht bei Jobwechsel für mehr Zeit für Familie bzw. mehr Freizeit</a:t>
            </a:r>
            <a:endParaRPr lang="de-AT" sz="3200" dirty="0">
              <a:latin typeface="+mn-lt"/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050815799"/>
              </p:ext>
            </p:extLst>
          </p:nvPr>
        </p:nvGraphicFramePr>
        <p:xfrm>
          <a:off x="467544" y="2060848"/>
          <a:ext cx="813690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5724128" y="1700808"/>
            <a:ext cx="288032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Eher auf Gehalt verzichten würden: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Frauen mit Kindern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höhere Bildungsgruppen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30210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de-DE" sz="3200" dirty="0" smtClean="0">
                <a:latin typeface="+mn-lt"/>
              </a:rPr>
              <a:t>Betriebliche Handlungsfelder für die Umsetzung familienbewusster Maßnahmen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44675"/>
            <a:ext cx="7315200" cy="4251325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400" dirty="0" smtClean="0"/>
              <a:t>Arbeitszeit, Arbeitsorganisation, Arbeitsort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400" dirty="0" smtClean="0"/>
              <a:t>Elternschaft</a:t>
            </a:r>
            <a:r>
              <a:rPr lang="de-DE" sz="2400" dirty="0"/>
              <a:t>, Karenz und Berufsrückkehr (Wiedereinstieg</a:t>
            </a:r>
            <a:r>
              <a:rPr lang="de-DE" sz="2400" dirty="0" smtClean="0"/>
              <a:t>)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400" dirty="0" smtClean="0"/>
              <a:t>Beruf und Pflege</a:t>
            </a:r>
            <a:endParaRPr lang="de-DE" sz="2400" dirty="0"/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Service für </a:t>
            </a:r>
            <a:r>
              <a:rPr lang="de-DE" sz="2400" dirty="0" smtClean="0"/>
              <a:t>Familien, </a:t>
            </a:r>
            <a:r>
              <a:rPr lang="de-DE" sz="2400" dirty="0" err="1" smtClean="0"/>
              <a:t>Entgeldbestandteile</a:t>
            </a:r>
            <a:r>
              <a:rPr lang="de-DE" sz="2400" dirty="0" smtClean="0"/>
              <a:t> </a:t>
            </a:r>
            <a:r>
              <a:rPr lang="de-DE" sz="2400" dirty="0"/>
              <a:t>/ geldwerte Leistungen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400" dirty="0" smtClean="0"/>
              <a:t>Personalentwicklung (Chancengleichheit)</a:t>
            </a:r>
            <a:endParaRPr lang="de-DE" sz="2400" dirty="0"/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Information- und Kommunikationspolitik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Unternehmens- und Führungskultur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Gesundheitsfördernde </a:t>
            </a:r>
            <a:r>
              <a:rPr lang="de-DE" sz="2400" dirty="0" smtClean="0"/>
              <a:t>Maßnahmen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de-DE" sz="3200" dirty="0" smtClean="0">
                <a:latin typeface="+mn-lt"/>
              </a:rPr>
              <a:t>Familienbewusste Arbeitszeitlösungen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57400"/>
            <a:ext cx="7416800" cy="4114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de-DE" altLang="de-DE" sz="2000" dirty="0"/>
              <a:t>Flexible Arbeitszeitmodelle mit Rücksicht auf die familiäre Situation 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Gleitzeit, Teilzeit, geblockte Modelle, Zeitansparmodelle</a:t>
            </a:r>
          </a:p>
          <a:p>
            <a:pPr eaLnBrk="1" hangingPunct="1">
              <a:lnSpc>
                <a:spcPct val="80000"/>
              </a:lnSpc>
              <a:defRPr/>
            </a:pPr>
            <a:endParaRPr lang="de-DE" altLang="de-DE" sz="20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de-DE" altLang="de-DE" sz="2000" dirty="0"/>
              <a:t>Flexible Formen der Arbeitsorganisation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Telearbeit, Jobsharing, familienbewusste Schichtmodelle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endParaRPr lang="de-DE" altLang="de-DE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None/>
              <a:defRPr/>
            </a:pPr>
            <a:r>
              <a:rPr lang="de-DE" altLang="de-DE" sz="2000" dirty="0"/>
              <a:t>Möglichkeit der Umwandlung des Arbeitszeit-Modells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de-DE" altLang="de-DE" sz="2000" dirty="0" smtClean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de-DE" altLang="de-DE" sz="2000" dirty="0" smtClean="0"/>
              <a:t>Individuelle </a:t>
            </a:r>
            <a:r>
              <a:rPr lang="de-DE" altLang="de-DE" sz="2000" dirty="0"/>
              <a:t>Arbeitszeitvereinbarungen (z.B. bei Pflege von An-gehörigen)</a:t>
            </a:r>
          </a:p>
          <a:p>
            <a:pPr eaLnBrk="1" hangingPunct="1">
              <a:lnSpc>
                <a:spcPct val="80000"/>
              </a:lnSpc>
              <a:defRPr/>
            </a:pPr>
            <a:endParaRPr lang="de-DE" altLang="de-DE" sz="20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de-DE" altLang="de-DE" sz="2000" dirty="0"/>
              <a:t>Abstimmungsmöglichkeit der Arbeitszeit auf Kindergarten-/</a:t>
            </a:r>
            <a:r>
              <a:rPr lang="de-DE" altLang="de-DE" sz="2000" dirty="0" smtClean="0"/>
              <a:t>Schulzeiten, </a:t>
            </a:r>
            <a:r>
              <a:rPr lang="de-DE" altLang="de-DE" sz="2000" dirty="0" err="1" smtClean="0"/>
              <a:t>Öffis</a:t>
            </a:r>
            <a:endParaRPr lang="de-DE" altLang="de-DE" sz="2000" dirty="0"/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de-DE" altLang="de-DE" sz="2400" dirty="0"/>
              <a:t>	</a:t>
            </a:r>
            <a:endParaRPr lang="de-AT" sz="2400" dirty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Tx/>
            </a:pPr>
            <a:endParaRPr lang="de-DE" sz="2000" dirty="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uiExpand="1" build="p" bldLvl="4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39825"/>
          </a:xfrm>
        </p:spPr>
        <p:txBody>
          <a:bodyPr/>
          <a:lstStyle/>
          <a:p>
            <a:r>
              <a:rPr lang="de-DE" sz="4000" dirty="0" smtClean="0"/>
              <a:t>Karenz und Wiedereinstieg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  <a:buSzTx/>
            </a:pPr>
            <a:endParaRPr lang="de-DE" sz="2000" dirty="0" smtClean="0">
              <a:cs typeface="Arial" charset="0"/>
            </a:endParaRPr>
          </a:p>
          <a:p>
            <a:pPr marL="0" indent="0">
              <a:lnSpc>
                <a:spcPts val="2160"/>
              </a:lnSpc>
              <a:spcBef>
                <a:spcPts val="600"/>
              </a:spcBef>
              <a:buFontTx/>
              <a:buNone/>
              <a:defRPr/>
            </a:pPr>
            <a:r>
              <a:rPr lang="de-DE" sz="2400" dirty="0">
                <a:cs typeface="Arial" charset="0"/>
              </a:rPr>
              <a:t>Angebote während der Karenz </a:t>
            </a:r>
          </a:p>
          <a:p>
            <a:pPr marL="344488" lvl="2" indent="-354013">
              <a:lnSpc>
                <a:spcPts val="2160"/>
              </a:lnSpc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de-DE" sz="1800" dirty="0">
                <a:cs typeface="Arial" charset="0"/>
              </a:rPr>
              <a:t>Einladung zu Betriebsfeiern, geringfügige Beschäftigung, Urlaubsvertretungen, Krankenstandvertretungen,    Qualifizierungsmöglichkeiten in der Karenz bieten, frühzeitige    Rückkehrgespräche; </a:t>
            </a:r>
          </a:p>
          <a:p>
            <a:pPr marL="0" indent="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FontTx/>
              <a:buNone/>
              <a:tabLst>
                <a:tab pos="354013" algn="l"/>
              </a:tabLst>
              <a:defRPr/>
            </a:pPr>
            <a:endParaRPr lang="de-DE" sz="2400" dirty="0" smtClean="0">
              <a:cs typeface="Arial" charset="0"/>
            </a:endParaRPr>
          </a:p>
          <a:p>
            <a:pPr marL="0" indent="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FontTx/>
              <a:buNone/>
              <a:tabLst>
                <a:tab pos="354013" algn="l"/>
              </a:tabLst>
              <a:defRPr/>
            </a:pPr>
            <a:r>
              <a:rPr lang="de-DE" sz="2400" dirty="0" smtClean="0">
                <a:cs typeface="Arial" charset="0"/>
              </a:rPr>
              <a:t>Angebote </a:t>
            </a:r>
            <a:r>
              <a:rPr lang="de-DE" sz="2400" dirty="0">
                <a:cs typeface="Arial" charset="0"/>
              </a:rPr>
              <a:t>beim Wiedereinstieg</a:t>
            </a:r>
          </a:p>
          <a:p>
            <a:pPr marL="344488" lvl="2" indent="-354013">
              <a:lnSpc>
                <a:spcPts val="2160"/>
              </a:lnSpc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de-DE" sz="1800" dirty="0">
                <a:cs typeface="Arial" charset="0"/>
              </a:rPr>
              <a:t>Flexible Arbeitszeitgestaltung, „Sanfter Wiedereinstieg“, Karenzverlängerung, Einschulungen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§"/>
            </a:pPr>
            <a:endParaRPr lang="de-DE" sz="2000" dirty="0" smtClean="0"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de-D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äsentation">
  <a:themeElements>
    <a:clrScheme name="Präsentation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Präsentatio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äsentation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664</Words>
  <Application>Microsoft Office PowerPoint</Application>
  <PresentationFormat>Bildschirmpräsentation (4:3)</PresentationFormat>
  <Paragraphs>176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Präsentation</vt:lpstr>
      <vt:lpstr>2_Benutzerdefiniertes Design</vt:lpstr>
      <vt:lpstr>Benutzerdefiniertes Design</vt:lpstr>
      <vt:lpstr>1_Benutzerdefiniertes Design</vt:lpstr>
      <vt:lpstr>Slipstream</vt:lpstr>
      <vt:lpstr>Vereinbarkeit von  Beruf und Familie </vt:lpstr>
      <vt:lpstr>Was haben BGF und Vereinbarkeit von Beruf &amp; Familie gemeinsam?</vt:lpstr>
      <vt:lpstr>Was verbindet Familienfreundlichkeit und BGF</vt:lpstr>
      <vt:lpstr>Vereinbarkeit zwischen Erwerbs- und Privatleben</vt:lpstr>
      <vt:lpstr> Welche Faktoren sind Ihnen bei der Jobauswahl besonders wichtig?</vt:lpstr>
      <vt:lpstr>Gehaltsverzicht bei Jobwechsel für mehr Zeit für Familie bzw. mehr Freizeit</vt:lpstr>
      <vt:lpstr>Betriebliche Handlungsfelder für die Umsetzung familienbewusster Maßnahmen</vt:lpstr>
      <vt:lpstr>Familienbewusste Arbeitszeitlösungen</vt:lpstr>
      <vt:lpstr>Karenz und Wiedereinstieg</vt:lpstr>
      <vt:lpstr>Unterstützung von Eltern</vt:lpstr>
      <vt:lpstr>     Aktive Vaterschaft ermöglichen</vt:lpstr>
      <vt:lpstr>Beruf und Pflege</vt:lpstr>
      <vt:lpstr>Service für Familien</vt:lpstr>
      <vt:lpstr>Familienbewusste Unternehmenskultur</vt:lpstr>
      <vt:lpstr>Ausgezeichneter familienfreundlicher Betrieb </vt:lpstr>
      <vt:lpstr>PowerPoint-Präsentation</vt:lpstr>
    </vt:vector>
  </TitlesOfParts>
  <Company>Schule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Patricia Lutz</dc:creator>
  <cp:lastModifiedBy>Huber Jana, WKV Gewerbe</cp:lastModifiedBy>
  <cp:revision>151</cp:revision>
  <cp:lastPrinted>2010-11-08T10:47:02Z</cp:lastPrinted>
  <dcterms:created xsi:type="dcterms:W3CDTF">2008-03-07T09:55:09Z</dcterms:created>
  <dcterms:modified xsi:type="dcterms:W3CDTF">2014-10-13T08:05:26Z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TC060874521031</vt:lpwstr>
  </property>
</Properties>
</file>