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17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0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7" r:id="rId3"/>
    <p:sldId id="258" r:id="rId4"/>
    <p:sldId id="259" r:id="rId5"/>
    <p:sldId id="260" r:id="rId6"/>
    <p:sldId id="261" r:id="rId7"/>
    <p:sldId id="270" r:id="rId8"/>
    <p:sldId id="271" r:id="rId9"/>
    <p:sldId id="268" r:id="rId10"/>
    <p:sldId id="262" r:id="rId11"/>
    <p:sldId id="266" r:id="rId12"/>
    <p:sldId id="273" r:id="rId13"/>
    <p:sldId id="274" r:id="rId14"/>
    <p:sldId id="276" r:id="rId15"/>
    <p:sldId id="277" r:id="rId16"/>
    <p:sldId id="264" r:id="rId17"/>
    <p:sldId id="278" r:id="rId18"/>
    <p:sldId id="267" r:id="rId19"/>
    <p:sldId id="275" r:id="rId20"/>
    <p:sldId id="263" r:id="rId21"/>
    <p:sldId id="272" r:id="rId22"/>
    <p:sldId id="280" r:id="rId23"/>
    <p:sldId id="281" r:id="rId24"/>
    <p:sldId id="279" r:id="rId25"/>
  </p:sldIdLst>
  <p:sldSz cx="10080625" cy="7561263"/>
  <p:notesSz cx="6670675" cy="99298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D3D4"/>
    <a:srgbClr val="E11B1E"/>
    <a:srgbClr val="D5D5D5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ittlere Formatvorlage 1 - Akz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8" autoAdjust="0"/>
    <p:restoredTop sz="74057" autoAdjust="0"/>
  </p:normalViewPr>
  <p:slideViewPr>
    <p:cSldViewPr>
      <p:cViewPr varScale="1">
        <p:scale>
          <a:sx n="78" d="100"/>
          <a:sy n="78" d="100"/>
        </p:scale>
        <p:origin x="-2316" y="-84"/>
      </p:cViewPr>
      <p:guideLst>
        <p:guide orient="horz" pos="2382"/>
        <p:guide pos="317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7" d="100"/>
          <a:sy n="67" d="100"/>
        </p:scale>
        <p:origin x="-1314" y="-114"/>
      </p:cViewPr>
      <p:guideLst>
        <p:guide orient="horz" pos="3128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890626" cy="496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AT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8505" y="1"/>
            <a:ext cx="2890626" cy="496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AT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600"/>
            <a:ext cx="2890626" cy="496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AT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8505" y="9431600"/>
            <a:ext cx="2890626" cy="496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D10447D-209E-4732-8D64-27E9D6CFE4DC}" type="slidenum">
              <a:rPr lang="de-AT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7620192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890626" cy="496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AT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8505" y="1"/>
            <a:ext cx="2890626" cy="496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AT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4075" y="744538"/>
            <a:ext cx="496252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7068" y="4716662"/>
            <a:ext cx="5336540" cy="4468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AT" smtClean="0"/>
              <a:t>Textmasterformate durch Klicken bearbeiten</a:t>
            </a:r>
          </a:p>
          <a:p>
            <a:pPr lvl="1"/>
            <a:r>
              <a:rPr lang="de-AT" smtClean="0"/>
              <a:t>Zweite Ebene</a:t>
            </a:r>
          </a:p>
          <a:p>
            <a:pPr lvl="2"/>
            <a:r>
              <a:rPr lang="de-AT" smtClean="0"/>
              <a:t>Dritte Ebene</a:t>
            </a:r>
          </a:p>
          <a:p>
            <a:pPr lvl="3"/>
            <a:r>
              <a:rPr lang="de-AT" smtClean="0"/>
              <a:t>Vierte Ebene</a:t>
            </a:r>
          </a:p>
          <a:p>
            <a:pPr lvl="4"/>
            <a:r>
              <a:rPr lang="de-AT" smtClean="0"/>
              <a:t>Fünfte Ebene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600"/>
            <a:ext cx="2890626" cy="496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AT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505" y="9431600"/>
            <a:ext cx="2890626" cy="496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DEED2A3-1237-45FC-A326-77C5FAB8F08A}" type="slidenum">
              <a:rPr lang="de-AT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095346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ED2A3-1237-45FC-A326-77C5FAB8F08A}" type="slidenum">
              <a:rPr lang="de-AT" smtClean="0"/>
              <a:pPr/>
              <a:t>1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0978017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ED2A3-1237-45FC-A326-77C5FAB8F08A}" type="slidenum">
              <a:rPr lang="de-AT" smtClean="0"/>
              <a:pPr/>
              <a:t>10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945346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ED2A3-1237-45FC-A326-77C5FAB8F08A}" type="slidenum">
              <a:rPr lang="de-AT" smtClean="0"/>
              <a:pPr/>
              <a:t>11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1018551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ED2A3-1237-45FC-A326-77C5FAB8F08A}" type="slidenum">
              <a:rPr lang="de-AT" smtClean="0"/>
              <a:pPr/>
              <a:t>12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363386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ED2A3-1237-45FC-A326-77C5FAB8F08A}" type="slidenum">
              <a:rPr lang="de-AT" smtClean="0"/>
              <a:pPr/>
              <a:t>13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00230360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ED2A3-1237-45FC-A326-77C5FAB8F08A}" type="slidenum">
              <a:rPr lang="de-AT" smtClean="0"/>
              <a:pPr/>
              <a:t>14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64070648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ED2A3-1237-45FC-A326-77C5FAB8F08A}" type="slidenum">
              <a:rPr lang="de-AT" smtClean="0"/>
              <a:pPr/>
              <a:t>15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92107272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ED2A3-1237-45FC-A326-77C5FAB8F08A}" type="slidenum">
              <a:rPr lang="de-AT" smtClean="0"/>
              <a:pPr/>
              <a:t>16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70638859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ED2A3-1237-45FC-A326-77C5FAB8F08A}" type="slidenum">
              <a:rPr lang="de-AT" smtClean="0"/>
              <a:pPr/>
              <a:t>17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75509401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ED2A3-1237-45FC-A326-77C5FAB8F08A}" type="slidenum">
              <a:rPr lang="de-AT" smtClean="0"/>
              <a:pPr/>
              <a:t>18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77523715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ED2A3-1237-45FC-A326-77C5FAB8F08A}" type="slidenum">
              <a:rPr lang="de-AT" smtClean="0"/>
              <a:pPr/>
              <a:t>19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8475278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ED2A3-1237-45FC-A326-77C5FAB8F08A}" type="slidenum">
              <a:rPr lang="de-AT" smtClean="0"/>
              <a:pPr/>
              <a:t>2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31810929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ED2A3-1237-45FC-A326-77C5FAB8F08A}" type="slidenum">
              <a:rPr lang="de-AT" smtClean="0"/>
              <a:pPr/>
              <a:t>20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78268149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ED2A3-1237-45FC-A326-77C5FAB8F08A}" type="slidenum">
              <a:rPr lang="de-AT" smtClean="0"/>
              <a:pPr/>
              <a:t>21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3314580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ED2A3-1237-45FC-A326-77C5FAB8F08A}" type="slidenum">
              <a:rPr lang="de-AT" smtClean="0"/>
              <a:pPr/>
              <a:t>22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71620419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ED2A3-1237-45FC-A326-77C5FAB8F08A}" type="slidenum">
              <a:rPr lang="de-AT" smtClean="0"/>
              <a:pPr/>
              <a:t>23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17369864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ED2A3-1237-45FC-A326-77C5FAB8F08A}" type="slidenum">
              <a:rPr lang="de-AT" smtClean="0"/>
              <a:pPr/>
              <a:t>24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8638329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ED2A3-1237-45FC-A326-77C5FAB8F08A}" type="slidenum">
              <a:rPr lang="de-AT" smtClean="0"/>
              <a:pPr/>
              <a:t>3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82868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ED2A3-1237-45FC-A326-77C5FAB8F08A}" type="slidenum">
              <a:rPr lang="de-AT" smtClean="0"/>
              <a:pPr/>
              <a:t>4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167454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ED2A3-1237-45FC-A326-77C5FAB8F08A}" type="slidenum">
              <a:rPr lang="de-AT" smtClean="0"/>
              <a:pPr/>
              <a:t>5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2633527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ED2A3-1237-45FC-A326-77C5FAB8F08A}" type="slidenum">
              <a:rPr lang="de-AT" smtClean="0"/>
              <a:pPr/>
              <a:t>6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7362236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ED2A3-1237-45FC-A326-77C5FAB8F08A}" type="slidenum">
              <a:rPr lang="de-AT" smtClean="0"/>
              <a:pPr/>
              <a:t>7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356677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ED2A3-1237-45FC-A326-77C5FAB8F08A}" type="slidenum">
              <a:rPr lang="de-AT" smtClean="0"/>
              <a:pPr/>
              <a:t>8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3930878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ED2A3-1237-45FC-A326-77C5FAB8F08A}" type="slidenum">
              <a:rPr lang="de-AT" smtClean="0"/>
              <a:pPr/>
              <a:t>9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05444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63" name="Picture 7" descr="BMFdt_PPT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4175" y="539750"/>
            <a:ext cx="3346450" cy="806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064" name="Line 8"/>
          <p:cNvSpPr>
            <a:spLocks noChangeShapeType="1"/>
          </p:cNvSpPr>
          <p:nvPr userDrawn="1"/>
        </p:nvSpPr>
        <p:spPr bwMode="auto">
          <a:xfrm>
            <a:off x="736600" y="6843713"/>
            <a:ext cx="0" cy="719137"/>
          </a:xfrm>
          <a:prstGeom prst="line">
            <a:avLst/>
          </a:prstGeom>
          <a:noFill/>
          <a:ln w="36068">
            <a:solidFill>
              <a:srgbClr val="E11B1E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AT"/>
          </a:p>
        </p:txBody>
      </p:sp>
      <p:sp>
        <p:nvSpPr>
          <p:cNvPr id="45065" name="Rectangle 9"/>
          <p:cNvSpPr>
            <a:spLocks noChangeArrowheads="1"/>
          </p:cNvSpPr>
          <p:nvPr userDrawn="1"/>
        </p:nvSpPr>
        <p:spPr bwMode="auto">
          <a:xfrm>
            <a:off x="815975" y="6843713"/>
            <a:ext cx="8550275" cy="215900"/>
          </a:xfrm>
          <a:prstGeom prst="rect">
            <a:avLst/>
          </a:prstGeom>
          <a:solidFill>
            <a:srgbClr val="D2D3D4">
              <a:alpha val="8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636B9DB-741E-44A2-9B52-793854B3A39E}" type="slidenum">
              <a:rPr lang="de-AT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52426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9" name="Picture 7" descr="BMFdt_PPT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0" y="539750"/>
            <a:ext cx="2519363" cy="60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40" name="Line 8"/>
          <p:cNvSpPr>
            <a:spLocks noChangeShapeType="1"/>
          </p:cNvSpPr>
          <p:nvPr/>
        </p:nvSpPr>
        <p:spPr bwMode="auto">
          <a:xfrm>
            <a:off x="720725" y="1295400"/>
            <a:ext cx="8637588" cy="0"/>
          </a:xfrm>
          <a:prstGeom prst="line">
            <a:avLst/>
          </a:prstGeom>
          <a:noFill/>
          <a:ln w="36068">
            <a:solidFill>
              <a:srgbClr val="D2D3D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AT"/>
          </a:p>
        </p:txBody>
      </p:sp>
      <p:sp>
        <p:nvSpPr>
          <p:cNvPr id="44041" name="Line 9"/>
          <p:cNvSpPr>
            <a:spLocks noChangeShapeType="1"/>
          </p:cNvSpPr>
          <p:nvPr/>
        </p:nvSpPr>
        <p:spPr bwMode="auto">
          <a:xfrm>
            <a:off x="736600" y="6837363"/>
            <a:ext cx="0" cy="719137"/>
          </a:xfrm>
          <a:prstGeom prst="line">
            <a:avLst/>
          </a:prstGeom>
          <a:noFill/>
          <a:ln w="36068">
            <a:solidFill>
              <a:srgbClr val="E11B1E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AT"/>
          </a:p>
        </p:txBody>
      </p:sp>
      <p:sp>
        <p:nvSpPr>
          <p:cNvPr id="44047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719138" y="395288"/>
            <a:ext cx="6657975" cy="595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AT" smtClean="0"/>
              <a:t>Titelmasterformat durch Klicken bearbeiten</a:t>
            </a:r>
          </a:p>
        </p:txBody>
      </p:sp>
      <p:sp>
        <p:nvSpPr>
          <p:cNvPr id="44048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9138" y="1798638"/>
            <a:ext cx="8637587" cy="485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AT" smtClean="0"/>
              <a:t>Textmasterformate durch Klicken bearbeiten</a:t>
            </a:r>
          </a:p>
          <a:p>
            <a:pPr lvl="1"/>
            <a:r>
              <a:rPr lang="de-AT" smtClean="0"/>
              <a:t>Zweite Ebene</a:t>
            </a:r>
          </a:p>
          <a:p>
            <a:pPr lvl="2"/>
            <a:r>
              <a:rPr lang="de-AT" smtClean="0"/>
              <a:t>Dritte Ebene</a:t>
            </a:r>
          </a:p>
          <a:p>
            <a:pPr lvl="3"/>
            <a:r>
              <a:rPr lang="de-AT" smtClean="0"/>
              <a:t>Vierte Ebene</a:t>
            </a:r>
          </a:p>
          <a:p>
            <a:pPr lvl="4"/>
            <a:r>
              <a:rPr lang="de-AT" smtClean="0"/>
              <a:t>Fünfte Ebene</a:t>
            </a:r>
          </a:p>
        </p:txBody>
      </p:sp>
      <p:sp>
        <p:nvSpPr>
          <p:cNvPr id="44049" name="Rectangle 17"/>
          <p:cNvSpPr>
            <a:spLocks noChangeArrowheads="1"/>
          </p:cNvSpPr>
          <p:nvPr/>
        </p:nvSpPr>
        <p:spPr bwMode="auto">
          <a:xfrm>
            <a:off x="815975" y="6837363"/>
            <a:ext cx="8550275" cy="215900"/>
          </a:xfrm>
          <a:prstGeom prst="rect">
            <a:avLst/>
          </a:prstGeom>
          <a:solidFill>
            <a:srgbClr val="D2D3D4">
              <a:alpha val="8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AT"/>
          </a:p>
        </p:txBody>
      </p:sp>
      <p:sp>
        <p:nvSpPr>
          <p:cNvPr id="44046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12200" y="6818313"/>
            <a:ext cx="644525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100" b="1">
                <a:latin typeface="+mn-lt"/>
              </a:defRPr>
            </a:lvl1pPr>
          </a:lstStyle>
          <a:p>
            <a:fld id="{CCBCCF22-CEE2-4034-B0EE-FFA5838B6601}" type="slidenum">
              <a:rPr lang="de-AT"/>
              <a:pPr/>
              <a:t>‹Nr.›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hf hdr="0" ftr="0" dt="0"/>
  <p:txStyles>
    <p:titleStyle>
      <a:lvl1pPr algn="l" defTabSz="912813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912813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pitchFamily="34" charset="0"/>
        </a:defRPr>
      </a:lvl2pPr>
      <a:lvl3pPr algn="l" defTabSz="912813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pitchFamily="34" charset="0"/>
        </a:defRPr>
      </a:lvl3pPr>
      <a:lvl4pPr algn="l" defTabSz="912813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pitchFamily="34" charset="0"/>
        </a:defRPr>
      </a:lvl4pPr>
      <a:lvl5pPr algn="l" defTabSz="912813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pitchFamily="34" charset="0"/>
        </a:defRPr>
      </a:lvl5pPr>
      <a:lvl6pPr marL="457200" algn="l" defTabSz="912813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pitchFamily="34" charset="0"/>
        </a:defRPr>
      </a:lvl6pPr>
      <a:lvl7pPr marL="914400" algn="l" defTabSz="912813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pitchFamily="34" charset="0"/>
        </a:defRPr>
      </a:lvl7pPr>
      <a:lvl8pPr marL="1371600" algn="l" defTabSz="912813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pitchFamily="34" charset="0"/>
        </a:defRPr>
      </a:lvl8pPr>
      <a:lvl9pPr marL="1828800" algn="l" defTabSz="912813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pitchFamily="34" charset="0"/>
        </a:defRPr>
      </a:lvl9pPr>
    </p:titleStyle>
    <p:bodyStyle>
      <a:lvl1pPr marL="361950" indent="-361950" algn="l" defTabSz="912813" rtl="0" eaLnBrk="1" fontAlgn="base" hangingPunct="1">
        <a:spcBef>
          <a:spcPct val="20000"/>
        </a:spcBef>
        <a:spcAft>
          <a:spcPct val="0"/>
        </a:spcAft>
        <a:buChar char="•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812800" indent="-271463" algn="l" defTabSz="912813" rtl="0" eaLnBrk="1" fontAlgn="base" hangingPunct="1">
        <a:spcBef>
          <a:spcPct val="20000"/>
        </a:spcBef>
        <a:spcAft>
          <a:spcPct val="0"/>
        </a:spcAft>
        <a:buChar char="-"/>
        <a:defRPr sz="2400" b="1">
          <a:solidFill>
            <a:schemeClr val="tx1"/>
          </a:solidFill>
          <a:latin typeface="+mn-lt"/>
        </a:defRPr>
      </a:lvl2pPr>
      <a:lvl3pPr marL="1350963" indent="-358775" algn="l" defTabSz="912813" rtl="0" eaLnBrk="1" fontAlgn="base" hangingPunct="1">
        <a:spcBef>
          <a:spcPct val="20000"/>
        </a:spcBef>
        <a:spcAft>
          <a:spcPct val="0"/>
        </a:spcAft>
        <a:buChar char="-"/>
        <a:defRPr sz="2000">
          <a:solidFill>
            <a:schemeClr val="tx1"/>
          </a:solidFill>
          <a:latin typeface="+mn-lt"/>
        </a:defRPr>
      </a:lvl3pPr>
      <a:lvl4pPr marL="1892300" indent="-361950" algn="l" defTabSz="912813" rtl="0" eaLnBrk="1" fontAlgn="base" hangingPunct="1">
        <a:spcBef>
          <a:spcPct val="20000"/>
        </a:spcBef>
        <a:spcAft>
          <a:spcPct val="0"/>
        </a:spcAft>
        <a:buChar char="-"/>
        <a:defRPr sz="2000">
          <a:solidFill>
            <a:schemeClr val="tx1"/>
          </a:solidFill>
          <a:latin typeface="+mn-lt"/>
        </a:defRPr>
      </a:lvl4pPr>
      <a:lvl5pPr marL="2425700" indent="-354013" algn="l" defTabSz="912813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har char="-"/>
        <a:defRPr sz="2000">
          <a:solidFill>
            <a:schemeClr val="tx1"/>
          </a:solidFill>
          <a:latin typeface="+mn-lt"/>
        </a:defRPr>
      </a:lvl5pPr>
      <a:lvl6pPr marL="2882900" indent="-354013" algn="l" defTabSz="912813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har char="-"/>
        <a:defRPr sz="2000">
          <a:solidFill>
            <a:schemeClr val="tx1"/>
          </a:solidFill>
          <a:latin typeface="+mn-lt"/>
        </a:defRPr>
      </a:lvl6pPr>
      <a:lvl7pPr marL="3340100" indent="-354013" algn="l" defTabSz="912813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har char="-"/>
        <a:defRPr sz="2000">
          <a:solidFill>
            <a:schemeClr val="tx1"/>
          </a:solidFill>
          <a:latin typeface="+mn-lt"/>
        </a:defRPr>
      </a:lvl7pPr>
      <a:lvl8pPr marL="3797300" indent="-354013" algn="l" defTabSz="912813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har char="-"/>
        <a:defRPr sz="2000">
          <a:solidFill>
            <a:schemeClr val="tx1"/>
          </a:solidFill>
          <a:latin typeface="+mn-lt"/>
        </a:defRPr>
      </a:lvl8pPr>
      <a:lvl9pPr marL="4254500" indent="-354013" algn="l" defTabSz="912813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har char="-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Rectangle 4"/>
          <p:cNvSpPr>
            <a:spLocks noChangeArrowheads="1"/>
          </p:cNvSpPr>
          <p:nvPr/>
        </p:nvSpPr>
        <p:spPr bwMode="auto">
          <a:xfrm>
            <a:off x="773113" y="6818313"/>
            <a:ext cx="8318500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de-AT" sz="1100" b="1" dirty="0">
                <a:latin typeface="Tahoma" pitchFamily="34" charset="0"/>
              </a:rPr>
              <a:t>Datum/Ort</a:t>
            </a:r>
            <a:r>
              <a:rPr lang="de-AT" sz="1100" b="1" dirty="0" smtClean="0">
                <a:latin typeface="Tahoma" pitchFamily="34" charset="0"/>
              </a:rPr>
              <a:t>:  12. Februar 2014,   Bundesinnung LM-Gewerbe, WK NÖ</a:t>
            </a:r>
            <a:endParaRPr lang="de-AT" sz="1100" b="1" dirty="0">
              <a:latin typeface="Tahoma" pitchFamily="34" charset="0"/>
            </a:endParaRPr>
          </a:p>
        </p:txBody>
      </p:sp>
      <p:sp>
        <p:nvSpPr>
          <p:cNvPr id="52233" name="Rectangle 9"/>
          <p:cNvSpPr>
            <a:spLocks noChangeArrowheads="1"/>
          </p:cNvSpPr>
          <p:nvPr/>
        </p:nvSpPr>
        <p:spPr bwMode="auto">
          <a:xfrm>
            <a:off x="719138" y="3327400"/>
            <a:ext cx="8629650" cy="50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/>
          <a:p>
            <a:pPr defTabSz="912813"/>
            <a:r>
              <a:rPr lang="de-AT" sz="2400" b="1" dirty="0" smtClean="0">
                <a:solidFill>
                  <a:schemeClr val="tx2"/>
                </a:solidFill>
                <a:latin typeface="Tahoma" pitchFamily="34" charset="0"/>
              </a:rPr>
              <a:t>Mag. Helmut Schamp</a:t>
            </a:r>
            <a:endParaRPr lang="de-AT" sz="2400" b="1" dirty="0">
              <a:solidFill>
                <a:schemeClr val="tx2"/>
              </a:solidFill>
              <a:latin typeface="Tahoma" pitchFamily="34" charset="0"/>
            </a:endParaRPr>
          </a:p>
        </p:txBody>
      </p:sp>
      <p:sp>
        <p:nvSpPr>
          <p:cNvPr id="52234" name="Rectangle 10"/>
          <p:cNvSpPr>
            <a:spLocks noChangeArrowheads="1"/>
          </p:cNvSpPr>
          <p:nvPr/>
        </p:nvSpPr>
        <p:spPr bwMode="auto">
          <a:xfrm>
            <a:off x="719138" y="3976688"/>
            <a:ext cx="8629650" cy="2195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defTabSz="912813">
              <a:spcBef>
                <a:spcPct val="20000"/>
              </a:spcBef>
            </a:pPr>
            <a:r>
              <a:rPr lang="de-AT" sz="4000" b="1" dirty="0" smtClean="0">
                <a:latin typeface="Tahoma" pitchFamily="34" charset="0"/>
              </a:rPr>
              <a:t>Schaumweinsteuer,</a:t>
            </a:r>
          </a:p>
          <a:p>
            <a:pPr defTabSz="912813">
              <a:spcBef>
                <a:spcPct val="20000"/>
              </a:spcBef>
            </a:pPr>
            <a:r>
              <a:rPr lang="de-AT" sz="4000" b="1" dirty="0" err="1" smtClean="0">
                <a:latin typeface="Tahoma" pitchFamily="34" charset="0"/>
              </a:rPr>
              <a:t>Zwischenerzeugnissteuer</a:t>
            </a:r>
            <a:r>
              <a:rPr lang="de-AT" sz="4000" b="1" dirty="0" smtClean="0">
                <a:latin typeface="Tahoma" pitchFamily="34" charset="0"/>
              </a:rPr>
              <a:t>,</a:t>
            </a:r>
          </a:p>
          <a:p>
            <a:pPr defTabSz="912813">
              <a:spcBef>
                <a:spcPct val="20000"/>
              </a:spcBef>
            </a:pPr>
            <a:r>
              <a:rPr lang="de-AT" sz="4000" b="1" dirty="0" smtClean="0">
                <a:latin typeface="Tahoma" pitchFamily="34" charset="0"/>
              </a:rPr>
              <a:t>Alkoholsteuer im AbgÄG 2014</a:t>
            </a:r>
            <a:endParaRPr lang="de-AT" sz="4000" b="1" dirty="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z="2000" dirty="0"/>
              <a:t>Schaumweinsteuer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AT" dirty="0"/>
              <a:t>Neuerungen im AbgÄG </a:t>
            </a:r>
            <a:r>
              <a:rPr lang="de-AT" dirty="0" smtClean="0"/>
              <a:t>2014 (Forts.):</a:t>
            </a:r>
            <a:endParaRPr lang="de-AT" dirty="0"/>
          </a:p>
          <a:p>
            <a:pPr>
              <a:spcBef>
                <a:spcPts val="1200"/>
              </a:spcBef>
            </a:pPr>
            <a:r>
              <a:rPr lang="de-AT" sz="2400" dirty="0" smtClean="0"/>
              <a:t>Steuerschuld</a:t>
            </a:r>
            <a:r>
              <a:rPr lang="de-AT" sz="2400" b="0" dirty="0" smtClean="0"/>
              <a:t> </a:t>
            </a:r>
            <a:r>
              <a:rPr lang="de-AT" sz="2400" b="0" dirty="0"/>
              <a:t>und </a:t>
            </a:r>
            <a:r>
              <a:rPr lang="de-AT" sz="2400" dirty="0"/>
              <a:t>Steuerschuldner</a:t>
            </a:r>
            <a:r>
              <a:rPr lang="de-AT" sz="2400" b="0" dirty="0"/>
              <a:t> (§ 6) sowie </a:t>
            </a:r>
            <a:r>
              <a:rPr lang="de-AT" sz="2400" dirty="0"/>
              <a:t>Anmeldung</a:t>
            </a:r>
            <a:r>
              <a:rPr lang="de-AT" sz="2400" b="0" dirty="0"/>
              <a:t>, Selbstberechnung und Fälligkeit der Steuer </a:t>
            </a:r>
            <a:r>
              <a:rPr lang="de-AT" sz="2400" b="0" dirty="0" smtClean="0"/>
              <a:t/>
            </a:r>
            <a:br>
              <a:rPr lang="de-AT" sz="2400" b="0" dirty="0" smtClean="0"/>
            </a:br>
            <a:r>
              <a:rPr lang="de-AT" sz="2400" b="0" dirty="0" smtClean="0"/>
              <a:t>(§ </a:t>
            </a:r>
            <a:r>
              <a:rPr lang="de-AT" sz="2400" b="0" dirty="0"/>
              <a:t>7) gelten wieder </a:t>
            </a:r>
          </a:p>
          <a:p>
            <a:r>
              <a:rPr lang="de-AT" sz="2400" dirty="0" smtClean="0">
                <a:latin typeface="+mj-lt"/>
              </a:rPr>
              <a:t>Steueraussetzungsverfahren</a:t>
            </a:r>
            <a:r>
              <a:rPr lang="de-AT" sz="2400" b="0" dirty="0">
                <a:latin typeface="+mj-lt"/>
              </a:rPr>
              <a:t>: </a:t>
            </a:r>
            <a:r>
              <a:rPr lang="de-AT" sz="2400" b="0" dirty="0" smtClean="0">
                <a:latin typeface="+mj-lt"/>
              </a:rPr>
              <a:t/>
            </a:r>
            <a:br>
              <a:rPr lang="de-AT" sz="2400" b="0" dirty="0" smtClean="0">
                <a:latin typeface="+mj-lt"/>
              </a:rPr>
            </a:br>
            <a:r>
              <a:rPr lang="de-AT" sz="2400" b="0" dirty="0" smtClean="0">
                <a:latin typeface="+mj-lt"/>
              </a:rPr>
              <a:t>EMCS </a:t>
            </a:r>
            <a:r>
              <a:rPr lang="de-AT" sz="2400" b="0" dirty="0">
                <a:latin typeface="+mj-lt"/>
              </a:rPr>
              <a:t>ist verpflichtend auch für </a:t>
            </a:r>
            <a:r>
              <a:rPr lang="de-AT" sz="2400" b="0" dirty="0" err="1">
                <a:latin typeface="+mj-lt"/>
              </a:rPr>
              <a:t>inneröst</a:t>
            </a:r>
            <a:r>
              <a:rPr lang="de-AT" sz="2400" b="0" dirty="0">
                <a:latin typeface="+mj-lt"/>
              </a:rPr>
              <a:t>. Beförderungen zu verwenden, somit Verwendung von e-VD </a:t>
            </a:r>
            <a:endParaRPr lang="de-AT" sz="2400" b="0" dirty="0" smtClean="0">
              <a:latin typeface="+mj-lt"/>
            </a:endParaRPr>
          </a:p>
          <a:p>
            <a:r>
              <a:rPr lang="de-AT" sz="2400" b="0" dirty="0" smtClean="0">
                <a:latin typeface="+mj-lt"/>
              </a:rPr>
              <a:t>(</a:t>
            </a:r>
            <a:r>
              <a:rPr lang="de-AT" sz="2400" b="0" dirty="0">
                <a:latin typeface="+mj-lt"/>
              </a:rPr>
              <a:t>ggf</a:t>
            </a:r>
            <a:r>
              <a:rPr lang="de-AT" sz="2400" b="0" dirty="0" smtClean="0">
                <a:latin typeface="+mj-lt"/>
              </a:rPr>
              <a:t>.) </a:t>
            </a:r>
            <a:r>
              <a:rPr lang="de-AT" sz="2400" dirty="0" smtClean="0">
                <a:latin typeface="+mj-lt"/>
              </a:rPr>
              <a:t>Freistellungsbescheinigung</a:t>
            </a:r>
            <a:r>
              <a:rPr lang="de-AT" sz="2400" b="0" dirty="0" smtClean="0">
                <a:latin typeface="+mj-lt"/>
              </a:rPr>
              <a:t> für „privilegierte“ Empfänger (</a:t>
            </a:r>
            <a:r>
              <a:rPr lang="de-AT" sz="2400" b="0" dirty="0" err="1" smtClean="0">
                <a:latin typeface="+mj-lt"/>
              </a:rPr>
              <a:t>internat</a:t>
            </a:r>
            <a:r>
              <a:rPr lang="de-AT" sz="2400" b="0" dirty="0" smtClean="0">
                <a:latin typeface="+mj-lt"/>
              </a:rPr>
              <a:t>. Einrichtungen) </a:t>
            </a:r>
            <a:endParaRPr lang="de-AT" sz="2400" b="0" dirty="0">
              <a:latin typeface="+mj-lt"/>
            </a:endParaRPr>
          </a:p>
          <a:p>
            <a:pPr>
              <a:spcBef>
                <a:spcPts val="1200"/>
              </a:spcBef>
            </a:pPr>
            <a:r>
              <a:rPr lang="de-AT" sz="2400" dirty="0" smtClean="0">
                <a:latin typeface="+mj-lt"/>
              </a:rPr>
              <a:t>Anwendbar </a:t>
            </a:r>
            <a:r>
              <a:rPr lang="de-AT" sz="2400" dirty="0">
                <a:latin typeface="+mj-lt"/>
              </a:rPr>
              <a:t>mit </a:t>
            </a:r>
            <a:r>
              <a:rPr lang="de-AT" sz="2400" kern="1200" dirty="0">
                <a:latin typeface="+mj-lt"/>
              </a:rPr>
              <a:t>1. März 2014 </a:t>
            </a:r>
            <a:r>
              <a:rPr lang="de-AT" sz="2400" b="0" kern="1200" dirty="0">
                <a:latin typeface="+mj-lt"/>
              </a:rPr>
              <a:t>(Steuerschuldentstehung bzw. Beginn der Beförderung) </a:t>
            </a:r>
            <a:endParaRPr lang="de-AT" sz="2400" b="0" dirty="0">
              <a:latin typeface="+mj-lt"/>
            </a:endParaRPr>
          </a:p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36B9DB-741E-44A2-9B52-793854B3A39E}" type="slidenum">
              <a:rPr lang="de-AT" smtClean="0"/>
              <a:pPr/>
              <a:t>10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694184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z="2000" dirty="0" smtClean="0"/>
              <a:t>Schaumweinsteuer</a:t>
            </a:r>
            <a:endParaRPr lang="de-AT" sz="20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19138" y="1260351"/>
            <a:ext cx="8637587" cy="5616624"/>
          </a:xfrm>
        </p:spPr>
        <p:txBody>
          <a:bodyPr/>
          <a:lstStyle/>
          <a:p>
            <a:pPr marL="0" indent="0">
              <a:buNone/>
            </a:pPr>
            <a:r>
              <a:rPr lang="de-AT" dirty="0"/>
              <a:t>Steuergegenstand</a:t>
            </a:r>
          </a:p>
          <a:p>
            <a:r>
              <a:rPr lang="de-AT" sz="2400" b="0" dirty="0" smtClean="0"/>
              <a:t>Schaumwein</a:t>
            </a:r>
            <a:r>
              <a:rPr lang="de-AT" sz="2400" b="0" dirty="0"/>
              <a:t>, der in Österreich hergestellt oder aus einem anderen EU-Mitgliedstaat oder einem Drittland nach Österreich eingeführt wird.</a:t>
            </a:r>
          </a:p>
          <a:p>
            <a:r>
              <a:rPr lang="de-AT" sz="2400" b="0" dirty="0"/>
              <a:t>Schaumweine </a:t>
            </a:r>
            <a:r>
              <a:rPr lang="de-AT" sz="2400" b="0" dirty="0" smtClean="0"/>
              <a:t>sind </a:t>
            </a:r>
            <a:r>
              <a:rPr lang="de-AT" sz="2400" b="0" dirty="0"/>
              <a:t>Trauben- und </a:t>
            </a:r>
            <a:r>
              <a:rPr lang="de-AT" sz="2400" b="0" dirty="0" smtClean="0"/>
              <a:t>Obstweine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de-AT" b="0" dirty="0" smtClean="0"/>
              <a:t>entweder mit Kohlensäureüberdruck </a:t>
            </a:r>
            <a:r>
              <a:rPr lang="de-AT" b="0" dirty="0"/>
              <a:t>von mindestens </a:t>
            </a:r>
            <a:r>
              <a:rPr lang="de-AT" b="0" dirty="0" smtClean="0"/>
              <a:t/>
            </a:r>
            <a:br>
              <a:rPr lang="de-AT" b="0" dirty="0" smtClean="0"/>
            </a:br>
            <a:r>
              <a:rPr lang="de-AT" b="0" dirty="0" smtClean="0"/>
              <a:t>3 </a:t>
            </a:r>
            <a:r>
              <a:rPr lang="de-AT" b="0" dirty="0"/>
              <a:t>bar </a:t>
            </a:r>
            <a:r>
              <a:rPr lang="de-AT" b="0" dirty="0" smtClean="0"/>
              <a:t>bei 20°C  ODER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de-AT" b="0" dirty="0" smtClean="0"/>
              <a:t>als </a:t>
            </a:r>
            <a:r>
              <a:rPr lang="de-AT" b="0" dirty="0"/>
              <a:t>Schaumwein aufgemacht, d.h. in Flaschen mit einem Schaumweinstopfen, der durch eine besondere Haltevorrichtung befestigt ist, </a:t>
            </a:r>
            <a:r>
              <a:rPr lang="de-AT" b="0" dirty="0" smtClean="0"/>
              <a:t>auch </a:t>
            </a:r>
            <a:r>
              <a:rPr lang="de-AT" b="0" dirty="0"/>
              <a:t>wenn </a:t>
            </a:r>
            <a:r>
              <a:rPr lang="de-AT" b="0" dirty="0" smtClean="0"/>
              <a:t>Kohlensäureüberdruck </a:t>
            </a:r>
            <a:r>
              <a:rPr lang="de-AT" b="0" dirty="0"/>
              <a:t>weniger als 3 bar </a:t>
            </a:r>
            <a:r>
              <a:rPr lang="de-AT" b="0" dirty="0" smtClean="0"/>
              <a:t>beträgt</a:t>
            </a:r>
          </a:p>
          <a:p>
            <a:r>
              <a:rPr lang="de-AT" sz="2400" b="0" dirty="0" smtClean="0"/>
              <a:t>Zusätzlich </a:t>
            </a:r>
            <a:r>
              <a:rPr lang="de-AT" sz="2400" b="0" dirty="0"/>
              <a:t>kann relevant sein, ob der Alkoholgehalt </a:t>
            </a:r>
            <a:r>
              <a:rPr lang="de-AT" sz="2400" b="0" dirty="0" smtClean="0"/>
              <a:t>ausschließlich </a:t>
            </a:r>
            <a:r>
              <a:rPr lang="de-AT" sz="2400" b="0" dirty="0"/>
              <a:t>durch Gärung entstanden ist oder Alkohol zugesetzt wurde</a:t>
            </a:r>
            <a:r>
              <a:rPr lang="de-AT" sz="2400" dirty="0"/>
              <a:t>. </a:t>
            </a:r>
          </a:p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36B9DB-741E-44A2-9B52-793854B3A39E}" type="slidenum">
              <a:rPr lang="de-AT" smtClean="0"/>
              <a:pPr/>
              <a:t>11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084988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z="2000" dirty="0" smtClean="0"/>
              <a:t>Schaumweinsteuer</a:t>
            </a:r>
            <a:endParaRPr lang="de-AT" sz="20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36B9DB-741E-44A2-9B52-793854B3A39E}" type="slidenum">
              <a:rPr lang="de-AT" smtClean="0"/>
              <a:pPr/>
              <a:t>12</a:t>
            </a:fld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19138" y="1548383"/>
            <a:ext cx="8637587" cy="5108005"/>
          </a:xfrm>
        </p:spPr>
        <p:txBody>
          <a:bodyPr/>
          <a:lstStyle/>
          <a:p>
            <a:pPr marL="0" indent="0">
              <a:buNone/>
            </a:pPr>
            <a:r>
              <a:rPr lang="de-AT" sz="2400" dirty="0"/>
              <a:t>Schaumwein </a:t>
            </a:r>
            <a:r>
              <a:rPr lang="de-AT" sz="2400" b="0" dirty="0"/>
              <a:t>sind Getränke der </a:t>
            </a:r>
            <a:r>
              <a:rPr lang="de-AT" sz="2400" b="0" dirty="0" smtClean="0"/>
              <a:t>KN-Unterpositionen</a:t>
            </a:r>
            <a:endParaRPr lang="de-AT" sz="2400" b="0" dirty="0"/>
          </a:p>
          <a:p>
            <a:pPr marL="450850" indent="-450850">
              <a:buNone/>
              <a:tabLst>
                <a:tab pos="365125" algn="l"/>
              </a:tabLst>
            </a:pPr>
            <a:r>
              <a:rPr lang="de-AT" sz="2400" b="0" dirty="0" smtClean="0"/>
              <a:t>1.	</a:t>
            </a:r>
            <a:r>
              <a:rPr lang="de-AT" sz="2400" dirty="0" smtClean="0"/>
              <a:t> </a:t>
            </a:r>
            <a:r>
              <a:rPr lang="de-AT" sz="2400" b="0" dirty="0" smtClean="0"/>
              <a:t>2204 </a:t>
            </a:r>
            <a:r>
              <a:rPr lang="de-AT" sz="2400" b="0" dirty="0"/>
              <a:t>10	</a:t>
            </a:r>
            <a:r>
              <a:rPr lang="de-AT" sz="2400" b="0" dirty="0" smtClean="0"/>
              <a:t/>
            </a:r>
            <a:br>
              <a:rPr lang="de-AT" sz="2400" b="0" dirty="0" smtClean="0"/>
            </a:br>
            <a:r>
              <a:rPr lang="de-AT" sz="2400" b="0" dirty="0" smtClean="0"/>
              <a:t>(= </a:t>
            </a:r>
            <a:r>
              <a:rPr lang="de-AT" sz="2400" b="0" dirty="0"/>
              <a:t>echte Traubenschaumweine, </a:t>
            </a:r>
            <a:r>
              <a:rPr lang="de-AT" sz="2400" b="0" dirty="0" err="1"/>
              <a:t>dh</a:t>
            </a:r>
            <a:r>
              <a:rPr lang="de-AT" sz="2400" b="0" dirty="0"/>
              <a:t>. in geschlossenem Behältnis bei 20°C 3 bar oder mehr</a:t>
            </a:r>
            <a:r>
              <a:rPr lang="de-AT" sz="2400" b="0" dirty="0" smtClean="0"/>
              <a:t>)</a:t>
            </a:r>
          </a:p>
          <a:p>
            <a:pPr marL="4037013" indent="-4037013">
              <a:buNone/>
              <a:tabLst>
                <a:tab pos="450850" algn="l"/>
              </a:tabLst>
            </a:pPr>
            <a:r>
              <a:rPr lang="de-AT" sz="2400" b="0" dirty="0"/>
              <a:t>	</a:t>
            </a:r>
            <a:r>
              <a:rPr lang="de-AT" sz="2400" b="0" dirty="0" smtClean="0"/>
              <a:t>2204 </a:t>
            </a:r>
            <a:r>
              <a:rPr lang="de-AT" sz="2400" b="0" dirty="0"/>
              <a:t>21 10, 2204 29 </a:t>
            </a:r>
            <a:r>
              <a:rPr lang="de-AT" sz="2400" b="0" dirty="0" smtClean="0"/>
              <a:t>10</a:t>
            </a:r>
          </a:p>
          <a:p>
            <a:pPr marL="450850" indent="-450850">
              <a:buNone/>
              <a:tabLst>
                <a:tab pos="450850" algn="l"/>
              </a:tabLst>
            </a:pPr>
            <a:r>
              <a:rPr lang="de-AT" sz="2400" b="0" dirty="0" smtClean="0"/>
              <a:t> 	(= </a:t>
            </a:r>
            <a:r>
              <a:rPr lang="de-AT" sz="2400" b="0" dirty="0"/>
              <a:t>Traubenweine, in Flaschen mit Schaumweinstopfen, bes. Haltevorrichtungen)</a:t>
            </a:r>
          </a:p>
          <a:p>
            <a:pPr marL="450850" indent="-450850" defTabSz="887413">
              <a:buNone/>
              <a:tabLst>
                <a:tab pos="450850" algn="l"/>
              </a:tabLst>
            </a:pPr>
            <a:r>
              <a:rPr lang="de-AT" sz="2400" b="0" dirty="0" smtClean="0"/>
              <a:t>	2205  (= </a:t>
            </a:r>
            <a:r>
              <a:rPr lang="de-AT" sz="2400" b="0" dirty="0"/>
              <a:t>aromatisierte Weine aus frischen Weintrauben</a:t>
            </a:r>
            <a:r>
              <a:rPr lang="de-AT" sz="2400" b="0" dirty="0" smtClean="0"/>
              <a:t>)</a:t>
            </a:r>
            <a:br>
              <a:rPr lang="de-AT" sz="2400" b="0" dirty="0" smtClean="0"/>
            </a:br>
            <a:endParaRPr lang="de-AT" sz="2400" b="0" dirty="0"/>
          </a:p>
          <a:p>
            <a:pPr marL="714375"/>
            <a:r>
              <a:rPr lang="de-AT" sz="2400" b="0" dirty="0"/>
              <a:t>Alkoholgehalt von mehr als 1,2 % </a:t>
            </a:r>
            <a:r>
              <a:rPr lang="de-AT" sz="2400" b="0" dirty="0" err="1"/>
              <a:t>vol</a:t>
            </a:r>
            <a:r>
              <a:rPr lang="de-AT" sz="2400" b="0" dirty="0"/>
              <a:t> bis 15 % </a:t>
            </a:r>
            <a:r>
              <a:rPr lang="de-AT" sz="2400" b="0" dirty="0" err="1"/>
              <a:t>vol</a:t>
            </a:r>
            <a:r>
              <a:rPr lang="de-AT" sz="2400" b="0" dirty="0"/>
              <a:t> </a:t>
            </a:r>
          </a:p>
          <a:p>
            <a:pPr marL="714375"/>
            <a:r>
              <a:rPr lang="de-AT" sz="2400" b="0" dirty="0"/>
              <a:t>ausschließlich durch Gärung entstanden</a:t>
            </a:r>
          </a:p>
          <a:p>
            <a:pPr marL="0" indent="0">
              <a:buNone/>
            </a:pPr>
            <a:endParaRPr lang="de-AT" sz="2000" dirty="0"/>
          </a:p>
        </p:txBody>
      </p:sp>
    </p:spTree>
    <p:extLst>
      <p:ext uri="{BB962C8B-B14F-4D97-AF65-F5344CB8AC3E}">
        <p14:creationId xmlns:p14="http://schemas.microsoft.com/office/powerpoint/2010/main" val="237186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z="2000" dirty="0" smtClean="0"/>
              <a:t>Schaumweinsteuer</a:t>
            </a:r>
            <a:endParaRPr lang="de-AT" sz="20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36B9DB-741E-44A2-9B52-793854B3A39E}" type="slidenum">
              <a:rPr lang="de-AT" smtClean="0"/>
              <a:pPr/>
              <a:t>13</a:t>
            </a:fld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19138" y="1548383"/>
            <a:ext cx="8637587" cy="5108005"/>
          </a:xfrm>
        </p:spPr>
        <p:txBody>
          <a:bodyPr/>
          <a:lstStyle/>
          <a:p>
            <a:pPr marL="450850" indent="-450850">
              <a:buNone/>
            </a:pPr>
            <a:r>
              <a:rPr lang="de-AT" sz="2400" b="0" dirty="0" smtClean="0"/>
              <a:t>2.</a:t>
            </a:r>
            <a:r>
              <a:rPr lang="de-AT" sz="2400" b="0" dirty="0"/>
              <a:t>	2206 00 31, 2206 00 </a:t>
            </a:r>
            <a:r>
              <a:rPr lang="de-AT" sz="2400" b="0" dirty="0" smtClean="0"/>
              <a:t>39</a:t>
            </a:r>
            <a:br>
              <a:rPr lang="de-AT" sz="2400" b="0" dirty="0" smtClean="0"/>
            </a:br>
            <a:r>
              <a:rPr lang="de-AT" sz="2400" b="0" dirty="0" smtClean="0"/>
              <a:t>(= </a:t>
            </a:r>
            <a:r>
              <a:rPr lang="de-AT" sz="2400" b="0" dirty="0"/>
              <a:t>Obstschaumweine)</a:t>
            </a:r>
          </a:p>
          <a:p>
            <a:pPr marL="450850" indent="-450850">
              <a:buNone/>
            </a:pPr>
            <a:r>
              <a:rPr lang="de-AT" sz="2400" b="0" dirty="0"/>
              <a:t>	nicht von Ziffer 1 erfasste Unterpositionen 2204 10, </a:t>
            </a:r>
            <a:r>
              <a:rPr lang="de-AT" sz="2400" b="0" dirty="0" smtClean="0"/>
              <a:t/>
            </a:r>
            <a:br>
              <a:rPr lang="de-AT" sz="2400" b="0" dirty="0" smtClean="0"/>
            </a:br>
            <a:r>
              <a:rPr lang="de-AT" sz="2400" b="0" dirty="0" smtClean="0"/>
              <a:t>2204 </a:t>
            </a:r>
            <a:r>
              <a:rPr lang="de-AT" sz="2400" b="0" dirty="0"/>
              <a:t>21 10, 2204 29 10</a:t>
            </a:r>
          </a:p>
          <a:p>
            <a:pPr marL="450850" indent="-450850">
              <a:buNone/>
            </a:pPr>
            <a:r>
              <a:rPr lang="de-AT" sz="2400" b="0" dirty="0" smtClean="0"/>
              <a:t>	sowie </a:t>
            </a:r>
            <a:r>
              <a:rPr lang="de-AT" sz="2400" b="0" dirty="0"/>
              <a:t>Position </a:t>
            </a:r>
            <a:r>
              <a:rPr lang="de-AT" sz="2400" b="0" dirty="0" smtClean="0"/>
              <a:t>2205, </a:t>
            </a:r>
            <a:endParaRPr lang="de-AT" sz="2400" b="0" dirty="0"/>
          </a:p>
          <a:p>
            <a:pPr marL="900113" indent="-450850">
              <a:spcBef>
                <a:spcPts val="600"/>
              </a:spcBef>
              <a:buNone/>
              <a:tabLst>
                <a:tab pos="450850" algn="l"/>
              </a:tabLst>
            </a:pPr>
            <a:r>
              <a:rPr lang="de-AT" sz="2400" b="0" dirty="0"/>
              <a:t>•	Alkoholgehalt von mehr als 1,2 % </a:t>
            </a:r>
            <a:r>
              <a:rPr lang="de-AT" sz="2400" b="0" dirty="0" err="1"/>
              <a:t>vol</a:t>
            </a:r>
            <a:r>
              <a:rPr lang="de-AT" sz="2400" b="0" dirty="0"/>
              <a:t> bis 13 % </a:t>
            </a:r>
            <a:r>
              <a:rPr lang="de-AT" sz="2400" b="0" dirty="0" err="1"/>
              <a:t>vol</a:t>
            </a:r>
            <a:r>
              <a:rPr lang="de-AT" sz="2400" b="0" dirty="0"/>
              <a:t> </a:t>
            </a:r>
          </a:p>
          <a:p>
            <a:pPr marL="900113" indent="-450850">
              <a:buNone/>
              <a:tabLst>
                <a:tab pos="450850" algn="l"/>
              </a:tabLst>
            </a:pPr>
            <a:r>
              <a:rPr lang="de-AT" sz="2400" b="0" dirty="0"/>
              <a:t>•	nicht ausschließlich durch Gärung (d.h. </a:t>
            </a:r>
            <a:r>
              <a:rPr lang="de-AT" sz="2400" b="0" dirty="0" err="1"/>
              <a:t>Aufspritung</a:t>
            </a:r>
            <a:r>
              <a:rPr lang="de-AT" sz="2400" b="0" dirty="0" smtClean="0"/>
              <a:t>)</a:t>
            </a:r>
          </a:p>
          <a:p>
            <a:pPr marL="0" indent="0">
              <a:spcBef>
                <a:spcPts val="1800"/>
              </a:spcBef>
              <a:buNone/>
              <a:tabLst>
                <a:tab pos="365125" algn="l"/>
              </a:tabLst>
            </a:pPr>
            <a:r>
              <a:rPr lang="de-AT" sz="2400" b="0" dirty="0"/>
              <a:t>3. 2206 00 31, 2206 00 39 </a:t>
            </a:r>
            <a:r>
              <a:rPr lang="de-AT" sz="2400" b="0" dirty="0" smtClean="0"/>
              <a:t/>
            </a:r>
            <a:br>
              <a:rPr lang="de-AT" sz="2400" b="0" dirty="0" smtClean="0"/>
            </a:br>
            <a:r>
              <a:rPr lang="de-AT" sz="2400" b="0" dirty="0" smtClean="0"/>
              <a:t>	(= </a:t>
            </a:r>
            <a:r>
              <a:rPr lang="de-AT" sz="2400" b="0" dirty="0"/>
              <a:t>Apfelwein, Birnenwein, andere gegorene)</a:t>
            </a:r>
          </a:p>
          <a:p>
            <a:pPr marL="900113" lvl="0" indent="-450850"/>
            <a:r>
              <a:rPr lang="de-AT" sz="2400" b="0" dirty="0"/>
              <a:t>Alkoholgehalt von mehr als 13 % </a:t>
            </a:r>
            <a:r>
              <a:rPr lang="de-AT" sz="2400" b="0" dirty="0" err="1"/>
              <a:t>vol</a:t>
            </a:r>
            <a:r>
              <a:rPr lang="de-AT" sz="2400" b="0" dirty="0"/>
              <a:t> bis 15 % vol. </a:t>
            </a:r>
          </a:p>
          <a:p>
            <a:pPr marL="900113" lvl="0" indent="-450850"/>
            <a:r>
              <a:rPr lang="de-AT" sz="2400" b="0" dirty="0"/>
              <a:t>ausschließlich durch Gärung entstanden</a:t>
            </a:r>
          </a:p>
          <a:p>
            <a:pPr marL="900113" indent="-450850">
              <a:buNone/>
            </a:pPr>
            <a:endParaRPr lang="de-AT" sz="2400" b="0" dirty="0"/>
          </a:p>
          <a:p>
            <a:pPr marL="450850" indent="-450850">
              <a:buNone/>
              <a:tabLst>
                <a:tab pos="365125" algn="l"/>
              </a:tabLst>
            </a:pPr>
            <a:endParaRPr lang="de-AT" sz="2000" dirty="0"/>
          </a:p>
        </p:txBody>
      </p:sp>
    </p:spTree>
    <p:extLst>
      <p:ext uri="{BB962C8B-B14F-4D97-AF65-F5344CB8AC3E}">
        <p14:creationId xmlns:p14="http://schemas.microsoft.com/office/powerpoint/2010/main" val="2384401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z="2000" dirty="0" smtClean="0"/>
              <a:t>Schaumweinsteuer, Wein</a:t>
            </a:r>
            <a:endParaRPr lang="de-AT" sz="20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36B9DB-741E-44A2-9B52-793854B3A39E}" type="slidenum">
              <a:rPr lang="de-AT" smtClean="0"/>
              <a:pPr/>
              <a:t>14</a:t>
            </a:fld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19138" y="1548383"/>
            <a:ext cx="8637587" cy="5472608"/>
          </a:xfrm>
        </p:spPr>
        <p:txBody>
          <a:bodyPr/>
          <a:lstStyle/>
          <a:p>
            <a:pPr marL="0" indent="0" hangingPunct="0">
              <a:buNone/>
            </a:pPr>
            <a:r>
              <a:rPr lang="de-DE" sz="2400" dirty="0" smtClean="0"/>
              <a:t>„Wein“ </a:t>
            </a:r>
            <a:r>
              <a:rPr lang="de-DE" sz="2400" b="0" dirty="0" smtClean="0"/>
              <a:t>sind </a:t>
            </a:r>
            <a:r>
              <a:rPr lang="de-DE" sz="2400" b="0" dirty="0"/>
              <a:t>nicht der Schaumweinsteuer unterliegende </a:t>
            </a:r>
            <a:endParaRPr lang="de-DE" sz="2400" b="0" dirty="0" smtClean="0"/>
          </a:p>
          <a:p>
            <a:pPr marL="0" indent="0" hangingPunct="0">
              <a:buNone/>
            </a:pPr>
            <a:endParaRPr lang="de-AT" sz="2400" b="0" dirty="0"/>
          </a:p>
          <a:p>
            <a:pPr marL="450850" indent="-450850" hangingPunct="0">
              <a:buNone/>
            </a:pPr>
            <a:r>
              <a:rPr lang="de-DE" sz="2400" b="0" dirty="0" smtClean="0"/>
              <a:t>1.	Weine </a:t>
            </a:r>
            <a:r>
              <a:rPr lang="de-DE" sz="2400" b="0" dirty="0"/>
              <a:t>aus frischen Weintrauben und Wermutweine bzw. andere aromatisierte Weine (</a:t>
            </a:r>
            <a:r>
              <a:rPr lang="de-DE" sz="2400" b="0" dirty="0" err="1"/>
              <a:t>KN</a:t>
            </a:r>
            <a:r>
              <a:rPr lang="de-DE" sz="2400" b="0" dirty="0"/>
              <a:t> Pos. 2204 und 2205)</a:t>
            </a:r>
            <a:endParaRPr lang="de-AT" sz="2400" b="0" dirty="0"/>
          </a:p>
          <a:p>
            <a:pPr marL="801688" indent="-350838" hangingPunct="0">
              <a:buFontTx/>
              <a:buChar char="-"/>
            </a:pPr>
            <a:r>
              <a:rPr lang="de-DE" sz="2400" b="0" dirty="0" smtClean="0"/>
              <a:t>Alkoholgehalt </a:t>
            </a:r>
            <a:r>
              <a:rPr lang="de-DE" sz="2400" b="0" dirty="0"/>
              <a:t>1,2% vol. bis 15% vol. </a:t>
            </a:r>
            <a:endParaRPr lang="de-DE" sz="2400" b="0" dirty="0" smtClean="0"/>
          </a:p>
          <a:p>
            <a:pPr marL="801688" indent="-350838" hangingPunct="0">
              <a:buFontTx/>
              <a:buChar char="-"/>
            </a:pPr>
            <a:r>
              <a:rPr lang="de-DE" sz="2400" b="0" dirty="0" smtClean="0"/>
              <a:t>ausschließlich </a:t>
            </a:r>
            <a:r>
              <a:rPr lang="de-DE" sz="2400" b="0" dirty="0"/>
              <a:t>durch </a:t>
            </a:r>
            <a:r>
              <a:rPr lang="de-DE" sz="2400" b="0" dirty="0" smtClean="0"/>
              <a:t>Gärung	</a:t>
            </a:r>
          </a:p>
          <a:p>
            <a:pPr marL="1252538" indent="-1252538" hangingPunct="0">
              <a:buNone/>
              <a:tabLst>
                <a:tab pos="450850" algn="l"/>
                <a:tab pos="1617663" algn="l"/>
              </a:tabLst>
            </a:pPr>
            <a:r>
              <a:rPr lang="de-DE" sz="2400" b="0" dirty="0" smtClean="0"/>
              <a:t>	oder</a:t>
            </a:r>
          </a:p>
          <a:p>
            <a:pPr marL="801688" indent="-801688" hangingPunct="0">
              <a:buNone/>
              <a:tabLst>
                <a:tab pos="450850" algn="l"/>
                <a:tab pos="1617663" algn="l"/>
              </a:tabLst>
            </a:pPr>
            <a:r>
              <a:rPr lang="de-DE" sz="2400" b="0" dirty="0"/>
              <a:t>	</a:t>
            </a:r>
            <a:r>
              <a:rPr lang="de-DE" sz="2400" b="0" dirty="0" smtClean="0">
                <a:sym typeface="Monotype Sorts"/>
              </a:rPr>
              <a:t>-	</a:t>
            </a:r>
            <a:r>
              <a:rPr lang="de-DE" sz="2400" b="0" dirty="0" smtClean="0"/>
              <a:t>Alkoholgehalt </a:t>
            </a:r>
            <a:r>
              <a:rPr lang="de-DE" sz="2400" b="0" dirty="0"/>
              <a:t>mehr als 15% vol. bis 18% vol., </a:t>
            </a:r>
          </a:p>
          <a:p>
            <a:pPr marL="801688" indent="-801688" hangingPunct="0">
              <a:buNone/>
              <a:tabLst>
                <a:tab pos="450850" algn="l"/>
                <a:tab pos="1617663" algn="l"/>
              </a:tabLst>
            </a:pPr>
            <a:r>
              <a:rPr lang="de-DE" sz="2400" b="0" dirty="0" smtClean="0"/>
              <a:t>	-	ausschl</a:t>
            </a:r>
            <a:r>
              <a:rPr lang="de-DE" sz="2400" b="0" dirty="0"/>
              <a:t>. durch </a:t>
            </a:r>
            <a:r>
              <a:rPr lang="de-DE" sz="2400" b="0" dirty="0" smtClean="0"/>
              <a:t>Gärung</a:t>
            </a:r>
          </a:p>
          <a:p>
            <a:pPr marL="801688" indent="-801688" hangingPunct="0">
              <a:buNone/>
              <a:tabLst>
                <a:tab pos="450850" algn="l"/>
                <a:tab pos="1617663" algn="l"/>
              </a:tabLst>
            </a:pPr>
            <a:r>
              <a:rPr lang="de-DE" sz="2400" b="0" dirty="0" smtClean="0"/>
              <a:t>	-	ohne </a:t>
            </a:r>
            <a:r>
              <a:rPr lang="de-DE" sz="2400" b="0" dirty="0"/>
              <a:t>Anreicherung </a:t>
            </a:r>
            <a:endParaRPr lang="de-AT" sz="2400" b="0" dirty="0"/>
          </a:p>
          <a:p>
            <a:pPr marL="0" indent="0">
              <a:buNone/>
            </a:pPr>
            <a:endParaRPr lang="de-AT" sz="2000" dirty="0"/>
          </a:p>
        </p:txBody>
      </p:sp>
    </p:spTree>
    <p:extLst>
      <p:ext uri="{BB962C8B-B14F-4D97-AF65-F5344CB8AC3E}">
        <p14:creationId xmlns:p14="http://schemas.microsoft.com/office/powerpoint/2010/main" val="3236677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z="2000" dirty="0" smtClean="0"/>
              <a:t>Schaumweinsteuer, Wein</a:t>
            </a:r>
            <a:endParaRPr lang="de-AT" sz="20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36B9DB-741E-44A2-9B52-793854B3A39E}" type="slidenum">
              <a:rPr lang="de-AT" smtClean="0"/>
              <a:pPr/>
              <a:t>15</a:t>
            </a:fld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19138" y="1548383"/>
            <a:ext cx="8637587" cy="5472608"/>
          </a:xfrm>
        </p:spPr>
        <p:txBody>
          <a:bodyPr/>
          <a:lstStyle/>
          <a:p>
            <a:pPr marL="450850" indent="-450850" hangingPunct="0">
              <a:buNone/>
              <a:tabLst>
                <a:tab pos="450850" algn="l"/>
              </a:tabLst>
            </a:pPr>
            <a:r>
              <a:rPr lang="de-DE" sz="2400" b="0" dirty="0" smtClean="0"/>
              <a:t>2.	andere </a:t>
            </a:r>
            <a:r>
              <a:rPr lang="de-DE" sz="2400" b="0" dirty="0"/>
              <a:t>Erzeugnisse aus 2204 und 2205 als unter 1., </a:t>
            </a:r>
            <a:br>
              <a:rPr lang="de-DE" sz="2400" b="0" dirty="0"/>
            </a:br>
            <a:r>
              <a:rPr lang="de-DE" sz="2400" b="0" dirty="0"/>
              <a:t>und andere gegorene alkoholische Getränke (</a:t>
            </a:r>
            <a:r>
              <a:rPr lang="de-DE" sz="2400" b="0" dirty="0" smtClean="0"/>
              <a:t>KN-Pos</a:t>
            </a:r>
            <a:r>
              <a:rPr lang="de-DE" sz="2400" b="0" dirty="0"/>
              <a:t>. 2206), die nicht als Bier besteuert </a:t>
            </a:r>
            <a:r>
              <a:rPr lang="de-DE" sz="2400" b="0" dirty="0" smtClean="0"/>
              <a:t>werden</a:t>
            </a:r>
          </a:p>
          <a:p>
            <a:pPr marL="801688" indent="-801688" hangingPunct="0">
              <a:buNone/>
              <a:tabLst>
                <a:tab pos="450850" algn="l"/>
              </a:tabLst>
            </a:pPr>
            <a:r>
              <a:rPr lang="de-DE" sz="2400" b="0" dirty="0" smtClean="0"/>
              <a:t>	-	Alkoholgehalt </a:t>
            </a:r>
            <a:r>
              <a:rPr lang="de-DE" sz="2400" b="0" dirty="0"/>
              <a:t>mehr als 1,2% bis 10% vol. </a:t>
            </a:r>
          </a:p>
          <a:p>
            <a:pPr marL="801688" indent="-801688" hangingPunct="0">
              <a:buNone/>
              <a:tabLst>
                <a:tab pos="450850" algn="l"/>
              </a:tabLst>
            </a:pPr>
            <a:r>
              <a:rPr lang="de-DE" sz="2400" b="0" dirty="0"/>
              <a:t>	</a:t>
            </a:r>
            <a:r>
              <a:rPr lang="de-DE" sz="2400" b="0" dirty="0" smtClean="0"/>
              <a:t>-	Gärung </a:t>
            </a:r>
            <a:r>
              <a:rPr lang="de-DE" sz="2400" b="0" u="sng" dirty="0"/>
              <a:t>und</a:t>
            </a:r>
            <a:r>
              <a:rPr lang="de-DE" sz="2400" b="0" dirty="0"/>
              <a:t> Zusatz von </a:t>
            </a:r>
            <a:r>
              <a:rPr lang="de-DE" sz="2400" b="0" dirty="0" smtClean="0"/>
              <a:t>Alkohol</a:t>
            </a:r>
          </a:p>
          <a:p>
            <a:pPr marL="801688" indent="-801688" hangingPunct="0">
              <a:buNone/>
              <a:tabLst>
                <a:tab pos="450850" algn="l"/>
              </a:tabLst>
            </a:pPr>
            <a:endParaRPr lang="de-AT" sz="2400" b="0" dirty="0"/>
          </a:p>
          <a:p>
            <a:pPr marL="450850" indent="-450850" hangingPunct="0">
              <a:buNone/>
            </a:pPr>
            <a:r>
              <a:rPr lang="de-DE" sz="2400" b="0" dirty="0" smtClean="0"/>
              <a:t>3.	Erzeugnisse </a:t>
            </a:r>
            <a:r>
              <a:rPr lang="de-DE" sz="2400" b="0" dirty="0"/>
              <a:t>der </a:t>
            </a:r>
            <a:r>
              <a:rPr lang="de-DE" sz="2400" b="0" dirty="0" err="1"/>
              <a:t>KN</a:t>
            </a:r>
            <a:r>
              <a:rPr lang="de-DE" sz="2400" b="0" dirty="0"/>
              <a:t> Pos. 2206, die nicht als Bier besteuert </a:t>
            </a:r>
            <a:r>
              <a:rPr lang="de-DE" sz="2400" b="0" dirty="0" smtClean="0"/>
              <a:t>werden</a:t>
            </a:r>
          </a:p>
          <a:p>
            <a:pPr marL="450850" indent="-450850" hangingPunct="0">
              <a:buNone/>
              <a:tabLst>
                <a:tab pos="801688" algn="l"/>
              </a:tabLst>
            </a:pPr>
            <a:r>
              <a:rPr lang="de-DE" sz="2400" b="0" dirty="0" smtClean="0"/>
              <a:t>	-	Alkoholgehalt </a:t>
            </a:r>
            <a:r>
              <a:rPr lang="de-DE" sz="2400" b="0" dirty="0"/>
              <a:t>mehr als 10% bis 15% vol. </a:t>
            </a:r>
            <a:br>
              <a:rPr lang="de-DE" sz="2400" b="0" dirty="0"/>
            </a:br>
            <a:r>
              <a:rPr lang="de-DE" sz="2400" b="0" dirty="0" smtClean="0"/>
              <a:t>-	nur </a:t>
            </a:r>
            <a:r>
              <a:rPr lang="de-DE" sz="2400" b="0" dirty="0"/>
              <a:t>durch Gärung entstanden</a:t>
            </a:r>
            <a:endParaRPr lang="de-AT" sz="2400" b="0" dirty="0"/>
          </a:p>
          <a:p>
            <a:pPr marL="450850" indent="-450850" hangingPunct="0">
              <a:buNone/>
              <a:tabLst>
                <a:tab pos="801688" algn="l"/>
              </a:tabLst>
            </a:pPr>
            <a:endParaRPr lang="de-AT" sz="2400" b="0" dirty="0"/>
          </a:p>
        </p:txBody>
      </p:sp>
    </p:spTree>
    <p:extLst>
      <p:ext uri="{BB962C8B-B14F-4D97-AF65-F5344CB8AC3E}">
        <p14:creationId xmlns:p14="http://schemas.microsoft.com/office/powerpoint/2010/main" val="78296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z="2000" dirty="0" err="1" smtClean="0"/>
              <a:t>Zwischenerzeugnissteuer</a:t>
            </a:r>
            <a:endParaRPr lang="de-AT" sz="20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AT" dirty="0"/>
              <a:t>Neuerungen im AbgÄG 2014</a:t>
            </a:r>
            <a:r>
              <a:rPr lang="de-AT" dirty="0" smtClean="0"/>
              <a:t>:</a:t>
            </a:r>
          </a:p>
          <a:p>
            <a:pPr>
              <a:spcBef>
                <a:spcPts val="1800"/>
              </a:spcBef>
            </a:pPr>
            <a:r>
              <a:rPr lang="de-AT" sz="2400" b="0" dirty="0"/>
              <a:t>Anhebung des Steuersatzes auf Zwischenerzeugnisse von 73 auf 80 Euro je </a:t>
            </a:r>
            <a:r>
              <a:rPr lang="de-AT" sz="2400" b="0" dirty="0" smtClean="0"/>
              <a:t>Hektoliter </a:t>
            </a:r>
          </a:p>
          <a:p>
            <a:r>
              <a:rPr lang="de-AT" sz="2400" b="0" dirty="0" smtClean="0"/>
              <a:t>Steuersatz seit </a:t>
            </a:r>
            <a:r>
              <a:rPr lang="de-AT" sz="2400" b="0" dirty="0"/>
              <a:t>dem Jahr 2000 unverändert, </a:t>
            </a:r>
            <a:r>
              <a:rPr lang="de-AT" sz="2400" b="0" dirty="0" smtClean="0"/>
              <a:t/>
            </a:r>
            <a:br>
              <a:rPr lang="de-AT" sz="2400" b="0" dirty="0" smtClean="0"/>
            </a:br>
            <a:r>
              <a:rPr lang="de-AT" sz="2400" b="0" dirty="0" smtClean="0"/>
              <a:t>(</a:t>
            </a:r>
            <a:r>
              <a:rPr lang="de-AT" sz="2400" b="0" dirty="0" err="1"/>
              <a:t>tw</a:t>
            </a:r>
            <a:r>
              <a:rPr lang="de-AT" sz="2400" b="0" dirty="0"/>
              <a:t>.) </a:t>
            </a:r>
            <a:r>
              <a:rPr lang="de-AT" sz="2400" b="0" dirty="0" smtClean="0"/>
              <a:t>Inflationsanpassung</a:t>
            </a:r>
          </a:p>
          <a:p>
            <a:r>
              <a:rPr lang="de-AT" sz="2400" b="0" dirty="0" smtClean="0"/>
              <a:t>Wiedereinführung </a:t>
            </a:r>
            <a:r>
              <a:rPr lang="de-AT" sz="2400" b="0" dirty="0"/>
              <a:t>eines gesonderten Steuersatzes </a:t>
            </a:r>
            <a:r>
              <a:rPr lang="de-AT" sz="2400" b="0" dirty="0" smtClean="0"/>
              <a:t>(100 Euro je hl) im </a:t>
            </a:r>
            <a:r>
              <a:rPr lang="de-AT" sz="2400" b="0" dirty="0"/>
              <a:t>Hinblick auf Zwischenerzeugnisse, die die charakteristischen Eigenschaften von Schaumweinen </a:t>
            </a:r>
            <a:r>
              <a:rPr lang="de-AT" sz="2400" b="0" dirty="0" smtClean="0"/>
              <a:t>aufweisen</a:t>
            </a:r>
          </a:p>
          <a:p>
            <a:endParaRPr lang="de-AT" sz="24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36B9DB-741E-44A2-9B52-793854B3A39E}" type="slidenum">
              <a:rPr lang="de-AT" smtClean="0"/>
              <a:pPr/>
              <a:t>16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39637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z="2000" dirty="0" err="1" smtClean="0"/>
              <a:t>Zwischenerzeugnissteuer</a:t>
            </a:r>
            <a:endParaRPr lang="de-AT" sz="2000" dirty="0"/>
          </a:p>
        </p:txBody>
      </p:sp>
      <p:graphicFrame>
        <p:nvGraphicFramePr>
          <p:cNvPr id="5" name="Inhaltsplatzhalt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7012888"/>
              </p:ext>
            </p:extLst>
          </p:nvPr>
        </p:nvGraphicFramePr>
        <p:xfrm>
          <a:off x="791840" y="2412479"/>
          <a:ext cx="8637588" cy="33375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18794"/>
                <a:gridCol w="4318794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de-AT" baseline="0" dirty="0" smtClean="0">
                          <a:solidFill>
                            <a:schemeClr val="tx1"/>
                          </a:solidFill>
                        </a:rPr>
                        <a:t>Normalsteuersatz in EUR/hl</a:t>
                      </a:r>
                      <a:endParaRPr lang="de-AT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AT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AT" baseline="0" dirty="0" smtClean="0">
                          <a:solidFill>
                            <a:schemeClr val="tx1"/>
                          </a:solidFill>
                        </a:rPr>
                        <a:t>Deutschland</a:t>
                      </a:r>
                      <a:endParaRPr lang="de-AT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AT" baseline="0" dirty="0" smtClean="0">
                          <a:solidFill>
                            <a:schemeClr val="tx1"/>
                          </a:solidFill>
                        </a:rPr>
                        <a:t>153</a:t>
                      </a:r>
                      <a:endParaRPr lang="de-AT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AT" baseline="0" dirty="0" smtClean="0">
                          <a:solidFill>
                            <a:schemeClr val="tx1"/>
                          </a:solidFill>
                        </a:rPr>
                        <a:t>Italien</a:t>
                      </a:r>
                      <a:endParaRPr lang="de-AT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AT" baseline="0" dirty="0" smtClean="0">
                          <a:solidFill>
                            <a:schemeClr val="tx1"/>
                          </a:solidFill>
                        </a:rPr>
                        <a:t>68,51</a:t>
                      </a:r>
                      <a:endParaRPr lang="de-AT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AT" baseline="0" dirty="0" smtClean="0">
                          <a:solidFill>
                            <a:schemeClr val="tx1"/>
                          </a:solidFill>
                        </a:rPr>
                        <a:t>Ungarn</a:t>
                      </a:r>
                      <a:endParaRPr lang="de-AT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AT" baseline="0" dirty="0" smtClean="0">
                          <a:solidFill>
                            <a:schemeClr val="tx1"/>
                          </a:solidFill>
                        </a:rPr>
                        <a:t>89,37</a:t>
                      </a:r>
                      <a:endParaRPr lang="de-AT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AT" baseline="0" dirty="0" smtClean="0">
                          <a:solidFill>
                            <a:schemeClr val="tx1"/>
                          </a:solidFill>
                        </a:rPr>
                        <a:t>Tschechien</a:t>
                      </a:r>
                      <a:endParaRPr lang="de-AT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AT" baseline="0" dirty="0" smtClean="0">
                          <a:solidFill>
                            <a:schemeClr val="tx1"/>
                          </a:solidFill>
                        </a:rPr>
                        <a:t>93,30</a:t>
                      </a:r>
                      <a:endParaRPr lang="de-AT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AT" baseline="0" dirty="0" smtClean="0">
                          <a:solidFill>
                            <a:schemeClr val="tx1"/>
                          </a:solidFill>
                        </a:rPr>
                        <a:t>Slowakei</a:t>
                      </a:r>
                      <a:endParaRPr lang="de-AT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AT" baseline="0" dirty="0" smtClean="0">
                          <a:solidFill>
                            <a:schemeClr val="tx1"/>
                          </a:solidFill>
                        </a:rPr>
                        <a:t>84,24</a:t>
                      </a:r>
                      <a:endParaRPr lang="de-AT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AT" baseline="0" dirty="0" smtClean="0">
                          <a:solidFill>
                            <a:schemeClr val="tx1"/>
                          </a:solidFill>
                        </a:rPr>
                        <a:t>Slowenien</a:t>
                      </a:r>
                      <a:endParaRPr lang="de-AT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AT" baseline="0" dirty="0" smtClean="0">
                          <a:solidFill>
                            <a:schemeClr val="tx1"/>
                          </a:solidFill>
                        </a:rPr>
                        <a:t>120</a:t>
                      </a:r>
                      <a:endParaRPr lang="de-AT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de-AT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AT" baseline="0" dirty="0" smtClean="0">
                          <a:solidFill>
                            <a:schemeClr val="tx1"/>
                          </a:solidFill>
                        </a:rPr>
                        <a:t>Stand: 1.7.2013</a:t>
                      </a:r>
                      <a:endParaRPr lang="de-AT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36B9DB-741E-44A2-9B52-793854B3A39E}" type="slidenum">
              <a:rPr lang="de-AT" smtClean="0"/>
              <a:pPr/>
              <a:t>17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714589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z="2000" dirty="0" err="1"/>
              <a:t>Zwischenerzeugnissteuer</a:t>
            </a:r>
            <a:endParaRPr lang="de-AT" sz="20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19138" y="1620391"/>
            <a:ext cx="8637587" cy="5035997"/>
          </a:xfrm>
        </p:spPr>
        <p:txBody>
          <a:bodyPr/>
          <a:lstStyle/>
          <a:p>
            <a:pPr marL="0" indent="0">
              <a:buNone/>
            </a:pPr>
            <a:r>
              <a:rPr lang="de-AT" dirty="0"/>
              <a:t>Steuergegenstand</a:t>
            </a:r>
          </a:p>
          <a:p>
            <a:pPr>
              <a:spcBef>
                <a:spcPts val="1200"/>
              </a:spcBef>
            </a:pPr>
            <a:r>
              <a:rPr lang="de-AT" sz="2400" b="0" dirty="0"/>
              <a:t>Der </a:t>
            </a:r>
            <a:r>
              <a:rPr lang="de-AT" sz="2400" b="0" dirty="0" err="1"/>
              <a:t>Zwischenerzeugnissteuer</a:t>
            </a:r>
            <a:r>
              <a:rPr lang="de-AT" sz="2400" b="0" dirty="0"/>
              <a:t> unterliegen Zwischenerzeugnisse, die in Österreich hergestellt oder aus einem anderen EU-Mitgliedstaat oder einem Drittland nach Österreich eingeführt werden. </a:t>
            </a:r>
          </a:p>
          <a:p>
            <a:r>
              <a:rPr lang="de-AT" sz="2400" b="0" dirty="0"/>
              <a:t>Im Wesentlichen handelt es sich bei Zwischenerzeugnissen um Getränke auf vergorener Basis, denen Destillationsalkohol zugesetzt </a:t>
            </a:r>
            <a:r>
              <a:rPr lang="de-AT" sz="2400" b="0" dirty="0" smtClean="0"/>
              <a:t>wurde</a:t>
            </a:r>
          </a:p>
          <a:p>
            <a:r>
              <a:rPr lang="de-AT" sz="2400" b="0" dirty="0" smtClean="0"/>
              <a:t>Typische </a:t>
            </a:r>
            <a:r>
              <a:rPr lang="de-AT" sz="2400" b="0" dirty="0"/>
              <a:t>Zwischenerzeugnisse sind Likörweine, Portwein, Sherry oder aromatisierte, mit </a:t>
            </a:r>
            <a:r>
              <a:rPr lang="de-AT" sz="2400" b="0" dirty="0" smtClean="0"/>
              <a:t>alkoholhaltigen </a:t>
            </a:r>
            <a:r>
              <a:rPr lang="de-AT" sz="2400" b="0" dirty="0"/>
              <a:t>Aromen versetzte Weine. </a:t>
            </a:r>
          </a:p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36B9DB-741E-44A2-9B52-793854B3A39E}" type="slidenum">
              <a:rPr lang="de-AT" smtClean="0"/>
              <a:pPr/>
              <a:t>18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205107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z="2000" dirty="0" err="1" smtClean="0"/>
              <a:t>Zwischenerzeugnissteuer</a:t>
            </a:r>
            <a:endParaRPr lang="de-AT" sz="20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36B9DB-741E-44A2-9B52-793854B3A39E}" type="slidenum">
              <a:rPr lang="de-AT" smtClean="0"/>
              <a:pPr/>
              <a:t>19</a:t>
            </a:fld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19138" y="1548383"/>
            <a:ext cx="8637587" cy="5472608"/>
          </a:xfrm>
        </p:spPr>
        <p:txBody>
          <a:bodyPr/>
          <a:lstStyle/>
          <a:p>
            <a:pPr marL="0" indent="0">
              <a:buNone/>
            </a:pPr>
            <a:r>
              <a:rPr lang="de-AT" sz="2400" dirty="0"/>
              <a:t>Zwischenerzeugnisse </a:t>
            </a:r>
            <a:r>
              <a:rPr lang="de-AT" sz="2400" b="0" dirty="0" smtClean="0"/>
              <a:t>sind </a:t>
            </a:r>
            <a:r>
              <a:rPr lang="de-AT" sz="2400" b="0" dirty="0"/>
              <a:t>die folgenden </a:t>
            </a:r>
            <a:r>
              <a:rPr lang="de-AT" sz="2400" b="0" dirty="0" smtClean="0"/>
              <a:t>Erzeugnisse </a:t>
            </a:r>
            <a:r>
              <a:rPr lang="de-AT" sz="2400" b="0" dirty="0"/>
              <a:t>der Positionen 2204, 2205 und 2206 der </a:t>
            </a:r>
            <a:r>
              <a:rPr lang="de-AT" sz="2400" b="0" dirty="0" smtClean="0"/>
              <a:t>Kombinierten </a:t>
            </a:r>
            <a:r>
              <a:rPr lang="de-AT" sz="2400" b="0" dirty="0"/>
              <a:t>Nomenklatur mit einem </a:t>
            </a:r>
            <a:r>
              <a:rPr lang="de-AT" sz="2400" b="0" dirty="0" smtClean="0"/>
              <a:t>vorhandenen </a:t>
            </a:r>
            <a:r>
              <a:rPr lang="de-AT" sz="2400" b="0" dirty="0"/>
              <a:t>Alkoholgehalt von mehr als 1,2 % </a:t>
            </a:r>
            <a:r>
              <a:rPr lang="de-AT" sz="2400" b="0" dirty="0" err="1"/>
              <a:t>vol</a:t>
            </a:r>
            <a:r>
              <a:rPr lang="de-AT" sz="2400" b="0" dirty="0"/>
              <a:t> bis 22 % </a:t>
            </a:r>
            <a:r>
              <a:rPr lang="de-AT" sz="2400" b="0" dirty="0" err="1"/>
              <a:t>vol</a:t>
            </a:r>
            <a:r>
              <a:rPr lang="de-AT" sz="2400" b="0" dirty="0"/>
              <a:t>, die nicht von § 2 Abs. 1 (Schaumweine) oder § 43 (Weine) </a:t>
            </a:r>
            <a:r>
              <a:rPr lang="de-AT" sz="2400" b="0" dirty="0" smtClean="0"/>
              <a:t>erfasst </a:t>
            </a:r>
            <a:r>
              <a:rPr lang="de-AT" sz="2400" b="0" dirty="0"/>
              <a:t>oder als Bier besteuert werden:</a:t>
            </a:r>
          </a:p>
          <a:p>
            <a:pPr marL="0" indent="0">
              <a:buNone/>
            </a:pPr>
            <a:r>
              <a:rPr lang="de-AT" sz="2300" b="0" dirty="0" smtClean="0"/>
              <a:t>Waren </a:t>
            </a:r>
            <a:r>
              <a:rPr lang="de-AT" sz="2300" b="0" dirty="0"/>
              <a:t>der 2204, 2205, 2206</a:t>
            </a:r>
          </a:p>
          <a:p>
            <a:pPr marL="717550" indent="-717550">
              <a:buNone/>
              <a:tabLst>
                <a:tab pos="266700" algn="l"/>
              </a:tabLst>
            </a:pPr>
            <a:r>
              <a:rPr lang="de-AT" sz="2300" b="0" dirty="0" smtClean="0"/>
              <a:t>1.  -	mit </a:t>
            </a:r>
            <a:r>
              <a:rPr lang="de-AT" sz="2300" b="0" dirty="0"/>
              <a:t>mehr als 10% bis 15% vol. </a:t>
            </a:r>
          </a:p>
          <a:p>
            <a:pPr marL="717550" indent="-717550">
              <a:buNone/>
              <a:tabLst>
                <a:tab pos="450850" algn="l"/>
              </a:tabLst>
            </a:pPr>
            <a:r>
              <a:rPr lang="de-AT" sz="2300" b="0" dirty="0"/>
              <a:t>  </a:t>
            </a:r>
            <a:r>
              <a:rPr lang="de-AT" sz="2300" b="0" dirty="0" smtClean="0"/>
              <a:t>	-	mit Alkoholzusatz</a:t>
            </a:r>
          </a:p>
          <a:p>
            <a:pPr marL="717550" indent="-717550">
              <a:buNone/>
              <a:tabLst>
                <a:tab pos="450850" algn="l"/>
              </a:tabLst>
            </a:pPr>
            <a:r>
              <a:rPr lang="de-AT" sz="2300" b="0" dirty="0" smtClean="0"/>
              <a:t>2.</a:t>
            </a:r>
            <a:r>
              <a:rPr lang="de-AT" sz="2300" b="0" dirty="0"/>
              <a:t>	</a:t>
            </a:r>
            <a:r>
              <a:rPr lang="de-AT" sz="2300" b="0" dirty="0" smtClean="0"/>
              <a:t>-</a:t>
            </a:r>
            <a:r>
              <a:rPr lang="de-AT" sz="2300" b="0" dirty="0"/>
              <a:t>	mehr als 15% bis 18%</a:t>
            </a:r>
          </a:p>
          <a:p>
            <a:pPr marL="717550" indent="-717550">
              <a:buNone/>
              <a:tabLst>
                <a:tab pos="450850" algn="l"/>
              </a:tabLst>
            </a:pPr>
            <a:r>
              <a:rPr lang="de-AT" sz="2300" b="0" dirty="0" smtClean="0"/>
              <a:t>	-	mit </a:t>
            </a:r>
            <a:r>
              <a:rPr lang="de-AT" sz="2300" b="0" dirty="0"/>
              <a:t>Alkoholzusatz oder</a:t>
            </a:r>
          </a:p>
          <a:p>
            <a:pPr marL="717550" indent="-717550">
              <a:buNone/>
              <a:tabLst>
                <a:tab pos="450850" algn="l"/>
              </a:tabLst>
            </a:pPr>
            <a:r>
              <a:rPr lang="de-AT" sz="2300" b="0" dirty="0" smtClean="0"/>
              <a:t>	-	nur </a:t>
            </a:r>
            <a:r>
              <a:rPr lang="de-AT" sz="2300" b="0" dirty="0"/>
              <a:t>durch Gärung aber mit Anreicherung</a:t>
            </a:r>
          </a:p>
          <a:p>
            <a:pPr marL="717550" indent="-717550">
              <a:buNone/>
              <a:tabLst>
                <a:tab pos="450850" algn="l"/>
              </a:tabLst>
            </a:pPr>
            <a:r>
              <a:rPr lang="de-AT" sz="2300" b="0" dirty="0" smtClean="0"/>
              <a:t>3. 	-	mehr </a:t>
            </a:r>
            <a:r>
              <a:rPr lang="de-AT" sz="2300" b="0" dirty="0"/>
              <a:t>als 18% bis 22% vol.</a:t>
            </a:r>
          </a:p>
          <a:p>
            <a:pPr marL="717550" indent="-717550">
              <a:buNone/>
              <a:tabLst>
                <a:tab pos="450850" algn="l"/>
              </a:tabLst>
            </a:pPr>
            <a:r>
              <a:rPr lang="de-AT" sz="2300" b="0" dirty="0" smtClean="0"/>
              <a:t>	-	Alkoholentstehung </a:t>
            </a:r>
            <a:r>
              <a:rPr lang="de-AT" sz="2300" b="0" dirty="0"/>
              <a:t>unerheblich</a:t>
            </a:r>
          </a:p>
          <a:p>
            <a:pPr marL="450850" indent="-450850">
              <a:buNone/>
              <a:tabLst>
                <a:tab pos="365125" algn="l"/>
              </a:tabLst>
            </a:pPr>
            <a:endParaRPr lang="de-AT" sz="2000" dirty="0"/>
          </a:p>
        </p:txBody>
      </p:sp>
    </p:spTree>
    <p:extLst>
      <p:ext uri="{BB962C8B-B14F-4D97-AF65-F5344CB8AC3E}">
        <p14:creationId xmlns:p14="http://schemas.microsoft.com/office/powerpoint/2010/main" val="1054063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1DB38-5EAC-4DE5-B901-C54BF3161F53}" type="slidenum">
              <a:rPr lang="de-AT"/>
              <a:pPr/>
              <a:t>2</a:t>
            </a:fld>
            <a:endParaRPr lang="de-AT"/>
          </a:p>
        </p:txBody>
      </p:sp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Übersicht</a:t>
            </a:r>
            <a:endParaRPr lang="de-AT" dirty="0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9138" y="1548383"/>
            <a:ext cx="8637587" cy="5108005"/>
          </a:xfrm>
        </p:spPr>
        <p:txBody>
          <a:bodyPr/>
          <a:lstStyle/>
          <a:p>
            <a:r>
              <a:rPr lang="de-AT" dirty="0" smtClean="0"/>
              <a:t>Verbrauchsteuern auf Alkohol und alkoholische Getränke - Allgemeines</a:t>
            </a:r>
          </a:p>
          <a:p>
            <a:r>
              <a:rPr lang="de-AT" dirty="0" smtClean="0"/>
              <a:t>Schaumweinsteuer</a:t>
            </a:r>
          </a:p>
          <a:p>
            <a:pPr marL="365125" indent="0">
              <a:buNone/>
            </a:pPr>
            <a:r>
              <a:rPr lang="de-AT" sz="2000" dirty="0" smtClean="0"/>
              <a:t>Neuerungen im AbgÄG 2014 </a:t>
            </a:r>
          </a:p>
          <a:p>
            <a:pPr marL="365125" indent="0">
              <a:buNone/>
            </a:pPr>
            <a:r>
              <a:rPr lang="de-AT" sz="2000" dirty="0" smtClean="0"/>
              <a:t>Steuergegenstand, -sätze </a:t>
            </a:r>
          </a:p>
          <a:p>
            <a:r>
              <a:rPr lang="de-AT" dirty="0" err="1" smtClean="0"/>
              <a:t>Zwischenerzeugnissteuer</a:t>
            </a:r>
            <a:endParaRPr lang="de-AT" dirty="0" smtClean="0"/>
          </a:p>
          <a:p>
            <a:pPr marL="365125" indent="0">
              <a:buNone/>
            </a:pPr>
            <a:r>
              <a:rPr lang="de-AT" sz="2000" dirty="0"/>
              <a:t>Neuerungen im AbgÄG 2014 </a:t>
            </a:r>
          </a:p>
          <a:p>
            <a:pPr marL="365125" indent="0">
              <a:buNone/>
            </a:pPr>
            <a:r>
              <a:rPr lang="de-AT" sz="2000" dirty="0"/>
              <a:t>Steuergegenstand, -sätze </a:t>
            </a:r>
          </a:p>
          <a:p>
            <a:r>
              <a:rPr lang="de-AT" dirty="0" smtClean="0"/>
              <a:t>Alkoholsteuer</a:t>
            </a:r>
          </a:p>
          <a:p>
            <a:pPr marL="365125" indent="0">
              <a:buNone/>
            </a:pPr>
            <a:r>
              <a:rPr lang="de-AT" sz="2000" dirty="0"/>
              <a:t>Neuerungen im AbgÄG 2014 </a:t>
            </a:r>
          </a:p>
          <a:p>
            <a:pPr marL="365125" indent="0">
              <a:buNone/>
            </a:pPr>
            <a:r>
              <a:rPr lang="de-AT" sz="2000" dirty="0" smtClean="0"/>
              <a:t>Steuergegenstand</a:t>
            </a:r>
            <a:r>
              <a:rPr lang="de-AT" sz="2000" dirty="0"/>
              <a:t>, -sätze </a:t>
            </a:r>
            <a:endParaRPr lang="de-AT" sz="2000" dirty="0" smtClean="0"/>
          </a:p>
          <a:p>
            <a:endParaRPr lang="de-AT" dirty="0" smtClean="0"/>
          </a:p>
          <a:p>
            <a:endParaRPr lang="de-AT" dirty="0"/>
          </a:p>
          <a:p>
            <a:endParaRPr lang="de-AT" dirty="0"/>
          </a:p>
        </p:txBody>
      </p:sp>
      <p:sp>
        <p:nvSpPr>
          <p:cNvPr id="69636" name="Rectangle 4"/>
          <p:cNvSpPr>
            <a:spLocks noChangeArrowheads="1"/>
          </p:cNvSpPr>
          <p:nvPr/>
        </p:nvSpPr>
        <p:spPr bwMode="auto">
          <a:xfrm>
            <a:off x="773113" y="6818313"/>
            <a:ext cx="7916862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AT" sz="1100" b="1" dirty="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z="2000" dirty="0" smtClean="0"/>
              <a:t>Alkoholsteuer</a:t>
            </a:r>
            <a:endParaRPr lang="de-AT" sz="20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19138" y="1260351"/>
            <a:ext cx="8637587" cy="5396037"/>
          </a:xfrm>
        </p:spPr>
        <p:txBody>
          <a:bodyPr/>
          <a:lstStyle/>
          <a:p>
            <a:pPr marL="0" indent="0">
              <a:buNone/>
            </a:pPr>
            <a:r>
              <a:rPr lang="de-AT" dirty="0"/>
              <a:t>Neuerungen im AbgÄG 2014:</a:t>
            </a:r>
          </a:p>
          <a:p>
            <a:r>
              <a:rPr lang="de-AT" sz="2400" dirty="0"/>
              <a:t>Umsetzung des Regierungsübereinkommens; </a:t>
            </a:r>
            <a:r>
              <a:rPr lang="de-AT" sz="2400" b="0" dirty="0"/>
              <a:t>Stichwort „Besteuerung gesundheitsschädlicher Produkte</a:t>
            </a:r>
            <a:r>
              <a:rPr lang="de-AT" sz="2400" b="0" dirty="0" smtClean="0"/>
              <a:t>“, „Erhöhung </a:t>
            </a:r>
            <a:r>
              <a:rPr lang="de-AT" sz="2400" b="0" dirty="0"/>
              <a:t>der Alkoholsteuer um 20</a:t>
            </a:r>
            <a:r>
              <a:rPr lang="de-AT" sz="2400" b="0" dirty="0" smtClean="0"/>
              <a:t>%“.  </a:t>
            </a:r>
            <a:endParaRPr lang="de-AT" sz="2400" b="0" dirty="0"/>
          </a:p>
          <a:p>
            <a:r>
              <a:rPr lang="de-AT" sz="2400" b="0" dirty="0" smtClean="0"/>
              <a:t>Die </a:t>
            </a:r>
            <a:r>
              <a:rPr lang="de-AT" sz="2400" dirty="0" smtClean="0"/>
              <a:t>Steuersätze</a:t>
            </a:r>
            <a:r>
              <a:rPr lang="de-AT" sz="2400" b="0" dirty="0" smtClean="0"/>
              <a:t> sind seit </a:t>
            </a:r>
            <a:r>
              <a:rPr lang="de-AT" sz="2400" b="0" dirty="0"/>
              <a:t>dem Jahr 2000 </a:t>
            </a:r>
            <a:r>
              <a:rPr lang="de-AT" sz="2400" b="0" dirty="0" smtClean="0"/>
              <a:t>unverändert, </a:t>
            </a:r>
            <a:br>
              <a:rPr lang="de-AT" sz="2400" b="0" dirty="0" smtClean="0"/>
            </a:br>
            <a:r>
              <a:rPr lang="de-AT" sz="2400" b="0" dirty="0" smtClean="0"/>
              <a:t>(</a:t>
            </a:r>
            <a:r>
              <a:rPr lang="de-AT" sz="2400" b="0" dirty="0" err="1" smtClean="0"/>
              <a:t>tw</a:t>
            </a:r>
            <a:r>
              <a:rPr lang="de-AT" sz="2400" b="0" dirty="0" smtClean="0"/>
              <a:t>.) Inflationsanpassung</a:t>
            </a:r>
          </a:p>
          <a:p>
            <a:r>
              <a:rPr lang="de-AT" sz="2400" b="0" dirty="0" smtClean="0"/>
              <a:t>Anhebung </a:t>
            </a:r>
            <a:r>
              <a:rPr lang="de-AT" sz="2400" b="0" dirty="0"/>
              <a:t>des Regelsatzes von </a:t>
            </a:r>
            <a:r>
              <a:rPr lang="de-AT" sz="2400" b="0" dirty="0" smtClean="0"/>
              <a:t>1.000 </a:t>
            </a:r>
            <a:r>
              <a:rPr lang="de-AT" sz="2400" b="0" dirty="0"/>
              <a:t>Euro auf </a:t>
            </a:r>
            <a:r>
              <a:rPr lang="de-AT" sz="2400" b="0" dirty="0" smtClean="0"/>
              <a:t>1.200 </a:t>
            </a:r>
            <a:r>
              <a:rPr lang="de-AT" sz="2400" b="0" dirty="0"/>
              <a:t>Euro </a:t>
            </a:r>
            <a:r>
              <a:rPr lang="de-AT" sz="2400" b="0" dirty="0" smtClean="0"/>
              <a:t/>
            </a:r>
            <a:br>
              <a:rPr lang="de-AT" sz="2400" b="0" dirty="0" smtClean="0"/>
            </a:br>
            <a:r>
              <a:rPr lang="de-AT" sz="2400" b="0" dirty="0" smtClean="0"/>
              <a:t>je hl </a:t>
            </a:r>
            <a:r>
              <a:rPr lang="de-AT" sz="2400" b="0" dirty="0" err="1" smtClean="0"/>
              <a:t>r.A</a:t>
            </a:r>
            <a:r>
              <a:rPr lang="de-AT" sz="2400" b="0" dirty="0" smtClean="0"/>
              <a:t>.</a:t>
            </a:r>
          </a:p>
          <a:p>
            <a:r>
              <a:rPr lang="de-AT" sz="2400" b="0" dirty="0" smtClean="0"/>
              <a:t>Entsprechende Anhebung bei ermäßigtem Steuersatz </a:t>
            </a:r>
            <a:r>
              <a:rPr lang="de-AT" sz="2400" b="0" dirty="0"/>
              <a:t>von 54%, d.h.  von 540 Euro auf 648 Euro, und </a:t>
            </a:r>
            <a:r>
              <a:rPr lang="de-AT" sz="2400" b="0" dirty="0" smtClean="0"/>
              <a:t>bei ermäßigtem Satz </a:t>
            </a:r>
            <a:r>
              <a:rPr lang="de-AT" sz="2400" b="0" dirty="0"/>
              <a:t>von 90%, d.h.  von 900 Euro auf </a:t>
            </a:r>
            <a:r>
              <a:rPr lang="de-AT" sz="2400" b="0" dirty="0" smtClean="0"/>
              <a:t>1.080 </a:t>
            </a:r>
            <a:r>
              <a:rPr lang="de-AT" sz="2400" b="0" dirty="0"/>
              <a:t>Euro je </a:t>
            </a:r>
            <a:r>
              <a:rPr lang="de-AT" sz="2400" b="0" dirty="0" smtClean="0"/>
              <a:t>hl </a:t>
            </a:r>
            <a:r>
              <a:rPr lang="de-AT" sz="2400" b="0" dirty="0" err="1" smtClean="0"/>
              <a:t>r.A</a:t>
            </a:r>
            <a:r>
              <a:rPr lang="de-AT" sz="2400" b="0" dirty="0" smtClean="0"/>
              <a:t>. </a:t>
            </a:r>
          </a:p>
          <a:p>
            <a:r>
              <a:rPr lang="de-AT" sz="2400" b="0" dirty="0" smtClean="0"/>
              <a:t>Geplante </a:t>
            </a:r>
            <a:r>
              <a:rPr lang="de-AT" sz="2400" dirty="0" smtClean="0"/>
              <a:t>Mehreinnahmen</a:t>
            </a:r>
            <a:r>
              <a:rPr lang="de-AT" sz="2400" b="0" dirty="0" smtClean="0"/>
              <a:t> 2014 rund </a:t>
            </a:r>
            <a:r>
              <a:rPr lang="de-AT" sz="2400" b="0" dirty="0"/>
              <a:t>15 </a:t>
            </a:r>
            <a:r>
              <a:rPr lang="de-AT" sz="2400" b="0" dirty="0" smtClean="0"/>
              <a:t>Mio. Euro, ab </a:t>
            </a:r>
            <a:r>
              <a:rPr lang="de-AT" sz="2400" b="0" dirty="0"/>
              <a:t>2015 </a:t>
            </a:r>
            <a:r>
              <a:rPr lang="de-AT" sz="2400" b="0" dirty="0" smtClean="0"/>
              <a:t>jährlich rund </a:t>
            </a:r>
            <a:r>
              <a:rPr lang="de-AT" sz="2400" b="0" dirty="0"/>
              <a:t>25 </a:t>
            </a:r>
            <a:r>
              <a:rPr lang="de-AT" sz="2400" b="0" dirty="0" smtClean="0"/>
              <a:t>Mio. Euro (inkl. </a:t>
            </a:r>
            <a:r>
              <a:rPr lang="de-AT" sz="2400" b="0" dirty="0" err="1" smtClean="0"/>
              <a:t>USt</a:t>
            </a:r>
            <a:r>
              <a:rPr lang="de-AT" sz="2400" b="0" dirty="0" smtClean="0"/>
              <a:t>).</a:t>
            </a:r>
            <a:endParaRPr lang="de-AT" sz="2400" b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36B9DB-741E-44A2-9B52-793854B3A39E}" type="slidenum">
              <a:rPr lang="de-AT" smtClean="0"/>
              <a:pPr/>
              <a:t>20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837205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z="2000" dirty="0" smtClean="0"/>
              <a:t>Alkoholsteuer</a:t>
            </a:r>
            <a:endParaRPr lang="de-AT" sz="2000" dirty="0"/>
          </a:p>
        </p:txBody>
      </p:sp>
      <p:graphicFrame>
        <p:nvGraphicFramePr>
          <p:cNvPr id="5" name="Inhaltsplatzhalt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0086138"/>
              </p:ext>
            </p:extLst>
          </p:nvPr>
        </p:nvGraphicFramePr>
        <p:xfrm>
          <a:off x="719832" y="2556495"/>
          <a:ext cx="8637588" cy="33375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18794"/>
                <a:gridCol w="4318794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de-AT" b="0" baseline="0" dirty="0" smtClean="0">
                          <a:solidFill>
                            <a:schemeClr val="tx1"/>
                          </a:solidFill>
                        </a:rPr>
                        <a:t>Normalsteuersatz in EUR/hl </a:t>
                      </a:r>
                      <a:r>
                        <a:rPr lang="de-AT" b="0" baseline="0" dirty="0" err="1" smtClean="0">
                          <a:solidFill>
                            <a:schemeClr val="tx1"/>
                          </a:solidFill>
                        </a:rPr>
                        <a:t>r.A</a:t>
                      </a:r>
                      <a:r>
                        <a:rPr lang="de-AT" b="0" baseline="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de-AT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AT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AT" b="0" baseline="0" dirty="0" smtClean="0">
                          <a:solidFill>
                            <a:schemeClr val="tx1"/>
                          </a:solidFill>
                        </a:rPr>
                        <a:t>Deutschland </a:t>
                      </a:r>
                      <a:endParaRPr lang="de-AT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AT" b="0" baseline="0" dirty="0" smtClean="0">
                          <a:solidFill>
                            <a:schemeClr val="tx1"/>
                          </a:solidFill>
                        </a:rPr>
                        <a:t>1.303</a:t>
                      </a:r>
                      <a:endParaRPr lang="de-AT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AT" b="0" baseline="0" dirty="0" smtClean="0">
                          <a:solidFill>
                            <a:schemeClr val="tx1"/>
                          </a:solidFill>
                        </a:rPr>
                        <a:t>Italien</a:t>
                      </a:r>
                      <a:endParaRPr lang="de-AT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AT" b="0" baseline="0" dirty="0" smtClean="0">
                          <a:solidFill>
                            <a:schemeClr val="tx1"/>
                          </a:solidFill>
                        </a:rPr>
                        <a:t>800,01</a:t>
                      </a:r>
                      <a:endParaRPr lang="de-AT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AT" b="0" baseline="0" dirty="0" smtClean="0">
                          <a:solidFill>
                            <a:schemeClr val="tx1"/>
                          </a:solidFill>
                        </a:rPr>
                        <a:t>Ungarn</a:t>
                      </a:r>
                      <a:endParaRPr lang="de-AT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AT" b="0" baseline="0" dirty="0" smtClean="0">
                          <a:solidFill>
                            <a:schemeClr val="tx1"/>
                          </a:solidFill>
                        </a:rPr>
                        <a:t>1.167,48</a:t>
                      </a:r>
                      <a:endParaRPr lang="de-AT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AT" b="0" baseline="0" dirty="0" smtClean="0">
                          <a:solidFill>
                            <a:schemeClr val="tx1"/>
                          </a:solidFill>
                        </a:rPr>
                        <a:t>Tschechien</a:t>
                      </a:r>
                      <a:endParaRPr lang="de-AT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AT" b="0" baseline="0" dirty="0" smtClean="0">
                          <a:solidFill>
                            <a:schemeClr val="tx1"/>
                          </a:solidFill>
                        </a:rPr>
                        <a:t>1.136,36</a:t>
                      </a:r>
                      <a:endParaRPr lang="de-AT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AT" b="0" baseline="0" dirty="0" smtClean="0">
                          <a:solidFill>
                            <a:schemeClr val="tx1"/>
                          </a:solidFill>
                        </a:rPr>
                        <a:t>Slowakei</a:t>
                      </a:r>
                      <a:endParaRPr lang="de-AT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AT" b="0" baseline="0" dirty="0" smtClean="0">
                          <a:solidFill>
                            <a:schemeClr val="tx1"/>
                          </a:solidFill>
                        </a:rPr>
                        <a:t>1.080</a:t>
                      </a:r>
                      <a:endParaRPr lang="de-AT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AT" b="0" baseline="0" dirty="0" smtClean="0">
                          <a:solidFill>
                            <a:schemeClr val="tx1"/>
                          </a:solidFill>
                        </a:rPr>
                        <a:t>Slowenien</a:t>
                      </a:r>
                      <a:endParaRPr lang="de-AT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AT" b="0" baseline="0" smtClean="0">
                          <a:solidFill>
                            <a:schemeClr val="tx1"/>
                          </a:solidFill>
                        </a:rPr>
                        <a:t>1.200</a:t>
                      </a:r>
                      <a:endParaRPr lang="de-AT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de-AT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e-AT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AT" b="0" baseline="0" dirty="0" smtClean="0">
                          <a:solidFill>
                            <a:schemeClr val="tx1"/>
                          </a:solidFill>
                        </a:rPr>
                        <a:t>Stand: 1.7.2013</a:t>
                      </a:r>
                      <a:endParaRPr lang="de-AT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36B9DB-741E-44A2-9B52-793854B3A39E}" type="slidenum">
              <a:rPr lang="de-AT" smtClean="0"/>
              <a:pPr/>
              <a:t>21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760053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z="2000" dirty="0" smtClean="0"/>
              <a:t>Alkoholsteuer</a:t>
            </a:r>
            <a:endParaRPr lang="de-AT" sz="20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19138" y="1692399"/>
            <a:ext cx="8637587" cy="4963989"/>
          </a:xfrm>
        </p:spPr>
        <p:txBody>
          <a:bodyPr/>
          <a:lstStyle/>
          <a:p>
            <a:pPr marL="0" indent="0">
              <a:buNone/>
            </a:pPr>
            <a:r>
              <a:rPr lang="de-DE" dirty="0" smtClean="0"/>
              <a:t>Steuergegenstand</a:t>
            </a:r>
          </a:p>
          <a:p>
            <a:r>
              <a:rPr lang="de-DE" sz="2400" b="0" dirty="0" smtClean="0"/>
              <a:t>Alkohol </a:t>
            </a:r>
            <a:r>
              <a:rPr lang="de-DE" sz="2400" b="0" dirty="0"/>
              <a:t>und alkoholhaltige </a:t>
            </a:r>
            <a:r>
              <a:rPr lang="de-DE" sz="2400" b="0" dirty="0" smtClean="0"/>
              <a:t>Waren, </a:t>
            </a:r>
            <a:r>
              <a:rPr lang="de-DE" sz="2400" b="0" dirty="0"/>
              <a:t>die im Steuergebiet hergestellt oder in das Steuergebiet eingebracht </a:t>
            </a:r>
            <a:r>
              <a:rPr lang="de-DE" sz="2400" b="0" dirty="0" smtClean="0"/>
              <a:t>werden, </a:t>
            </a:r>
            <a:r>
              <a:rPr lang="de-DE" sz="2400" b="0" dirty="0"/>
              <a:t>unterliegen der Alkoholsteuer</a:t>
            </a:r>
            <a:r>
              <a:rPr lang="de-DE" sz="2400" b="0" dirty="0" smtClean="0"/>
              <a:t>.</a:t>
            </a:r>
          </a:p>
          <a:p>
            <a:r>
              <a:rPr lang="de-AT" sz="2400" dirty="0"/>
              <a:t>Alkohol</a:t>
            </a:r>
            <a:r>
              <a:rPr lang="de-AT" sz="2400" b="0" dirty="0"/>
              <a:t> im Sinne des Abs. 1 sind Waren</a:t>
            </a:r>
          </a:p>
          <a:p>
            <a:pPr marL="0" indent="0">
              <a:buNone/>
            </a:pPr>
            <a:r>
              <a:rPr lang="de-AT" sz="2400" b="0" dirty="0" smtClean="0"/>
              <a:t>1. der </a:t>
            </a:r>
            <a:r>
              <a:rPr lang="de-AT" sz="2400" b="0" dirty="0"/>
              <a:t>Positionen 2207 und 2208 der </a:t>
            </a:r>
            <a:r>
              <a:rPr lang="de-AT" sz="2400" b="0" dirty="0" smtClean="0"/>
              <a:t>KN mit </a:t>
            </a:r>
            <a:r>
              <a:rPr lang="de-AT" sz="2400" b="0" dirty="0"/>
              <a:t>einem Alkoholgehalt über 1,2% </a:t>
            </a:r>
            <a:r>
              <a:rPr lang="de-AT" sz="2400" b="0" dirty="0" smtClean="0"/>
              <a:t>vol.,</a:t>
            </a:r>
            <a:endParaRPr lang="de-AT" sz="2400" b="0" dirty="0"/>
          </a:p>
          <a:p>
            <a:pPr marL="0" indent="0">
              <a:buNone/>
            </a:pPr>
            <a:r>
              <a:rPr lang="de-AT" sz="2400" b="0" dirty="0" smtClean="0"/>
              <a:t>2. der </a:t>
            </a:r>
            <a:r>
              <a:rPr lang="de-AT" sz="2400" b="0" dirty="0"/>
              <a:t>Positionen 2204, 2205 und 2206 der </a:t>
            </a:r>
            <a:r>
              <a:rPr lang="de-AT" sz="2400" b="0" dirty="0" smtClean="0"/>
              <a:t>KN mit </a:t>
            </a:r>
            <a:r>
              <a:rPr lang="de-AT" sz="2400" b="0" dirty="0"/>
              <a:t>einem Alkoholgehalt über 22% </a:t>
            </a:r>
            <a:r>
              <a:rPr lang="de-AT" sz="2400" b="0" dirty="0" smtClean="0"/>
              <a:t>vol.,</a:t>
            </a:r>
            <a:endParaRPr lang="de-AT" sz="2400" b="0" dirty="0"/>
          </a:p>
          <a:p>
            <a:pPr marL="0" indent="0">
              <a:buNone/>
            </a:pPr>
            <a:r>
              <a:rPr lang="de-AT" sz="2400" b="0" dirty="0" smtClean="0"/>
              <a:t>3. der </a:t>
            </a:r>
            <a:r>
              <a:rPr lang="de-AT" sz="2400" b="0" dirty="0"/>
              <a:t>Position 2204 der </a:t>
            </a:r>
            <a:r>
              <a:rPr lang="de-AT" sz="2400" b="0" dirty="0" smtClean="0"/>
              <a:t>KN </a:t>
            </a:r>
            <a:r>
              <a:rPr lang="de-AT" sz="2400" b="0" dirty="0"/>
              <a:t>mit einem Alkoholgehalt von nicht mehr als 24% </a:t>
            </a:r>
            <a:r>
              <a:rPr lang="de-AT" sz="2400" b="0" dirty="0" smtClean="0"/>
              <a:t>vol., </a:t>
            </a:r>
            <a:r>
              <a:rPr lang="de-AT" sz="2400" b="0" dirty="0"/>
              <a:t>der als Brennwein in ein Steuerlager zur Verarbeitung aufgenommen wurde.</a:t>
            </a:r>
          </a:p>
          <a:p>
            <a:r>
              <a:rPr lang="de-DE" sz="2400" b="0" dirty="0" smtClean="0"/>
              <a:t> </a:t>
            </a:r>
          </a:p>
          <a:p>
            <a:endParaRPr lang="de-AT" sz="2400" b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36B9DB-741E-44A2-9B52-793854B3A39E}" type="slidenum">
              <a:rPr lang="de-AT" smtClean="0"/>
              <a:pPr/>
              <a:t>22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808133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z="2000" dirty="0" smtClean="0"/>
              <a:t>Alkoholsteuer</a:t>
            </a:r>
            <a:endParaRPr lang="de-AT" sz="20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400" dirty="0"/>
              <a:t>Alkoholhaltige Waren </a:t>
            </a:r>
            <a:r>
              <a:rPr lang="de-DE" sz="2400" b="0" dirty="0"/>
              <a:t>sind andere ethylalkoholhaltige Erzeugnisse als die des Kapitels 22 der Kombinierten Nomenklatur, die unter Verwendung von Alkohol hergestellt werden und deren Alkoholgehalt höher als 1,2% </a:t>
            </a:r>
            <a:r>
              <a:rPr lang="de-DE" sz="2400" b="0" dirty="0" smtClean="0"/>
              <a:t>vol., </a:t>
            </a:r>
            <a:r>
              <a:rPr lang="de-DE" sz="2400" b="0" dirty="0"/>
              <a:t>bei nichtflüssigen als 1% </a:t>
            </a:r>
            <a:r>
              <a:rPr lang="de-DE" sz="2400" b="0" dirty="0" err="1"/>
              <a:t>mas</a:t>
            </a:r>
            <a:r>
              <a:rPr lang="de-DE" sz="2400" b="0" dirty="0"/>
              <a:t> ist. </a:t>
            </a:r>
            <a:endParaRPr lang="de-AT" sz="2400" b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36B9DB-741E-44A2-9B52-793854B3A39E}" type="slidenum">
              <a:rPr lang="de-AT" smtClean="0"/>
              <a:pPr/>
              <a:t>23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77502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AT" dirty="0" smtClean="0"/>
          </a:p>
          <a:p>
            <a:endParaRPr lang="de-AT" dirty="0"/>
          </a:p>
          <a:p>
            <a:pPr marL="0" indent="0" algn="ctr">
              <a:buNone/>
            </a:pPr>
            <a:r>
              <a:rPr lang="de-AT" sz="9600" dirty="0" smtClean="0"/>
              <a:t>?</a:t>
            </a:r>
            <a:endParaRPr lang="de-AT" sz="96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36B9DB-741E-44A2-9B52-793854B3A39E}" type="slidenum">
              <a:rPr lang="de-AT" smtClean="0"/>
              <a:pPr/>
              <a:t>24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50787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z="2000" dirty="0" smtClean="0"/>
              <a:t>Alkoholbesteuerung – Allgemeines </a:t>
            </a:r>
            <a:endParaRPr lang="de-AT" sz="20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19138" y="1620391"/>
            <a:ext cx="8637587" cy="5184576"/>
          </a:xfrm>
        </p:spPr>
        <p:txBody>
          <a:bodyPr/>
          <a:lstStyle/>
          <a:p>
            <a:pPr marL="0" indent="0">
              <a:buNone/>
            </a:pPr>
            <a:r>
              <a:rPr lang="de-AT" sz="2800" dirty="0" smtClean="0"/>
              <a:t>Rechtsgrundlagen – Österreich:</a:t>
            </a:r>
          </a:p>
          <a:p>
            <a:pPr>
              <a:spcBef>
                <a:spcPts val="1800"/>
              </a:spcBef>
            </a:pPr>
            <a:r>
              <a:rPr lang="de-AT" sz="2400" b="0" dirty="0"/>
              <a:t>Biersteuergesetz 1995, BGBl. Nr. 701/1994, </a:t>
            </a:r>
            <a:r>
              <a:rPr lang="de-AT" sz="2400" b="0" dirty="0" err="1"/>
              <a:t>idF</a:t>
            </a:r>
            <a:r>
              <a:rPr lang="de-AT" sz="2400" b="0" dirty="0"/>
              <a:t> BGBl. I Nr. </a:t>
            </a:r>
            <a:r>
              <a:rPr lang="de-AT" sz="2400" b="0" dirty="0" smtClean="0"/>
              <a:t>112/2012 (AbgÄG 2012)</a:t>
            </a:r>
            <a:endParaRPr lang="de-AT" sz="2400" b="0" dirty="0"/>
          </a:p>
          <a:p>
            <a:r>
              <a:rPr lang="de-AT" sz="2400" b="0" dirty="0" smtClean="0"/>
              <a:t>Schaumweinsteuergesetz </a:t>
            </a:r>
            <a:r>
              <a:rPr lang="de-AT" sz="2400" b="0" dirty="0"/>
              <a:t>1995, BGBI. Nr. 702/1994, </a:t>
            </a:r>
            <a:r>
              <a:rPr lang="de-AT" sz="2400" b="0" dirty="0" err="1" smtClean="0"/>
              <a:t>idF</a:t>
            </a:r>
            <a:r>
              <a:rPr lang="de-AT" sz="2400" b="0" dirty="0" smtClean="0"/>
              <a:t> </a:t>
            </a:r>
            <a:r>
              <a:rPr lang="de-AT" sz="2400" b="0" dirty="0"/>
              <a:t>BGBl. I Nr. </a:t>
            </a:r>
            <a:r>
              <a:rPr lang="de-AT" sz="2400" b="0" dirty="0" smtClean="0"/>
              <a:t>112/2012 </a:t>
            </a:r>
          </a:p>
          <a:p>
            <a:r>
              <a:rPr lang="de-AT" sz="2400" b="0" dirty="0" smtClean="0"/>
              <a:t>Alkoholsteuergesetz, BGBl. Nr. 703/1194, </a:t>
            </a:r>
            <a:r>
              <a:rPr lang="de-AT" sz="2400" b="0" dirty="0" err="1" smtClean="0"/>
              <a:t>idF</a:t>
            </a:r>
            <a:r>
              <a:rPr lang="de-AT" sz="2400" b="0" dirty="0" smtClean="0"/>
              <a:t> BGBl. I Nr. 112/2012</a:t>
            </a:r>
          </a:p>
          <a:p>
            <a:r>
              <a:rPr lang="de-AT" sz="2400" b="0" dirty="0" smtClean="0"/>
              <a:t>Durchführungsverordnungen:</a:t>
            </a:r>
          </a:p>
          <a:p>
            <a:r>
              <a:rPr lang="de-AT" sz="2400" b="0" dirty="0" smtClean="0"/>
              <a:t>VO-Abfindung, BGBl. Nr. 39/1995, </a:t>
            </a:r>
            <a:r>
              <a:rPr lang="de-AT" sz="2400" b="0" dirty="0" err="1" smtClean="0"/>
              <a:t>idF</a:t>
            </a:r>
            <a:r>
              <a:rPr lang="de-AT" sz="2400" b="0" dirty="0" smtClean="0"/>
              <a:t> BGBl. II Nr. 319/2006</a:t>
            </a:r>
          </a:p>
          <a:p>
            <a:r>
              <a:rPr lang="de-AT" sz="2400" b="0" dirty="0" smtClean="0"/>
              <a:t>VO-Sicherungsmaßnahmen, BGBl. Nr. 40/1995</a:t>
            </a:r>
          </a:p>
          <a:p>
            <a:r>
              <a:rPr lang="de-AT" sz="2400" b="0" dirty="0" smtClean="0"/>
              <a:t>VO-Vergällung, BGBl. Nr. 41/1995, </a:t>
            </a:r>
            <a:r>
              <a:rPr lang="de-AT" sz="2400" b="0" dirty="0" err="1" smtClean="0"/>
              <a:t>idF</a:t>
            </a:r>
            <a:r>
              <a:rPr lang="de-AT" sz="2400" b="0" dirty="0" smtClean="0"/>
              <a:t> BGBl. II Nr. 326/2013 </a:t>
            </a:r>
            <a:endParaRPr lang="de-AT" sz="2400" b="0" dirty="0"/>
          </a:p>
          <a:p>
            <a:endParaRPr lang="de-AT" dirty="0" smtClean="0"/>
          </a:p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36B9DB-741E-44A2-9B52-793854B3A39E}" type="slidenum">
              <a:rPr lang="de-AT" smtClean="0"/>
              <a:pPr/>
              <a:t>3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903972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z="2000" dirty="0"/>
              <a:t>Alkoholbesteuerung – Allgemeines 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19138" y="1620391"/>
            <a:ext cx="8637587" cy="5035997"/>
          </a:xfrm>
        </p:spPr>
        <p:txBody>
          <a:bodyPr/>
          <a:lstStyle/>
          <a:p>
            <a:pPr marL="0" indent="0">
              <a:buNone/>
            </a:pPr>
            <a:r>
              <a:rPr lang="de-AT" sz="2800" dirty="0" smtClean="0"/>
              <a:t>Rechtsgrundlagen – EU:</a:t>
            </a:r>
          </a:p>
          <a:p>
            <a:pPr>
              <a:spcBef>
                <a:spcPts val="1200"/>
              </a:spcBef>
            </a:pPr>
            <a:r>
              <a:rPr lang="de-AT" sz="2400" b="0" dirty="0" smtClean="0"/>
              <a:t>RL 92/83/EWG vom 19.10.1992 zur </a:t>
            </a:r>
            <a:r>
              <a:rPr lang="de-AT" sz="2400" b="0" dirty="0"/>
              <a:t>Harmonisierung der Struktur der Verbrauchsteuern auf Alkohol und alkoholische </a:t>
            </a:r>
            <a:r>
              <a:rPr lang="de-AT" sz="2400" b="0" dirty="0" smtClean="0"/>
              <a:t>Getränke (</a:t>
            </a:r>
            <a:r>
              <a:rPr lang="de-AT" sz="2400" b="0" dirty="0" err="1" smtClean="0"/>
              <a:t>ABl</a:t>
            </a:r>
            <a:r>
              <a:rPr lang="de-AT" sz="2400" b="0" dirty="0" err="1"/>
              <a:t>.</a:t>
            </a:r>
            <a:r>
              <a:rPr lang="de-AT" sz="2400" b="0" dirty="0"/>
              <a:t> L 316 vom 31.10.1992, S. 21</a:t>
            </a:r>
            <a:r>
              <a:rPr lang="de-AT" sz="2400" b="0" dirty="0" smtClean="0"/>
              <a:t>)</a:t>
            </a:r>
          </a:p>
          <a:p>
            <a:r>
              <a:rPr lang="de-AT" sz="2400" b="0" dirty="0" smtClean="0"/>
              <a:t>RL 92/84/EWG </a:t>
            </a:r>
            <a:r>
              <a:rPr lang="de-AT" sz="2400" b="0" dirty="0"/>
              <a:t>vom </a:t>
            </a:r>
            <a:r>
              <a:rPr lang="de-AT" sz="2400" b="0" dirty="0" smtClean="0"/>
              <a:t>19.10.1992 über die Annäherung der Verbrauchsteuersätze auf Alkohol und alkoholische Getränke </a:t>
            </a:r>
            <a:r>
              <a:rPr lang="de-AT" sz="2400" b="0" dirty="0"/>
              <a:t>(</a:t>
            </a:r>
            <a:r>
              <a:rPr lang="de-AT" sz="2400" b="0" dirty="0" err="1"/>
              <a:t>ABl.</a:t>
            </a:r>
            <a:r>
              <a:rPr lang="de-AT" sz="2400" b="0" dirty="0"/>
              <a:t> L 316 vom 31.10.1992, S. </a:t>
            </a:r>
            <a:r>
              <a:rPr lang="de-AT" sz="2400" b="0" dirty="0" smtClean="0"/>
              <a:t>29)    </a:t>
            </a:r>
          </a:p>
          <a:p>
            <a:r>
              <a:rPr lang="de-AT" sz="2400" b="0" dirty="0" smtClean="0"/>
              <a:t>Denaturierungs-VO (EG) Nr. 3199/93 über </a:t>
            </a:r>
            <a:r>
              <a:rPr lang="de-AT" sz="2400" b="0" dirty="0"/>
              <a:t>die gegenseitige Anerkennung der Verfahren zur vollständigen Denaturierung von Alkohol für Zwecke der Verbrauchsteuerbefreiung </a:t>
            </a:r>
            <a:r>
              <a:rPr lang="de-AT" sz="2400" b="0" dirty="0" smtClean="0"/>
              <a:t>(</a:t>
            </a:r>
            <a:r>
              <a:rPr lang="de-AT" sz="2400" b="0" dirty="0" err="1"/>
              <a:t>ABl.</a:t>
            </a:r>
            <a:r>
              <a:rPr lang="de-AT" sz="2400" b="0" dirty="0"/>
              <a:t> L </a:t>
            </a:r>
            <a:r>
              <a:rPr lang="de-AT" sz="2400" b="0" dirty="0" smtClean="0"/>
              <a:t>288 vom </a:t>
            </a:r>
            <a:r>
              <a:rPr lang="de-AT" sz="2400" b="0" dirty="0"/>
              <a:t>23.11.1993, S. 12</a:t>
            </a:r>
            <a:r>
              <a:rPr lang="de-AT" sz="2400" b="0" dirty="0" smtClean="0"/>
              <a:t>), </a:t>
            </a:r>
            <a:r>
              <a:rPr lang="de-AT" sz="2400" b="0" dirty="0" err="1" smtClean="0"/>
              <a:t>idF</a:t>
            </a:r>
            <a:r>
              <a:rPr lang="de-AT" sz="2400" b="0" dirty="0" smtClean="0"/>
              <a:t> DVO </a:t>
            </a:r>
            <a:r>
              <a:rPr lang="de-AT" sz="2400" b="0" dirty="0"/>
              <a:t>(EU) Nr. 162/2013 </a:t>
            </a:r>
            <a:r>
              <a:rPr lang="de-AT" sz="2400" b="0" dirty="0" smtClean="0"/>
              <a:t>vom 21.02. 2013 (</a:t>
            </a:r>
            <a:r>
              <a:rPr lang="de-AT" sz="2400" b="0" dirty="0" err="1" smtClean="0"/>
              <a:t>ABl</a:t>
            </a:r>
            <a:r>
              <a:rPr lang="de-AT" sz="2400" b="0" dirty="0" smtClean="0"/>
              <a:t> L 49 vom 22.02.2013, S. 55) </a:t>
            </a:r>
            <a:endParaRPr lang="de-AT" sz="2400" b="0" dirty="0"/>
          </a:p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36B9DB-741E-44A2-9B52-793854B3A39E}" type="slidenum">
              <a:rPr lang="de-AT" smtClean="0"/>
              <a:pPr/>
              <a:t>4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734169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z="2000" dirty="0"/>
              <a:t>Alkoholbesteuerung – Allgemeines 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19138" y="1692399"/>
            <a:ext cx="8637587" cy="5112568"/>
          </a:xfrm>
        </p:spPr>
        <p:txBody>
          <a:bodyPr/>
          <a:lstStyle/>
          <a:p>
            <a:pPr marL="0" indent="0">
              <a:buNone/>
            </a:pPr>
            <a:r>
              <a:rPr lang="de-AT" sz="2400" dirty="0" smtClean="0"/>
              <a:t>Budgetäre Bedeutung der VS (auf Alkohol und alkoholische Getränke), in Mio. EUR</a:t>
            </a:r>
            <a:r>
              <a:rPr lang="de-AT" dirty="0" smtClean="0"/>
              <a:t>:</a:t>
            </a:r>
          </a:p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36B9DB-741E-44A2-9B52-793854B3A39E}" type="slidenum">
              <a:rPr lang="de-AT" smtClean="0"/>
              <a:pPr/>
              <a:t>5</a:t>
            </a:fld>
            <a:endParaRPr lang="de-AT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1165874"/>
              </p:ext>
            </p:extLst>
          </p:nvPr>
        </p:nvGraphicFramePr>
        <p:xfrm>
          <a:off x="1871960" y="2844527"/>
          <a:ext cx="6264696" cy="394834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89414"/>
                <a:gridCol w="1537641"/>
                <a:gridCol w="1537641"/>
              </a:tblGrid>
              <a:tr h="641346">
                <a:tc>
                  <a:txBody>
                    <a:bodyPr/>
                    <a:lstStyle/>
                    <a:p>
                      <a:pPr algn="l" fontAlgn="ctr"/>
                      <a:r>
                        <a:rPr lang="de-AT" sz="1800" u="none" strike="noStrike" dirty="0">
                          <a:effectLst/>
                        </a:rPr>
                        <a:t>Bezeichnung</a:t>
                      </a:r>
                      <a:endParaRPr lang="de-AT" sz="1800" b="1" i="0" u="none" strike="noStrike" dirty="0">
                        <a:effectLst/>
                        <a:latin typeface="Arial"/>
                      </a:endParaRPr>
                    </a:p>
                  </a:txBody>
                  <a:tcPr marL="9471" marR="9471" marT="947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AT" sz="1800" u="none" strike="noStrike" dirty="0">
                          <a:effectLst/>
                        </a:rPr>
                        <a:t>2012</a:t>
                      </a:r>
                      <a:endParaRPr lang="de-AT" sz="1800" b="1" i="0" u="none" strike="noStrike" dirty="0">
                        <a:effectLst/>
                        <a:latin typeface="Arial"/>
                      </a:endParaRPr>
                    </a:p>
                  </a:txBody>
                  <a:tcPr marL="9471" marR="9471" marT="947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AT" sz="1800" u="none" strike="noStrike" dirty="0">
                          <a:effectLst/>
                        </a:rPr>
                        <a:t>2013</a:t>
                      </a:r>
                      <a:endParaRPr lang="de-AT" sz="1800" b="1" i="0" u="none" strike="noStrike" dirty="0">
                        <a:effectLst/>
                        <a:latin typeface="Arial"/>
                      </a:endParaRPr>
                    </a:p>
                  </a:txBody>
                  <a:tcPr marL="9471" marR="9471" marT="9471" marB="0" anchor="ctr"/>
                </a:tc>
              </a:tr>
              <a:tr h="367444">
                <a:tc>
                  <a:txBody>
                    <a:bodyPr/>
                    <a:lstStyle/>
                    <a:p>
                      <a:pPr algn="l" fontAlgn="ctr"/>
                      <a:r>
                        <a:rPr lang="de-AT" sz="1800" u="none" strike="noStrike" dirty="0">
                          <a:effectLst/>
                        </a:rPr>
                        <a:t>Tabaksteuer</a:t>
                      </a:r>
                      <a:endParaRPr lang="de-AT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471" marR="9471" marT="947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AT" sz="1800" u="none" strike="noStrike" dirty="0">
                          <a:effectLst/>
                        </a:rPr>
                        <a:t>1.620,80</a:t>
                      </a:r>
                      <a:endParaRPr lang="de-AT" sz="1800" b="1" i="0" u="none" strike="noStrike" dirty="0">
                        <a:effectLst/>
                        <a:latin typeface="Arial"/>
                      </a:endParaRPr>
                    </a:p>
                  </a:txBody>
                  <a:tcPr marL="9471" marR="9471" marT="947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AT" sz="1800" u="none" strike="noStrike" dirty="0">
                          <a:effectLst/>
                        </a:rPr>
                        <a:t>1.662,10</a:t>
                      </a:r>
                      <a:endParaRPr lang="de-AT" sz="1800" b="1" i="0" u="none" strike="noStrike" dirty="0">
                        <a:effectLst/>
                        <a:latin typeface="Arial"/>
                      </a:endParaRPr>
                    </a:p>
                  </a:txBody>
                  <a:tcPr marL="9471" marR="9471" marT="9471" marB="0" anchor="ctr"/>
                </a:tc>
              </a:tr>
              <a:tr h="367444">
                <a:tc>
                  <a:txBody>
                    <a:bodyPr/>
                    <a:lstStyle/>
                    <a:p>
                      <a:pPr algn="l" fontAlgn="ctr"/>
                      <a:r>
                        <a:rPr lang="de-AT" sz="1800" u="none" strike="noStrike" dirty="0">
                          <a:effectLst/>
                        </a:rPr>
                        <a:t>Biersteuer</a:t>
                      </a:r>
                      <a:endParaRPr lang="de-AT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471" marR="9471" marT="947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AT" sz="1800" u="none" strike="noStrike" dirty="0">
                          <a:effectLst/>
                        </a:rPr>
                        <a:t>191,30</a:t>
                      </a:r>
                      <a:endParaRPr lang="de-AT" sz="1800" b="1" i="0" u="none" strike="noStrike" dirty="0">
                        <a:effectLst/>
                        <a:latin typeface="Arial"/>
                      </a:endParaRPr>
                    </a:p>
                  </a:txBody>
                  <a:tcPr marL="9471" marR="9471" marT="947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AT" sz="1800" u="none" strike="noStrike" dirty="0">
                          <a:effectLst/>
                        </a:rPr>
                        <a:t>193,10</a:t>
                      </a:r>
                      <a:endParaRPr lang="de-AT" sz="1800" b="1" i="0" u="none" strike="noStrike" dirty="0">
                        <a:effectLst/>
                        <a:latin typeface="Arial"/>
                      </a:endParaRPr>
                    </a:p>
                  </a:txBody>
                  <a:tcPr marL="9471" marR="9471" marT="9471" marB="0" anchor="ctr"/>
                </a:tc>
              </a:tr>
              <a:tr h="367444">
                <a:tc>
                  <a:txBody>
                    <a:bodyPr/>
                    <a:lstStyle/>
                    <a:p>
                      <a:pPr algn="l" fontAlgn="ctr"/>
                      <a:r>
                        <a:rPr lang="de-AT" sz="1800" u="none" strike="noStrike">
                          <a:effectLst/>
                        </a:rPr>
                        <a:t>Mineralölsteuer</a:t>
                      </a:r>
                      <a:endParaRPr lang="de-AT" sz="1800" b="0" i="0" u="none" strike="noStrike">
                        <a:effectLst/>
                        <a:latin typeface="Arial"/>
                      </a:endParaRPr>
                    </a:p>
                  </a:txBody>
                  <a:tcPr marL="9471" marR="9471" marT="947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AT" sz="1800" u="none" strike="noStrike" dirty="0">
                          <a:effectLst/>
                        </a:rPr>
                        <a:t>4.181,40</a:t>
                      </a:r>
                      <a:endParaRPr lang="de-AT" sz="1800" b="1" i="0" u="none" strike="noStrike" dirty="0">
                        <a:effectLst/>
                        <a:latin typeface="Arial"/>
                      </a:endParaRPr>
                    </a:p>
                  </a:txBody>
                  <a:tcPr marL="9471" marR="9471" marT="947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AT" sz="1800" u="none" strike="noStrike" dirty="0">
                          <a:effectLst/>
                        </a:rPr>
                        <a:t>4.165,50</a:t>
                      </a:r>
                      <a:endParaRPr lang="de-AT" sz="1800" b="1" i="0" u="none" strike="noStrike" dirty="0">
                        <a:effectLst/>
                        <a:latin typeface="Arial"/>
                      </a:endParaRPr>
                    </a:p>
                  </a:txBody>
                  <a:tcPr marL="9471" marR="9471" marT="9471" marB="0" anchor="ctr"/>
                </a:tc>
              </a:tr>
              <a:tr h="367444">
                <a:tc>
                  <a:txBody>
                    <a:bodyPr/>
                    <a:lstStyle/>
                    <a:p>
                      <a:pPr algn="l" fontAlgn="ctr"/>
                      <a:r>
                        <a:rPr lang="de-AT" sz="1800" u="none" strike="noStrike">
                          <a:effectLst/>
                        </a:rPr>
                        <a:t>Alkoholsteuer</a:t>
                      </a:r>
                      <a:endParaRPr lang="de-AT" sz="1800" b="0" i="0" u="none" strike="noStrike">
                        <a:effectLst/>
                        <a:latin typeface="Arial"/>
                      </a:endParaRPr>
                    </a:p>
                  </a:txBody>
                  <a:tcPr marL="9471" marR="9471" marT="947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AT" sz="1800" u="none" strike="noStrike">
                          <a:effectLst/>
                        </a:rPr>
                        <a:t>128,10</a:t>
                      </a:r>
                      <a:endParaRPr lang="de-AT" sz="1800" b="1" i="0" u="none" strike="noStrike">
                        <a:effectLst/>
                        <a:latin typeface="Arial"/>
                      </a:endParaRPr>
                    </a:p>
                  </a:txBody>
                  <a:tcPr marL="9471" marR="9471" marT="947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AT" sz="1800" u="none" strike="noStrike" dirty="0">
                          <a:effectLst/>
                        </a:rPr>
                        <a:t>129,50</a:t>
                      </a:r>
                      <a:endParaRPr lang="de-AT" sz="1800" b="1" i="0" u="none" strike="noStrike" dirty="0">
                        <a:effectLst/>
                        <a:latin typeface="Arial"/>
                      </a:endParaRPr>
                    </a:p>
                  </a:txBody>
                  <a:tcPr marL="9471" marR="9471" marT="9471" marB="0" anchor="ctr"/>
                </a:tc>
              </a:tr>
              <a:tr h="367444">
                <a:tc>
                  <a:txBody>
                    <a:bodyPr/>
                    <a:lstStyle/>
                    <a:p>
                      <a:pPr algn="l" fontAlgn="ctr"/>
                      <a:r>
                        <a:rPr lang="de-AT" sz="1800" u="none" strike="noStrike">
                          <a:effectLst/>
                        </a:rPr>
                        <a:t>Schaumweinsteuer</a:t>
                      </a:r>
                      <a:endParaRPr lang="de-AT" sz="1800" b="0" i="0" u="none" strike="noStrike">
                        <a:effectLst/>
                        <a:latin typeface="Arial"/>
                      </a:endParaRPr>
                    </a:p>
                  </a:txBody>
                  <a:tcPr marL="9471" marR="9471" marT="947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AT" sz="1800" u="none" strike="noStrike">
                          <a:effectLst/>
                        </a:rPr>
                        <a:t>1,10</a:t>
                      </a:r>
                      <a:endParaRPr lang="de-AT" sz="1800" b="1" i="0" u="none" strike="noStrike">
                        <a:effectLst/>
                        <a:latin typeface="Arial"/>
                      </a:endParaRPr>
                    </a:p>
                  </a:txBody>
                  <a:tcPr marL="9471" marR="9471" marT="947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AT" sz="1800" u="none" strike="noStrike" dirty="0">
                          <a:effectLst/>
                        </a:rPr>
                        <a:t>1,10</a:t>
                      </a:r>
                      <a:endParaRPr lang="de-AT" sz="1800" b="1" i="0" u="none" strike="noStrike" dirty="0">
                        <a:effectLst/>
                        <a:latin typeface="Arial"/>
                      </a:endParaRPr>
                    </a:p>
                  </a:txBody>
                  <a:tcPr marL="9471" marR="9471" marT="9471" marB="0" anchor="ctr"/>
                </a:tc>
              </a:tr>
              <a:tr h="367444">
                <a:tc>
                  <a:txBody>
                    <a:bodyPr/>
                    <a:lstStyle/>
                    <a:p>
                      <a:pPr algn="l" fontAlgn="ctr"/>
                      <a:r>
                        <a:rPr lang="de-AT" sz="1800" u="none" strike="noStrike">
                          <a:effectLst/>
                        </a:rPr>
                        <a:t>Werbeabgabe</a:t>
                      </a:r>
                      <a:endParaRPr lang="de-AT" sz="1800" b="0" i="0" u="none" strike="noStrike">
                        <a:effectLst/>
                        <a:latin typeface="Arial"/>
                      </a:endParaRPr>
                    </a:p>
                  </a:txBody>
                  <a:tcPr marL="9471" marR="9471" marT="947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AT" sz="1800" u="none" strike="noStrike">
                          <a:effectLst/>
                        </a:rPr>
                        <a:t>109,90</a:t>
                      </a:r>
                      <a:endParaRPr lang="de-AT" sz="1800" b="1" i="0" u="none" strike="noStrike">
                        <a:effectLst/>
                        <a:latin typeface="Arial"/>
                      </a:endParaRPr>
                    </a:p>
                  </a:txBody>
                  <a:tcPr marL="9471" marR="9471" marT="947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AT" sz="1800" u="none" strike="noStrike" dirty="0">
                          <a:effectLst/>
                        </a:rPr>
                        <a:t>110,20</a:t>
                      </a:r>
                      <a:endParaRPr lang="de-AT" sz="1800" b="1" i="0" u="none" strike="noStrike" dirty="0">
                        <a:effectLst/>
                        <a:latin typeface="Arial"/>
                      </a:endParaRPr>
                    </a:p>
                  </a:txBody>
                  <a:tcPr marL="9471" marR="9471" marT="9471" marB="0" anchor="ctr"/>
                </a:tc>
              </a:tr>
              <a:tr h="367444">
                <a:tc>
                  <a:txBody>
                    <a:bodyPr/>
                    <a:lstStyle/>
                    <a:p>
                      <a:pPr algn="l" fontAlgn="ctr"/>
                      <a:r>
                        <a:rPr lang="de-AT" sz="1800" u="none" strike="noStrike">
                          <a:effectLst/>
                        </a:rPr>
                        <a:t>Energieabgabe</a:t>
                      </a:r>
                      <a:endParaRPr lang="de-AT" sz="1800" b="0" i="0" u="none" strike="noStrike">
                        <a:effectLst/>
                        <a:latin typeface="Arial"/>
                      </a:endParaRPr>
                    </a:p>
                  </a:txBody>
                  <a:tcPr marL="9471" marR="9471" marT="947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AT" sz="1800" u="none" strike="noStrike">
                          <a:effectLst/>
                        </a:rPr>
                        <a:t>831,00</a:t>
                      </a:r>
                      <a:endParaRPr lang="de-AT" sz="1800" b="1" i="0" u="none" strike="noStrike">
                        <a:effectLst/>
                        <a:latin typeface="Arial"/>
                      </a:endParaRPr>
                    </a:p>
                  </a:txBody>
                  <a:tcPr marL="9471" marR="9471" marT="947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AT" sz="1800" u="none" strike="noStrike" dirty="0">
                          <a:effectLst/>
                        </a:rPr>
                        <a:t>885,80</a:t>
                      </a:r>
                      <a:endParaRPr lang="de-AT" sz="1800" b="1" i="0" u="none" strike="noStrike" dirty="0">
                        <a:effectLst/>
                        <a:latin typeface="Arial"/>
                      </a:endParaRPr>
                    </a:p>
                  </a:txBody>
                  <a:tcPr marL="9471" marR="9471" marT="9471" marB="0" anchor="ctr"/>
                </a:tc>
              </a:tr>
              <a:tr h="367444">
                <a:tc>
                  <a:txBody>
                    <a:bodyPr/>
                    <a:lstStyle/>
                    <a:p>
                      <a:pPr algn="l" fontAlgn="ctr"/>
                      <a:r>
                        <a:rPr lang="de-AT" sz="1800" u="none" strike="noStrike">
                          <a:effectLst/>
                        </a:rPr>
                        <a:t>Normverbrauchsabgabe</a:t>
                      </a:r>
                      <a:endParaRPr lang="de-AT" sz="1800" b="0" i="0" u="none" strike="noStrike">
                        <a:effectLst/>
                        <a:latin typeface="Arial"/>
                      </a:endParaRPr>
                    </a:p>
                  </a:txBody>
                  <a:tcPr marL="9471" marR="9471" marT="947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AT" sz="1800" u="none" strike="noStrike">
                          <a:effectLst/>
                        </a:rPr>
                        <a:t>507,40</a:t>
                      </a:r>
                      <a:endParaRPr lang="de-AT" sz="1800" b="1" i="0" u="none" strike="noStrike">
                        <a:effectLst/>
                        <a:latin typeface="Arial"/>
                      </a:endParaRPr>
                    </a:p>
                  </a:txBody>
                  <a:tcPr marL="9471" marR="9471" marT="947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AT" sz="1800" u="none" strike="noStrike" dirty="0">
                          <a:effectLst/>
                        </a:rPr>
                        <a:t>457,40</a:t>
                      </a:r>
                      <a:endParaRPr lang="de-AT" sz="1800" b="1" i="0" u="none" strike="noStrike" dirty="0">
                        <a:effectLst/>
                        <a:latin typeface="Arial"/>
                      </a:endParaRPr>
                    </a:p>
                  </a:txBody>
                  <a:tcPr marL="9471" marR="9471" marT="9471" marB="0" anchor="ctr"/>
                </a:tc>
              </a:tr>
              <a:tr h="367444">
                <a:tc>
                  <a:txBody>
                    <a:bodyPr/>
                    <a:lstStyle/>
                    <a:p>
                      <a:pPr algn="l" fontAlgn="ctr"/>
                      <a:r>
                        <a:rPr lang="de-AT" sz="1800" b="1" u="none" strike="noStrike" dirty="0">
                          <a:effectLst/>
                        </a:rPr>
                        <a:t>Summen</a:t>
                      </a:r>
                      <a:endParaRPr lang="de-AT" sz="1800" b="1" i="0" u="none" strike="noStrike" dirty="0">
                        <a:effectLst/>
                        <a:latin typeface="Arial"/>
                      </a:endParaRPr>
                    </a:p>
                  </a:txBody>
                  <a:tcPr marL="9471" marR="9471" marT="947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AT" sz="1800" b="1" u="none" strike="noStrike" dirty="0">
                          <a:effectLst/>
                        </a:rPr>
                        <a:t>7.571,00</a:t>
                      </a:r>
                      <a:endParaRPr lang="de-AT" sz="1800" b="1" i="0" u="none" strike="noStrike" dirty="0">
                        <a:effectLst/>
                        <a:latin typeface="Arial"/>
                      </a:endParaRPr>
                    </a:p>
                  </a:txBody>
                  <a:tcPr marL="9471" marR="9471" marT="947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AT" sz="1800" b="1" u="none" strike="noStrike" dirty="0">
                          <a:effectLst/>
                        </a:rPr>
                        <a:t>7.604,70</a:t>
                      </a:r>
                      <a:endParaRPr lang="de-AT" sz="1800" b="1" i="0" u="none" strike="noStrike" dirty="0">
                        <a:effectLst/>
                        <a:latin typeface="Arial"/>
                      </a:endParaRPr>
                    </a:p>
                  </a:txBody>
                  <a:tcPr marL="9471" marR="9471" marT="9471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1746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z="2000" dirty="0" smtClean="0"/>
              <a:t>Schaumweinsteuer</a:t>
            </a:r>
            <a:endParaRPr lang="de-AT" sz="20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19138" y="1476375"/>
            <a:ext cx="8637587" cy="5180013"/>
          </a:xfrm>
        </p:spPr>
        <p:txBody>
          <a:bodyPr/>
          <a:lstStyle/>
          <a:p>
            <a:pPr marL="0" indent="0">
              <a:spcBef>
                <a:spcPts val="600"/>
              </a:spcBef>
              <a:buNone/>
            </a:pPr>
            <a:r>
              <a:rPr lang="de-AT" dirty="0" smtClean="0"/>
              <a:t>Neuerungen im AbgÄG 2014:</a:t>
            </a:r>
          </a:p>
          <a:p>
            <a:pPr>
              <a:spcBef>
                <a:spcPts val="1800"/>
              </a:spcBef>
            </a:pPr>
            <a:r>
              <a:rPr lang="de-AT" sz="2400" dirty="0"/>
              <a:t>Umsetzung des Regierungsübereinkommens; </a:t>
            </a:r>
            <a:r>
              <a:rPr lang="de-AT" sz="2400" b="0" dirty="0" smtClean="0"/>
              <a:t>Stichwort „Besteuerung </a:t>
            </a:r>
            <a:r>
              <a:rPr lang="de-AT" sz="2400" b="0" dirty="0"/>
              <a:t>gesundheitsschädlicher </a:t>
            </a:r>
            <a:r>
              <a:rPr lang="de-AT" sz="2400" b="0" dirty="0" smtClean="0"/>
              <a:t>Produkte“, „Unter </a:t>
            </a:r>
            <a:r>
              <a:rPr lang="de-AT" sz="2400" b="0" dirty="0"/>
              <a:t>Maßgabe der europäischen Vorgaben wird die Schaumweinsteuer (inkl. Prosecco) auf 1 € pro Liter erhöht</a:t>
            </a:r>
            <a:r>
              <a:rPr lang="de-AT" sz="2400" b="0" dirty="0" smtClean="0"/>
              <a:t>.“</a:t>
            </a:r>
            <a:endParaRPr lang="de-AT" sz="2400" dirty="0" smtClean="0"/>
          </a:p>
          <a:p>
            <a:r>
              <a:rPr lang="de-AT" sz="2400" dirty="0" smtClean="0"/>
              <a:t>Anhebung </a:t>
            </a:r>
            <a:r>
              <a:rPr lang="de-AT" sz="2400" dirty="0"/>
              <a:t>der Schaumweinsteuer </a:t>
            </a:r>
            <a:r>
              <a:rPr lang="de-AT" sz="2400" dirty="0" smtClean="0"/>
              <a:t>von </a:t>
            </a:r>
            <a:r>
              <a:rPr lang="de-AT" sz="2400" dirty="0"/>
              <a:t>Null auf 100 Euro je </a:t>
            </a:r>
            <a:r>
              <a:rPr lang="de-AT" sz="2400" dirty="0" smtClean="0"/>
              <a:t>Hektoliter (75 Cent je Flasche)</a:t>
            </a:r>
          </a:p>
          <a:p>
            <a:r>
              <a:rPr lang="de-AT" sz="2400" dirty="0" smtClean="0"/>
              <a:t>Besteuerung (auch) von „Prosecco“?!?</a:t>
            </a:r>
          </a:p>
          <a:p>
            <a:r>
              <a:rPr lang="de-AT" sz="2400" dirty="0"/>
              <a:t>Geplante Mehreinnahmen 2014 rund </a:t>
            </a:r>
            <a:r>
              <a:rPr lang="de-AT" sz="2400" dirty="0" smtClean="0"/>
              <a:t>25 Mio</a:t>
            </a:r>
            <a:r>
              <a:rPr lang="de-AT" sz="2400" dirty="0"/>
              <a:t>. Euro, ab 2015 jährlich rund </a:t>
            </a:r>
            <a:r>
              <a:rPr lang="de-AT" sz="2400" dirty="0" smtClean="0"/>
              <a:t>35 Mio</a:t>
            </a:r>
            <a:r>
              <a:rPr lang="de-AT" sz="2400" dirty="0"/>
              <a:t>. Euro (inkl. </a:t>
            </a:r>
            <a:r>
              <a:rPr lang="de-AT" sz="2400" dirty="0" err="1"/>
              <a:t>USt</a:t>
            </a:r>
            <a:r>
              <a:rPr lang="de-AT" sz="2400" dirty="0" smtClean="0"/>
              <a:t>).</a:t>
            </a:r>
          </a:p>
          <a:p>
            <a:endParaRPr lang="de-AT" sz="2400" dirty="0"/>
          </a:p>
          <a:p>
            <a:endParaRPr lang="de-AT" dirty="0" smtClean="0"/>
          </a:p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36B9DB-741E-44A2-9B52-793854B3A39E}" type="slidenum">
              <a:rPr lang="de-AT" smtClean="0"/>
              <a:pPr/>
              <a:t>6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474925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z="2000" dirty="0"/>
              <a:t>Schaumweinsteuer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19138" y="1548383"/>
            <a:ext cx="8637587" cy="5108005"/>
          </a:xfrm>
        </p:spPr>
        <p:txBody>
          <a:bodyPr/>
          <a:lstStyle/>
          <a:p>
            <a:pPr marL="0" indent="0">
              <a:buNone/>
            </a:pPr>
            <a:r>
              <a:rPr lang="de-AT" dirty="0" smtClean="0"/>
              <a:t>Vorgaben der EU-RL 92/83/EWG und 92/84/EWG:</a:t>
            </a:r>
          </a:p>
          <a:p>
            <a:pPr>
              <a:spcBef>
                <a:spcPts val="1200"/>
              </a:spcBef>
            </a:pPr>
            <a:r>
              <a:rPr lang="de-AT" sz="2400" b="0" dirty="0" smtClean="0"/>
              <a:t>auf </a:t>
            </a:r>
            <a:r>
              <a:rPr lang="de-AT" sz="2400" b="0" dirty="0"/>
              <a:t>alle Arten nicht schäumenden Weins </a:t>
            </a:r>
            <a:r>
              <a:rPr lang="de-AT" sz="2400" b="0" dirty="0" smtClean="0"/>
              <a:t>und anderer </a:t>
            </a:r>
            <a:r>
              <a:rPr lang="de-AT" sz="2400" b="0" dirty="0"/>
              <a:t>nicht schäumender gegorener Getränke </a:t>
            </a:r>
            <a:r>
              <a:rPr lang="de-AT" sz="2400" b="0" dirty="0" smtClean="0"/>
              <a:t>(als </a:t>
            </a:r>
            <a:r>
              <a:rPr lang="de-AT" sz="2400" b="0" dirty="0"/>
              <a:t>Bier und </a:t>
            </a:r>
            <a:r>
              <a:rPr lang="de-AT" sz="2400" b="0" dirty="0" smtClean="0"/>
              <a:t>Wein) ist </a:t>
            </a:r>
            <a:r>
              <a:rPr lang="de-AT" sz="2400" b="0" dirty="0" err="1" smtClean="0"/>
              <a:t>grds</a:t>
            </a:r>
            <a:r>
              <a:rPr lang="de-AT" sz="2400" b="0" dirty="0" smtClean="0"/>
              <a:t>. ein einheitlicher Steuersatz </a:t>
            </a:r>
            <a:r>
              <a:rPr lang="de-AT" sz="2400" b="0" dirty="0"/>
              <a:t>je Hektoliter des Fertigerzeugnisses </a:t>
            </a:r>
            <a:r>
              <a:rPr lang="de-AT" sz="2400" b="0" dirty="0" smtClean="0"/>
              <a:t>anzuwenden</a:t>
            </a:r>
            <a:r>
              <a:rPr lang="de-AT" sz="2400" b="0" dirty="0"/>
              <a:t>;</a:t>
            </a:r>
          </a:p>
          <a:p>
            <a:r>
              <a:rPr lang="de-AT" sz="2400" b="0" dirty="0" smtClean="0"/>
              <a:t>auf </a:t>
            </a:r>
            <a:r>
              <a:rPr lang="de-AT" sz="2400" b="0" dirty="0"/>
              <a:t>alle Arten von Schaumwein und anderer </a:t>
            </a:r>
            <a:r>
              <a:rPr lang="de-AT" sz="2400" b="0" dirty="0" smtClean="0"/>
              <a:t>schäumender gegorener </a:t>
            </a:r>
            <a:r>
              <a:rPr lang="de-AT" sz="2400" b="0" dirty="0"/>
              <a:t>Getränke </a:t>
            </a:r>
            <a:r>
              <a:rPr lang="de-AT" sz="2400" b="0" dirty="0" smtClean="0"/>
              <a:t>ist ein einheitlicher </a:t>
            </a:r>
            <a:r>
              <a:rPr lang="de-AT" sz="2400" b="0" dirty="0"/>
              <a:t>Steuersatz je </a:t>
            </a:r>
            <a:r>
              <a:rPr lang="de-AT" sz="2400" b="0" dirty="0" smtClean="0"/>
              <a:t>Hektoliter des </a:t>
            </a:r>
            <a:r>
              <a:rPr lang="de-AT" sz="2400" b="0" dirty="0"/>
              <a:t>Fertigerzeugnisses </a:t>
            </a:r>
            <a:r>
              <a:rPr lang="de-AT" sz="2400" b="0" dirty="0" smtClean="0"/>
              <a:t>anzuwenden; </a:t>
            </a:r>
          </a:p>
          <a:p>
            <a:r>
              <a:rPr lang="de-AT" sz="2400" b="0" dirty="0" smtClean="0"/>
              <a:t>MS dürfen auf </a:t>
            </a:r>
            <a:r>
              <a:rPr lang="de-AT" sz="2400" b="0" dirty="0"/>
              <a:t>nicht </a:t>
            </a:r>
            <a:r>
              <a:rPr lang="de-AT" sz="2400" b="0" dirty="0" smtClean="0"/>
              <a:t>schäumenden Wein </a:t>
            </a:r>
            <a:r>
              <a:rPr lang="de-AT" sz="2400" b="0" dirty="0"/>
              <a:t>und Schaumwein denselben Steuersatz anwenden.</a:t>
            </a:r>
            <a:endParaRPr lang="de-AT" sz="2400" b="0" dirty="0" smtClean="0"/>
          </a:p>
          <a:p>
            <a:endParaRPr lang="de-AT" sz="2400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36B9DB-741E-44A2-9B52-793854B3A39E}" type="slidenum">
              <a:rPr lang="de-AT" smtClean="0"/>
              <a:pPr/>
              <a:t>7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48002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z="2000" dirty="0"/>
              <a:t>Schaumweinsteuer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19138" y="1620391"/>
            <a:ext cx="8637587" cy="5035997"/>
          </a:xfrm>
        </p:spPr>
        <p:txBody>
          <a:bodyPr/>
          <a:lstStyle/>
          <a:p>
            <a:r>
              <a:rPr lang="de-AT" sz="2400" b="0" dirty="0" smtClean="0"/>
              <a:t>Mindeststeuersätze nach RL 92/84/EWG für nicht schäumende Weine/andere nicht schäumende gegorene Getränke und für Schaumwein/andere schäumende gegorene Getränke sind Null.</a:t>
            </a:r>
          </a:p>
          <a:p>
            <a:r>
              <a:rPr lang="de-AT" sz="2400" b="0" dirty="0" smtClean="0"/>
              <a:t>Manche EU-MS differenzieren zwischen stillem und schäumendem Wein, andere nicht</a:t>
            </a:r>
            <a:endParaRPr lang="de-AT" sz="2400" b="0" dirty="0"/>
          </a:p>
          <a:p>
            <a:r>
              <a:rPr lang="de-AT" sz="2400" b="0" dirty="0" smtClean="0"/>
              <a:t>Weinerzeugende MS haben in der Regel </a:t>
            </a:r>
            <a:r>
              <a:rPr lang="de-AT" sz="2400" b="0" dirty="0" err="1" smtClean="0"/>
              <a:t>Nullsatz</a:t>
            </a:r>
            <a:r>
              <a:rPr lang="de-AT" sz="2400" b="0" dirty="0" smtClean="0"/>
              <a:t> auf Wein (ausgen. FR), bei Schaumwein ist die Situation unterschiedlich  </a:t>
            </a:r>
            <a:endParaRPr lang="de-AT" sz="2400" b="0" dirty="0"/>
          </a:p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36B9DB-741E-44A2-9B52-793854B3A39E}" type="slidenum">
              <a:rPr lang="de-AT" smtClean="0"/>
              <a:pPr/>
              <a:t>8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813860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z="2000" dirty="0"/>
              <a:t>Schaumweinsteuer</a:t>
            </a:r>
          </a:p>
        </p:txBody>
      </p:sp>
      <p:graphicFrame>
        <p:nvGraphicFramePr>
          <p:cNvPr id="5" name="Inhaltsplatzhalt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2082357"/>
              </p:ext>
            </p:extLst>
          </p:nvPr>
        </p:nvGraphicFramePr>
        <p:xfrm>
          <a:off x="1583928" y="2340471"/>
          <a:ext cx="6478192" cy="3657600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2159397"/>
                <a:gridCol w="1296987"/>
                <a:gridCol w="1942109"/>
                <a:gridCol w="1079699"/>
              </a:tblGrid>
              <a:tr h="350641">
                <a:tc>
                  <a:txBody>
                    <a:bodyPr/>
                    <a:lstStyle/>
                    <a:p>
                      <a:endParaRPr lang="de-AT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baseline="0" dirty="0" smtClean="0">
                          <a:solidFill>
                            <a:schemeClr val="tx1"/>
                          </a:solidFill>
                        </a:rPr>
                        <a:t>Wein</a:t>
                      </a:r>
                      <a:endParaRPr lang="de-AT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baseline="0" dirty="0" smtClean="0">
                          <a:solidFill>
                            <a:schemeClr val="tx1"/>
                          </a:solidFill>
                        </a:rPr>
                        <a:t>Schaumwein</a:t>
                      </a:r>
                      <a:endParaRPr lang="de-AT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baseline="0" dirty="0" err="1" smtClean="0">
                          <a:solidFill>
                            <a:schemeClr val="tx1"/>
                          </a:solidFill>
                        </a:rPr>
                        <a:t>USt</a:t>
                      </a:r>
                      <a:endParaRPr lang="de-AT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641">
                <a:tc>
                  <a:txBody>
                    <a:bodyPr/>
                    <a:lstStyle/>
                    <a:p>
                      <a:endParaRPr lang="de-AT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AT" baseline="0" dirty="0" smtClean="0">
                          <a:solidFill>
                            <a:schemeClr val="tx1"/>
                          </a:solidFill>
                        </a:rPr>
                        <a:t>EUR/hl</a:t>
                      </a:r>
                      <a:endParaRPr lang="de-AT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AT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baseline="0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de-AT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641">
                <a:tc>
                  <a:txBody>
                    <a:bodyPr/>
                    <a:lstStyle/>
                    <a:p>
                      <a:r>
                        <a:rPr lang="de-AT" baseline="0" dirty="0" smtClean="0">
                          <a:solidFill>
                            <a:schemeClr val="tx1"/>
                          </a:solidFill>
                        </a:rPr>
                        <a:t>Deutschland</a:t>
                      </a:r>
                      <a:endParaRPr lang="de-AT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baseline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de-AT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AT" baseline="0" dirty="0" smtClean="0">
                          <a:solidFill>
                            <a:schemeClr val="tx1"/>
                          </a:solidFill>
                        </a:rPr>
                        <a:t>136</a:t>
                      </a:r>
                      <a:endParaRPr lang="de-AT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AT" baseline="0" dirty="0" smtClean="0">
                          <a:solidFill>
                            <a:schemeClr val="tx1"/>
                          </a:solidFill>
                        </a:rPr>
                        <a:t>19</a:t>
                      </a:r>
                      <a:endParaRPr lang="de-AT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641">
                <a:tc>
                  <a:txBody>
                    <a:bodyPr/>
                    <a:lstStyle/>
                    <a:p>
                      <a:r>
                        <a:rPr lang="de-AT" baseline="0" dirty="0" smtClean="0">
                          <a:solidFill>
                            <a:schemeClr val="tx1"/>
                          </a:solidFill>
                        </a:rPr>
                        <a:t>Italien</a:t>
                      </a:r>
                      <a:endParaRPr lang="de-AT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baseline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de-AT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AT" baseline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de-AT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AT" baseline="0" dirty="0" smtClean="0">
                          <a:solidFill>
                            <a:schemeClr val="tx1"/>
                          </a:solidFill>
                        </a:rPr>
                        <a:t>21</a:t>
                      </a:r>
                      <a:endParaRPr lang="de-AT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641">
                <a:tc>
                  <a:txBody>
                    <a:bodyPr/>
                    <a:lstStyle/>
                    <a:p>
                      <a:r>
                        <a:rPr lang="de-AT" baseline="0" dirty="0" smtClean="0">
                          <a:solidFill>
                            <a:schemeClr val="tx1"/>
                          </a:solidFill>
                        </a:rPr>
                        <a:t>Ungarn</a:t>
                      </a:r>
                      <a:endParaRPr lang="de-AT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baseline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de-AT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AT" baseline="0" dirty="0" smtClean="0">
                          <a:solidFill>
                            <a:schemeClr val="tx1"/>
                          </a:solidFill>
                        </a:rPr>
                        <a:t>57,64</a:t>
                      </a:r>
                      <a:endParaRPr lang="de-AT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AT" baseline="0" dirty="0" smtClean="0">
                          <a:solidFill>
                            <a:schemeClr val="tx1"/>
                          </a:solidFill>
                        </a:rPr>
                        <a:t>27</a:t>
                      </a:r>
                      <a:endParaRPr lang="de-AT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641">
                <a:tc>
                  <a:txBody>
                    <a:bodyPr/>
                    <a:lstStyle/>
                    <a:p>
                      <a:r>
                        <a:rPr lang="de-AT" baseline="0" dirty="0" smtClean="0">
                          <a:solidFill>
                            <a:schemeClr val="tx1"/>
                          </a:solidFill>
                        </a:rPr>
                        <a:t>Tschechien</a:t>
                      </a:r>
                      <a:endParaRPr lang="de-AT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baseline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de-AT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AT" baseline="0" dirty="0" smtClean="0">
                          <a:solidFill>
                            <a:schemeClr val="tx1"/>
                          </a:solidFill>
                        </a:rPr>
                        <a:t>93,30</a:t>
                      </a:r>
                      <a:endParaRPr lang="de-AT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AT" baseline="0" dirty="0" smtClean="0">
                          <a:solidFill>
                            <a:schemeClr val="tx1"/>
                          </a:solidFill>
                        </a:rPr>
                        <a:t>21</a:t>
                      </a:r>
                      <a:endParaRPr lang="de-AT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641">
                <a:tc>
                  <a:txBody>
                    <a:bodyPr/>
                    <a:lstStyle/>
                    <a:p>
                      <a:r>
                        <a:rPr lang="de-AT" baseline="0" dirty="0" smtClean="0">
                          <a:solidFill>
                            <a:schemeClr val="tx1"/>
                          </a:solidFill>
                        </a:rPr>
                        <a:t>Slowakei</a:t>
                      </a:r>
                      <a:endParaRPr lang="de-AT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baseline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de-AT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AT" baseline="0" dirty="0" smtClean="0">
                          <a:solidFill>
                            <a:schemeClr val="tx1"/>
                          </a:solidFill>
                        </a:rPr>
                        <a:t>79,65</a:t>
                      </a:r>
                      <a:endParaRPr lang="de-AT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AT" baseline="0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de-AT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641">
                <a:tc>
                  <a:txBody>
                    <a:bodyPr/>
                    <a:lstStyle/>
                    <a:p>
                      <a:r>
                        <a:rPr lang="de-AT" baseline="0" dirty="0" smtClean="0">
                          <a:solidFill>
                            <a:schemeClr val="tx1"/>
                          </a:solidFill>
                        </a:rPr>
                        <a:t>Slowenien</a:t>
                      </a:r>
                      <a:endParaRPr lang="de-AT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baseline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de-AT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AT" baseline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de-AT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AT" baseline="0" dirty="0" smtClean="0">
                          <a:solidFill>
                            <a:schemeClr val="tx1"/>
                          </a:solidFill>
                        </a:rPr>
                        <a:t>22</a:t>
                      </a:r>
                      <a:endParaRPr lang="de-AT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641">
                <a:tc>
                  <a:txBody>
                    <a:bodyPr/>
                    <a:lstStyle/>
                    <a:p>
                      <a:endParaRPr lang="de-AT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baseline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641">
                <a:tc>
                  <a:txBody>
                    <a:bodyPr/>
                    <a:lstStyle/>
                    <a:p>
                      <a:r>
                        <a:rPr lang="de-AT" baseline="0" dirty="0" smtClean="0">
                          <a:solidFill>
                            <a:schemeClr val="tx1"/>
                          </a:solidFill>
                        </a:rPr>
                        <a:t>Stand: 1.7.2013</a:t>
                      </a:r>
                      <a:endParaRPr lang="de-AT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baseline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36B9DB-741E-44A2-9B52-793854B3A39E}" type="slidenum">
              <a:rPr lang="de-AT" smtClean="0"/>
              <a:pPr/>
              <a:t>9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357383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MF STANDARDVORLAGE">
  <a:themeElements>
    <a:clrScheme name="BMF Standardvorlag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MF Standardvorlag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080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080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MF Standardvorlag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MF Standardvorlag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MF Standardvorlag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MF Standardvorlag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MF Standardvorlag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MF Standardvorlag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MF Standardvorlag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MF Standardvorlag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MF Standardvorlag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MF Standardvorlag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MF Standardvorlag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MF Standardvorlag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BMF STANDARDVORLAGE</Template>
  <TotalTime>0</TotalTime>
  <Words>1049</Words>
  <Application>Microsoft Office PowerPoint</Application>
  <PresentationFormat>Benutzerdefiniert</PresentationFormat>
  <Paragraphs>274</Paragraphs>
  <Slides>24</Slides>
  <Notes>24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24</vt:i4>
      </vt:variant>
    </vt:vector>
  </HeadingPairs>
  <TitlesOfParts>
    <vt:vector size="25" baseType="lpstr">
      <vt:lpstr>BMF STANDARDVORLAGE</vt:lpstr>
      <vt:lpstr>PowerPoint-Präsentation</vt:lpstr>
      <vt:lpstr>Übersicht</vt:lpstr>
      <vt:lpstr>Alkoholbesteuerung – Allgemeines </vt:lpstr>
      <vt:lpstr>Alkoholbesteuerung – Allgemeines </vt:lpstr>
      <vt:lpstr>Alkoholbesteuerung – Allgemeines </vt:lpstr>
      <vt:lpstr>Schaumweinsteuer</vt:lpstr>
      <vt:lpstr>Schaumweinsteuer</vt:lpstr>
      <vt:lpstr>Schaumweinsteuer</vt:lpstr>
      <vt:lpstr>Schaumweinsteuer</vt:lpstr>
      <vt:lpstr>Schaumweinsteuer</vt:lpstr>
      <vt:lpstr>Schaumweinsteuer</vt:lpstr>
      <vt:lpstr>Schaumweinsteuer</vt:lpstr>
      <vt:lpstr>Schaumweinsteuer</vt:lpstr>
      <vt:lpstr>Schaumweinsteuer, Wein</vt:lpstr>
      <vt:lpstr>Schaumweinsteuer, Wein</vt:lpstr>
      <vt:lpstr>Zwischenerzeugnissteuer</vt:lpstr>
      <vt:lpstr>Zwischenerzeugnissteuer</vt:lpstr>
      <vt:lpstr>Zwischenerzeugnissteuer</vt:lpstr>
      <vt:lpstr>Zwischenerzeugnissteuer</vt:lpstr>
      <vt:lpstr>Alkoholsteuer</vt:lpstr>
      <vt:lpstr>Alkoholsteuer</vt:lpstr>
      <vt:lpstr>Alkoholsteuer</vt:lpstr>
      <vt:lpstr>Alkoholsteuer</vt:lpstr>
      <vt:lpstr>PowerPoint-Präsentation</vt:lpstr>
    </vt:vector>
  </TitlesOfParts>
  <Company>BM für Finanzen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Schamp</dc:creator>
  <cp:lastModifiedBy>Schamp</cp:lastModifiedBy>
  <cp:revision>129</cp:revision>
  <cp:lastPrinted>2014-02-10T13:59:55Z</cp:lastPrinted>
  <dcterms:created xsi:type="dcterms:W3CDTF">2014-02-07T15:12:08Z</dcterms:created>
  <dcterms:modified xsi:type="dcterms:W3CDTF">2014-02-10T14:36:01Z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1760069001</vt:i4>
  </property>
  <property fmtid="{D5CDD505-2E9C-101B-9397-08002B2CF9AE}" pid="3" name="_NewReviewCycle">
    <vt:lpwstr/>
  </property>
  <property fmtid="{D5CDD505-2E9C-101B-9397-08002B2CF9AE}" pid="4" name="_EmailSubject">
    <vt:lpwstr>HP Bundesinnung der Lebensmittelgewerbe</vt:lpwstr>
  </property>
  <property fmtid="{D5CDD505-2E9C-101B-9397-08002B2CF9AE}" pid="5" name="_AuthorEmail">
    <vt:lpwstr>lebensmittel.natur@wko.at</vt:lpwstr>
  </property>
  <property fmtid="{D5CDD505-2E9C-101B-9397-08002B2CF9AE}" pid="6" name="_AuthorEmailDisplayName">
    <vt:lpwstr>WKÖ Bigr Lebensmittel Natur</vt:lpwstr>
  </property>
</Properties>
</file>