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56" r:id="rId5"/>
    <p:sldId id="320" r:id="rId6"/>
    <p:sldId id="327" r:id="rId7"/>
    <p:sldId id="330" r:id="rId8"/>
    <p:sldId id="331" r:id="rId9"/>
    <p:sldId id="334" r:id="rId10"/>
    <p:sldId id="337" r:id="rId11"/>
    <p:sldId id="340" r:id="rId12"/>
  </p:sldIdLst>
  <p:sldSz cx="12192000" cy="6858000"/>
  <p:notesSz cx="6797675" cy="98726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45417F-9E6E-E749-9DBC-D1EA620EB7EA}" v="8" dt="2026-05-22T14:02:35.7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07" autoAdjust="0"/>
    <p:restoredTop sz="94795"/>
  </p:normalViewPr>
  <p:slideViewPr>
    <p:cSldViewPr snapToGrid="0">
      <p:cViewPr varScale="1">
        <p:scale>
          <a:sx n="80" d="100"/>
          <a:sy n="80" d="100"/>
        </p:scale>
        <p:origin x="216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lke Gregoritsch" userId="ce7c4aa6-85a2-4ee5-82c4-5cf04de6dc29" providerId="ADAL" clId="{4474334F-B38C-561D-8E42-48A30391BB3F}"/>
    <pc:docChg chg="undo custSel delSld modSld">
      <pc:chgData name="Silke Gregoritsch" userId="ce7c4aa6-85a2-4ee5-82c4-5cf04de6dc29" providerId="ADAL" clId="{4474334F-B38C-561D-8E42-48A30391BB3F}" dt="2026-05-22T14:02:35.728" v="241"/>
      <pc:docMkLst>
        <pc:docMk/>
      </pc:docMkLst>
      <pc:sldChg chg="addSp delSp modSp mod">
        <pc:chgData name="Silke Gregoritsch" userId="ce7c4aa6-85a2-4ee5-82c4-5cf04de6dc29" providerId="ADAL" clId="{4474334F-B38C-561D-8E42-48A30391BB3F}" dt="2026-05-22T08:41:41.494" v="9" actId="1076"/>
        <pc:sldMkLst>
          <pc:docMk/>
          <pc:sldMk cId="986210549" sldId="327"/>
        </pc:sldMkLst>
        <pc:spChg chg="del">
          <ac:chgData name="Silke Gregoritsch" userId="ce7c4aa6-85a2-4ee5-82c4-5cf04de6dc29" providerId="ADAL" clId="{4474334F-B38C-561D-8E42-48A30391BB3F}" dt="2026-05-22T08:41:06.558" v="3" actId="478"/>
          <ac:spMkLst>
            <pc:docMk/>
            <pc:sldMk cId="986210549" sldId="327"/>
            <ac:spMk id="4" creationId="{D6A6D606-0C66-5B13-639E-9B6F23CF10A7}"/>
          </ac:spMkLst>
        </pc:spChg>
        <pc:spChg chg="del">
          <ac:chgData name="Silke Gregoritsch" userId="ce7c4aa6-85a2-4ee5-82c4-5cf04de6dc29" providerId="ADAL" clId="{4474334F-B38C-561D-8E42-48A30391BB3F}" dt="2026-05-22T08:41:35.184" v="7" actId="478"/>
          <ac:spMkLst>
            <pc:docMk/>
            <pc:sldMk cId="986210549" sldId="327"/>
            <ac:spMk id="6" creationId="{2CB13145-6C6A-8D32-A0AC-BAE004B660D0}"/>
          </ac:spMkLst>
        </pc:spChg>
        <pc:spChg chg="add del">
          <ac:chgData name="Silke Gregoritsch" userId="ce7c4aa6-85a2-4ee5-82c4-5cf04de6dc29" providerId="ADAL" clId="{4474334F-B38C-561D-8E42-48A30391BB3F}" dt="2026-05-22T08:41:04.792" v="2" actId="478"/>
          <ac:spMkLst>
            <pc:docMk/>
            <pc:sldMk cId="986210549" sldId="327"/>
            <ac:spMk id="7" creationId="{0DE372BF-69CF-39AB-F242-CF4888F6D0D3}"/>
          </ac:spMkLst>
        </pc:spChg>
        <pc:spChg chg="add mod">
          <ac:chgData name="Silke Gregoritsch" userId="ce7c4aa6-85a2-4ee5-82c4-5cf04de6dc29" providerId="ADAL" clId="{4474334F-B38C-561D-8E42-48A30391BB3F}" dt="2026-05-22T08:41:32.838" v="6" actId="1076"/>
          <ac:spMkLst>
            <pc:docMk/>
            <pc:sldMk cId="986210549" sldId="327"/>
            <ac:spMk id="10" creationId="{1AF6A0D7-13E7-34A4-B346-B756ABFFBDB9}"/>
          </ac:spMkLst>
        </pc:spChg>
        <pc:spChg chg="del">
          <ac:chgData name="Silke Gregoritsch" userId="ce7c4aa6-85a2-4ee5-82c4-5cf04de6dc29" providerId="ADAL" clId="{4474334F-B38C-561D-8E42-48A30391BB3F}" dt="2026-05-22T08:41:01.630" v="0" actId="478"/>
          <ac:spMkLst>
            <pc:docMk/>
            <pc:sldMk cId="986210549" sldId="327"/>
            <ac:spMk id="16" creationId="{BF164D96-5CAB-6C0D-BA23-EEEF018AEC45}"/>
          </ac:spMkLst>
        </pc:spChg>
        <pc:spChg chg="add mod">
          <ac:chgData name="Silke Gregoritsch" userId="ce7c4aa6-85a2-4ee5-82c4-5cf04de6dc29" providerId="ADAL" clId="{4474334F-B38C-561D-8E42-48A30391BB3F}" dt="2026-05-22T08:41:32.838" v="6" actId="1076"/>
          <ac:spMkLst>
            <pc:docMk/>
            <pc:sldMk cId="986210549" sldId="327"/>
            <ac:spMk id="18" creationId="{766BE38D-2FC4-521D-1200-741C647F0557}"/>
          </ac:spMkLst>
        </pc:spChg>
        <pc:spChg chg="add mod">
          <ac:chgData name="Silke Gregoritsch" userId="ce7c4aa6-85a2-4ee5-82c4-5cf04de6dc29" providerId="ADAL" clId="{4474334F-B38C-561D-8E42-48A30391BB3F}" dt="2026-05-22T08:41:32.838" v="6" actId="1076"/>
          <ac:spMkLst>
            <pc:docMk/>
            <pc:sldMk cId="986210549" sldId="327"/>
            <ac:spMk id="21" creationId="{D3BD955B-5780-8E96-E382-99EEF9B6D283}"/>
          </ac:spMkLst>
        </pc:spChg>
        <pc:spChg chg="add mod">
          <ac:chgData name="Silke Gregoritsch" userId="ce7c4aa6-85a2-4ee5-82c4-5cf04de6dc29" providerId="ADAL" clId="{4474334F-B38C-561D-8E42-48A30391BB3F}" dt="2026-05-22T08:41:32.838" v="6" actId="1076"/>
          <ac:spMkLst>
            <pc:docMk/>
            <pc:sldMk cId="986210549" sldId="327"/>
            <ac:spMk id="23" creationId="{EB8B6553-1730-CAE9-83CC-BA702282140B}"/>
          </ac:spMkLst>
        </pc:spChg>
        <pc:spChg chg="add mod">
          <ac:chgData name="Silke Gregoritsch" userId="ce7c4aa6-85a2-4ee5-82c4-5cf04de6dc29" providerId="ADAL" clId="{4474334F-B38C-561D-8E42-48A30391BB3F}" dt="2026-05-22T08:41:32.838" v="6" actId="1076"/>
          <ac:spMkLst>
            <pc:docMk/>
            <pc:sldMk cId="986210549" sldId="327"/>
            <ac:spMk id="25" creationId="{DBC357BD-DA64-7CA1-6AF1-917E536F658D}"/>
          </ac:spMkLst>
        </pc:spChg>
        <pc:spChg chg="add mod">
          <ac:chgData name="Silke Gregoritsch" userId="ce7c4aa6-85a2-4ee5-82c4-5cf04de6dc29" providerId="ADAL" clId="{4474334F-B38C-561D-8E42-48A30391BB3F}" dt="2026-05-22T08:41:32.838" v="6" actId="1076"/>
          <ac:spMkLst>
            <pc:docMk/>
            <pc:sldMk cId="986210549" sldId="327"/>
            <ac:spMk id="32" creationId="{BCE26F1A-2F0F-9FFE-EACD-3FCF2FBCD488}"/>
          </ac:spMkLst>
        </pc:spChg>
        <pc:spChg chg="add mod">
          <ac:chgData name="Silke Gregoritsch" userId="ce7c4aa6-85a2-4ee5-82c4-5cf04de6dc29" providerId="ADAL" clId="{4474334F-B38C-561D-8E42-48A30391BB3F}" dt="2026-05-22T08:41:32.838" v="6" actId="1076"/>
          <ac:spMkLst>
            <pc:docMk/>
            <pc:sldMk cId="986210549" sldId="327"/>
            <ac:spMk id="35" creationId="{E9690899-555B-1230-7827-E7817C970654}"/>
          </ac:spMkLst>
        </pc:spChg>
        <pc:spChg chg="add mod">
          <ac:chgData name="Silke Gregoritsch" userId="ce7c4aa6-85a2-4ee5-82c4-5cf04de6dc29" providerId="ADAL" clId="{4474334F-B38C-561D-8E42-48A30391BB3F}" dt="2026-05-22T08:41:32.838" v="6" actId="1076"/>
          <ac:spMkLst>
            <pc:docMk/>
            <pc:sldMk cId="986210549" sldId="327"/>
            <ac:spMk id="36" creationId="{99A436D2-A3EB-68C9-3BFE-C96A29EBFDC4}"/>
          </ac:spMkLst>
        </pc:spChg>
        <pc:spChg chg="add mod">
          <ac:chgData name="Silke Gregoritsch" userId="ce7c4aa6-85a2-4ee5-82c4-5cf04de6dc29" providerId="ADAL" clId="{4474334F-B38C-561D-8E42-48A30391BB3F}" dt="2026-05-22T08:41:32.838" v="6" actId="1076"/>
          <ac:spMkLst>
            <pc:docMk/>
            <pc:sldMk cId="986210549" sldId="327"/>
            <ac:spMk id="41" creationId="{21C3E157-1C4E-5535-2D4B-000EC5745A24}"/>
          </ac:spMkLst>
        </pc:spChg>
        <pc:spChg chg="add mod">
          <ac:chgData name="Silke Gregoritsch" userId="ce7c4aa6-85a2-4ee5-82c4-5cf04de6dc29" providerId="ADAL" clId="{4474334F-B38C-561D-8E42-48A30391BB3F}" dt="2026-05-22T08:41:32.838" v="6" actId="1076"/>
          <ac:spMkLst>
            <pc:docMk/>
            <pc:sldMk cId="986210549" sldId="327"/>
            <ac:spMk id="42" creationId="{C2E26D4D-F69F-C4E9-2C69-64FD149F12FE}"/>
          </ac:spMkLst>
        </pc:spChg>
        <pc:spChg chg="mod">
          <ac:chgData name="Silke Gregoritsch" userId="ce7c4aa6-85a2-4ee5-82c4-5cf04de6dc29" providerId="ADAL" clId="{4474334F-B38C-561D-8E42-48A30391BB3F}" dt="2026-05-22T08:41:41.494" v="9" actId="1076"/>
          <ac:spMkLst>
            <pc:docMk/>
            <pc:sldMk cId="986210549" sldId="327"/>
            <ac:spMk id="43" creationId="{2F46D786-C2CE-294F-2C4C-E20428003AB1}"/>
          </ac:spMkLst>
        </pc:spChg>
      </pc:sldChg>
      <pc:sldChg chg="del">
        <pc:chgData name="Silke Gregoritsch" userId="ce7c4aa6-85a2-4ee5-82c4-5cf04de6dc29" providerId="ADAL" clId="{4474334F-B38C-561D-8E42-48A30391BB3F}" dt="2026-05-22T08:41:15.712" v="4" actId="2696"/>
        <pc:sldMkLst>
          <pc:docMk/>
          <pc:sldMk cId="3748245889" sldId="328"/>
        </pc:sldMkLst>
      </pc:sldChg>
      <pc:sldChg chg="del">
        <pc:chgData name="Silke Gregoritsch" userId="ce7c4aa6-85a2-4ee5-82c4-5cf04de6dc29" providerId="ADAL" clId="{4474334F-B38C-561D-8E42-48A30391BB3F}" dt="2026-05-22T08:41:15.712" v="4" actId="2696"/>
        <pc:sldMkLst>
          <pc:docMk/>
          <pc:sldMk cId="3111456444" sldId="329"/>
        </pc:sldMkLst>
      </pc:sldChg>
      <pc:sldChg chg="addSp delSp modSp mod">
        <pc:chgData name="Silke Gregoritsch" userId="ce7c4aa6-85a2-4ee5-82c4-5cf04de6dc29" providerId="ADAL" clId="{4474334F-B38C-561D-8E42-48A30391BB3F}" dt="2026-05-22T13:54:17.314" v="239" actId="1038"/>
        <pc:sldMkLst>
          <pc:docMk/>
          <pc:sldMk cId="3718020074" sldId="330"/>
        </pc:sldMkLst>
        <pc:spChg chg="del">
          <ac:chgData name="Silke Gregoritsch" userId="ce7c4aa6-85a2-4ee5-82c4-5cf04de6dc29" providerId="ADAL" clId="{4474334F-B38C-561D-8E42-48A30391BB3F}" dt="2026-05-22T08:41:52.186" v="11" actId="478"/>
          <ac:spMkLst>
            <pc:docMk/>
            <pc:sldMk cId="3718020074" sldId="330"/>
            <ac:spMk id="4" creationId="{A0C33AA8-C6AA-C086-B90D-9B9495FC1A47}"/>
          </ac:spMkLst>
        </pc:spChg>
        <pc:spChg chg="del">
          <ac:chgData name="Silke Gregoritsch" userId="ce7c4aa6-85a2-4ee5-82c4-5cf04de6dc29" providerId="ADAL" clId="{4474334F-B38C-561D-8E42-48A30391BB3F}" dt="2026-05-22T08:42:07.282" v="14" actId="478"/>
          <ac:spMkLst>
            <pc:docMk/>
            <pc:sldMk cId="3718020074" sldId="330"/>
            <ac:spMk id="6" creationId="{4A83CFE3-23C7-C0E9-A271-8352794A6EBA}"/>
          </ac:spMkLst>
        </pc:spChg>
        <pc:spChg chg="mod">
          <ac:chgData name="Silke Gregoritsch" userId="ce7c4aa6-85a2-4ee5-82c4-5cf04de6dc29" providerId="ADAL" clId="{4474334F-B38C-561D-8E42-48A30391BB3F}" dt="2026-05-22T08:56:19.145" v="25" actId="20577"/>
          <ac:spMkLst>
            <pc:docMk/>
            <pc:sldMk cId="3718020074" sldId="330"/>
            <ac:spMk id="7" creationId="{06E2A848-B028-3E12-9826-0B787699A9CE}"/>
          </ac:spMkLst>
        </pc:spChg>
        <pc:spChg chg="add mod">
          <ac:chgData name="Silke Gregoritsch" userId="ce7c4aa6-85a2-4ee5-82c4-5cf04de6dc29" providerId="ADAL" clId="{4474334F-B38C-561D-8E42-48A30391BB3F}" dt="2026-05-22T13:53:16.676" v="118" actId="20577"/>
          <ac:spMkLst>
            <pc:docMk/>
            <pc:sldMk cId="3718020074" sldId="330"/>
            <ac:spMk id="10" creationId="{737C74DD-3CF2-4F93-3341-C839C844D3C2}"/>
          </ac:spMkLst>
        </pc:spChg>
        <pc:spChg chg="del">
          <ac:chgData name="Silke Gregoritsch" userId="ce7c4aa6-85a2-4ee5-82c4-5cf04de6dc29" providerId="ADAL" clId="{4474334F-B38C-561D-8E42-48A30391BB3F}" dt="2026-05-22T08:41:50.712" v="10" actId="478"/>
          <ac:spMkLst>
            <pc:docMk/>
            <pc:sldMk cId="3718020074" sldId="330"/>
            <ac:spMk id="16" creationId="{87025951-566E-E627-5ACE-EEB9EFDA7C33}"/>
          </ac:spMkLst>
        </pc:spChg>
        <pc:spChg chg="add mod">
          <ac:chgData name="Silke Gregoritsch" userId="ce7c4aa6-85a2-4ee5-82c4-5cf04de6dc29" providerId="ADAL" clId="{4474334F-B38C-561D-8E42-48A30391BB3F}" dt="2026-05-22T13:54:17.314" v="239" actId="1038"/>
          <ac:spMkLst>
            <pc:docMk/>
            <pc:sldMk cId="3718020074" sldId="330"/>
            <ac:spMk id="25" creationId="{CE56D3DA-FD80-8F3D-CE34-30176A1BD15A}"/>
          </ac:spMkLst>
        </pc:spChg>
        <pc:spChg chg="add mod">
          <ac:chgData name="Silke Gregoritsch" userId="ce7c4aa6-85a2-4ee5-82c4-5cf04de6dc29" providerId="ADAL" clId="{4474334F-B38C-561D-8E42-48A30391BB3F}" dt="2026-05-22T13:54:17.314" v="239" actId="1038"/>
          <ac:spMkLst>
            <pc:docMk/>
            <pc:sldMk cId="3718020074" sldId="330"/>
            <ac:spMk id="26" creationId="{9C073E6E-5450-FED4-FFC9-32A08A155735}"/>
          </ac:spMkLst>
        </pc:spChg>
        <pc:graphicFrameChg chg="add mod">
          <ac:chgData name="Silke Gregoritsch" userId="ce7c4aa6-85a2-4ee5-82c4-5cf04de6dc29" providerId="ADAL" clId="{4474334F-B38C-561D-8E42-48A30391BB3F}" dt="2026-05-22T13:48:36.710" v="34"/>
          <ac:graphicFrameMkLst>
            <pc:docMk/>
            <pc:sldMk cId="3718020074" sldId="330"/>
            <ac:graphicFrameMk id="23" creationId="{B9EA8FB5-3D16-4BF7-AE1A-38F5C0D6C4A1}"/>
          </ac:graphicFrameMkLst>
        </pc:graphicFrameChg>
        <pc:picChg chg="add del mod">
          <ac:chgData name="Silke Gregoritsch" userId="ce7c4aa6-85a2-4ee5-82c4-5cf04de6dc29" providerId="ADAL" clId="{4474334F-B38C-561D-8E42-48A30391BB3F}" dt="2026-05-22T08:42:08.413" v="15" actId="478"/>
          <ac:picMkLst>
            <pc:docMk/>
            <pc:sldMk cId="3718020074" sldId="330"/>
            <ac:picMk id="9" creationId="{3498058C-33B0-52D3-8F4B-70690DC8FEF0}"/>
          </ac:picMkLst>
        </pc:picChg>
        <pc:picChg chg="add del mod">
          <ac:chgData name="Silke Gregoritsch" userId="ce7c4aa6-85a2-4ee5-82c4-5cf04de6dc29" providerId="ADAL" clId="{4474334F-B38C-561D-8E42-48A30391BB3F}" dt="2026-05-22T08:42:09.458" v="16" actId="478"/>
          <ac:picMkLst>
            <pc:docMk/>
            <pc:sldMk cId="3718020074" sldId="330"/>
            <ac:picMk id="17" creationId="{32A3570F-6584-71EA-A009-391432CB35EA}"/>
          </ac:picMkLst>
        </pc:picChg>
        <pc:picChg chg="add mod">
          <ac:chgData name="Silke Gregoritsch" userId="ce7c4aa6-85a2-4ee5-82c4-5cf04de6dc29" providerId="ADAL" clId="{4474334F-B38C-561D-8E42-48A30391BB3F}" dt="2026-05-22T08:42:23.682" v="20" actId="1076"/>
          <ac:picMkLst>
            <pc:docMk/>
            <pc:sldMk cId="3718020074" sldId="330"/>
            <ac:picMk id="18" creationId="{3B99AF27-7F95-CBF5-DCB8-E1FC44701160}"/>
          </ac:picMkLst>
        </pc:picChg>
        <pc:picChg chg="add mod">
          <ac:chgData name="Silke Gregoritsch" userId="ce7c4aa6-85a2-4ee5-82c4-5cf04de6dc29" providerId="ADAL" clId="{4474334F-B38C-561D-8E42-48A30391BB3F}" dt="2026-05-22T08:42:20.300" v="19" actId="14100"/>
          <ac:picMkLst>
            <pc:docMk/>
            <pc:sldMk cId="3718020074" sldId="330"/>
            <ac:picMk id="19" creationId="{2D2BC9B0-6660-CB0E-7C7D-056E4504FAAB}"/>
          </ac:picMkLst>
        </pc:picChg>
        <pc:picChg chg="add del mod">
          <ac:chgData name="Silke Gregoritsch" userId="ce7c4aa6-85a2-4ee5-82c4-5cf04de6dc29" providerId="ADAL" clId="{4474334F-B38C-561D-8E42-48A30391BB3F}" dt="2026-05-22T13:49:14.959" v="42" actId="478"/>
          <ac:picMkLst>
            <pc:docMk/>
            <pc:sldMk cId="3718020074" sldId="330"/>
            <ac:picMk id="21" creationId="{D12CBD83-B5F4-F310-FB86-F3FE2AB8557D}"/>
          </ac:picMkLst>
        </pc:picChg>
        <pc:picChg chg="add mod modCrop">
          <ac:chgData name="Silke Gregoritsch" userId="ce7c4aa6-85a2-4ee5-82c4-5cf04de6dc29" providerId="ADAL" clId="{4474334F-B38C-561D-8E42-48A30391BB3F}" dt="2026-05-22T13:53:45.883" v="136" actId="1076"/>
          <ac:picMkLst>
            <pc:docMk/>
            <pc:sldMk cId="3718020074" sldId="330"/>
            <ac:picMk id="24" creationId="{A0DCE15B-F0B8-760D-6406-D8C6311FA6D9}"/>
          </ac:picMkLst>
        </pc:picChg>
      </pc:sldChg>
      <pc:sldChg chg="addSp delSp modSp mod">
        <pc:chgData name="Silke Gregoritsch" userId="ce7c4aa6-85a2-4ee5-82c4-5cf04de6dc29" providerId="ADAL" clId="{4474334F-B38C-561D-8E42-48A30391BB3F}" dt="2026-05-22T14:02:35.728" v="241"/>
        <pc:sldMkLst>
          <pc:docMk/>
          <pc:sldMk cId="1918866216" sldId="331"/>
        </pc:sldMkLst>
        <pc:spChg chg="mod">
          <ac:chgData name="Silke Gregoritsch" userId="ce7c4aa6-85a2-4ee5-82c4-5cf04de6dc29" providerId="ADAL" clId="{4474334F-B38C-561D-8E42-48A30391BB3F}" dt="2026-05-22T08:56:23.500" v="26" actId="20577"/>
          <ac:spMkLst>
            <pc:docMk/>
            <pc:sldMk cId="1918866216" sldId="331"/>
            <ac:spMk id="7" creationId="{D00CC8D5-AA26-BB47-6E0B-0D13AAA4EF7B}"/>
          </ac:spMkLst>
        </pc:spChg>
        <pc:picChg chg="add del mod">
          <ac:chgData name="Silke Gregoritsch" userId="ce7c4aa6-85a2-4ee5-82c4-5cf04de6dc29" providerId="ADAL" clId="{4474334F-B38C-561D-8E42-48A30391BB3F}" dt="2026-05-22T14:02:35.261" v="240" actId="478"/>
          <ac:picMkLst>
            <pc:docMk/>
            <pc:sldMk cId="1918866216" sldId="331"/>
            <ac:picMk id="2" creationId="{BD53AA39-F36B-85FE-0BD1-87D8C6C719FA}"/>
          </ac:picMkLst>
        </pc:picChg>
        <pc:picChg chg="add mod">
          <ac:chgData name="Silke Gregoritsch" userId="ce7c4aa6-85a2-4ee5-82c4-5cf04de6dc29" providerId="ADAL" clId="{4474334F-B38C-561D-8E42-48A30391BB3F}" dt="2026-05-22T14:02:35.728" v="241"/>
          <ac:picMkLst>
            <pc:docMk/>
            <pc:sldMk cId="1918866216" sldId="331"/>
            <ac:picMk id="6" creationId="{41760AF9-96EE-CDDF-2390-882D88E532A7}"/>
          </ac:picMkLst>
        </pc:picChg>
        <pc:picChg chg="del">
          <ac:chgData name="Silke Gregoritsch" userId="ce7c4aa6-85a2-4ee5-82c4-5cf04de6dc29" providerId="ADAL" clId="{4474334F-B38C-561D-8E42-48A30391BB3F}" dt="2026-05-22T13:47:15.694" v="30" actId="478"/>
          <ac:picMkLst>
            <pc:docMk/>
            <pc:sldMk cId="1918866216" sldId="331"/>
            <ac:picMk id="17" creationId="{DAB086B4-0B08-394D-F5D8-EB5BB2195980}"/>
          </ac:picMkLst>
        </pc:picChg>
      </pc:sldChg>
      <pc:sldChg chg="modSp mod">
        <pc:chgData name="Silke Gregoritsch" userId="ce7c4aa6-85a2-4ee5-82c4-5cf04de6dc29" providerId="ADAL" clId="{4474334F-B38C-561D-8E42-48A30391BB3F}" dt="2026-05-22T08:56:27.198" v="27" actId="20577"/>
        <pc:sldMkLst>
          <pc:docMk/>
          <pc:sldMk cId="2088169234" sldId="334"/>
        </pc:sldMkLst>
        <pc:spChg chg="mod">
          <ac:chgData name="Silke Gregoritsch" userId="ce7c4aa6-85a2-4ee5-82c4-5cf04de6dc29" providerId="ADAL" clId="{4474334F-B38C-561D-8E42-48A30391BB3F}" dt="2026-05-22T08:56:27.198" v="27" actId="20577"/>
          <ac:spMkLst>
            <pc:docMk/>
            <pc:sldMk cId="2088169234" sldId="334"/>
            <ac:spMk id="7" creationId="{FCAAEA06-D8F8-CEA1-C28F-C574A43A57F9}"/>
          </ac:spMkLst>
        </pc:spChg>
      </pc:sldChg>
      <pc:sldChg chg="modSp mod">
        <pc:chgData name="Silke Gregoritsch" userId="ce7c4aa6-85a2-4ee5-82c4-5cf04de6dc29" providerId="ADAL" clId="{4474334F-B38C-561D-8E42-48A30391BB3F}" dt="2026-05-22T08:56:30.989" v="28" actId="20577"/>
        <pc:sldMkLst>
          <pc:docMk/>
          <pc:sldMk cId="2602913022" sldId="337"/>
        </pc:sldMkLst>
        <pc:spChg chg="mod">
          <ac:chgData name="Silke Gregoritsch" userId="ce7c4aa6-85a2-4ee5-82c4-5cf04de6dc29" providerId="ADAL" clId="{4474334F-B38C-561D-8E42-48A30391BB3F}" dt="2026-05-22T08:56:30.989" v="28" actId="20577"/>
          <ac:spMkLst>
            <pc:docMk/>
            <pc:sldMk cId="2602913022" sldId="337"/>
            <ac:spMk id="7" creationId="{F74A21BB-CC48-0E15-2CF9-D35F146300E9}"/>
          </ac:spMkLst>
        </pc:spChg>
      </pc:sldChg>
      <pc:sldChg chg="modSp mod">
        <pc:chgData name="Silke Gregoritsch" userId="ce7c4aa6-85a2-4ee5-82c4-5cf04de6dc29" providerId="ADAL" clId="{4474334F-B38C-561D-8E42-48A30391BB3F}" dt="2026-05-22T08:56:34.493" v="29" actId="20577"/>
        <pc:sldMkLst>
          <pc:docMk/>
          <pc:sldMk cId="1674516737" sldId="340"/>
        </pc:sldMkLst>
        <pc:spChg chg="mod">
          <ac:chgData name="Silke Gregoritsch" userId="ce7c4aa6-85a2-4ee5-82c4-5cf04de6dc29" providerId="ADAL" clId="{4474334F-B38C-561D-8E42-48A30391BB3F}" dt="2026-05-22T08:56:34.493" v="29" actId="20577"/>
          <ac:spMkLst>
            <pc:docMk/>
            <pc:sldMk cId="1674516737" sldId="340"/>
            <ac:spMk id="7" creationId="{24F008BF-4831-A594-B7C6-719066914AE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9DC368-5654-41DA-B016-7E51ACDFF796}" type="datetimeFigureOut">
              <a:rPr lang="de-AT" smtClean="0"/>
              <a:t>22.05.26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BEEEE3-BF17-4276-848F-576A54C9E7D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5440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BEEEE3-BF17-4276-848F-576A54C9E7DD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59567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1CEE79-46A7-5CE7-5FA2-C8E9832930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EC1CE335-DEB6-B7CD-6327-322AB3105F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81466A4-21F8-4E9D-01E2-5FF0E39B6E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C8E559E-AFD9-3532-74F6-C6EB5BCC39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BEEEE3-BF17-4276-848F-576A54C9E7DD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62411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6FA4FE-E726-EADC-363C-EC8062D340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73AC738-73B7-065C-28D9-D597A0A31E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7575285-72C2-B961-009E-C83425E3AE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88064E4-F791-2316-BC35-35049F324A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BEEEE3-BF17-4276-848F-576A54C9E7DD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86422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F6D8D6-8A74-EB3B-0D4F-4DF3B8BE0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7DBD3EB4-7F38-695A-38F2-AFCB5C3846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1FBA86F-B5F2-8370-A766-62CB1E8BDD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18AF66B-74B6-0A40-D278-C86472B037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BEEEE3-BF17-4276-848F-576A54C9E7DD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42124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101F70-06E1-9BF8-2EB9-7CFD873A21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A68C786D-D0D7-167C-7C3A-5D51A1A731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FB60ED4A-E587-D3E7-CE12-76508E2E13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2609A2A-1879-0344-2CAD-0CA8DCAFB3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BEEEE3-BF17-4276-848F-576A54C9E7DD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61320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36D33B-1788-13DB-7BD4-74DFBF0DFF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72AC15C-F9A0-92DB-94F3-A7C453F3FD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727FEAA2-75C3-4B5B-F6A4-599B0778E5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EB854C4-6637-8F89-2F68-6B4C39DAF7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BEEEE3-BF17-4276-848F-576A54C9E7DD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10414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801F1C-530D-EE8D-4004-4C2DA423E1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89E3ACD-3397-3D46-B679-7AB00A2487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CA9A020E-CF8A-3F3B-E018-BC9E5D5863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4C7A5DF-5462-6A21-ADA4-B724BA1DCE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BEEEE3-BF17-4276-848F-576A54C9E7DD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066392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34B5F1-6A26-4193-B0A7-574FDEEDA9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D27021F-8A91-C708-0DCE-CAD4E1133F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D47E5F04-F941-D511-4CA9-32780F1DB7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18C1005-DEE1-EE02-6D62-353AC51CE2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BEEEE3-BF17-4276-848F-576A54C9E7DD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19329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781517-18F0-3AFE-FF29-A95C5CAAB9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E290D53-1A21-F2FC-FDEF-7BA7C3A813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A23A787-11CC-4CE8-EFBE-A055AEDD1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273F8-D23A-4FDC-BD7B-AFC8224D318A}" type="datetime1">
              <a:rPr lang="de-AT" smtClean="0"/>
              <a:t>22.05.26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F398B56-7050-7BE5-EDA3-8ED9D8456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34739ED-835D-5AA1-C5A2-7B9C8B4D1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9D548-8ED7-4934-B45B-18215AF0CA7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88755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B47E95-4902-F81B-3FD3-364BB870A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59EF964-991F-5570-54F4-D339DC9E9F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16BB9B6-59E3-8922-BF5F-39C296824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41FA-9740-448D-A1A9-060CD11DF815}" type="datetime1">
              <a:rPr lang="de-AT" smtClean="0"/>
              <a:t>22.05.26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9EA852-D473-DB38-10D5-E99A7FBCD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000DED2-B26F-F88A-2660-FF36C8AE7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9D548-8ED7-4934-B45B-18215AF0CA7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92366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23D4548C-1A0A-F317-8C26-C2D347C98A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3EF32CA-21A4-F9B1-ACEA-D75F1561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ADCEE39-BC90-D9E0-5F70-6A1346695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1CA25-BFCA-4584-85F0-CB02DECB2014}" type="datetime1">
              <a:rPr lang="de-AT" smtClean="0"/>
              <a:t>22.05.26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1491B1D-6BD4-ECF8-E170-7DE14C6D2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B43928E-2E62-F381-4B35-3C7554280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9D548-8ED7-4934-B45B-18215AF0CA7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43505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351DC1-A8AF-0DC6-5B3A-1DB1B62FA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F197D0-505E-D111-6A5C-402D9F292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30E2ED7-E545-818F-EB30-79CAF926D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7F7E0-1699-41D0-90FA-93A823A90869}" type="datetime1">
              <a:rPr lang="de-AT" smtClean="0"/>
              <a:t>22.05.26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286D21B-CEBA-13F6-3CFB-7ACAEC8FA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9FBF0AB-F53B-3C6C-287A-56E88ADA5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9D548-8ED7-4934-B45B-18215AF0CA7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87974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56CC68-9C34-98E4-3F64-6C6F85C80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70C183A-A443-6922-08F0-81B7565DD6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97D147-A492-D765-F1C5-E7A286381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049E-FC99-4345-91C0-78E35E2931E9}" type="datetime1">
              <a:rPr lang="de-AT" smtClean="0"/>
              <a:t>22.05.26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171B21A-3D6E-E081-1AC4-2D13166C0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00DC3A6-DF3B-99D2-7125-7D1E3AB6F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9D548-8ED7-4934-B45B-18215AF0CA7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77070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E95A3E-CFA1-B6F8-C90D-17AE16BE9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76E96A1-9D53-CA0E-F0D3-5DA4AB21F3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93A4CEF-99DD-1155-06A4-F1F8A6D209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92487D2-5938-20C7-CEE9-5296B0DA8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C831-3A2A-4B23-84F0-2BDD74278FCF}" type="datetime1">
              <a:rPr lang="de-AT" smtClean="0"/>
              <a:t>22.05.26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535E451-A3E8-1BEF-2DF3-5559B832B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83475BE-73FD-75E9-16B9-B93B3B5EC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9D548-8ED7-4934-B45B-18215AF0CA7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58332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5FD902-9F19-4B41-948B-583C28FB9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2CD6BBD-5CCE-94A2-CC27-19BA84ABDE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E0C6005-2A0C-A5FE-ED14-95A8E75A89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9B9EEFA-A5A2-1A5F-4124-7A65DBE514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BB24020-9410-E569-7411-8DCF178415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82B16B0-99D2-47B6-CC87-269849678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993E-454C-47EA-AD79-81BA68F22F14}" type="datetime1">
              <a:rPr lang="de-AT" smtClean="0"/>
              <a:t>22.05.26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6E16399-0637-8D9C-EC90-D2D2DF475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9C6B146-5A80-FC20-A53C-51519CE95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9D548-8ED7-4934-B45B-18215AF0CA7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59337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D00BAF-2AA7-0753-59D6-C8BC96C45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B51223E-8C55-B2B9-80AC-8F6C471EF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14AD1-66D3-4372-90DA-B4278F4271A2}" type="datetime1">
              <a:rPr lang="de-AT" smtClean="0"/>
              <a:t>22.05.26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50DAA0C-653D-A77A-7108-97AB091B4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0EA450F-42A3-1F72-A173-AA1F85E7D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9D548-8ED7-4934-B45B-18215AF0CA7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84605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3FA538-384E-DC6D-DFD3-2E5AD2FAF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CBCCE-1413-4A81-8B6F-2B502F81AFC4}" type="datetime1">
              <a:rPr lang="de-AT" smtClean="0"/>
              <a:t>22.05.26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E6F8442-E670-7DF8-0D4A-4183230E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E0DB6CA-7674-D5E8-C1A1-657610D5D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9D548-8ED7-4934-B45B-18215AF0CA7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15811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364B88-2C3C-BF65-E9F3-C7CDEAC33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C4C756A-AD4C-2175-A821-513951B5D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8E59417-7F0A-249C-C993-3F095FF6BF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7004984-33F3-A2C1-0769-8622CF85A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2912-AE53-4B66-872C-4524F6867578}" type="datetime1">
              <a:rPr lang="de-AT" smtClean="0"/>
              <a:t>22.05.26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C04AF73-BAF4-B4C5-8C73-C85A26A29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28BF2CF-6872-EBA7-2199-C8F8A385E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9D548-8ED7-4934-B45B-18215AF0CA7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19107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768BC1-9FD2-172A-CFB2-0FAA079CB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197EE1F-973C-843A-31C9-92C74562DF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8CA22BB-F9FE-1F77-CF3B-4DF2227AD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610452C-443C-2FF7-DA42-A95302D3B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A90F-D1E9-4831-B779-98FB1B7AF9AF}" type="datetime1">
              <a:rPr lang="de-AT" smtClean="0"/>
              <a:t>22.05.26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B46C5EF-8B7F-0A52-D83C-9B8B17994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F01D7C3-AFDA-8826-0170-99A966663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9D548-8ED7-4934-B45B-18215AF0CA7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24302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6AEF7F3-E0C4-CB2B-D859-979592247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6CDC3F4-AA66-A91F-39F5-75E210FF4B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B37D87F-669F-36F7-983C-2B06DD3FEE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5CA14B-7694-4F07-869A-CE8EB176BC98}" type="datetime1">
              <a:rPr lang="de-AT" smtClean="0"/>
              <a:t>22.05.26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93B7E8B-8EF6-43FD-443E-C813B10838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6DAEFA8-389A-3168-AEE9-04C5404A64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de-AT" dirty="0"/>
              <a:t>Seite </a:t>
            </a:r>
            <a:fld id="{3559D548-8ED7-4934-B45B-18215AF0CA79}" type="slidenum">
              <a:rPr lang="de-AT" smtClean="0"/>
              <a:pPr/>
              <a:t>‹Nr.›</a:t>
            </a:fld>
            <a:endParaRPr lang="de-AT" sz="1050" dirty="0"/>
          </a:p>
        </p:txBody>
      </p:sp>
    </p:spTree>
    <p:extLst>
      <p:ext uri="{BB962C8B-B14F-4D97-AF65-F5344CB8AC3E}">
        <p14:creationId xmlns:p14="http://schemas.microsoft.com/office/powerpoint/2010/main" val="1404681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1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1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2.svg"/><Relationship Id="rId9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86942AE0-1494-8D27-165F-09C6BA7469F7}"/>
              </a:ext>
            </a:extLst>
          </p:cNvPr>
          <p:cNvSpPr txBox="1"/>
          <p:nvPr/>
        </p:nvSpPr>
        <p:spPr>
          <a:xfrm>
            <a:off x="179016" y="6350150"/>
            <a:ext cx="939666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>
                <a:latin typeface="Century Gothic" panose="020B0502020202020204" pitchFamily="34" charset="0"/>
              </a:rPr>
              <a:t>Wohnbauprojekte in der Pipeline Wien 28.05.2026</a:t>
            </a:r>
          </a:p>
          <a:p>
            <a:r>
              <a:rPr lang="de-DE" sz="1050" dirty="0">
                <a:latin typeface="Century Gothic" panose="020B0502020202020204" pitchFamily="34" charset="0"/>
              </a:rPr>
              <a:t>WK Wien, Fachgruppe Immobilien- und Vermögenstreuhänder, GBV Wien und Exploreal GmbH</a:t>
            </a:r>
            <a:endParaRPr lang="de-AT" sz="1050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DFE1BCCF-0738-7512-3C9A-50BA050AD4DA}"/>
              </a:ext>
            </a:extLst>
          </p:cNvPr>
          <p:cNvSpPr/>
          <p:nvPr/>
        </p:nvSpPr>
        <p:spPr>
          <a:xfrm>
            <a:off x="179016" y="246240"/>
            <a:ext cx="4085074" cy="86207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AAA48DF-4FB0-C8C1-83CA-70571F2D4565}"/>
              </a:ext>
            </a:extLst>
          </p:cNvPr>
          <p:cNvSpPr txBox="1"/>
          <p:nvPr/>
        </p:nvSpPr>
        <p:spPr>
          <a:xfrm>
            <a:off x="233967" y="251928"/>
            <a:ext cx="42985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Wohnbauprojekte </a:t>
            </a:r>
          </a:p>
          <a:p>
            <a:r>
              <a:rPr lang="de-DE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in der Pipeline: Wien</a:t>
            </a:r>
            <a:b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502BB134-5121-5B6B-9827-3064434ECFDA}"/>
              </a:ext>
            </a:extLst>
          </p:cNvPr>
          <p:cNvSpPr/>
          <p:nvPr/>
        </p:nvSpPr>
        <p:spPr>
          <a:xfrm>
            <a:off x="4261950" y="246239"/>
            <a:ext cx="7641793" cy="86207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20" name="Rechtwinkliges Dreieck 19">
            <a:extLst>
              <a:ext uri="{FF2B5EF4-FFF2-40B4-BE49-F238E27FC236}">
                <a16:creationId xmlns:a16="http://schemas.microsoft.com/office/drawing/2014/main" id="{5A0B003C-D00C-22DB-8F3D-B9FD5C65AE02}"/>
              </a:ext>
            </a:extLst>
          </p:cNvPr>
          <p:cNvSpPr/>
          <p:nvPr/>
        </p:nvSpPr>
        <p:spPr>
          <a:xfrm rot="5400000">
            <a:off x="4796030" y="-287843"/>
            <a:ext cx="854771" cy="1922933"/>
          </a:xfrm>
          <a:prstGeom prst="rt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9E535D35-7B4C-5787-9686-94A0A9747A9A}"/>
              </a:ext>
            </a:extLst>
          </p:cNvPr>
          <p:cNvCxnSpPr>
            <a:cxnSpLocks/>
          </p:cNvCxnSpPr>
          <p:nvPr/>
        </p:nvCxnSpPr>
        <p:spPr>
          <a:xfrm>
            <a:off x="179016" y="6342845"/>
            <a:ext cx="1177901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E76EC373-E24D-8F8B-D3C8-FAFB6654B03B}"/>
              </a:ext>
            </a:extLst>
          </p:cNvPr>
          <p:cNvSpPr txBox="1"/>
          <p:nvPr/>
        </p:nvSpPr>
        <p:spPr>
          <a:xfrm>
            <a:off x="233306" y="1897297"/>
            <a:ext cx="1172472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latin typeface="Century Gothic" panose="020B0502020202020204" pitchFamily="34" charset="0"/>
              </a:rPr>
              <a:t>PRESSEKONFERENZ</a:t>
            </a:r>
          </a:p>
          <a:p>
            <a:pPr algn="ctr"/>
            <a:r>
              <a:rPr lang="de-DE" sz="3600" dirty="0">
                <a:latin typeface="Century Gothic" panose="020B0502020202020204" pitchFamily="34" charset="0"/>
              </a:rPr>
              <a:t>WOHNBAUPROJEKTE IN DER PIPELINE: WIEN</a:t>
            </a:r>
          </a:p>
          <a:p>
            <a:pPr algn="ctr"/>
            <a:endParaRPr lang="de-DE" sz="2800" dirty="0">
              <a:latin typeface="Century Gothic" panose="020B0502020202020204" pitchFamily="34" charset="0"/>
            </a:endParaRPr>
          </a:p>
          <a:p>
            <a:pPr algn="ctr"/>
            <a:r>
              <a:rPr lang="de-DE" sz="2400" dirty="0">
                <a:latin typeface="Century Gothic" panose="020B0502020202020204" pitchFamily="34" charset="0"/>
              </a:rPr>
              <a:t>WK Wien Fachgruppe Immobilien- und Vermögenstreuhänder</a:t>
            </a:r>
          </a:p>
          <a:p>
            <a:pPr algn="ctr"/>
            <a:r>
              <a:rPr lang="de-DE" sz="2400" dirty="0">
                <a:latin typeface="Century Gothic" panose="020B0502020202020204" pitchFamily="34" charset="0"/>
              </a:rPr>
              <a:t>GBV Landesgruppe Wien </a:t>
            </a:r>
          </a:p>
          <a:p>
            <a:pPr algn="ctr"/>
            <a:r>
              <a:rPr lang="de-DE" sz="2400" dirty="0">
                <a:latin typeface="Century Gothic" panose="020B0502020202020204" pitchFamily="34" charset="0"/>
              </a:rPr>
              <a:t>EXPLOREAL GmbH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83B991C-C1C4-9645-7926-2D1AD50D2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3609" y="6356350"/>
            <a:ext cx="2743200" cy="365125"/>
          </a:xfrm>
        </p:spPr>
        <p:txBody>
          <a:bodyPr/>
          <a:lstStyle/>
          <a:p>
            <a:fld id="{3559D548-8ED7-4934-B45B-18215AF0CA79}" type="slidenum">
              <a:rPr lang="de-AT" smtClean="0"/>
              <a:t>1</a:t>
            </a:fld>
            <a:endParaRPr lang="de-AT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2FE5F43-AE3A-E483-B08F-EFB5CDFA80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666" t="7718" r="64655" b="87903"/>
          <a:stretch>
            <a:fillRect/>
          </a:stretch>
        </p:blipFill>
        <p:spPr>
          <a:xfrm>
            <a:off x="6184882" y="724757"/>
            <a:ext cx="2166823" cy="26022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4687884E-BBF0-D8AC-CF81-CD184B7FB80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7095" t="20537" r="3968" b="74558"/>
          <a:stretch>
            <a:fillRect/>
          </a:stretch>
        </p:blipFill>
        <p:spPr>
          <a:xfrm>
            <a:off x="5885193" y="413063"/>
            <a:ext cx="2864599" cy="603975"/>
          </a:xfrm>
          <a:prstGeom prst="rect">
            <a:avLst/>
          </a:prstGeom>
        </p:spPr>
      </p:pic>
      <p:pic>
        <p:nvPicPr>
          <p:cNvPr id="7" name="Picture 2" descr="Österreichischer Verband Gemeinnütziger Bauvereinigungen ...">
            <a:extLst>
              <a:ext uri="{FF2B5EF4-FFF2-40B4-BE49-F238E27FC236}">
                <a16:creationId xmlns:a16="http://schemas.microsoft.com/office/drawing/2014/main" id="{05751336-8FC5-61AE-2D59-E097E136C8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6" r="19431"/>
          <a:stretch>
            <a:fillRect/>
          </a:stretch>
        </p:blipFill>
        <p:spPr bwMode="auto">
          <a:xfrm>
            <a:off x="8873412" y="303635"/>
            <a:ext cx="765110" cy="75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ahmenvereinbarung">
            <a:extLst>
              <a:ext uri="{FF2B5EF4-FFF2-40B4-BE49-F238E27FC236}">
                <a16:creationId xmlns:a16="http://schemas.microsoft.com/office/drawing/2014/main" id="{6C6B395E-34C4-9029-2AEA-FF01DA455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723" y="363539"/>
            <a:ext cx="1922933" cy="64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685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13103E-52FC-A014-7C88-0B6BBB2619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4D041FD2-6BC3-F1BA-30B2-532D5BB5653B}"/>
              </a:ext>
            </a:extLst>
          </p:cNvPr>
          <p:cNvSpPr/>
          <p:nvPr/>
        </p:nvSpPr>
        <p:spPr>
          <a:xfrm>
            <a:off x="179016" y="246240"/>
            <a:ext cx="4085074" cy="86207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76BA8D4-37E4-0536-7553-7022BFBCBA6C}"/>
              </a:ext>
            </a:extLst>
          </p:cNvPr>
          <p:cNvSpPr txBox="1"/>
          <p:nvPr/>
        </p:nvSpPr>
        <p:spPr>
          <a:xfrm>
            <a:off x="233967" y="251928"/>
            <a:ext cx="42985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Wohnbauprojekte </a:t>
            </a:r>
          </a:p>
          <a:p>
            <a:r>
              <a:rPr lang="de-DE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in der Pipeline: Wien</a:t>
            </a:r>
            <a:b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E6EB0F17-9BE0-8169-721F-B0D0A58B23A6}"/>
              </a:ext>
            </a:extLst>
          </p:cNvPr>
          <p:cNvSpPr/>
          <p:nvPr/>
        </p:nvSpPr>
        <p:spPr>
          <a:xfrm>
            <a:off x="4261950" y="246239"/>
            <a:ext cx="7641793" cy="86207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20" name="Rechtwinkliges Dreieck 19">
            <a:extLst>
              <a:ext uri="{FF2B5EF4-FFF2-40B4-BE49-F238E27FC236}">
                <a16:creationId xmlns:a16="http://schemas.microsoft.com/office/drawing/2014/main" id="{CE53194C-211D-C8AC-02D5-2EAE5B555B3D}"/>
              </a:ext>
            </a:extLst>
          </p:cNvPr>
          <p:cNvSpPr/>
          <p:nvPr/>
        </p:nvSpPr>
        <p:spPr>
          <a:xfrm rot="5400000">
            <a:off x="4796030" y="-287843"/>
            <a:ext cx="854771" cy="1922933"/>
          </a:xfrm>
          <a:prstGeom prst="rt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1AF9E7D7-8B41-D547-20E8-9FDE4771B941}"/>
              </a:ext>
            </a:extLst>
          </p:cNvPr>
          <p:cNvCxnSpPr>
            <a:cxnSpLocks/>
          </p:cNvCxnSpPr>
          <p:nvPr/>
        </p:nvCxnSpPr>
        <p:spPr>
          <a:xfrm>
            <a:off x="179016" y="6342845"/>
            <a:ext cx="1177901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933CA27-C831-A69D-DE37-D2826BC75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3609" y="6356350"/>
            <a:ext cx="2743200" cy="365125"/>
          </a:xfrm>
        </p:spPr>
        <p:txBody>
          <a:bodyPr/>
          <a:lstStyle/>
          <a:p>
            <a:fld id="{3559D548-8ED7-4934-B45B-18215AF0CA79}" type="slidenum">
              <a:rPr lang="de-AT" smtClean="0"/>
              <a:t>2</a:t>
            </a:fld>
            <a:endParaRPr lang="de-AT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9823837-CA2F-B820-DA3C-AF17C597231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666" t="7718" r="64655" b="87903"/>
          <a:stretch>
            <a:fillRect/>
          </a:stretch>
        </p:blipFill>
        <p:spPr>
          <a:xfrm>
            <a:off x="6184882" y="724757"/>
            <a:ext cx="2166823" cy="26022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8D2F6CDC-D44B-F461-DA0F-53FC45707692}"/>
              </a:ext>
            </a:extLst>
          </p:cNvPr>
          <p:cNvSpPr txBox="1"/>
          <p:nvPr/>
        </p:nvSpPr>
        <p:spPr>
          <a:xfrm>
            <a:off x="179015" y="1635392"/>
            <a:ext cx="1167619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600" dirty="0">
                <a:latin typeface="Century Gothic" panose="020B0502020202020204" pitchFamily="34" charset="0"/>
              </a:rPr>
              <a:t>01.00	Das „gläserne“ Projekt - Wien</a:t>
            </a:r>
            <a:endParaRPr lang="de-DE" sz="1800" dirty="0">
              <a:latin typeface="Century Gothic" panose="020B0502020202020204" pitchFamily="34" charset="0"/>
            </a:endParaRPr>
          </a:p>
          <a:p>
            <a:r>
              <a:rPr lang="de-DE" sz="1800" dirty="0">
                <a:latin typeface="Century Gothic" panose="020B0502020202020204" pitchFamily="34" charset="0"/>
              </a:rPr>
              <a:t>		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A1920EF-4C82-0988-D816-05021C2C8081}"/>
              </a:ext>
            </a:extLst>
          </p:cNvPr>
          <p:cNvSpPr txBox="1"/>
          <p:nvPr/>
        </p:nvSpPr>
        <p:spPr>
          <a:xfrm>
            <a:off x="2062062" y="2541993"/>
            <a:ext cx="9839985" cy="2154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b="1" u="sng" dirty="0">
                <a:latin typeface="Century Gothic" panose="020B0502020202020204" pitchFamily="34" charset="0"/>
              </a:rPr>
              <a:t>Erhebungszeitraum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Century Gothic" panose="020B0502020202020204" pitchFamily="34" charset="0"/>
              </a:rPr>
              <a:t>Zeitraum zwischen 2024 und 2026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Century Gothic" panose="020B0502020202020204" pitchFamily="34" charset="0"/>
              </a:rPr>
              <a:t>etwa 600 Bauprojekte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Century Gothic" panose="020B0502020202020204" pitchFamily="34" charset="0"/>
              </a:rPr>
              <a:t>etwa 31.140 Wohneinheiten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>
              <a:latin typeface="Century Gothic" panose="020B0502020202020204" pitchFamily="34" charset="0"/>
            </a:endParaRPr>
          </a:p>
          <a:p>
            <a:r>
              <a:rPr lang="de-DE" sz="2000" dirty="0">
                <a:latin typeface="Century Gothic" panose="020B0502020202020204" pitchFamily="34" charset="0"/>
              </a:rPr>
              <a:t>					</a:t>
            </a:r>
            <a:endParaRPr lang="de-DE" sz="1800" dirty="0">
              <a:latin typeface="Century Gothic" panose="020B050202020202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E5B8C58-DE6F-4BB0-AFE9-00847C3885B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7095" t="20537" r="3968" b="74558"/>
          <a:stretch>
            <a:fillRect/>
          </a:stretch>
        </p:blipFill>
        <p:spPr>
          <a:xfrm>
            <a:off x="5885193" y="413063"/>
            <a:ext cx="2864599" cy="603975"/>
          </a:xfrm>
          <a:prstGeom prst="rect">
            <a:avLst/>
          </a:prstGeom>
        </p:spPr>
      </p:pic>
      <p:pic>
        <p:nvPicPr>
          <p:cNvPr id="10" name="Picture 2" descr="Österreichischer Verband Gemeinnütziger Bauvereinigungen ...">
            <a:extLst>
              <a:ext uri="{FF2B5EF4-FFF2-40B4-BE49-F238E27FC236}">
                <a16:creationId xmlns:a16="http://schemas.microsoft.com/office/drawing/2014/main" id="{4B136058-D124-837D-EE68-9F3D39540B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6" r="19431"/>
          <a:stretch>
            <a:fillRect/>
          </a:stretch>
        </p:blipFill>
        <p:spPr bwMode="auto">
          <a:xfrm>
            <a:off x="8873412" y="303635"/>
            <a:ext cx="765110" cy="75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Rahmenvereinbarung">
            <a:extLst>
              <a:ext uri="{FF2B5EF4-FFF2-40B4-BE49-F238E27FC236}">
                <a16:creationId xmlns:a16="http://schemas.microsoft.com/office/drawing/2014/main" id="{944E5662-A47B-F5CB-15E7-DE59FB54B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723" y="363539"/>
            <a:ext cx="1922933" cy="64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442943F-34A8-CFCE-875D-0124ED6FD1DF}"/>
              </a:ext>
            </a:extLst>
          </p:cNvPr>
          <p:cNvSpPr txBox="1"/>
          <p:nvPr/>
        </p:nvSpPr>
        <p:spPr>
          <a:xfrm>
            <a:off x="179016" y="6350150"/>
            <a:ext cx="939666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>
                <a:latin typeface="Century Gothic" panose="020B0502020202020204" pitchFamily="34" charset="0"/>
              </a:rPr>
              <a:t>Wohnbauprojekte in der Pipeline Wien 28.05.2026</a:t>
            </a:r>
          </a:p>
          <a:p>
            <a:r>
              <a:rPr lang="de-DE" sz="1050" dirty="0">
                <a:latin typeface="Century Gothic" panose="020B0502020202020204" pitchFamily="34" charset="0"/>
              </a:rPr>
              <a:t>WK Wien, Fachgruppe Immobilien- und Vermögenstreuhänder, GBV Wien und Exploreal GmbH</a:t>
            </a:r>
            <a:endParaRPr lang="de-AT" sz="1050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2137A5DC-842B-F784-07C2-72A44C88F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749" y="3301930"/>
            <a:ext cx="5657776" cy="291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966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12DDC7-BB62-1C8D-EA8B-9E2EBD891A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F02AA8AB-873A-F018-C153-8DDF0466ACB2}"/>
              </a:ext>
            </a:extLst>
          </p:cNvPr>
          <p:cNvSpPr/>
          <p:nvPr/>
        </p:nvSpPr>
        <p:spPr>
          <a:xfrm>
            <a:off x="179016" y="246240"/>
            <a:ext cx="4085074" cy="86207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6E733B0-6045-0EDD-0575-79BDDD95BDC6}"/>
              </a:ext>
            </a:extLst>
          </p:cNvPr>
          <p:cNvSpPr txBox="1"/>
          <p:nvPr/>
        </p:nvSpPr>
        <p:spPr>
          <a:xfrm>
            <a:off x="233967" y="251928"/>
            <a:ext cx="42985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Wohnbauprojekte </a:t>
            </a:r>
          </a:p>
          <a:p>
            <a:r>
              <a:rPr lang="de-DE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in der Pipeline: Wien</a:t>
            </a:r>
            <a:b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A1F19B34-A5C4-13D0-8C09-FE8673C863CD}"/>
              </a:ext>
            </a:extLst>
          </p:cNvPr>
          <p:cNvSpPr/>
          <p:nvPr/>
        </p:nvSpPr>
        <p:spPr>
          <a:xfrm>
            <a:off x="4261950" y="246239"/>
            <a:ext cx="7641793" cy="86207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20" name="Rechtwinkliges Dreieck 19">
            <a:extLst>
              <a:ext uri="{FF2B5EF4-FFF2-40B4-BE49-F238E27FC236}">
                <a16:creationId xmlns:a16="http://schemas.microsoft.com/office/drawing/2014/main" id="{9015D228-16DC-2A9C-14F9-6A02998BD7AE}"/>
              </a:ext>
            </a:extLst>
          </p:cNvPr>
          <p:cNvSpPr/>
          <p:nvPr/>
        </p:nvSpPr>
        <p:spPr>
          <a:xfrm rot="5400000">
            <a:off x="4796030" y="-287843"/>
            <a:ext cx="854771" cy="1922933"/>
          </a:xfrm>
          <a:prstGeom prst="rt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EB888C15-F7B8-23A7-49E5-C5665A1D6FE2}"/>
              </a:ext>
            </a:extLst>
          </p:cNvPr>
          <p:cNvCxnSpPr>
            <a:cxnSpLocks/>
          </p:cNvCxnSpPr>
          <p:nvPr/>
        </p:nvCxnSpPr>
        <p:spPr>
          <a:xfrm>
            <a:off x="179016" y="6342845"/>
            <a:ext cx="1177901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36F6F8D-4D4B-897F-35B3-F475544D0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3609" y="6356350"/>
            <a:ext cx="2743200" cy="365125"/>
          </a:xfrm>
        </p:spPr>
        <p:txBody>
          <a:bodyPr/>
          <a:lstStyle/>
          <a:p>
            <a:fld id="{3559D548-8ED7-4934-B45B-18215AF0CA79}" type="slidenum">
              <a:rPr lang="de-AT" smtClean="0"/>
              <a:t>3</a:t>
            </a:fld>
            <a:endParaRPr lang="de-AT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7B7B0BA-3A91-4142-C747-3D62D21EC3F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666" t="7718" r="64655" b="87903"/>
          <a:stretch>
            <a:fillRect/>
          </a:stretch>
        </p:blipFill>
        <p:spPr>
          <a:xfrm>
            <a:off x="6184882" y="724757"/>
            <a:ext cx="2166823" cy="26022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0DE372BF-69CF-39AB-F242-CF4888F6D0D3}"/>
              </a:ext>
            </a:extLst>
          </p:cNvPr>
          <p:cNvSpPr txBox="1"/>
          <p:nvPr/>
        </p:nvSpPr>
        <p:spPr>
          <a:xfrm>
            <a:off x="179015" y="1635392"/>
            <a:ext cx="1167619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600" dirty="0">
                <a:latin typeface="Century Gothic" panose="020B0502020202020204" pitchFamily="34" charset="0"/>
              </a:rPr>
              <a:t>02.00	Was wird in Wien gebaut?</a:t>
            </a:r>
            <a:endParaRPr lang="de-DE" sz="1800" dirty="0">
              <a:latin typeface="Century Gothic" panose="020B0502020202020204" pitchFamily="34" charset="0"/>
            </a:endParaRPr>
          </a:p>
          <a:p>
            <a:r>
              <a:rPr lang="de-DE" sz="1800" dirty="0">
                <a:latin typeface="Century Gothic" panose="020B0502020202020204" pitchFamily="34" charset="0"/>
              </a:rPr>
              <a:t>		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6CE7C4A-9488-99A3-7628-322A44B602B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7095" t="20537" r="3968" b="74558"/>
          <a:stretch>
            <a:fillRect/>
          </a:stretch>
        </p:blipFill>
        <p:spPr>
          <a:xfrm>
            <a:off x="5885193" y="413063"/>
            <a:ext cx="2864599" cy="603975"/>
          </a:xfrm>
          <a:prstGeom prst="rect">
            <a:avLst/>
          </a:prstGeom>
        </p:spPr>
      </p:pic>
      <p:pic>
        <p:nvPicPr>
          <p:cNvPr id="11" name="Picture 2" descr="Österreichischer Verband Gemeinnütziger Bauvereinigungen ...">
            <a:extLst>
              <a:ext uri="{FF2B5EF4-FFF2-40B4-BE49-F238E27FC236}">
                <a16:creationId xmlns:a16="http://schemas.microsoft.com/office/drawing/2014/main" id="{4A923652-6F4A-2DC6-B76F-CC52F8B19C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6" r="19431"/>
          <a:stretch>
            <a:fillRect/>
          </a:stretch>
        </p:blipFill>
        <p:spPr bwMode="auto">
          <a:xfrm>
            <a:off x="8873412" y="303635"/>
            <a:ext cx="765110" cy="75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Rahmenvereinbarung">
            <a:extLst>
              <a:ext uri="{FF2B5EF4-FFF2-40B4-BE49-F238E27FC236}">
                <a16:creationId xmlns:a16="http://schemas.microsoft.com/office/drawing/2014/main" id="{190682E3-8FBF-08C9-96FD-9BFFCAE76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723" y="363539"/>
            <a:ext cx="1922933" cy="64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B8F6DAB3-E988-C30A-44F1-092F2BD20F58}"/>
              </a:ext>
            </a:extLst>
          </p:cNvPr>
          <p:cNvSpPr txBox="1"/>
          <p:nvPr/>
        </p:nvSpPr>
        <p:spPr>
          <a:xfrm>
            <a:off x="179016" y="6350150"/>
            <a:ext cx="939666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>
                <a:latin typeface="Century Gothic" panose="020B0502020202020204" pitchFamily="34" charset="0"/>
              </a:rPr>
              <a:t>Wohnbauprojekte in der Pipeline Wien 28.05.2026</a:t>
            </a:r>
          </a:p>
          <a:p>
            <a:r>
              <a:rPr lang="de-DE" sz="1050" dirty="0">
                <a:latin typeface="Century Gothic" panose="020B0502020202020204" pitchFamily="34" charset="0"/>
              </a:rPr>
              <a:t>WK Wien, Fachgruppe Immobilien- und Vermögenstreuhänder, GBV Wien und Exploreal GmbH</a:t>
            </a:r>
            <a:endParaRPr lang="de-AT" sz="1050" dirty="0"/>
          </a:p>
        </p:txBody>
      </p:sp>
      <p:cxnSp>
        <p:nvCxnSpPr>
          <p:cNvPr id="9" name="Verbinder: gewinkelt 7">
            <a:extLst>
              <a:ext uri="{FF2B5EF4-FFF2-40B4-BE49-F238E27FC236}">
                <a16:creationId xmlns:a16="http://schemas.microsoft.com/office/drawing/2014/main" id="{DC353949-6F32-5AFD-0E37-A6071910D63F}"/>
              </a:ext>
            </a:extLst>
          </p:cNvPr>
          <p:cNvCxnSpPr>
            <a:cxnSpLocks/>
          </p:cNvCxnSpPr>
          <p:nvPr/>
        </p:nvCxnSpPr>
        <p:spPr>
          <a:xfrm flipV="1">
            <a:off x="5989673" y="2768293"/>
            <a:ext cx="2952328" cy="671337"/>
          </a:xfrm>
          <a:prstGeom prst="bentConnector3">
            <a:avLst>
              <a:gd name="adj1" fmla="val 25050"/>
            </a:avLst>
          </a:prstGeom>
          <a:ln w="19050">
            <a:solidFill>
              <a:srgbClr val="004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1AF6A0D7-13E7-34A4-B346-B756ABFFBDB9}"/>
              </a:ext>
            </a:extLst>
          </p:cNvPr>
          <p:cNvSpPr txBox="1"/>
          <p:nvPr/>
        </p:nvSpPr>
        <p:spPr>
          <a:xfrm>
            <a:off x="6853769" y="2429737"/>
            <a:ext cx="27735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600" dirty="0">
                <a:latin typeface="Roboto Light" panose="02000000000000000000" pitchFamily="2" charset="0"/>
                <a:ea typeface="Roboto Light" panose="02000000000000000000" pitchFamily="2" charset="0"/>
              </a:rPr>
              <a:t>ø </a:t>
            </a:r>
            <a:r>
              <a:rPr lang="de-AT" sz="1600" b="1" dirty="0">
                <a:latin typeface="Roboto Light" panose="02000000000000000000" pitchFamily="2" charset="0"/>
                <a:ea typeface="Roboto Light" panose="02000000000000000000" pitchFamily="2" charset="0"/>
              </a:rPr>
              <a:t>52</a:t>
            </a:r>
            <a:r>
              <a:rPr lang="de-AT" sz="1600" dirty="0">
                <a:latin typeface="Roboto Light" panose="02000000000000000000" pitchFamily="2" charset="0"/>
                <a:ea typeface="Roboto Light" panose="02000000000000000000" pitchFamily="2" charset="0"/>
              </a:rPr>
              <a:t> Wohneinheiten / Projekt</a:t>
            </a:r>
          </a:p>
        </p:txBody>
      </p:sp>
      <p:cxnSp>
        <p:nvCxnSpPr>
          <p:cNvPr id="17" name="Verbinder: gewinkelt 17">
            <a:extLst>
              <a:ext uri="{FF2B5EF4-FFF2-40B4-BE49-F238E27FC236}">
                <a16:creationId xmlns:a16="http://schemas.microsoft.com/office/drawing/2014/main" id="{2FF1245B-CA0A-6B7E-4AC9-E23A17543FFB}"/>
              </a:ext>
            </a:extLst>
          </p:cNvPr>
          <p:cNvCxnSpPr>
            <a:cxnSpLocks/>
          </p:cNvCxnSpPr>
          <p:nvPr/>
        </p:nvCxnSpPr>
        <p:spPr>
          <a:xfrm>
            <a:off x="5989673" y="5432587"/>
            <a:ext cx="2212094" cy="193278"/>
          </a:xfrm>
          <a:prstGeom prst="bentConnector3">
            <a:avLst>
              <a:gd name="adj1" fmla="val 184"/>
            </a:avLst>
          </a:prstGeom>
          <a:ln w="19050">
            <a:solidFill>
              <a:srgbClr val="004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766BE38D-2FC4-521D-1200-741C647F0557}"/>
              </a:ext>
            </a:extLst>
          </p:cNvPr>
          <p:cNvSpPr txBox="1"/>
          <p:nvPr/>
        </p:nvSpPr>
        <p:spPr>
          <a:xfrm>
            <a:off x="6543471" y="5342975"/>
            <a:ext cx="31101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600" dirty="0">
                <a:latin typeface="Roboto Light" panose="02000000000000000000" pitchFamily="2" charset="0"/>
                <a:ea typeface="Roboto Light" panose="02000000000000000000" pitchFamily="2" charset="0"/>
              </a:rPr>
              <a:t>ø Grundkostenanteil: </a:t>
            </a:r>
            <a:r>
              <a:rPr lang="de-AT" sz="1600" b="1" dirty="0">
                <a:latin typeface="Roboto Light" panose="02000000000000000000" pitchFamily="2" charset="0"/>
                <a:ea typeface="Roboto Light" panose="02000000000000000000" pitchFamily="2" charset="0"/>
              </a:rPr>
              <a:t>1.450</a:t>
            </a:r>
            <a:r>
              <a:rPr lang="de-AT" sz="1600" dirty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de-AT" sz="1600" b="1" dirty="0">
                <a:latin typeface="Roboto Light" panose="02000000000000000000" pitchFamily="2" charset="0"/>
                <a:ea typeface="Roboto Light" panose="02000000000000000000" pitchFamily="2" charset="0"/>
              </a:rPr>
              <a:t>€/m²</a:t>
            </a:r>
          </a:p>
        </p:txBody>
      </p:sp>
      <p:cxnSp>
        <p:nvCxnSpPr>
          <p:cNvPr id="19" name="Verbinder: gewinkelt 36">
            <a:extLst>
              <a:ext uri="{FF2B5EF4-FFF2-40B4-BE49-F238E27FC236}">
                <a16:creationId xmlns:a16="http://schemas.microsoft.com/office/drawing/2014/main" id="{FD237604-FC38-1FE2-0AE2-D1C8FE49F1BD}"/>
              </a:ext>
            </a:extLst>
          </p:cNvPr>
          <p:cNvCxnSpPr>
            <a:cxnSpLocks/>
          </p:cNvCxnSpPr>
          <p:nvPr/>
        </p:nvCxnSpPr>
        <p:spPr>
          <a:xfrm flipV="1">
            <a:off x="6483872" y="3708046"/>
            <a:ext cx="2536900" cy="342057"/>
          </a:xfrm>
          <a:prstGeom prst="bentConnector3">
            <a:avLst>
              <a:gd name="adj1" fmla="val 26471"/>
            </a:avLst>
          </a:prstGeom>
          <a:ln w="19050">
            <a:solidFill>
              <a:srgbClr val="004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>
            <a:extLst>
              <a:ext uri="{FF2B5EF4-FFF2-40B4-BE49-F238E27FC236}">
                <a16:creationId xmlns:a16="http://schemas.microsoft.com/office/drawing/2014/main" id="{D3BD955B-5780-8E96-E382-99EEF9B6D283}"/>
              </a:ext>
            </a:extLst>
          </p:cNvPr>
          <p:cNvSpPr txBox="1"/>
          <p:nvPr/>
        </p:nvSpPr>
        <p:spPr>
          <a:xfrm>
            <a:off x="7216643" y="3391102"/>
            <a:ext cx="2618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600" dirty="0" err="1">
                <a:latin typeface="Roboto Light" panose="02000000000000000000" pitchFamily="2" charset="0"/>
                <a:ea typeface="Roboto Light" panose="02000000000000000000" pitchFamily="2" charset="0"/>
              </a:rPr>
              <a:t>ø</a:t>
            </a:r>
            <a:r>
              <a:rPr lang="de-AT" sz="1600" dirty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de-AT" sz="1600" b="1" dirty="0">
                <a:latin typeface="Roboto Light" panose="02000000000000000000" pitchFamily="2" charset="0"/>
                <a:ea typeface="Roboto Light" panose="02000000000000000000" pitchFamily="2" charset="0"/>
              </a:rPr>
              <a:t> 59,0 m² </a:t>
            </a:r>
            <a:r>
              <a:rPr lang="de-AT" sz="1600" dirty="0">
                <a:latin typeface="Roboto Light" panose="02000000000000000000" pitchFamily="2" charset="0"/>
                <a:ea typeface="Roboto Light" panose="02000000000000000000" pitchFamily="2" charset="0"/>
              </a:rPr>
              <a:t>Wohnnutzfläche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EB8B6553-1730-CAE9-83CC-BA702282140B}"/>
              </a:ext>
            </a:extLst>
          </p:cNvPr>
          <p:cNvSpPr txBox="1"/>
          <p:nvPr/>
        </p:nvSpPr>
        <p:spPr>
          <a:xfrm>
            <a:off x="7203392" y="4183190"/>
            <a:ext cx="19864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600" dirty="0" err="1">
                <a:latin typeface="Roboto Light" panose="02000000000000000000" pitchFamily="2" charset="0"/>
                <a:ea typeface="Roboto Light" panose="02000000000000000000" pitchFamily="2" charset="0"/>
              </a:rPr>
              <a:t>ø</a:t>
            </a:r>
            <a:r>
              <a:rPr lang="de-AT" sz="1600" dirty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de-AT" sz="1600" b="1" dirty="0">
                <a:latin typeface="Roboto Light" panose="02000000000000000000" pitchFamily="2" charset="0"/>
                <a:ea typeface="Roboto Light" panose="02000000000000000000" pitchFamily="2" charset="0"/>
              </a:rPr>
              <a:t>9,5 m² </a:t>
            </a:r>
            <a:r>
              <a:rPr lang="de-AT" sz="1600" dirty="0">
                <a:latin typeface="Roboto Light" panose="02000000000000000000" pitchFamily="2" charset="0"/>
                <a:ea typeface="Roboto Light" panose="02000000000000000000" pitchFamily="2" charset="0"/>
              </a:rPr>
              <a:t>Freiflächen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23F9991E-001E-63CF-EC27-8A3ED9239D09}"/>
              </a:ext>
            </a:extLst>
          </p:cNvPr>
          <p:cNvSpPr txBox="1"/>
          <p:nvPr/>
        </p:nvSpPr>
        <p:spPr>
          <a:xfrm>
            <a:off x="1741201" y="5595167"/>
            <a:ext cx="35573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600" dirty="0" err="1">
                <a:latin typeface="Roboto Light" panose="02000000000000000000" pitchFamily="2" charset="0"/>
                <a:ea typeface="Roboto Light" panose="02000000000000000000" pitchFamily="2" charset="0"/>
              </a:rPr>
              <a:t>ø</a:t>
            </a:r>
            <a:r>
              <a:rPr lang="de-AT" sz="1600" dirty="0">
                <a:latin typeface="Roboto Light" panose="02000000000000000000" pitchFamily="2" charset="0"/>
                <a:ea typeface="Roboto Light" panose="02000000000000000000" pitchFamily="2" charset="0"/>
              </a:rPr>
              <a:t>  </a:t>
            </a:r>
            <a:r>
              <a:rPr lang="de-AT" sz="1600" b="1" dirty="0">
                <a:latin typeface="Roboto Light" panose="02000000000000000000" pitchFamily="2" charset="0"/>
                <a:ea typeface="Roboto Light" panose="02000000000000000000" pitchFamily="2" charset="0"/>
              </a:rPr>
              <a:t>0,57</a:t>
            </a:r>
            <a:r>
              <a:rPr lang="de-AT" sz="1600" dirty="0">
                <a:latin typeface="Roboto Light" panose="02000000000000000000" pitchFamily="2" charset="0"/>
                <a:ea typeface="Roboto Light" panose="02000000000000000000" pitchFamily="2" charset="0"/>
              </a:rPr>
              <a:t> PKW-Stellplätze / Wohneinheit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DBC357BD-DA64-7CA1-6AF1-917E536F658D}"/>
              </a:ext>
            </a:extLst>
          </p:cNvPr>
          <p:cNvSpPr txBox="1"/>
          <p:nvPr/>
        </p:nvSpPr>
        <p:spPr>
          <a:xfrm>
            <a:off x="1657210" y="2364122"/>
            <a:ext cx="1736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03288" algn="r"/>
                <a:tab pos="1430338" algn="r"/>
              </a:tabLst>
            </a:pPr>
            <a:r>
              <a:rPr lang="de-AT" sz="1600" dirty="0">
                <a:latin typeface="Roboto Light" panose="02000000000000000000" pitchFamily="2" charset="0"/>
                <a:ea typeface="Roboto Light" panose="02000000000000000000" pitchFamily="2" charset="0"/>
              </a:rPr>
              <a:t>1-2 	</a:t>
            </a:r>
            <a:r>
              <a:rPr lang="de-AT" sz="1600" dirty="0" err="1">
                <a:latin typeface="Roboto Light" panose="02000000000000000000" pitchFamily="2" charset="0"/>
                <a:ea typeface="Roboto Light" panose="02000000000000000000" pitchFamily="2" charset="0"/>
              </a:rPr>
              <a:t>Zi-Wg</a:t>
            </a:r>
            <a:r>
              <a:rPr lang="de-AT" sz="1600" dirty="0">
                <a:latin typeface="Roboto Light" panose="02000000000000000000" pitchFamily="2" charset="0"/>
                <a:ea typeface="Roboto Light" panose="02000000000000000000" pitchFamily="2" charset="0"/>
              </a:rPr>
              <a:t>:  </a:t>
            </a:r>
            <a:r>
              <a:rPr lang="de-AT" sz="1600" b="1" dirty="0">
                <a:latin typeface="Roboto Light" panose="02000000000000000000" pitchFamily="2" charset="0"/>
                <a:ea typeface="Roboto Light" panose="02000000000000000000" pitchFamily="2" charset="0"/>
              </a:rPr>
              <a:t>55 %</a:t>
            </a:r>
          </a:p>
          <a:p>
            <a:pPr>
              <a:tabLst>
                <a:tab pos="903288" algn="r"/>
                <a:tab pos="1430338" algn="r"/>
              </a:tabLst>
            </a:pPr>
            <a:r>
              <a:rPr lang="de-AT" sz="1600" dirty="0">
                <a:latin typeface="Roboto Light" panose="02000000000000000000" pitchFamily="2" charset="0"/>
                <a:ea typeface="Roboto Light" panose="02000000000000000000" pitchFamily="2" charset="0"/>
              </a:rPr>
              <a:t>3 	</a:t>
            </a:r>
            <a:r>
              <a:rPr lang="de-AT" sz="1600" dirty="0" err="1">
                <a:latin typeface="Roboto Light" panose="02000000000000000000" pitchFamily="2" charset="0"/>
                <a:ea typeface="Roboto Light" panose="02000000000000000000" pitchFamily="2" charset="0"/>
              </a:rPr>
              <a:t>Zi-Wg</a:t>
            </a:r>
            <a:r>
              <a:rPr lang="de-AT" sz="1600" dirty="0">
                <a:latin typeface="Roboto Light" panose="02000000000000000000" pitchFamily="2" charset="0"/>
                <a:ea typeface="Roboto Light" panose="02000000000000000000" pitchFamily="2" charset="0"/>
              </a:rPr>
              <a:t>: 	</a:t>
            </a:r>
            <a:r>
              <a:rPr lang="de-AT" sz="1600" b="1" dirty="0">
                <a:latin typeface="Roboto Light" panose="02000000000000000000" pitchFamily="2" charset="0"/>
                <a:ea typeface="Roboto Light" panose="02000000000000000000" pitchFamily="2" charset="0"/>
              </a:rPr>
              <a:t>31 %</a:t>
            </a:r>
          </a:p>
          <a:p>
            <a:pPr>
              <a:tabLst>
                <a:tab pos="903288" algn="r"/>
                <a:tab pos="1430338" algn="r"/>
              </a:tabLst>
            </a:pPr>
            <a:r>
              <a:rPr lang="de-AT" sz="1600" dirty="0">
                <a:latin typeface="Roboto Light" panose="02000000000000000000" pitchFamily="2" charset="0"/>
                <a:ea typeface="Roboto Light" panose="02000000000000000000" pitchFamily="2" charset="0"/>
              </a:rPr>
              <a:t>4+ 	</a:t>
            </a:r>
            <a:r>
              <a:rPr lang="de-AT" sz="1600" dirty="0" err="1">
                <a:latin typeface="Roboto Light" panose="02000000000000000000" pitchFamily="2" charset="0"/>
                <a:ea typeface="Roboto Light" panose="02000000000000000000" pitchFamily="2" charset="0"/>
              </a:rPr>
              <a:t>Zi-Wg</a:t>
            </a:r>
            <a:r>
              <a:rPr lang="de-AT" sz="1600" dirty="0">
                <a:latin typeface="Roboto Light" panose="02000000000000000000" pitchFamily="2" charset="0"/>
                <a:ea typeface="Roboto Light" panose="02000000000000000000" pitchFamily="2" charset="0"/>
              </a:rPr>
              <a:t>: 	</a:t>
            </a:r>
            <a:r>
              <a:rPr lang="de-AT" sz="1600" b="1" dirty="0">
                <a:latin typeface="Roboto Light" panose="02000000000000000000" pitchFamily="2" charset="0"/>
                <a:ea typeface="Roboto Light" panose="02000000000000000000" pitchFamily="2" charset="0"/>
              </a:rPr>
              <a:t>14 %</a:t>
            </a:r>
          </a:p>
          <a:p>
            <a:pPr>
              <a:tabLst>
                <a:tab pos="1430338" algn="r"/>
              </a:tabLst>
            </a:pPr>
            <a:endParaRPr lang="de-AT" sz="160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CE7D4F82-ED85-9723-6DC2-3751845C795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78872" y="3355783"/>
            <a:ext cx="1905000" cy="1905000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B828BE9B-673E-8813-6ABB-C6B448B4E6A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88063" y="3264974"/>
            <a:ext cx="1995811" cy="1995811"/>
          </a:xfrm>
          <a:prstGeom prst="rect">
            <a:avLst/>
          </a:prstGeom>
        </p:spPr>
      </p:pic>
      <p:sp>
        <p:nvSpPr>
          <p:cNvPr id="28" name="Textfeld 27">
            <a:extLst>
              <a:ext uri="{FF2B5EF4-FFF2-40B4-BE49-F238E27FC236}">
                <a16:creationId xmlns:a16="http://schemas.microsoft.com/office/drawing/2014/main" id="{0E13E698-DC86-6508-D76B-5B527B990CCC}"/>
              </a:ext>
            </a:extLst>
          </p:cNvPr>
          <p:cNvSpPr txBox="1"/>
          <p:nvPr/>
        </p:nvSpPr>
        <p:spPr>
          <a:xfrm>
            <a:off x="7259828" y="3704397"/>
            <a:ext cx="29963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dirty="0"/>
              <a:t>Median aller Wohneinheiten im Angebot (n = 17.183) 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FAD6D817-7FB8-5C0A-0B14-D643EC2A63B6}"/>
              </a:ext>
            </a:extLst>
          </p:cNvPr>
          <p:cNvSpPr txBox="1"/>
          <p:nvPr/>
        </p:nvSpPr>
        <p:spPr>
          <a:xfrm>
            <a:off x="6853771" y="2776804"/>
            <a:ext cx="32383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dirty="0" err="1"/>
              <a:t>arithm</a:t>
            </a:r>
            <a:r>
              <a:rPr lang="de-AT" sz="1000" dirty="0"/>
              <a:t>. Mittel geeigneter Projekte in EXPLOREAL (n = 596) 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24E3F7CA-1303-EEBD-63E2-F5919104995E}"/>
              </a:ext>
            </a:extLst>
          </p:cNvPr>
          <p:cNvSpPr txBox="1"/>
          <p:nvPr/>
        </p:nvSpPr>
        <p:spPr>
          <a:xfrm>
            <a:off x="6565253" y="5599347"/>
            <a:ext cx="31726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dirty="0" err="1"/>
              <a:t>arithm</a:t>
            </a:r>
            <a:r>
              <a:rPr lang="de-AT" sz="1000" dirty="0"/>
              <a:t>. Mittel geeigneter Projekte in EXPLOREAL (n = 54) 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74E69022-543E-D8C3-2C6B-F4FBAAC9E646}"/>
              </a:ext>
            </a:extLst>
          </p:cNvPr>
          <p:cNvSpPr txBox="1"/>
          <p:nvPr/>
        </p:nvSpPr>
        <p:spPr>
          <a:xfrm>
            <a:off x="7141803" y="4496483"/>
            <a:ext cx="3060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dirty="0"/>
              <a:t>(Loggia/Balkon/Terrasse) </a:t>
            </a:r>
            <a:br>
              <a:rPr lang="de-AT" sz="1000" dirty="0"/>
            </a:br>
            <a:r>
              <a:rPr lang="de-AT" sz="1000" dirty="0"/>
              <a:t>Median aller Wohneinheiten im Angebot (n = 17.188) 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BCE26F1A-2F0F-9FFE-EACD-3FCF2FBCD488}"/>
              </a:ext>
            </a:extLst>
          </p:cNvPr>
          <p:cNvSpPr txBox="1"/>
          <p:nvPr/>
        </p:nvSpPr>
        <p:spPr>
          <a:xfrm>
            <a:off x="1637352" y="3643319"/>
            <a:ext cx="211307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1435100" algn="l"/>
              </a:tabLst>
            </a:pPr>
            <a:r>
              <a:rPr lang="de-AT" sz="1600" dirty="0">
                <a:latin typeface="Roboto Light" panose="02000000000000000000" pitchFamily="2" charset="0"/>
                <a:ea typeface="Roboto Light" panose="02000000000000000000" pitchFamily="2" charset="0"/>
              </a:rPr>
              <a:t>mit Loggia: 	26 %</a:t>
            </a:r>
          </a:p>
          <a:p>
            <a:pPr>
              <a:tabLst>
                <a:tab pos="1435100" algn="l"/>
              </a:tabLst>
            </a:pPr>
            <a:r>
              <a:rPr lang="de-AT" sz="1600" dirty="0">
                <a:latin typeface="Roboto Light" panose="02000000000000000000" pitchFamily="2" charset="0"/>
                <a:ea typeface="Roboto Light" panose="02000000000000000000" pitchFamily="2" charset="0"/>
              </a:rPr>
              <a:t>mit Balkon:	58 %</a:t>
            </a:r>
          </a:p>
          <a:p>
            <a:pPr>
              <a:tabLst>
                <a:tab pos="1435100" algn="l"/>
              </a:tabLst>
            </a:pPr>
            <a:r>
              <a:rPr lang="de-AT" sz="1600" dirty="0">
                <a:latin typeface="Roboto Light" panose="02000000000000000000" pitchFamily="2" charset="0"/>
                <a:ea typeface="Roboto Light" panose="02000000000000000000" pitchFamily="2" charset="0"/>
              </a:rPr>
              <a:t>mit Terrasse:	25 %</a:t>
            </a:r>
          </a:p>
          <a:p>
            <a:pPr>
              <a:tabLst>
                <a:tab pos="1435100" algn="l"/>
              </a:tabLst>
            </a:pPr>
            <a:r>
              <a:rPr lang="de-AT" sz="1600" dirty="0">
                <a:latin typeface="Roboto Light" panose="02000000000000000000" pitchFamily="2" charset="0"/>
                <a:ea typeface="Roboto Light" panose="02000000000000000000" pitchFamily="2" charset="0"/>
              </a:rPr>
              <a:t>mit Garten:	11 %</a:t>
            </a:r>
          </a:p>
        </p:txBody>
      </p:sp>
      <p:cxnSp>
        <p:nvCxnSpPr>
          <p:cNvPr id="33" name="Verbinder: gewinkelt 74">
            <a:extLst>
              <a:ext uri="{FF2B5EF4-FFF2-40B4-BE49-F238E27FC236}">
                <a16:creationId xmlns:a16="http://schemas.microsoft.com/office/drawing/2014/main" id="{4EB82A40-044E-5123-6B19-492F03BADD75}"/>
              </a:ext>
            </a:extLst>
          </p:cNvPr>
          <p:cNvCxnSpPr>
            <a:cxnSpLocks/>
          </p:cNvCxnSpPr>
          <p:nvPr/>
        </p:nvCxnSpPr>
        <p:spPr>
          <a:xfrm rot="10800000" flipV="1">
            <a:off x="1885217" y="4363911"/>
            <a:ext cx="2602844" cy="328156"/>
          </a:xfrm>
          <a:prstGeom prst="bentConnector3">
            <a:avLst>
              <a:gd name="adj1" fmla="val 31534"/>
            </a:avLst>
          </a:prstGeom>
          <a:ln w="19050">
            <a:solidFill>
              <a:srgbClr val="004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r Verbinder 84">
            <a:extLst>
              <a:ext uri="{FF2B5EF4-FFF2-40B4-BE49-F238E27FC236}">
                <a16:creationId xmlns:a16="http://schemas.microsoft.com/office/drawing/2014/main" id="{14F486F9-A380-306E-EFC4-4190915BC189}"/>
              </a:ext>
            </a:extLst>
          </p:cNvPr>
          <p:cNvCxnSpPr>
            <a:cxnSpLocks/>
            <a:stCxn id="31" idx="0"/>
          </p:cNvCxnSpPr>
          <p:nvPr/>
        </p:nvCxnSpPr>
        <p:spPr>
          <a:xfrm flipH="1">
            <a:off x="6543480" y="4496483"/>
            <a:ext cx="2128548" cy="0"/>
          </a:xfrm>
          <a:prstGeom prst="line">
            <a:avLst/>
          </a:prstGeom>
          <a:ln w="19050">
            <a:solidFill>
              <a:srgbClr val="004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hteck 34">
            <a:extLst>
              <a:ext uri="{FF2B5EF4-FFF2-40B4-BE49-F238E27FC236}">
                <a16:creationId xmlns:a16="http://schemas.microsoft.com/office/drawing/2014/main" id="{E9690899-555B-1230-7827-E7817C970654}"/>
              </a:ext>
            </a:extLst>
          </p:cNvPr>
          <p:cNvSpPr/>
          <p:nvPr/>
        </p:nvSpPr>
        <p:spPr>
          <a:xfrm>
            <a:off x="1637352" y="4697024"/>
            <a:ext cx="20633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1435100" algn="l"/>
              </a:tabLst>
            </a:pPr>
            <a:r>
              <a:rPr lang="de-AT" sz="1600" dirty="0">
                <a:latin typeface="Roboto Light" panose="02000000000000000000" pitchFamily="2" charset="0"/>
                <a:ea typeface="Roboto Light" panose="02000000000000000000" pitchFamily="2" charset="0"/>
              </a:rPr>
              <a:t>mit Freifläche:	</a:t>
            </a:r>
            <a:r>
              <a:rPr lang="de-AT" sz="1600" b="1" dirty="0">
                <a:latin typeface="Roboto Light" panose="02000000000000000000" pitchFamily="2" charset="0"/>
                <a:ea typeface="Roboto Light" panose="02000000000000000000" pitchFamily="2" charset="0"/>
              </a:rPr>
              <a:t>92 %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99A436D2-A3EB-68C9-3BFE-C96A29EBFDC4}"/>
              </a:ext>
            </a:extLst>
          </p:cNvPr>
          <p:cNvSpPr txBox="1"/>
          <p:nvPr/>
        </p:nvSpPr>
        <p:spPr>
          <a:xfrm>
            <a:off x="1666179" y="4971585"/>
            <a:ext cx="2569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dirty="0"/>
              <a:t>(Loggia/Balkon/Terrasse/Garten) </a:t>
            </a:r>
            <a:br>
              <a:rPr lang="de-AT" sz="1000" dirty="0"/>
            </a:br>
            <a:r>
              <a:rPr lang="de-AT" sz="1000" dirty="0"/>
              <a:t>aller Wohneinheiten im Angebot (n = 17.188) </a:t>
            </a:r>
          </a:p>
        </p:txBody>
      </p:sp>
      <p:cxnSp>
        <p:nvCxnSpPr>
          <p:cNvPr id="37" name="Verbinder: gewinkelt 91">
            <a:extLst>
              <a:ext uri="{FF2B5EF4-FFF2-40B4-BE49-F238E27FC236}">
                <a16:creationId xmlns:a16="http://schemas.microsoft.com/office/drawing/2014/main" id="{86D59AC9-60C8-0364-5A07-80E5D48C2438}"/>
              </a:ext>
            </a:extLst>
          </p:cNvPr>
          <p:cNvCxnSpPr>
            <a:cxnSpLocks/>
          </p:cNvCxnSpPr>
          <p:nvPr/>
        </p:nvCxnSpPr>
        <p:spPr>
          <a:xfrm rot="10800000">
            <a:off x="3188849" y="3207973"/>
            <a:ext cx="1338804" cy="363362"/>
          </a:xfrm>
          <a:prstGeom prst="bentConnector3">
            <a:avLst>
              <a:gd name="adj1" fmla="val 29860"/>
            </a:avLst>
          </a:prstGeom>
          <a:ln w="19050">
            <a:solidFill>
              <a:srgbClr val="004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feld 37">
            <a:extLst>
              <a:ext uri="{FF2B5EF4-FFF2-40B4-BE49-F238E27FC236}">
                <a16:creationId xmlns:a16="http://schemas.microsoft.com/office/drawing/2014/main" id="{566DD779-C291-8B05-A715-0D8CC263D385}"/>
              </a:ext>
            </a:extLst>
          </p:cNvPr>
          <p:cNvSpPr txBox="1"/>
          <p:nvPr/>
        </p:nvSpPr>
        <p:spPr>
          <a:xfrm>
            <a:off x="1685261" y="3213563"/>
            <a:ext cx="25699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dirty="0"/>
              <a:t>aller Wohneinheiten im Angebot (n = 17.188) </a:t>
            </a:r>
          </a:p>
        </p:txBody>
      </p:sp>
      <p:cxnSp>
        <p:nvCxnSpPr>
          <p:cNvPr id="39" name="Verbinder: gewinkelt 108">
            <a:extLst>
              <a:ext uri="{FF2B5EF4-FFF2-40B4-BE49-F238E27FC236}">
                <a16:creationId xmlns:a16="http://schemas.microsoft.com/office/drawing/2014/main" id="{E09F3C2B-1FBA-0D6A-EA4A-078DD710567C}"/>
              </a:ext>
            </a:extLst>
          </p:cNvPr>
          <p:cNvCxnSpPr>
            <a:cxnSpLocks/>
          </p:cNvCxnSpPr>
          <p:nvPr/>
        </p:nvCxnSpPr>
        <p:spPr>
          <a:xfrm rot="10800000" flipV="1">
            <a:off x="2821324" y="5432587"/>
            <a:ext cx="2448273" cy="501134"/>
          </a:xfrm>
          <a:prstGeom prst="bentConnector3">
            <a:avLst>
              <a:gd name="adj1" fmla="val 202"/>
            </a:avLst>
          </a:prstGeom>
          <a:ln w="19050">
            <a:solidFill>
              <a:srgbClr val="004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feld 39">
            <a:extLst>
              <a:ext uri="{FF2B5EF4-FFF2-40B4-BE49-F238E27FC236}">
                <a16:creationId xmlns:a16="http://schemas.microsoft.com/office/drawing/2014/main" id="{56708E94-2E2F-CC6A-90AA-D1EEC94099D9}"/>
              </a:ext>
            </a:extLst>
          </p:cNvPr>
          <p:cNvSpPr txBox="1"/>
          <p:nvPr/>
        </p:nvSpPr>
        <p:spPr>
          <a:xfrm>
            <a:off x="2134047" y="5949902"/>
            <a:ext cx="32383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dirty="0" err="1"/>
              <a:t>arithm</a:t>
            </a:r>
            <a:r>
              <a:rPr lang="de-AT" sz="1000" dirty="0"/>
              <a:t>. Mittel geeigneter Projekte in EXPLOREAL (n = 596) 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21C3E157-1C4E-5535-2D4B-000EC5745A24}"/>
              </a:ext>
            </a:extLst>
          </p:cNvPr>
          <p:cNvSpPr txBox="1"/>
          <p:nvPr/>
        </p:nvSpPr>
        <p:spPr>
          <a:xfrm>
            <a:off x="3614873" y="2196987"/>
            <a:ext cx="3526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903288" algn="r"/>
                <a:tab pos="1430338" algn="r"/>
              </a:tabLst>
            </a:pPr>
            <a:r>
              <a:rPr lang="de-AT" sz="1600" dirty="0">
                <a:latin typeface="Roboto Light" panose="02000000000000000000" pitchFamily="2" charset="0"/>
                <a:ea typeface="Roboto Light" panose="02000000000000000000" pitchFamily="2" charset="0"/>
              </a:rPr>
              <a:t>Wohnungen: 	</a:t>
            </a:r>
            <a:r>
              <a:rPr lang="de-AT" sz="1600" b="1" dirty="0">
                <a:latin typeface="Roboto Light" panose="02000000000000000000" pitchFamily="2" charset="0"/>
                <a:ea typeface="Roboto Light" panose="02000000000000000000" pitchFamily="2" charset="0"/>
              </a:rPr>
              <a:t>99 %</a:t>
            </a:r>
          </a:p>
          <a:p>
            <a:pPr algn="ctr">
              <a:tabLst>
                <a:tab pos="903288" algn="r"/>
                <a:tab pos="1430338" algn="r"/>
              </a:tabLst>
            </a:pPr>
            <a:r>
              <a:rPr lang="de-AT" sz="1600" dirty="0">
                <a:latin typeface="Roboto Light" panose="02000000000000000000" pitchFamily="2" charset="0"/>
                <a:ea typeface="Roboto Light" panose="02000000000000000000" pitchFamily="2" charset="0"/>
              </a:rPr>
              <a:t>Reihen-/Doppelhaus: </a:t>
            </a:r>
            <a:r>
              <a:rPr lang="de-AT" sz="1600" b="1" dirty="0">
                <a:latin typeface="Roboto Light" panose="02000000000000000000" pitchFamily="2" charset="0"/>
                <a:ea typeface="Roboto Light" panose="02000000000000000000" pitchFamily="2" charset="0"/>
              </a:rPr>
              <a:t>1 %</a:t>
            </a:r>
          </a:p>
          <a:p>
            <a:pPr algn="ctr">
              <a:tabLst>
                <a:tab pos="903288" algn="r"/>
                <a:tab pos="1430338" algn="r"/>
              </a:tabLst>
            </a:pPr>
            <a:r>
              <a:rPr lang="de-AT" sz="1600" dirty="0">
                <a:latin typeface="Roboto Light" panose="02000000000000000000" pitchFamily="2" charset="0"/>
                <a:ea typeface="Roboto Light" panose="02000000000000000000" pitchFamily="2" charset="0"/>
              </a:rPr>
              <a:t>Einfamilienhaus:  </a:t>
            </a:r>
            <a:r>
              <a:rPr lang="de-AT" sz="1600" b="1" dirty="0">
                <a:latin typeface="Roboto Light" panose="02000000000000000000" pitchFamily="2" charset="0"/>
                <a:ea typeface="Roboto Light" panose="02000000000000000000" pitchFamily="2" charset="0"/>
              </a:rPr>
              <a:t>0 %</a:t>
            </a:r>
          </a:p>
          <a:p>
            <a:pPr algn="ctr">
              <a:tabLst>
                <a:tab pos="1430338" algn="r"/>
              </a:tabLst>
            </a:pPr>
            <a:endParaRPr lang="de-AT" sz="160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C2E26D4D-F69F-C4E9-2C69-64FD149F12FE}"/>
              </a:ext>
            </a:extLst>
          </p:cNvPr>
          <p:cNvSpPr txBox="1"/>
          <p:nvPr/>
        </p:nvSpPr>
        <p:spPr>
          <a:xfrm>
            <a:off x="3991414" y="2934556"/>
            <a:ext cx="26564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AT" sz="1000" dirty="0"/>
              <a:t>aller Wohneinheiten in EXPLOREAL (n = 31.143)</a:t>
            </a:r>
          </a:p>
          <a:p>
            <a:pPr algn="r"/>
            <a:r>
              <a:rPr lang="de-AT" sz="1000" dirty="0"/>
              <a:t>Vergleich Ferienwohnungen (n = 0)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2F46D786-C2CE-294F-2C4C-E20428003AB1}"/>
              </a:ext>
            </a:extLst>
          </p:cNvPr>
          <p:cNvSpPr txBox="1"/>
          <p:nvPr/>
        </p:nvSpPr>
        <p:spPr>
          <a:xfrm>
            <a:off x="7558642" y="5943288"/>
            <a:ext cx="4454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1000" dirty="0"/>
              <a:t>Datenstand: 12.05.2026</a:t>
            </a:r>
          </a:p>
          <a:p>
            <a:pPr algn="r"/>
            <a:r>
              <a:rPr lang="de-DE" sz="1000" b="1" dirty="0"/>
              <a:t>Projekte mit Fertigstellungsjahr 2024 bis 2026 </a:t>
            </a:r>
            <a:r>
              <a:rPr lang="de-AT" sz="1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86210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2A79E0-C355-A203-B431-2DF77CFD5B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9C1DA4C4-956C-93CB-4D7F-5910943B458E}"/>
              </a:ext>
            </a:extLst>
          </p:cNvPr>
          <p:cNvSpPr/>
          <p:nvPr/>
        </p:nvSpPr>
        <p:spPr>
          <a:xfrm>
            <a:off x="179016" y="246240"/>
            <a:ext cx="4085074" cy="86207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DCA43AB-D450-3C03-CF0A-E1985979806B}"/>
              </a:ext>
            </a:extLst>
          </p:cNvPr>
          <p:cNvSpPr txBox="1"/>
          <p:nvPr/>
        </p:nvSpPr>
        <p:spPr>
          <a:xfrm>
            <a:off x="233967" y="251928"/>
            <a:ext cx="42985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Wohnbauprojekte </a:t>
            </a:r>
          </a:p>
          <a:p>
            <a:r>
              <a:rPr lang="de-DE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in der Pipeline: Wien</a:t>
            </a:r>
            <a:b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4106FAA0-D600-3B6B-3757-57137AC9064C}"/>
              </a:ext>
            </a:extLst>
          </p:cNvPr>
          <p:cNvSpPr/>
          <p:nvPr/>
        </p:nvSpPr>
        <p:spPr>
          <a:xfrm>
            <a:off x="4261950" y="246239"/>
            <a:ext cx="7641793" cy="86207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20" name="Rechtwinkliges Dreieck 19">
            <a:extLst>
              <a:ext uri="{FF2B5EF4-FFF2-40B4-BE49-F238E27FC236}">
                <a16:creationId xmlns:a16="http://schemas.microsoft.com/office/drawing/2014/main" id="{2C44AE86-4A55-C6F4-62D8-F7CF1C86BBBF}"/>
              </a:ext>
            </a:extLst>
          </p:cNvPr>
          <p:cNvSpPr/>
          <p:nvPr/>
        </p:nvSpPr>
        <p:spPr>
          <a:xfrm rot="5400000">
            <a:off x="4796030" y="-287843"/>
            <a:ext cx="854771" cy="1922933"/>
          </a:xfrm>
          <a:prstGeom prst="rt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D2FD953C-3F78-C62E-78C0-47ACFC74FF38}"/>
              </a:ext>
            </a:extLst>
          </p:cNvPr>
          <p:cNvCxnSpPr>
            <a:cxnSpLocks/>
          </p:cNvCxnSpPr>
          <p:nvPr/>
        </p:nvCxnSpPr>
        <p:spPr>
          <a:xfrm>
            <a:off x="179016" y="6342845"/>
            <a:ext cx="1177901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B6242BC-026C-0210-941E-82A6AA6DA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3609" y="6356350"/>
            <a:ext cx="2743200" cy="365125"/>
          </a:xfrm>
        </p:spPr>
        <p:txBody>
          <a:bodyPr/>
          <a:lstStyle/>
          <a:p>
            <a:fld id="{3559D548-8ED7-4934-B45B-18215AF0CA79}" type="slidenum">
              <a:rPr lang="de-AT" smtClean="0"/>
              <a:t>4</a:t>
            </a:fld>
            <a:endParaRPr lang="de-AT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D2682AB-DDCA-7614-99DA-29B724B67FC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666" t="7718" r="64655" b="87903"/>
          <a:stretch>
            <a:fillRect/>
          </a:stretch>
        </p:blipFill>
        <p:spPr>
          <a:xfrm>
            <a:off x="6184882" y="724757"/>
            <a:ext cx="2166823" cy="26022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06E2A848-B028-3E12-9826-0B787699A9CE}"/>
              </a:ext>
            </a:extLst>
          </p:cNvPr>
          <p:cNvSpPr txBox="1"/>
          <p:nvPr/>
        </p:nvSpPr>
        <p:spPr>
          <a:xfrm>
            <a:off x="179015" y="1635392"/>
            <a:ext cx="116761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600" dirty="0">
                <a:latin typeface="Century Gothic" panose="020B0502020202020204" pitchFamily="34" charset="0"/>
              </a:rPr>
              <a:t>03.00	Anteile am Gesamtmarkt in Wien</a:t>
            </a:r>
            <a:r>
              <a:rPr lang="de-DE" sz="1800" dirty="0">
                <a:latin typeface="Century Gothic" panose="020B0502020202020204" pitchFamily="34" charset="0"/>
              </a:rPr>
              <a:t>		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3422E43-46C8-636B-3CFE-B4F6A24D542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7095" t="20537" r="3968" b="74558"/>
          <a:stretch>
            <a:fillRect/>
          </a:stretch>
        </p:blipFill>
        <p:spPr>
          <a:xfrm>
            <a:off x="5885193" y="413063"/>
            <a:ext cx="2864599" cy="603975"/>
          </a:xfrm>
          <a:prstGeom prst="rect">
            <a:avLst/>
          </a:prstGeom>
        </p:spPr>
      </p:pic>
      <p:pic>
        <p:nvPicPr>
          <p:cNvPr id="11" name="Picture 2" descr="Österreichischer Verband Gemeinnütziger Bauvereinigungen ...">
            <a:extLst>
              <a:ext uri="{FF2B5EF4-FFF2-40B4-BE49-F238E27FC236}">
                <a16:creationId xmlns:a16="http://schemas.microsoft.com/office/drawing/2014/main" id="{BD106F56-825C-E7E7-4E41-0B0FF37A98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6" r="19431"/>
          <a:stretch>
            <a:fillRect/>
          </a:stretch>
        </p:blipFill>
        <p:spPr bwMode="auto">
          <a:xfrm>
            <a:off x="8873412" y="303635"/>
            <a:ext cx="765110" cy="75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Rahmenvereinbarung">
            <a:extLst>
              <a:ext uri="{FF2B5EF4-FFF2-40B4-BE49-F238E27FC236}">
                <a16:creationId xmlns:a16="http://schemas.microsoft.com/office/drawing/2014/main" id="{2118627B-2E02-3F0F-3A31-45626C7DD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723" y="363539"/>
            <a:ext cx="1922933" cy="64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E6A3B5C3-BE42-C519-A39D-9DE092FBE07C}"/>
              </a:ext>
            </a:extLst>
          </p:cNvPr>
          <p:cNvSpPr txBox="1"/>
          <p:nvPr/>
        </p:nvSpPr>
        <p:spPr>
          <a:xfrm>
            <a:off x="179016" y="6350150"/>
            <a:ext cx="939666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>
                <a:latin typeface="Century Gothic" panose="020B0502020202020204" pitchFamily="34" charset="0"/>
              </a:rPr>
              <a:t>Wohnbauprojekte in der Pipeline Wien 28.05.2026</a:t>
            </a:r>
          </a:p>
          <a:p>
            <a:r>
              <a:rPr lang="de-DE" sz="1050" dirty="0">
                <a:latin typeface="Century Gothic" panose="020B0502020202020204" pitchFamily="34" charset="0"/>
              </a:rPr>
              <a:t>WK Wien, Fachgruppe Immobilien- und Vermögenstreuhänder, GBV Wien und Exploreal GmbH</a:t>
            </a:r>
            <a:endParaRPr lang="de-AT" sz="105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37C74DD-3CF2-4F93-3341-C839C844D3C2}"/>
              </a:ext>
            </a:extLst>
          </p:cNvPr>
          <p:cNvSpPr txBox="1"/>
          <p:nvPr/>
        </p:nvSpPr>
        <p:spPr>
          <a:xfrm>
            <a:off x="4246401" y="5645364"/>
            <a:ext cx="771163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1000" b="1" dirty="0"/>
              <a:t>aller fertiggestellter und geplanter Wohneinheiten </a:t>
            </a:r>
            <a:r>
              <a:rPr lang="de-DE" sz="1000" b="1" dirty="0"/>
              <a:t>2024 bis 2026</a:t>
            </a:r>
            <a:br>
              <a:rPr lang="de-AT" sz="1000" dirty="0"/>
            </a:br>
            <a:r>
              <a:rPr lang="de-AT" sz="1000" dirty="0"/>
              <a:t>in EXPLOREAL (n = 31.143), Stand 12.05.2026</a:t>
            </a:r>
          </a:p>
          <a:p>
            <a:pPr algn="r"/>
            <a:r>
              <a:rPr lang="de-DE" sz="1000" dirty="0"/>
              <a:t>* betreutes Wohnen, Ferienwohnungen, Serviced Apartments, Studentenheimplätze, Miet- oder Kaufoption, WG-Plätze, </a:t>
            </a:r>
            <a:r>
              <a:rPr lang="de-DE" sz="1000" dirty="0" err="1"/>
              <a:t>tba</a:t>
            </a:r>
            <a:r>
              <a:rPr lang="de-DE" sz="1000" dirty="0"/>
              <a:t>.</a:t>
            </a:r>
          </a:p>
          <a:p>
            <a:pPr algn="r"/>
            <a:r>
              <a:rPr lang="de-DE" sz="1000" dirty="0"/>
              <a:t>** Gemeindewohnungen</a:t>
            </a:r>
            <a:endParaRPr lang="de-AT" sz="1000" dirty="0"/>
          </a:p>
          <a:p>
            <a:pPr algn="r"/>
            <a:r>
              <a:rPr lang="de-AT" sz="1000" dirty="0"/>
              <a:t> 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3B99AF27-7F95-CBF5-DCB8-E1FC4470116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5250" t="18313" r="2865" b="60121"/>
          <a:stretch/>
        </p:blipFill>
        <p:spPr>
          <a:xfrm>
            <a:off x="7726497" y="2901520"/>
            <a:ext cx="2934224" cy="124623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2D2BC9B0-6660-CB0E-7C7D-056E4504FAA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5250" t="38526" r="2865" b="41169"/>
          <a:stretch/>
        </p:blipFill>
        <p:spPr>
          <a:xfrm>
            <a:off x="1136364" y="3097699"/>
            <a:ext cx="2934224" cy="1173343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A0DCE15B-F0B8-760D-6406-D8C6311FA6D9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11570" t="12468" r="36748" b="11779"/>
          <a:stretch>
            <a:fillRect/>
          </a:stretch>
        </p:blipFill>
        <p:spPr>
          <a:xfrm>
            <a:off x="4300036" y="2186084"/>
            <a:ext cx="3294927" cy="3299849"/>
          </a:xfrm>
          <a:prstGeom prst="rect">
            <a:avLst/>
          </a:prstGeom>
        </p:spPr>
      </p:pic>
      <p:sp>
        <p:nvSpPr>
          <p:cNvPr id="25" name="Rechteck 24">
            <a:extLst>
              <a:ext uri="{FF2B5EF4-FFF2-40B4-BE49-F238E27FC236}">
                <a16:creationId xmlns:a16="http://schemas.microsoft.com/office/drawing/2014/main" id="{CE56D3DA-FD80-8F3D-CE34-30176A1BD15A}"/>
              </a:ext>
            </a:extLst>
          </p:cNvPr>
          <p:cNvSpPr/>
          <p:nvPr/>
        </p:nvSpPr>
        <p:spPr>
          <a:xfrm>
            <a:off x="5472589" y="5570691"/>
            <a:ext cx="104172" cy="10777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bg2">
                  <a:lumMod val="75000"/>
                </a:schemeClr>
              </a:solidFill>
              <a:highlight>
                <a:srgbClr val="C0C0C0"/>
              </a:highlight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9C073E6E-5450-FED4-FFC9-32A08A155735}"/>
              </a:ext>
            </a:extLst>
          </p:cNvPr>
          <p:cNvSpPr txBox="1"/>
          <p:nvPr/>
        </p:nvSpPr>
        <p:spPr>
          <a:xfrm>
            <a:off x="5583839" y="5456379"/>
            <a:ext cx="10911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Sonstige**</a:t>
            </a:r>
          </a:p>
        </p:txBody>
      </p:sp>
    </p:spTree>
    <p:extLst>
      <p:ext uri="{BB962C8B-B14F-4D97-AF65-F5344CB8AC3E}">
        <p14:creationId xmlns:p14="http://schemas.microsoft.com/office/powerpoint/2010/main" val="3718020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504709-C44C-0768-6E2A-E11AAD8C37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9FB5C69B-E9E9-5A56-DEBE-D94212C4B0A4}"/>
              </a:ext>
            </a:extLst>
          </p:cNvPr>
          <p:cNvSpPr/>
          <p:nvPr/>
        </p:nvSpPr>
        <p:spPr>
          <a:xfrm>
            <a:off x="179016" y="246240"/>
            <a:ext cx="4085074" cy="86207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3DEC51C-B11F-5974-A950-BEDF52817BBB}"/>
              </a:ext>
            </a:extLst>
          </p:cNvPr>
          <p:cNvSpPr txBox="1"/>
          <p:nvPr/>
        </p:nvSpPr>
        <p:spPr>
          <a:xfrm>
            <a:off x="233967" y="251928"/>
            <a:ext cx="42985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Wohnbauprojekte </a:t>
            </a:r>
          </a:p>
          <a:p>
            <a:r>
              <a:rPr lang="de-DE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in der Pipeline: Wien</a:t>
            </a:r>
            <a:b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06FD1B2F-76B7-DAD2-4676-D9BEA766AA19}"/>
              </a:ext>
            </a:extLst>
          </p:cNvPr>
          <p:cNvSpPr/>
          <p:nvPr/>
        </p:nvSpPr>
        <p:spPr>
          <a:xfrm>
            <a:off x="4261950" y="246239"/>
            <a:ext cx="7641793" cy="86207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20" name="Rechtwinkliges Dreieck 19">
            <a:extLst>
              <a:ext uri="{FF2B5EF4-FFF2-40B4-BE49-F238E27FC236}">
                <a16:creationId xmlns:a16="http://schemas.microsoft.com/office/drawing/2014/main" id="{C7F9EB45-CF6C-5788-B1DB-3C66D9913153}"/>
              </a:ext>
            </a:extLst>
          </p:cNvPr>
          <p:cNvSpPr/>
          <p:nvPr/>
        </p:nvSpPr>
        <p:spPr>
          <a:xfrm rot="5400000">
            <a:off x="4796030" y="-287843"/>
            <a:ext cx="854771" cy="1922933"/>
          </a:xfrm>
          <a:prstGeom prst="rt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08FB43F1-58A3-DA71-0C69-6B53DFAFDFAF}"/>
              </a:ext>
            </a:extLst>
          </p:cNvPr>
          <p:cNvCxnSpPr>
            <a:cxnSpLocks/>
          </p:cNvCxnSpPr>
          <p:nvPr/>
        </p:nvCxnSpPr>
        <p:spPr>
          <a:xfrm>
            <a:off x="179016" y="6342845"/>
            <a:ext cx="1177901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34436C8-59A6-B590-4986-FE3EFFC17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3609" y="6356350"/>
            <a:ext cx="2743200" cy="365125"/>
          </a:xfrm>
        </p:spPr>
        <p:txBody>
          <a:bodyPr/>
          <a:lstStyle/>
          <a:p>
            <a:fld id="{3559D548-8ED7-4934-B45B-18215AF0CA79}" type="slidenum">
              <a:rPr lang="de-AT" smtClean="0"/>
              <a:t>5</a:t>
            </a:fld>
            <a:endParaRPr lang="de-AT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296F4DB-06F6-0011-8B1B-825FC9A31FA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666" t="7718" r="64655" b="87903"/>
          <a:stretch>
            <a:fillRect/>
          </a:stretch>
        </p:blipFill>
        <p:spPr>
          <a:xfrm>
            <a:off x="6184882" y="724757"/>
            <a:ext cx="2166823" cy="26022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D00CC8D5-AA26-BB47-6E0B-0D13AAA4EF7B}"/>
              </a:ext>
            </a:extLst>
          </p:cNvPr>
          <p:cNvSpPr txBox="1"/>
          <p:nvPr/>
        </p:nvSpPr>
        <p:spPr>
          <a:xfrm>
            <a:off x="179015" y="1635392"/>
            <a:ext cx="1167619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600" dirty="0">
                <a:latin typeface="Century Gothic" panose="020B0502020202020204" pitchFamily="34" charset="0"/>
              </a:rPr>
              <a:t>04.00	Wann wird wieviel gebaut in Wien</a:t>
            </a:r>
            <a:endParaRPr lang="de-DE" sz="1800" dirty="0">
              <a:latin typeface="Century Gothic" panose="020B0502020202020204" pitchFamily="34" charset="0"/>
            </a:endParaRPr>
          </a:p>
          <a:p>
            <a:r>
              <a:rPr lang="de-DE" sz="1800" dirty="0">
                <a:latin typeface="Century Gothic" panose="020B0502020202020204" pitchFamily="34" charset="0"/>
              </a:rPr>
              <a:t>		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DF5CC30-974F-03D6-E232-A8BFE1DA7D6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7095" t="20537" r="3968" b="74558"/>
          <a:stretch>
            <a:fillRect/>
          </a:stretch>
        </p:blipFill>
        <p:spPr>
          <a:xfrm>
            <a:off x="5885193" y="413063"/>
            <a:ext cx="2864599" cy="603975"/>
          </a:xfrm>
          <a:prstGeom prst="rect">
            <a:avLst/>
          </a:prstGeom>
        </p:spPr>
      </p:pic>
      <p:pic>
        <p:nvPicPr>
          <p:cNvPr id="10" name="Picture 2" descr="Österreichischer Verband Gemeinnütziger Bauvereinigungen ...">
            <a:extLst>
              <a:ext uri="{FF2B5EF4-FFF2-40B4-BE49-F238E27FC236}">
                <a16:creationId xmlns:a16="http://schemas.microsoft.com/office/drawing/2014/main" id="{B7098DF8-F5F5-AED8-7C48-35945EE569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6" r="19431"/>
          <a:stretch>
            <a:fillRect/>
          </a:stretch>
        </p:blipFill>
        <p:spPr bwMode="auto">
          <a:xfrm>
            <a:off x="8873412" y="303635"/>
            <a:ext cx="765110" cy="75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Rahmenvereinbarung">
            <a:extLst>
              <a:ext uri="{FF2B5EF4-FFF2-40B4-BE49-F238E27FC236}">
                <a16:creationId xmlns:a16="http://schemas.microsoft.com/office/drawing/2014/main" id="{EDEC9A1D-87C1-CF36-3E07-E82E72FCE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723" y="363539"/>
            <a:ext cx="1922933" cy="64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07A4D37E-6CF2-3795-07AF-6E082BEE0F7D}"/>
              </a:ext>
            </a:extLst>
          </p:cNvPr>
          <p:cNvSpPr txBox="1"/>
          <p:nvPr/>
        </p:nvSpPr>
        <p:spPr>
          <a:xfrm>
            <a:off x="179016" y="6350150"/>
            <a:ext cx="939666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>
                <a:latin typeface="Century Gothic" panose="020B0502020202020204" pitchFamily="34" charset="0"/>
              </a:rPr>
              <a:t>Wohnbauprojekte in der Pipeline Wien 28.05.2026</a:t>
            </a:r>
          </a:p>
          <a:p>
            <a:r>
              <a:rPr lang="de-DE" sz="1050" dirty="0">
                <a:latin typeface="Century Gothic" panose="020B0502020202020204" pitchFamily="34" charset="0"/>
              </a:rPr>
              <a:t>WK Wien, Fachgruppe Immobilien- und Vermögenstreuhänder, GBV Wien und Exploreal GmbH</a:t>
            </a:r>
            <a:endParaRPr lang="de-AT" sz="105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1760AF9-96EE-CDDF-2390-882D88E532A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3008" b="3771"/>
          <a:stretch>
            <a:fillRect/>
          </a:stretch>
        </p:blipFill>
        <p:spPr>
          <a:xfrm>
            <a:off x="2115323" y="2216125"/>
            <a:ext cx="7772400" cy="408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866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31138C-54F1-78A9-BB4C-5B928620F8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11093582-42E6-E69A-4B21-40D73C3471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312" y="2139689"/>
            <a:ext cx="4976965" cy="3519498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4F20100A-E8C1-1ED5-DFA3-3E7352052B72}"/>
              </a:ext>
            </a:extLst>
          </p:cNvPr>
          <p:cNvSpPr txBox="1"/>
          <p:nvPr/>
        </p:nvSpPr>
        <p:spPr>
          <a:xfrm>
            <a:off x="7400666" y="444464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004166"/>
                </a:solidFill>
              </a:rPr>
              <a:t>17</a:t>
            </a:r>
            <a:endParaRPr lang="de-AT" b="1" dirty="0">
              <a:solidFill>
                <a:srgbClr val="004166"/>
              </a:solidFill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2390292-5F69-6ED0-20C1-CA1F32CFD0A3}"/>
              </a:ext>
            </a:extLst>
          </p:cNvPr>
          <p:cNvSpPr txBox="1"/>
          <p:nvPr/>
        </p:nvSpPr>
        <p:spPr>
          <a:xfrm>
            <a:off x="5845459" y="3530106"/>
            <a:ext cx="656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4166"/>
                </a:solidFill>
              </a:rPr>
              <a:t>25</a:t>
            </a:r>
            <a:endParaRPr lang="de-AT" b="1" dirty="0">
              <a:solidFill>
                <a:srgbClr val="004166"/>
              </a:solidFill>
            </a:endParaRP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7807A79C-7528-E61B-8B6A-2F6232132400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60644" y="3239254"/>
            <a:ext cx="538548" cy="538548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D0E84A8A-2D2C-1CFD-D742-D85A5F101A5E}"/>
              </a:ext>
            </a:extLst>
          </p:cNvPr>
          <p:cNvSpPr txBox="1"/>
          <p:nvPr/>
        </p:nvSpPr>
        <p:spPr>
          <a:xfrm>
            <a:off x="7844069" y="300326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004166"/>
                </a:solidFill>
              </a:rPr>
              <a:t>22</a:t>
            </a:r>
            <a:endParaRPr lang="de-AT" b="1" dirty="0">
              <a:solidFill>
                <a:srgbClr val="004166"/>
              </a:solidFill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E8C266B0-3630-BEF3-9081-DF58828539AF}"/>
              </a:ext>
            </a:extLst>
          </p:cNvPr>
          <p:cNvSpPr txBox="1"/>
          <p:nvPr/>
        </p:nvSpPr>
        <p:spPr>
          <a:xfrm>
            <a:off x="7341940" y="374027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1" dirty="0">
                <a:solidFill>
                  <a:srgbClr val="004166"/>
                </a:solidFill>
              </a:rPr>
              <a:t>23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1D3A3C3E-F67B-74EE-5E78-4C1D1A00C383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50360" y="3795136"/>
            <a:ext cx="413804" cy="413804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9A2F5A48-B330-507E-A4C5-1895D5D0822D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02179" y="3305909"/>
            <a:ext cx="313685" cy="313685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1CD80702-70F6-B3CA-14CF-33AC133EE6D1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60424" y="3977891"/>
            <a:ext cx="458945" cy="458945"/>
          </a:xfrm>
          <a:prstGeom prst="rect">
            <a:avLst/>
          </a:prstGeom>
        </p:spPr>
      </p:pic>
      <p:sp>
        <p:nvSpPr>
          <p:cNvPr id="26" name="Textfeld 25">
            <a:extLst>
              <a:ext uri="{FF2B5EF4-FFF2-40B4-BE49-F238E27FC236}">
                <a16:creationId xmlns:a16="http://schemas.microsoft.com/office/drawing/2014/main" id="{05684896-4843-6702-3128-10DFB553471F}"/>
              </a:ext>
            </a:extLst>
          </p:cNvPr>
          <p:cNvSpPr txBox="1"/>
          <p:nvPr/>
        </p:nvSpPr>
        <p:spPr>
          <a:xfrm>
            <a:off x="6403909" y="455234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004166"/>
                </a:solidFill>
              </a:rPr>
              <a:t>19</a:t>
            </a:r>
            <a:endParaRPr lang="de-AT" b="1" dirty="0">
              <a:solidFill>
                <a:srgbClr val="004166"/>
              </a:solidFill>
            </a:endParaRP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6980B592-D1F5-CAF4-4B75-B4019B17FE6C}"/>
              </a:ext>
            </a:extLst>
          </p:cNvPr>
          <p:cNvSpPr txBox="1"/>
          <p:nvPr/>
        </p:nvSpPr>
        <p:spPr>
          <a:xfrm>
            <a:off x="6459645" y="304591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004166"/>
                </a:solidFill>
              </a:rPr>
              <a:t>2</a:t>
            </a:r>
            <a:endParaRPr lang="de-AT" b="1" dirty="0">
              <a:solidFill>
                <a:srgbClr val="004166"/>
              </a:solidFill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10CD5C14-2379-B95E-2BC5-B08F68061202}"/>
              </a:ext>
            </a:extLst>
          </p:cNvPr>
          <p:cNvSpPr txBox="1"/>
          <p:nvPr/>
        </p:nvSpPr>
        <p:spPr>
          <a:xfrm>
            <a:off x="6939871" y="36343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1">
                <a:solidFill>
                  <a:srgbClr val="004166"/>
                </a:solidFill>
              </a:rPr>
              <a:t>2</a:t>
            </a:r>
            <a:endParaRPr lang="de-AT" b="1" dirty="0">
              <a:solidFill>
                <a:srgbClr val="004166"/>
              </a:solidFill>
            </a:endParaRP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3B70C0E1-505F-7E2A-9EDF-73FA1452C00E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77108" y="3926994"/>
            <a:ext cx="227213" cy="227213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BBCDD8D2-C225-9453-75E5-F5FFC8121064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60558" y="4688285"/>
            <a:ext cx="298920" cy="298920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D7140B43-F247-FC1D-0978-3B8970FA92AA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78949" y="4795985"/>
            <a:ext cx="298920" cy="298920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87635B08-B393-64B7-1B3C-0A25C93BC3E4}"/>
              </a:ext>
            </a:extLst>
          </p:cNvPr>
          <p:cNvSpPr/>
          <p:nvPr/>
        </p:nvSpPr>
        <p:spPr>
          <a:xfrm>
            <a:off x="179016" y="246240"/>
            <a:ext cx="4085074" cy="86207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88E26A4-D4F5-4B63-521E-AFDCB0D88773}"/>
              </a:ext>
            </a:extLst>
          </p:cNvPr>
          <p:cNvSpPr txBox="1"/>
          <p:nvPr/>
        </p:nvSpPr>
        <p:spPr>
          <a:xfrm>
            <a:off x="233967" y="251928"/>
            <a:ext cx="42985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Wohnbauprojekte </a:t>
            </a:r>
          </a:p>
          <a:p>
            <a:r>
              <a:rPr lang="de-DE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in der Pipeline: Wien</a:t>
            </a:r>
            <a:b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34CDA749-C4E2-2107-E621-5BFF65C865FF}"/>
              </a:ext>
            </a:extLst>
          </p:cNvPr>
          <p:cNvSpPr/>
          <p:nvPr/>
        </p:nvSpPr>
        <p:spPr>
          <a:xfrm>
            <a:off x="4261950" y="246239"/>
            <a:ext cx="7641793" cy="86207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20" name="Rechtwinkliges Dreieck 19">
            <a:extLst>
              <a:ext uri="{FF2B5EF4-FFF2-40B4-BE49-F238E27FC236}">
                <a16:creationId xmlns:a16="http://schemas.microsoft.com/office/drawing/2014/main" id="{F821D772-85BC-2550-E556-FAB0744B7CA9}"/>
              </a:ext>
            </a:extLst>
          </p:cNvPr>
          <p:cNvSpPr/>
          <p:nvPr/>
        </p:nvSpPr>
        <p:spPr>
          <a:xfrm rot="5400000">
            <a:off x="4796030" y="-287843"/>
            <a:ext cx="854771" cy="1922933"/>
          </a:xfrm>
          <a:prstGeom prst="rt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DD1F1687-E7A6-4B9C-1282-345F4CD2C6ED}"/>
              </a:ext>
            </a:extLst>
          </p:cNvPr>
          <p:cNvCxnSpPr>
            <a:cxnSpLocks/>
          </p:cNvCxnSpPr>
          <p:nvPr/>
        </p:nvCxnSpPr>
        <p:spPr>
          <a:xfrm>
            <a:off x="179016" y="6342845"/>
            <a:ext cx="1177901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D755EBF-CEDF-F203-5E82-8BA44C349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3609" y="6356350"/>
            <a:ext cx="2743200" cy="365125"/>
          </a:xfrm>
        </p:spPr>
        <p:txBody>
          <a:bodyPr/>
          <a:lstStyle/>
          <a:p>
            <a:fld id="{3559D548-8ED7-4934-B45B-18215AF0CA79}" type="slidenum">
              <a:rPr lang="de-AT" smtClean="0"/>
              <a:t>6</a:t>
            </a:fld>
            <a:endParaRPr lang="de-AT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5CDF908-5FD3-77AD-C587-22BE4E3FC16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666" t="7718" r="64655" b="87903"/>
          <a:stretch>
            <a:fillRect/>
          </a:stretch>
        </p:blipFill>
        <p:spPr>
          <a:xfrm>
            <a:off x="6184882" y="724757"/>
            <a:ext cx="2166823" cy="26022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CAAEA06-D8F8-CEA1-C28F-C574A43A57F9}"/>
              </a:ext>
            </a:extLst>
          </p:cNvPr>
          <p:cNvSpPr txBox="1"/>
          <p:nvPr/>
        </p:nvSpPr>
        <p:spPr>
          <a:xfrm>
            <a:off x="179015" y="1635392"/>
            <a:ext cx="1167619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600" dirty="0">
                <a:latin typeface="Century Gothic" panose="020B0502020202020204" pitchFamily="34" charset="0"/>
              </a:rPr>
              <a:t>05.00	Vermarktung nach Region und Bezirke</a:t>
            </a:r>
            <a:endParaRPr lang="de-DE" sz="1800" dirty="0">
              <a:latin typeface="Century Gothic" panose="020B0502020202020204" pitchFamily="34" charset="0"/>
            </a:endParaRPr>
          </a:p>
          <a:p>
            <a:r>
              <a:rPr lang="de-DE" sz="1800" dirty="0">
                <a:latin typeface="Century Gothic" panose="020B0502020202020204" pitchFamily="34" charset="0"/>
              </a:rPr>
              <a:t>		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8275CD6-4035-FCB7-B3BC-536EB4D4E8D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77095" t="20537" r="3968" b="74558"/>
          <a:stretch>
            <a:fillRect/>
          </a:stretch>
        </p:blipFill>
        <p:spPr>
          <a:xfrm>
            <a:off x="5885193" y="413063"/>
            <a:ext cx="2864599" cy="603975"/>
          </a:xfrm>
          <a:prstGeom prst="rect">
            <a:avLst/>
          </a:prstGeom>
        </p:spPr>
      </p:pic>
      <p:pic>
        <p:nvPicPr>
          <p:cNvPr id="10" name="Picture 2" descr="Österreichischer Verband Gemeinnütziger Bauvereinigungen ...">
            <a:extLst>
              <a:ext uri="{FF2B5EF4-FFF2-40B4-BE49-F238E27FC236}">
                <a16:creationId xmlns:a16="http://schemas.microsoft.com/office/drawing/2014/main" id="{B6A6CC51-D1F1-3570-81A9-BEEE255F63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6" r="19431"/>
          <a:stretch>
            <a:fillRect/>
          </a:stretch>
        </p:blipFill>
        <p:spPr bwMode="auto">
          <a:xfrm>
            <a:off x="8873412" y="303635"/>
            <a:ext cx="765110" cy="75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DED67206-A343-2400-5D64-B7D119540DBC}"/>
              </a:ext>
            </a:extLst>
          </p:cNvPr>
          <p:cNvSpPr txBox="1"/>
          <p:nvPr/>
        </p:nvSpPr>
        <p:spPr>
          <a:xfrm>
            <a:off x="6386853" y="5441122"/>
            <a:ext cx="47218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1000" dirty="0"/>
              <a:t>aller Bauträgerprojekte mit Vermarktungsbeginn ab Mai 2025</a:t>
            </a:r>
            <a:br>
              <a:rPr lang="de-AT" sz="1000" dirty="0"/>
            </a:br>
            <a:r>
              <a:rPr lang="de-AT" sz="1000" dirty="0"/>
              <a:t>in EXPLOREAL (n = 6.121 Wohneinheiten).</a:t>
            </a:r>
          </a:p>
          <a:p>
            <a:pPr algn="r"/>
            <a:r>
              <a:rPr lang="de-AT" sz="1000" dirty="0"/>
              <a:t>Einwohner*innen zum 1.1.2024 gem. Statistik Austria</a:t>
            </a:r>
          </a:p>
          <a:p>
            <a:pPr algn="r"/>
            <a:r>
              <a:rPr lang="de-AT" sz="1000" dirty="0"/>
              <a:t>*Ø Wohneinheiten pro 1.000 Einwohner*innen </a:t>
            </a:r>
          </a:p>
          <a:p>
            <a:pPr algn="r"/>
            <a:r>
              <a:rPr lang="de-AT" sz="1000" dirty="0"/>
              <a:t>**lt. ÖROK-Bevölkerungsprognose im Vergleich zu 2021</a:t>
            </a:r>
          </a:p>
          <a:p>
            <a:pPr algn="r"/>
            <a:r>
              <a:rPr lang="de-AT" sz="1000" dirty="0"/>
              <a:t> </a:t>
            </a:r>
          </a:p>
        </p:txBody>
      </p:sp>
      <p:pic>
        <p:nvPicPr>
          <p:cNvPr id="34" name="Picture 2" descr="Rahmenvereinbarung">
            <a:extLst>
              <a:ext uri="{FF2B5EF4-FFF2-40B4-BE49-F238E27FC236}">
                <a16:creationId xmlns:a16="http://schemas.microsoft.com/office/drawing/2014/main" id="{0ED52781-EBDD-AD96-DC67-974588EE2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723" y="363539"/>
            <a:ext cx="1922933" cy="64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1304F4B0-E23C-4042-C5E0-FD27D8B2E79D}"/>
              </a:ext>
            </a:extLst>
          </p:cNvPr>
          <p:cNvSpPr txBox="1"/>
          <p:nvPr/>
        </p:nvSpPr>
        <p:spPr>
          <a:xfrm>
            <a:off x="179016" y="6350150"/>
            <a:ext cx="939666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>
                <a:latin typeface="Century Gothic" panose="020B0502020202020204" pitchFamily="34" charset="0"/>
              </a:rPr>
              <a:t>Wohnbauprojekte in der Pipeline Wien 28.05.2026</a:t>
            </a:r>
          </a:p>
          <a:p>
            <a:r>
              <a:rPr lang="de-DE" sz="1050" dirty="0">
                <a:latin typeface="Century Gothic" panose="020B0502020202020204" pitchFamily="34" charset="0"/>
              </a:rPr>
              <a:t>WK Wien, Fachgruppe Immobilien- und Vermögenstreuhänder, GBV Wien und Exploreal GmbH</a:t>
            </a:r>
            <a:endParaRPr lang="de-AT" sz="1050" dirty="0"/>
          </a:p>
        </p:txBody>
      </p:sp>
      <p:pic>
        <p:nvPicPr>
          <p:cNvPr id="44" name="Grafik 43">
            <a:extLst>
              <a:ext uri="{FF2B5EF4-FFF2-40B4-BE49-F238E27FC236}">
                <a16:creationId xmlns:a16="http://schemas.microsoft.com/office/drawing/2014/main" id="{AD755DE1-7492-3F5B-E3C6-A46E18D6F2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0943" y="2275973"/>
            <a:ext cx="3417073" cy="386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169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664DAA-AE41-3735-4CE0-F39996B8CE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571B7043-C830-D2F0-BCF4-4C4CFDC53D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3109" y="2199671"/>
            <a:ext cx="9425782" cy="4097631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FD3AB356-DACB-A528-E1E2-534C2BBFB202}"/>
              </a:ext>
            </a:extLst>
          </p:cNvPr>
          <p:cNvSpPr/>
          <p:nvPr/>
        </p:nvSpPr>
        <p:spPr>
          <a:xfrm>
            <a:off x="179016" y="246240"/>
            <a:ext cx="4085074" cy="86207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5DA62FF9-D866-9C53-4491-6CCCF335D377}"/>
              </a:ext>
            </a:extLst>
          </p:cNvPr>
          <p:cNvSpPr txBox="1"/>
          <p:nvPr/>
        </p:nvSpPr>
        <p:spPr>
          <a:xfrm>
            <a:off x="233967" y="251928"/>
            <a:ext cx="42985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Wohnbauprojekte </a:t>
            </a:r>
          </a:p>
          <a:p>
            <a:r>
              <a:rPr lang="de-DE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in der Pipeline: Wien</a:t>
            </a:r>
            <a:b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3A483B0F-0D88-852C-01FF-EB74055FC704}"/>
              </a:ext>
            </a:extLst>
          </p:cNvPr>
          <p:cNvSpPr/>
          <p:nvPr/>
        </p:nvSpPr>
        <p:spPr>
          <a:xfrm>
            <a:off x="4261950" y="246239"/>
            <a:ext cx="7641793" cy="86207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20" name="Rechtwinkliges Dreieck 19">
            <a:extLst>
              <a:ext uri="{FF2B5EF4-FFF2-40B4-BE49-F238E27FC236}">
                <a16:creationId xmlns:a16="http://schemas.microsoft.com/office/drawing/2014/main" id="{933AAB75-FE19-5AD4-8408-0328D0EFDEFC}"/>
              </a:ext>
            </a:extLst>
          </p:cNvPr>
          <p:cNvSpPr/>
          <p:nvPr/>
        </p:nvSpPr>
        <p:spPr>
          <a:xfrm rot="5400000">
            <a:off x="4796030" y="-287843"/>
            <a:ext cx="854771" cy="1922933"/>
          </a:xfrm>
          <a:prstGeom prst="rt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3E7482FA-B5ED-CD35-3FBD-4040550B3B25}"/>
              </a:ext>
            </a:extLst>
          </p:cNvPr>
          <p:cNvCxnSpPr>
            <a:cxnSpLocks/>
          </p:cNvCxnSpPr>
          <p:nvPr/>
        </p:nvCxnSpPr>
        <p:spPr>
          <a:xfrm>
            <a:off x="179016" y="6342845"/>
            <a:ext cx="1177901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7695A8E-AC49-9261-4D85-7109E65ED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3609" y="6356350"/>
            <a:ext cx="2743200" cy="365125"/>
          </a:xfrm>
        </p:spPr>
        <p:txBody>
          <a:bodyPr/>
          <a:lstStyle/>
          <a:p>
            <a:fld id="{3559D548-8ED7-4934-B45B-18215AF0CA79}" type="slidenum">
              <a:rPr lang="de-AT" smtClean="0"/>
              <a:t>7</a:t>
            </a:fld>
            <a:endParaRPr lang="de-AT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5C297E6-504A-A937-DF64-DC5C0AAA6F6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666" t="7718" r="64655" b="87903"/>
          <a:stretch>
            <a:fillRect/>
          </a:stretch>
        </p:blipFill>
        <p:spPr>
          <a:xfrm>
            <a:off x="6184882" y="724757"/>
            <a:ext cx="2166823" cy="26022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74A21BB-CC48-0E15-2CF9-D35F146300E9}"/>
              </a:ext>
            </a:extLst>
          </p:cNvPr>
          <p:cNvSpPr txBox="1"/>
          <p:nvPr/>
        </p:nvSpPr>
        <p:spPr>
          <a:xfrm>
            <a:off x="179015" y="1635392"/>
            <a:ext cx="1167619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600" dirty="0">
                <a:latin typeface="Century Gothic" panose="020B0502020202020204" pitchFamily="34" charset="0"/>
              </a:rPr>
              <a:t>06.00	Transaktionen und Angebot in Wien </a:t>
            </a:r>
            <a:endParaRPr lang="de-DE" sz="1800" dirty="0">
              <a:latin typeface="Century Gothic" panose="020B0502020202020204" pitchFamily="34" charset="0"/>
            </a:endParaRPr>
          </a:p>
          <a:p>
            <a:r>
              <a:rPr lang="de-DE" sz="1800" dirty="0">
                <a:latin typeface="Century Gothic" panose="020B0502020202020204" pitchFamily="34" charset="0"/>
              </a:rPr>
              <a:t>		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4FF98B0-6B7A-5BE2-017A-6E82FE65CC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77095" t="20537" r="3968" b="74558"/>
          <a:stretch>
            <a:fillRect/>
          </a:stretch>
        </p:blipFill>
        <p:spPr>
          <a:xfrm>
            <a:off x="5885193" y="413063"/>
            <a:ext cx="2864599" cy="603975"/>
          </a:xfrm>
          <a:prstGeom prst="rect">
            <a:avLst/>
          </a:prstGeom>
        </p:spPr>
      </p:pic>
      <p:pic>
        <p:nvPicPr>
          <p:cNvPr id="10" name="Picture 2" descr="Österreichischer Verband Gemeinnütziger Bauvereinigungen ...">
            <a:extLst>
              <a:ext uri="{FF2B5EF4-FFF2-40B4-BE49-F238E27FC236}">
                <a16:creationId xmlns:a16="http://schemas.microsoft.com/office/drawing/2014/main" id="{4D4BD49C-B2F1-1A1E-54E8-68643E861B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6" r="19431"/>
          <a:stretch>
            <a:fillRect/>
          </a:stretch>
        </p:blipFill>
        <p:spPr bwMode="auto">
          <a:xfrm>
            <a:off x="8873412" y="303635"/>
            <a:ext cx="765110" cy="75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Rahmenvereinbarung">
            <a:extLst>
              <a:ext uri="{FF2B5EF4-FFF2-40B4-BE49-F238E27FC236}">
                <a16:creationId xmlns:a16="http://schemas.microsoft.com/office/drawing/2014/main" id="{11FC0179-2B9E-91FD-BB0F-600723B68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723" y="363539"/>
            <a:ext cx="1922933" cy="64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745A676-80EF-C983-EDA0-FB518B3E192D}"/>
              </a:ext>
            </a:extLst>
          </p:cNvPr>
          <p:cNvSpPr txBox="1"/>
          <p:nvPr/>
        </p:nvSpPr>
        <p:spPr>
          <a:xfrm>
            <a:off x="179016" y="6350150"/>
            <a:ext cx="939666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>
                <a:latin typeface="Century Gothic" panose="020B0502020202020204" pitchFamily="34" charset="0"/>
              </a:rPr>
              <a:t>Wohnbauprojekte in der Pipeline Wien 28.05.2026</a:t>
            </a:r>
          </a:p>
          <a:p>
            <a:r>
              <a:rPr lang="de-DE" sz="1050" dirty="0">
                <a:latin typeface="Century Gothic" panose="020B0502020202020204" pitchFamily="34" charset="0"/>
              </a:rPr>
              <a:t>WK Wien, Fachgruppe Immobilien- und Vermögenstreuhänder, GBV Wien und </a:t>
            </a:r>
            <a:r>
              <a:rPr lang="de-DE" sz="1050" dirty="0" err="1">
                <a:latin typeface="Century Gothic" panose="020B0502020202020204" pitchFamily="34" charset="0"/>
              </a:rPr>
              <a:t>Exploreal</a:t>
            </a:r>
            <a:r>
              <a:rPr lang="de-DE" sz="1050" dirty="0">
                <a:latin typeface="Century Gothic" panose="020B0502020202020204" pitchFamily="34" charset="0"/>
              </a:rPr>
              <a:t> GmbH</a:t>
            </a:r>
            <a:endParaRPr lang="de-AT" sz="1050" dirty="0"/>
          </a:p>
        </p:txBody>
      </p:sp>
    </p:spTree>
    <p:extLst>
      <p:ext uri="{BB962C8B-B14F-4D97-AF65-F5344CB8AC3E}">
        <p14:creationId xmlns:p14="http://schemas.microsoft.com/office/powerpoint/2010/main" val="2602913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2E2E85-CDA8-776C-56B6-C41BB946C8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65581B04-552D-CC21-4FF3-EEB9E3112F76}"/>
              </a:ext>
            </a:extLst>
          </p:cNvPr>
          <p:cNvSpPr txBox="1"/>
          <p:nvPr/>
        </p:nvSpPr>
        <p:spPr>
          <a:xfrm>
            <a:off x="179016" y="6350150"/>
            <a:ext cx="939666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>
                <a:latin typeface="Century Gothic" panose="020B0502020202020204" pitchFamily="34" charset="0"/>
              </a:rPr>
              <a:t>Wohnbauprojekte in der Pipeline Wien 28.05.2026</a:t>
            </a:r>
          </a:p>
          <a:p>
            <a:r>
              <a:rPr lang="de-DE" sz="1050" dirty="0">
                <a:latin typeface="Century Gothic" panose="020B0502020202020204" pitchFamily="34" charset="0"/>
              </a:rPr>
              <a:t>WK Wien, Fachgruppe Immobilien- und Vermögenstreuhänder, GBV Wien und Exploreal GmbH</a:t>
            </a:r>
            <a:endParaRPr lang="de-AT" sz="1050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C3AADDEE-3143-5706-559F-AAC3D6C2A2EB}"/>
              </a:ext>
            </a:extLst>
          </p:cNvPr>
          <p:cNvSpPr/>
          <p:nvPr/>
        </p:nvSpPr>
        <p:spPr>
          <a:xfrm>
            <a:off x="179016" y="246240"/>
            <a:ext cx="4085074" cy="86207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949D9E23-2F4E-D166-AF9C-35A6029E6DDE}"/>
              </a:ext>
            </a:extLst>
          </p:cNvPr>
          <p:cNvSpPr txBox="1"/>
          <p:nvPr/>
        </p:nvSpPr>
        <p:spPr>
          <a:xfrm>
            <a:off x="233967" y="251928"/>
            <a:ext cx="42985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Wohnbauprojekte </a:t>
            </a:r>
          </a:p>
          <a:p>
            <a:r>
              <a:rPr lang="de-DE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in der Pipeline: Wien</a:t>
            </a:r>
            <a:b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A1096144-42B4-C814-E3EE-A32254BC78A9}"/>
              </a:ext>
            </a:extLst>
          </p:cNvPr>
          <p:cNvSpPr/>
          <p:nvPr/>
        </p:nvSpPr>
        <p:spPr>
          <a:xfrm>
            <a:off x="4261950" y="246239"/>
            <a:ext cx="7641793" cy="86207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20" name="Rechtwinkliges Dreieck 19">
            <a:extLst>
              <a:ext uri="{FF2B5EF4-FFF2-40B4-BE49-F238E27FC236}">
                <a16:creationId xmlns:a16="http://schemas.microsoft.com/office/drawing/2014/main" id="{0CEC27DA-1B84-5CFA-2DE5-A231F1B2F021}"/>
              </a:ext>
            </a:extLst>
          </p:cNvPr>
          <p:cNvSpPr/>
          <p:nvPr/>
        </p:nvSpPr>
        <p:spPr>
          <a:xfrm rot="5400000">
            <a:off x="4796030" y="-287843"/>
            <a:ext cx="854771" cy="1922933"/>
          </a:xfrm>
          <a:prstGeom prst="rt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E9AB4921-1423-3ECC-A7D5-BAE363CDF586}"/>
              </a:ext>
            </a:extLst>
          </p:cNvPr>
          <p:cNvCxnSpPr>
            <a:cxnSpLocks/>
          </p:cNvCxnSpPr>
          <p:nvPr/>
        </p:nvCxnSpPr>
        <p:spPr>
          <a:xfrm>
            <a:off x="179016" y="6342845"/>
            <a:ext cx="1177901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34C7B5B-62AC-B311-ED8D-55A6EB99A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3609" y="6356350"/>
            <a:ext cx="2743200" cy="365125"/>
          </a:xfrm>
        </p:spPr>
        <p:txBody>
          <a:bodyPr/>
          <a:lstStyle/>
          <a:p>
            <a:fld id="{3559D548-8ED7-4934-B45B-18215AF0CA79}" type="slidenum">
              <a:rPr lang="de-AT" smtClean="0"/>
              <a:t>8</a:t>
            </a:fld>
            <a:endParaRPr lang="de-AT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FC20CAC-4B47-D544-638F-B74249FA8F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7095" t="20537" r="3968" b="74558"/>
          <a:stretch>
            <a:fillRect/>
          </a:stretch>
        </p:blipFill>
        <p:spPr>
          <a:xfrm>
            <a:off x="5885193" y="413063"/>
            <a:ext cx="2864599" cy="603975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24F008BF-4831-A594-B7C6-719066914AE9}"/>
              </a:ext>
            </a:extLst>
          </p:cNvPr>
          <p:cNvSpPr txBox="1"/>
          <p:nvPr/>
        </p:nvSpPr>
        <p:spPr>
          <a:xfrm>
            <a:off x="179015" y="1635392"/>
            <a:ext cx="1167619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600" dirty="0">
                <a:latin typeface="Century Gothic" panose="020B0502020202020204" pitchFamily="34" charset="0"/>
              </a:rPr>
              <a:t>07.00	Vielen Dank für Ihre Aufmerksamkeit</a:t>
            </a:r>
            <a:endParaRPr lang="de-DE" sz="1800" dirty="0">
              <a:latin typeface="Century Gothic" panose="020B0502020202020204" pitchFamily="34" charset="0"/>
            </a:endParaRPr>
          </a:p>
          <a:p>
            <a:r>
              <a:rPr lang="de-DE" sz="1800" dirty="0">
                <a:latin typeface="Century Gothic" panose="020B0502020202020204" pitchFamily="34" charset="0"/>
              </a:rPr>
              <a:t>		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86638AF-8677-5CD4-2545-AB38A8E23201}"/>
              </a:ext>
            </a:extLst>
          </p:cNvPr>
          <p:cNvSpPr txBox="1"/>
          <p:nvPr/>
        </p:nvSpPr>
        <p:spPr>
          <a:xfrm>
            <a:off x="2174033" y="2239367"/>
            <a:ext cx="990911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de-DE" dirty="0">
              <a:latin typeface="Century Gothic" panose="020B0502020202020204" pitchFamily="34" charset="0"/>
            </a:endParaRPr>
          </a:p>
          <a:p>
            <a:r>
              <a:rPr lang="de-DE" dirty="0">
                <a:latin typeface="Century Gothic" panose="020B0502020202020204" pitchFamily="34" charset="0"/>
              </a:rPr>
              <a:t>KommR Michael </a:t>
            </a:r>
            <a:r>
              <a:rPr lang="de-DE" dirty="0" err="1">
                <a:latin typeface="Century Gothic" panose="020B0502020202020204" pitchFamily="34" charset="0"/>
              </a:rPr>
              <a:t>Pisecky</a:t>
            </a:r>
            <a:endParaRPr lang="de-DE" dirty="0">
              <a:latin typeface="Century Gothic" panose="020B0502020202020204" pitchFamily="34" charset="0"/>
            </a:endParaRPr>
          </a:p>
          <a:p>
            <a:r>
              <a:rPr lang="de-DE" sz="1800" dirty="0">
                <a:latin typeface="Century Gothic" panose="020B0502020202020204" pitchFamily="34" charset="0"/>
              </a:rPr>
              <a:t>FGO Immobilien- und Vermögenstreuhänder WK Wien</a:t>
            </a:r>
          </a:p>
          <a:p>
            <a:endParaRPr lang="de-DE" dirty="0">
              <a:latin typeface="Century Gothic" panose="020B0502020202020204" pitchFamily="34" charset="0"/>
            </a:endParaRPr>
          </a:p>
          <a:p>
            <a:r>
              <a:rPr lang="de-DE" sz="1800" dirty="0">
                <a:latin typeface="Century Gothic" panose="020B0502020202020204" pitchFamily="34" charset="0"/>
              </a:rPr>
              <a:t>Paul Steurer</a:t>
            </a:r>
          </a:p>
          <a:p>
            <a:r>
              <a:rPr lang="de-DE" dirty="0">
                <a:latin typeface="Century Gothic" panose="020B0502020202020204" pitchFamily="34" charset="0"/>
              </a:rPr>
              <a:t>GBV – Verband gemeinnütziger Bauvereinigungen, Landesgruppe Wien </a:t>
            </a:r>
          </a:p>
          <a:p>
            <a:endParaRPr lang="de-DE" dirty="0">
              <a:latin typeface="Century Gothic" panose="020B0502020202020204" pitchFamily="34" charset="0"/>
            </a:endParaRPr>
          </a:p>
          <a:p>
            <a:r>
              <a:rPr lang="de-DE" dirty="0">
                <a:latin typeface="Century Gothic" panose="020B0502020202020204" pitchFamily="34" charset="0"/>
              </a:rPr>
              <a:t>Mag. Alexander Bosak MBA</a:t>
            </a:r>
          </a:p>
          <a:p>
            <a:r>
              <a:rPr lang="de-DE" dirty="0">
                <a:latin typeface="Century Gothic" panose="020B0502020202020204" pitchFamily="34" charset="0"/>
              </a:rPr>
              <a:t>Geschäftsführer EXPLOREAL GmbH</a:t>
            </a:r>
          </a:p>
          <a:p>
            <a:endParaRPr lang="de-DE" sz="1800" dirty="0">
              <a:latin typeface="Century Gothic" panose="020B0502020202020204" pitchFamily="34" charset="0"/>
            </a:endParaRPr>
          </a:p>
          <a:p>
            <a:r>
              <a:rPr lang="de-DE" dirty="0">
                <a:latin typeface="Century Gothic" panose="020B0502020202020204" pitchFamily="34" charset="0"/>
              </a:rPr>
              <a:t>		</a:t>
            </a:r>
            <a:endParaRPr lang="de-DE" sz="1800" dirty="0">
              <a:latin typeface="Century Gothic" panose="020B0502020202020204" pitchFamily="34" charset="0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0E2CA1A6-51D6-A0E5-CC2F-4F36791FF7E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7095" t="20537" r="3968" b="74558"/>
          <a:stretch>
            <a:fillRect/>
          </a:stretch>
        </p:blipFill>
        <p:spPr>
          <a:xfrm>
            <a:off x="8676750" y="5108993"/>
            <a:ext cx="1797857" cy="379062"/>
          </a:xfrm>
          <a:prstGeom prst="rect">
            <a:avLst/>
          </a:prstGeom>
        </p:spPr>
      </p:pic>
      <p:pic>
        <p:nvPicPr>
          <p:cNvPr id="1026" name="Picture 2" descr="Österreichischer Verband Gemeinnütziger Bauvereinigungen ...">
            <a:extLst>
              <a:ext uri="{FF2B5EF4-FFF2-40B4-BE49-F238E27FC236}">
                <a16:creationId xmlns:a16="http://schemas.microsoft.com/office/drawing/2014/main" id="{BBB08FA9-199B-FE81-BBFA-3A93DD170C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6" r="19431"/>
          <a:stretch>
            <a:fillRect/>
          </a:stretch>
        </p:blipFill>
        <p:spPr bwMode="auto">
          <a:xfrm>
            <a:off x="8873412" y="303635"/>
            <a:ext cx="765110" cy="75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Österreichischer Verband Gemeinnütziger Bauvereinigungen ...">
            <a:extLst>
              <a:ext uri="{FF2B5EF4-FFF2-40B4-BE49-F238E27FC236}">
                <a16:creationId xmlns:a16="http://schemas.microsoft.com/office/drawing/2014/main" id="{92758464-234B-BBAF-03CD-4AD299876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849" y="4909804"/>
            <a:ext cx="1514065" cy="85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Rahmenvereinbarung">
            <a:extLst>
              <a:ext uri="{FF2B5EF4-FFF2-40B4-BE49-F238E27FC236}">
                <a16:creationId xmlns:a16="http://schemas.microsoft.com/office/drawing/2014/main" id="{4C1E7720-08C5-B599-610C-18C217815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723" y="363539"/>
            <a:ext cx="1922933" cy="64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ahmenvereinbarung">
            <a:extLst>
              <a:ext uri="{FF2B5EF4-FFF2-40B4-BE49-F238E27FC236}">
                <a16:creationId xmlns:a16="http://schemas.microsoft.com/office/drawing/2014/main" id="{787AE5D7-FAB7-50DA-9C31-49E286D90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554" y="5011825"/>
            <a:ext cx="1471460" cy="495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5167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4829533-c7d7-4320-951a-3c463edacdaa">
      <Terms xmlns="http://schemas.microsoft.com/office/infopath/2007/PartnerControls"/>
    </lcf76f155ced4ddcb4097134ff3c332f>
    <TaxCatchAll xmlns="c2920f63-7be0-4cda-80d3-e6eab1c4901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893469C517A8B48A3A5312DAEFA61FB" ma:contentTypeVersion="13" ma:contentTypeDescription="Ein neues Dokument erstellen." ma:contentTypeScope="" ma:versionID="3a06f596dd3aeec937cee36bf446da5c">
  <xsd:schema xmlns:xsd="http://www.w3.org/2001/XMLSchema" xmlns:xs="http://www.w3.org/2001/XMLSchema" xmlns:p="http://schemas.microsoft.com/office/2006/metadata/properties" xmlns:ns2="e4829533-c7d7-4320-951a-3c463edacdaa" xmlns:ns3="c2920f63-7be0-4cda-80d3-e6eab1c49012" targetNamespace="http://schemas.microsoft.com/office/2006/metadata/properties" ma:root="true" ma:fieldsID="f164375e292a10cc090b548b07499ccf" ns2:_="" ns3:_="">
    <xsd:import namespace="e4829533-c7d7-4320-951a-3c463edacdaa"/>
    <xsd:import namespace="c2920f63-7be0-4cda-80d3-e6eab1c4901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BillingMetadata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829533-c7d7-4320-951a-3c463edacd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16" nillable="true" ma:displayName="MediaServiceBillingMetadata" ma:hidden="true" ma:internalName="MediaServiceBillingMetadata" ma:readOnly="true">
      <xsd:simpleType>
        <xsd:restriction base="dms:Note"/>
      </xsd:simpleType>
    </xsd:element>
    <xsd:element name="lcf76f155ced4ddcb4097134ff3c332f" ma:index="18" nillable="true" ma:taxonomy="true" ma:internalName="lcf76f155ced4ddcb4097134ff3c332f" ma:taxonomyFieldName="MediaServiceImageTags" ma:displayName="Bildmarkierungen" ma:readOnly="false" ma:fieldId="{5cf76f15-5ced-4ddc-b409-7134ff3c332f}" ma:taxonomyMulti="true" ma:sspId="be3f38c4-7f26-4808-8f8f-6321cf226ec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920f63-7be0-4cda-80d3-e6eab1c49012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3a358e55-7ccf-4e27-a30c-bc169db0d976}" ma:internalName="TaxCatchAll" ma:showField="CatchAllData" ma:web="c2920f63-7be0-4cda-80d3-e6eab1c4901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5923FF5-9788-4B69-A5B1-7A79346F9BB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088D13E-99EB-4566-B2EC-DFAFBB2A0CBD}">
  <ds:schemaRefs>
    <ds:schemaRef ds:uri="http://purl.org/dc/elements/1.1/"/>
    <ds:schemaRef ds:uri="e4829533-c7d7-4320-951a-3c463edacdaa"/>
    <ds:schemaRef ds:uri="http://schemas.microsoft.com/office/2006/metadata/properties"/>
    <ds:schemaRef ds:uri="http://schemas.microsoft.com/office/infopath/2007/PartnerControls"/>
    <ds:schemaRef ds:uri="http://purl.org/dc/terms/"/>
    <ds:schemaRef ds:uri="http://purl.org/dc/dcmitype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c2920f63-7be0-4cda-80d3-e6eab1c49012"/>
  </ds:schemaRefs>
</ds:datastoreItem>
</file>

<file path=customXml/itemProps3.xml><?xml version="1.0" encoding="utf-8"?>
<ds:datastoreItem xmlns:ds="http://schemas.openxmlformats.org/officeDocument/2006/customXml" ds:itemID="{E9AEA0ED-3CB0-4F5A-B7FC-D8DABFD8A8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829533-c7d7-4320-951a-3c463edacdaa"/>
    <ds:schemaRef ds:uri="c2920f63-7be0-4cda-80d3-e6eab1c490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654</Words>
  <Application>Microsoft Macintosh PowerPoint</Application>
  <PresentationFormat>Breitbild</PresentationFormat>
  <Paragraphs>129</Paragraphs>
  <Slides>8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Century Gothic</vt:lpstr>
      <vt:lpstr>Roboto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IMMO-11</dc:creator>
  <cp:lastModifiedBy>Silke Gregoritsch</cp:lastModifiedBy>
  <cp:revision>68</cp:revision>
  <cp:lastPrinted>2026-05-05T09:24:57Z</cp:lastPrinted>
  <dcterms:created xsi:type="dcterms:W3CDTF">2026-02-09T12:19:10Z</dcterms:created>
  <dcterms:modified xsi:type="dcterms:W3CDTF">2026-05-22T14:02:41Z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0x0101000893469C517A8B48A3A5312DAEFA61FB</vt:lpwstr>
  </property>
  <property fmtid="{D5CDD505-2E9C-101B-9397-08002B2CF9AE}" pid="3" name="MediaServiceImageTags">
    <vt:lpwstr/>
  </property>
</Properties>
</file>