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21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sldIdLst>
    <p:sldId id="262" r:id="rId2"/>
    <p:sldId id="260" r:id="rId3"/>
    <p:sldId id="258" r:id="rId4"/>
    <p:sldId id="282" r:id="rId5"/>
    <p:sldId id="283" r:id="rId6"/>
    <p:sldId id="266" r:id="rId7"/>
    <p:sldId id="272" r:id="rId8"/>
    <p:sldId id="276" r:id="rId9"/>
    <p:sldId id="268" r:id="rId10"/>
    <p:sldId id="284" r:id="rId11"/>
    <p:sldId id="274" r:id="rId12"/>
    <p:sldId id="277" r:id="rId13"/>
    <p:sldId id="286" r:id="rId14"/>
    <p:sldId id="281" r:id="rId15"/>
    <p:sldId id="279" r:id="rId16"/>
    <p:sldId id="280" r:id="rId17"/>
    <p:sldId id="287" r:id="rId18"/>
    <p:sldId id="285" r:id="rId19"/>
  </p:sldIdLst>
  <p:sldSz cx="9144000" cy="5143500" type="screen16x9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9B34400-0BBF-4785-961E-FDA82852ED28}">
          <p14:sldIdLst>
            <p14:sldId id="262"/>
            <p14:sldId id="260"/>
            <p14:sldId id="258"/>
            <p14:sldId id="282"/>
            <p14:sldId id="283"/>
            <p14:sldId id="266"/>
            <p14:sldId id="272"/>
            <p14:sldId id="276"/>
            <p14:sldId id="268"/>
            <p14:sldId id="284"/>
            <p14:sldId id="274"/>
            <p14:sldId id="277"/>
            <p14:sldId id="286"/>
            <p14:sldId id="281"/>
            <p14:sldId id="279"/>
            <p14:sldId id="280"/>
            <p14:sldId id="287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55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9C0"/>
    <a:srgbClr val="1E5F8A"/>
    <a:srgbClr val="3A9E8A"/>
    <a:srgbClr val="1A7A5A"/>
    <a:srgbClr val="1A6B8A"/>
    <a:srgbClr val="C8C8C8"/>
    <a:srgbClr val="9F2214"/>
    <a:srgbClr val="CC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244" autoAdjust="0"/>
  </p:normalViewPr>
  <p:slideViewPr>
    <p:cSldViewPr showGuides="1">
      <p:cViewPr varScale="1">
        <p:scale>
          <a:sx n="111" d="100"/>
          <a:sy n="111" d="100"/>
        </p:scale>
        <p:origin x="1373" y="-86"/>
      </p:cViewPr>
      <p:guideLst>
        <p:guide orient="horz" pos="1620"/>
        <p:guide pos="555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E79524-63A6-4AE9-AE67-66DC77E3F11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de-AT"/>
        </a:p>
      </dgm:t>
    </dgm:pt>
    <dgm:pt modelId="{B8D797E7-BAB6-411F-9092-A71D4378B63C}">
      <dgm:prSet phldrT="[Text]"/>
      <dgm:spPr/>
      <dgm:t>
        <a:bodyPr/>
        <a:lstStyle/>
        <a:p>
          <a:r>
            <a:rPr lang="de-AT" b="1" dirty="0">
              <a:solidFill>
                <a:schemeClr val="tx1"/>
              </a:solidFill>
            </a:rPr>
            <a:t>Compliance &amp; Regulatorik: </a:t>
          </a:r>
          <a:r>
            <a:rPr lang="de-AT" dirty="0">
              <a:solidFill>
                <a:schemeClr val="tx1"/>
              </a:solidFill>
            </a:rPr>
            <a:t>NIS2, DORA, ISO/IEC 27001 – Forderungen an regelmäßige Nachweise der Sicherheitslage</a:t>
          </a:r>
        </a:p>
      </dgm:t>
    </dgm:pt>
    <dgm:pt modelId="{C24E9BF2-D3B7-4F56-A456-770435B9F2E6}" type="parTrans" cxnId="{FA19484F-7943-448A-9908-2D0D6E22838D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F5CEA944-70C4-4D3E-82B3-D72F5ABE15B4}" type="sibTrans" cxnId="{FA19484F-7943-448A-9908-2D0D6E22838D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2F41D3C1-13DC-4BB2-B7EA-72CDCBB72EBA}">
      <dgm:prSet phldrT="[Text]"/>
      <dgm:spPr/>
      <dgm:t>
        <a:bodyPr/>
        <a:lstStyle/>
        <a:p>
          <a:r>
            <a:rPr lang="de-AT" b="1" dirty="0">
              <a:solidFill>
                <a:schemeClr val="tx1"/>
              </a:solidFill>
            </a:rPr>
            <a:t>Eigene Sicherheitslage kennen: </a:t>
          </a:r>
          <a:r>
            <a:rPr lang="de-AT" b="1" i="1" dirty="0">
              <a:solidFill>
                <a:schemeClr val="tx1"/>
              </a:solidFill>
            </a:rPr>
            <a:t>„</a:t>
          </a:r>
          <a:r>
            <a:rPr lang="de-AT" i="1" dirty="0">
              <a:solidFill>
                <a:schemeClr val="tx1"/>
              </a:solidFill>
            </a:rPr>
            <a:t>Wir wollen verstehen, was wäre wenn…“</a:t>
          </a:r>
          <a:endParaRPr lang="de-AT" dirty="0">
            <a:solidFill>
              <a:schemeClr val="tx1"/>
            </a:solidFill>
          </a:endParaRPr>
        </a:p>
      </dgm:t>
    </dgm:pt>
    <dgm:pt modelId="{8A984F67-9D5C-4597-B5EA-CB443DE469BA}" type="parTrans" cxnId="{6691396A-44D1-4540-A116-5CEE146D5079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D81624BB-1BAB-495A-9B63-1F03FF81BA43}" type="sibTrans" cxnId="{6691396A-44D1-4540-A116-5CEE146D5079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2B70AFE6-E663-4218-A572-2BD258027D79}">
      <dgm:prSet phldrT="[Text]"/>
      <dgm:spPr/>
      <dgm:t>
        <a:bodyPr/>
        <a:lstStyle/>
        <a:p>
          <a:r>
            <a:rPr lang="de-AT" b="1" dirty="0">
              <a:solidFill>
                <a:schemeClr val="tx1"/>
              </a:solidFill>
            </a:rPr>
            <a:t>Kunden wollen Sicherheit: </a:t>
          </a:r>
          <a:r>
            <a:rPr lang="de-AT" b="1" i="1" dirty="0">
              <a:solidFill>
                <a:schemeClr val="tx1"/>
              </a:solidFill>
            </a:rPr>
            <a:t>„</a:t>
          </a:r>
          <a:r>
            <a:rPr lang="de-DE" i="1" dirty="0">
              <a:solidFill>
                <a:schemeClr val="tx1"/>
              </a:solidFill>
            </a:rPr>
            <a:t>Bevor wir euch unsere Daten anvertrauen, zeigt uns einen </a:t>
          </a:r>
          <a:r>
            <a:rPr lang="de-DE" i="1" dirty="0" err="1">
              <a:solidFill>
                <a:schemeClr val="tx1"/>
              </a:solidFill>
            </a:rPr>
            <a:t>Pentest</a:t>
          </a:r>
          <a:r>
            <a:rPr lang="de-DE" i="1" dirty="0">
              <a:solidFill>
                <a:schemeClr val="tx1"/>
              </a:solidFill>
            </a:rPr>
            <a:t>-Nachweis“</a:t>
          </a:r>
          <a:endParaRPr lang="de-AT" dirty="0">
            <a:solidFill>
              <a:schemeClr val="tx1"/>
            </a:solidFill>
          </a:endParaRPr>
        </a:p>
      </dgm:t>
    </dgm:pt>
    <dgm:pt modelId="{088A1A87-EAC9-417A-A0D2-A614FB578DD5}" type="parTrans" cxnId="{BBFBDC33-3CAA-40AB-9635-1D349B426674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DE52F6A4-6840-4316-B2A6-7B29E9E2EFD9}" type="sibTrans" cxnId="{BBFBDC33-3CAA-40AB-9635-1D349B426674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4C6B03AB-A8FF-4557-932C-C0D253E546AE}">
      <dgm:prSet phldrT="[Text]"/>
      <dgm:spPr/>
      <dgm:t>
        <a:bodyPr/>
        <a:lstStyle/>
        <a:p>
          <a:r>
            <a:rPr lang="de-AT" b="1" dirty="0">
              <a:solidFill>
                <a:schemeClr val="tx1"/>
              </a:solidFill>
            </a:rPr>
            <a:t>Nach Veränderungen: </a:t>
          </a:r>
          <a:r>
            <a:rPr lang="de-AT" dirty="0">
              <a:solidFill>
                <a:schemeClr val="tx1"/>
              </a:solidFill>
            </a:rPr>
            <a:t>Neue Software, Infrastrukturänderung — verändertes System, neue Risiken</a:t>
          </a:r>
        </a:p>
      </dgm:t>
    </dgm:pt>
    <dgm:pt modelId="{E2AAB024-9897-47E7-863B-426C5BFE10F5}" type="parTrans" cxnId="{400F15A6-457D-4667-A33B-4CD867A9914E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D0E23EF0-945A-4D5B-A9F4-E581AC2B8BEB}" type="sibTrans" cxnId="{400F15A6-457D-4667-A33B-4CD867A9914E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5398D4EA-FB50-40F8-92B6-E1340CE49775}">
      <dgm:prSet phldrT="[Text]"/>
      <dgm:spPr/>
      <dgm:t>
        <a:bodyPr/>
        <a:lstStyle/>
        <a:p>
          <a:r>
            <a:rPr lang="de-AT" b="1" dirty="0">
              <a:solidFill>
                <a:schemeClr val="tx1"/>
              </a:solidFill>
            </a:rPr>
            <a:t>Nach einem Vorfall: </a:t>
          </a:r>
          <a:r>
            <a:rPr lang="de-AT" dirty="0">
              <a:solidFill>
                <a:schemeClr val="tx1"/>
              </a:solidFill>
            </a:rPr>
            <a:t>Was hat der Hacker alles gesehen? Gibt es sonstige offene „Türen“? </a:t>
          </a:r>
        </a:p>
      </dgm:t>
    </dgm:pt>
    <dgm:pt modelId="{360BDDA4-8713-4439-8513-7EEDBE757428}" type="parTrans" cxnId="{1856C616-11A6-46EC-B5F3-9F0F5689B42D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4561B8C8-135E-4985-8375-452D86DA5D99}" type="sibTrans" cxnId="{1856C616-11A6-46EC-B5F3-9F0F5689B42D}">
      <dgm:prSet/>
      <dgm:spPr/>
      <dgm:t>
        <a:bodyPr/>
        <a:lstStyle/>
        <a:p>
          <a:endParaRPr lang="de-AT">
            <a:solidFill>
              <a:schemeClr val="tx1"/>
            </a:solidFill>
          </a:endParaRPr>
        </a:p>
      </dgm:t>
    </dgm:pt>
    <dgm:pt modelId="{BB9A31D9-135C-40AE-88AA-20807F690DD6}" type="pres">
      <dgm:prSet presAssocID="{ECE79524-63A6-4AE9-AE67-66DC77E3F11D}" presName="Name0" presStyleCnt="0">
        <dgm:presLayoutVars>
          <dgm:chMax val="7"/>
          <dgm:chPref val="7"/>
          <dgm:dir/>
        </dgm:presLayoutVars>
      </dgm:prSet>
      <dgm:spPr/>
    </dgm:pt>
    <dgm:pt modelId="{9342EBC9-FEA2-4971-8A90-606B1A5767FD}" type="pres">
      <dgm:prSet presAssocID="{ECE79524-63A6-4AE9-AE67-66DC77E3F11D}" presName="Name1" presStyleCnt="0"/>
      <dgm:spPr/>
    </dgm:pt>
    <dgm:pt modelId="{CB0D8BEC-AB49-4DB6-BC50-BDEFC58FC3E4}" type="pres">
      <dgm:prSet presAssocID="{ECE79524-63A6-4AE9-AE67-66DC77E3F11D}" presName="cycle" presStyleCnt="0"/>
      <dgm:spPr/>
    </dgm:pt>
    <dgm:pt modelId="{11531F47-8926-43AC-AA8E-D1F5E9B8D6CA}" type="pres">
      <dgm:prSet presAssocID="{ECE79524-63A6-4AE9-AE67-66DC77E3F11D}" presName="srcNode" presStyleLbl="node1" presStyleIdx="0" presStyleCnt="5"/>
      <dgm:spPr/>
    </dgm:pt>
    <dgm:pt modelId="{D2316E5C-DD17-4AE2-9EB1-223908202AFB}" type="pres">
      <dgm:prSet presAssocID="{ECE79524-63A6-4AE9-AE67-66DC77E3F11D}" presName="conn" presStyleLbl="parChTrans1D2" presStyleIdx="0" presStyleCnt="1"/>
      <dgm:spPr/>
    </dgm:pt>
    <dgm:pt modelId="{66A40E7F-E87E-4CD9-93F6-5760D7B4B2DC}" type="pres">
      <dgm:prSet presAssocID="{ECE79524-63A6-4AE9-AE67-66DC77E3F11D}" presName="extraNode" presStyleLbl="node1" presStyleIdx="0" presStyleCnt="5"/>
      <dgm:spPr/>
    </dgm:pt>
    <dgm:pt modelId="{D0E4FF33-94B5-40F4-94F0-751CFD355425}" type="pres">
      <dgm:prSet presAssocID="{ECE79524-63A6-4AE9-AE67-66DC77E3F11D}" presName="dstNode" presStyleLbl="node1" presStyleIdx="0" presStyleCnt="5"/>
      <dgm:spPr/>
    </dgm:pt>
    <dgm:pt modelId="{7D1C1335-1FA8-49B9-A7E2-34196389FEFD}" type="pres">
      <dgm:prSet presAssocID="{B8D797E7-BAB6-411F-9092-A71D4378B63C}" presName="text_1" presStyleLbl="node1" presStyleIdx="0" presStyleCnt="5">
        <dgm:presLayoutVars>
          <dgm:bulletEnabled val="1"/>
        </dgm:presLayoutVars>
      </dgm:prSet>
      <dgm:spPr/>
    </dgm:pt>
    <dgm:pt modelId="{B034D5F1-021E-4F9E-9092-BD5ADDF42139}" type="pres">
      <dgm:prSet presAssocID="{B8D797E7-BAB6-411F-9092-A71D4378B63C}" presName="accent_1" presStyleCnt="0"/>
      <dgm:spPr/>
    </dgm:pt>
    <dgm:pt modelId="{AA3906C8-E0D6-4DD2-9F11-E8EFD3C83139}" type="pres">
      <dgm:prSet presAssocID="{B8D797E7-BAB6-411F-9092-A71D4378B63C}" presName="accentRepeatNode" presStyleLbl="solidFgAcc1" presStyleIdx="0" presStyleCnt="5"/>
      <dgm:spPr/>
    </dgm:pt>
    <dgm:pt modelId="{7E220816-5356-4CF8-A24D-E43C9A89C1B5}" type="pres">
      <dgm:prSet presAssocID="{2F41D3C1-13DC-4BB2-B7EA-72CDCBB72EBA}" presName="text_2" presStyleLbl="node1" presStyleIdx="1" presStyleCnt="5">
        <dgm:presLayoutVars>
          <dgm:bulletEnabled val="1"/>
        </dgm:presLayoutVars>
      </dgm:prSet>
      <dgm:spPr/>
    </dgm:pt>
    <dgm:pt modelId="{B3D30E6F-28B7-444D-BBFB-974F059842FB}" type="pres">
      <dgm:prSet presAssocID="{2F41D3C1-13DC-4BB2-B7EA-72CDCBB72EBA}" presName="accent_2" presStyleCnt="0"/>
      <dgm:spPr/>
    </dgm:pt>
    <dgm:pt modelId="{F5A2EE05-9FA9-44AD-96A1-B51AE2441C11}" type="pres">
      <dgm:prSet presAssocID="{2F41D3C1-13DC-4BB2-B7EA-72CDCBB72EBA}" presName="accentRepeatNode" presStyleLbl="solidFgAcc1" presStyleIdx="1" presStyleCnt="5"/>
      <dgm:spPr/>
    </dgm:pt>
    <dgm:pt modelId="{E62C1B43-3AAC-40B2-925E-848516206F1D}" type="pres">
      <dgm:prSet presAssocID="{2B70AFE6-E663-4218-A572-2BD258027D79}" presName="text_3" presStyleLbl="node1" presStyleIdx="2" presStyleCnt="5">
        <dgm:presLayoutVars>
          <dgm:bulletEnabled val="1"/>
        </dgm:presLayoutVars>
      </dgm:prSet>
      <dgm:spPr/>
    </dgm:pt>
    <dgm:pt modelId="{F6F2C1D7-0FDE-4913-8CD0-631DEBEB0B67}" type="pres">
      <dgm:prSet presAssocID="{2B70AFE6-E663-4218-A572-2BD258027D79}" presName="accent_3" presStyleCnt="0"/>
      <dgm:spPr/>
    </dgm:pt>
    <dgm:pt modelId="{C361ADD9-73BA-4566-A9D6-8BCA6ADE4C05}" type="pres">
      <dgm:prSet presAssocID="{2B70AFE6-E663-4218-A572-2BD258027D79}" presName="accentRepeatNode" presStyleLbl="solidFgAcc1" presStyleIdx="2" presStyleCnt="5"/>
      <dgm:spPr/>
    </dgm:pt>
    <dgm:pt modelId="{F4879AD2-831D-4DB9-854F-2AA5AB6E814B}" type="pres">
      <dgm:prSet presAssocID="{4C6B03AB-A8FF-4557-932C-C0D253E546AE}" presName="text_4" presStyleLbl="node1" presStyleIdx="3" presStyleCnt="5">
        <dgm:presLayoutVars>
          <dgm:bulletEnabled val="1"/>
        </dgm:presLayoutVars>
      </dgm:prSet>
      <dgm:spPr/>
    </dgm:pt>
    <dgm:pt modelId="{43FEB31B-D769-4720-B47E-48F0B3D100F0}" type="pres">
      <dgm:prSet presAssocID="{4C6B03AB-A8FF-4557-932C-C0D253E546AE}" presName="accent_4" presStyleCnt="0"/>
      <dgm:spPr/>
    </dgm:pt>
    <dgm:pt modelId="{F1E0ADF9-2BCC-4F7F-88D6-ECF71503CE51}" type="pres">
      <dgm:prSet presAssocID="{4C6B03AB-A8FF-4557-932C-C0D253E546AE}" presName="accentRepeatNode" presStyleLbl="solidFgAcc1" presStyleIdx="3" presStyleCnt="5"/>
      <dgm:spPr/>
    </dgm:pt>
    <dgm:pt modelId="{59B5897E-00DA-4210-84AD-571938B36B3B}" type="pres">
      <dgm:prSet presAssocID="{5398D4EA-FB50-40F8-92B6-E1340CE49775}" presName="text_5" presStyleLbl="node1" presStyleIdx="4" presStyleCnt="5">
        <dgm:presLayoutVars>
          <dgm:bulletEnabled val="1"/>
        </dgm:presLayoutVars>
      </dgm:prSet>
      <dgm:spPr/>
    </dgm:pt>
    <dgm:pt modelId="{D532ECF5-4664-46D2-BD8A-193FC1DDAC43}" type="pres">
      <dgm:prSet presAssocID="{5398D4EA-FB50-40F8-92B6-E1340CE49775}" presName="accent_5" presStyleCnt="0"/>
      <dgm:spPr/>
    </dgm:pt>
    <dgm:pt modelId="{D7433A8A-1E28-4B67-98FF-E40B363B54EB}" type="pres">
      <dgm:prSet presAssocID="{5398D4EA-FB50-40F8-92B6-E1340CE49775}" presName="accentRepeatNode" presStyleLbl="solidFgAcc1" presStyleIdx="4" presStyleCnt="5"/>
      <dgm:spPr/>
    </dgm:pt>
  </dgm:ptLst>
  <dgm:cxnLst>
    <dgm:cxn modelId="{1856C616-11A6-46EC-B5F3-9F0F5689B42D}" srcId="{ECE79524-63A6-4AE9-AE67-66DC77E3F11D}" destId="{5398D4EA-FB50-40F8-92B6-E1340CE49775}" srcOrd="4" destOrd="0" parTransId="{360BDDA4-8713-4439-8513-7EEDBE757428}" sibTransId="{4561B8C8-135E-4985-8375-452D86DA5D99}"/>
    <dgm:cxn modelId="{6215761B-1992-4161-9100-22D65152A073}" type="presOf" srcId="{F5CEA944-70C4-4D3E-82B3-D72F5ABE15B4}" destId="{D2316E5C-DD17-4AE2-9EB1-223908202AFB}" srcOrd="0" destOrd="0" presId="urn:microsoft.com/office/officeart/2008/layout/VerticalCurvedList"/>
    <dgm:cxn modelId="{BBFBDC33-3CAA-40AB-9635-1D349B426674}" srcId="{ECE79524-63A6-4AE9-AE67-66DC77E3F11D}" destId="{2B70AFE6-E663-4218-A572-2BD258027D79}" srcOrd="2" destOrd="0" parTransId="{088A1A87-EAC9-417A-A0D2-A614FB578DD5}" sibTransId="{DE52F6A4-6840-4316-B2A6-7B29E9E2EFD9}"/>
    <dgm:cxn modelId="{8242B240-738D-4021-9EF2-8D012500C035}" type="presOf" srcId="{2B70AFE6-E663-4218-A572-2BD258027D79}" destId="{E62C1B43-3AAC-40B2-925E-848516206F1D}" srcOrd="0" destOrd="0" presId="urn:microsoft.com/office/officeart/2008/layout/VerticalCurvedList"/>
    <dgm:cxn modelId="{6691396A-44D1-4540-A116-5CEE146D5079}" srcId="{ECE79524-63A6-4AE9-AE67-66DC77E3F11D}" destId="{2F41D3C1-13DC-4BB2-B7EA-72CDCBB72EBA}" srcOrd="1" destOrd="0" parTransId="{8A984F67-9D5C-4597-B5EA-CB443DE469BA}" sibTransId="{D81624BB-1BAB-495A-9B63-1F03FF81BA43}"/>
    <dgm:cxn modelId="{FA19484F-7943-448A-9908-2D0D6E22838D}" srcId="{ECE79524-63A6-4AE9-AE67-66DC77E3F11D}" destId="{B8D797E7-BAB6-411F-9092-A71D4378B63C}" srcOrd="0" destOrd="0" parTransId="{C24E9BF2-D3B7-4F56-A456-770435B9F2E6}" sibTransId="{F5CEA944-70C4-4D3E-82B3-D72F5ABE15B4}"/>
    <dgm:cxn modelId="{FDA35084-088C-452D-957F-92246A954D5A}" type="presOf" srcId="{B8D797E7-BAB6-411F-9092-A71D4378B63C}" destId="{7D1C1335-1FA8-49B9-A7E2-34196389FEFD}" srcOrd="0" destOrd="0" presId="urn:microsoft.com/office/officeart/2008/layout/VerticalCurvedList"/>
    <dgm:cxn modelId="{8398BDA1-F482-46EF-9129-04E36080D1AE}" type="presOf" srcId="{5398D4EA-FB50-40F8-92B6-E1340CE49775}" destId="{59B5897E-00DA-4210-84AD-571938B36B3B}" srcOrd="0" destOrd="0" presId="urn:microsoft.com/office/officeart/2008/layout/VerticalCurvedList"/>
    <dgm:cxn modelId="{400F15A6-457D-4667-A33B-4CD867A9914E}" srcId="{ECE79524-63A6-4AE9-AE67-66DC77E3F11D}" destId="{4C6B03AB-A8FF-4557-932C-C0D253E546AE}" srcOrd="3" destOrd="0" parTransId="{E2AAB024-9897-47E7-863B-426C5BFE10F5}" sibTransId="{D0E23EF0-945A-4D5B-A9F4-E581AC2B8BEB}"/>
    <dgm:cxn modelId="{604087D1-958C-4F94-B466-F1829CA7DCFE}" type="presOf" srcId="{2F41D3C1-13DC-4BB2-B7EA-72CDCBB72EBA}" destId="{7E220816-5356-4CF8-A24D-E43C9A89C1B5}" srcOrd="0" destOrd="0" presId="urn:microsoft.com/office/officeart/2008/layout/VerticalCurvedList"/>
    <dgm:cxn modelId="{6D6704EF-CEFD-4517-8D59-AF1BF8D60D97}" type="presOf" srcId="{ECE79524-63A6-4AE9-AE67-66DC77E3F11D}" destId="{BB9A31D9-135C-40AE-88AA-20807F690DD6}" srcOrd="0" destOrd="0" presId="urn:microsoft.com/office/officeart/2008/layout/VerticalCurvedList"/>
    <dgm:cxn modelId="{FBADBCF4-C9D8-4047-BC53-6133525DC384}" type="presOf" srcId="{4C6B03AB-A8FF-4557-932C-C0D253E546AE}" destId="{F4879AD2-831D-4DB9-854F-2AA5AB6E814B}" srcOrd="0" destOrd="0" presId="urn:microsoft.com/office/officeart/2008/layout/VerticalCurvedList"/>
    <dgm:cxn modelId="{8A4EB1E5-E5DA-4907-96A5-06399BEAA79A}" type="presParOf" srcId="{BB9A31D9-135C-40AE-88AA-20807F690DD6}" destId="{9342EBC9-FEA2-4971-8A90-606B1A5767FD}" srcOrd="0" destOrd="0" presId="urn:microsoft.com/office/officeart/2008/layout/VerticalCurvedList"/>
    <dgm:cxn modelId="{EC5D602A-B1A9-4ECB-9628-682A0F366709}" type="presParOf" srcId="{9342EBC9-FEA2-4971-8A90-606B1A5767FD}" destId="{CB0D8BEC-AB49-4DB6-BC50-BDEFC58FC3E4}" srcOrd="0" destOrd="0" presId="urn:microsoft.com/office/officeart/2008/layout/VerticalCurvedList"/>
    <dgm:cxn modelId="{69BDC324-7528-4F8D-B451-4457136BCCC0}" type="presParOf" srcId="{CB0D8BEC-AB49-4DB6-BC50-BDEFC58FC3E4}" destId="{11531F47-8926-43AC-AA8E-D1F5E9B8D6CA}" srcOrd="0" destOrd="0" presId="urn:microsoft.com/office/officeart/2008/layout/VerticalCurvedList"/>
    <dgm:cxn modelId="{B2994A3D-6078-4EA0-B2BE-D8FBC94B43DD}" type="presParOf" srcId="{CB0D8BEC-AB49-4DB6-BC50-BDEFC58FC3E4}" destId="{D2316E5C-DD17-4AE2-9EB1-223908202AFB}" srcOrd="1" destOrd="0" presId="urn:microsoft.com/office/officeart/2008/layout/VerticalCurvedList"/>
    <dgm:cxn modelId="{F06F0C45-3FBF-4056-BDBC-899186C2925C}" type="presParOf" srcId="{CB0D8BEC-AB49-4DB6-BC50-BDEFC58FC3E4}" destId="{66A40E7F-E87E-4CD9-93F6-5760D7B4B2DC}" srcOrd="2" destOrd="0" presId="urn:microsoft.com/office/officeart/2008/layout/VerticalCurvedList"/>
    <dgm:cxn modelId="{4E902BC3-1FB5-43E3-95D1-35CDA3109E85}" type="presParOf" srcId="{CB0D8BEC-AB49-4DB6-BC50-BDEFC58FC3E4}" destId="{D0E4FF33-94B5-40F4-94F0-751CFD355425}" srcOrd="3" destOrd="0" presId="urn:microsoft.com/office/officeart/2008/layout/VerticalCurvedList"/>
    <dgm:cxn modelId="{F6A1EF97-8DD8-4235-941F-332501715AFA}" type="presParOf" srcId="{9342EBC9-FEA2-4971-8A90-606B1A5767FD}" destId="{7D1C1335-1FA8-49B9-A7E2-34196389FEFD}" srcOrd="1" destOrd="0" presId="urn:microsoft.com/office/officeart/2008/layout/VerticalCurvedList"/>
    <dgm:cxn modelId="{39534334-4DE1-4DDD-AB23-1DC94CF27DDE}" type="presParOf" srcId="{9342EBC9-FEA2-4971-8A90-606B1A5767FD}" destId="{B034D5F1-021E-4F9E-9092-BD5ADDF42139}" srcOrd="2" destOrd="0" presId="urn:microsoft.com/office/officeart/2008/layout/VerticalCurvedList"/>
    <dgm:cxn modelId="{911E8B90-DFE7-42FE-858C-267A4D881E25}" type="presParOf" srcId="{B034D5F1-021E-4F9E-9092-BD5ADDF42139}" destId="{AA3906C8-E0D6-4DD2-9F11-E8EFD3C83139}" srcOrd="0" destOrd="0" presId="urn:microsoft.com/office/officeart/2008/layout/VerticalCurvedList"/>
    <dgm:cxn modelId="{7EEEE47A-877A-468D-AC02-7DE66F7FFD43}" type="presParOf" srcId="{9342EBC9-FEA2-4971-8A90-606B1A5767FD}" destId="{7E220816-5356-4CF8-A24D-E43C9A89C1B5}" srcOrd="3" destOrd="0" presId="urn:microsoft.com/office/officeart/2008/layout/VerticalCurvedList"/>
    <dgm:cxn modelId="{6C0D21BC-3811-474C-AB10-0031AED4F0AE}" type="presParOf" srcId="{9342EBC9-FEA2-4971-8A90-606B1A5767FD}" destId="{B3D30E6F-28B7-444D-BBFB-974F059842FB}" srcOrd="4" destOrd="0" presId="urn:microsoft.com/office/officeart/2008/layout/VerticalCurvedList"/>
    <dgm:cxn modelId="{91F73F12-ADFD-4C55-A131-6AAD8828864D}" type="presParOf" srcId="{B3D30E6F-28B7-444D-BBFB-974F059842FB}" destId="{F5A2EE05-9FA9-44AD-96A1-B51AE2441C11}" srcOrd="0" destOrd="0" presId="urn:microsoft.com/office/officeart/2008/layout/VerticalCurvedList"/>
    <dgm:cxn modelId="{5240C910-D80B-47EA-BC3A-EA620DD7265A}" type="presParOf" srcId="{9342EBC9-FEA2-4971-8A90-606B1A5767FD}" destId="{E62C1B43-3AAC-40B2-925E-848516206F1D}" srcOrd="5" destOrd="0" presId="urn:microsoft.com/office/officeart/2008/layout/VerticalCurvedList"/>
    <dgm:cxn modelId="{F61DB98D-CF86-42B4-80A4-FB655CCE3651}" type="presParOf" srcId="{9342EBC9-FEA2-4971-8A90-606B1A5767FD}" destId="{F6F2C1D7-0FDE-4913-8CD0-631DEBEB0B67}" srcOrd="6" destOrd="0" presId="urn:microsoft.com/office/officeart/2008/layout/VerticalCurvedList"/>
    <dgm:cxn modelId="{EBA45D11-D0FD-47E0-B369-D6985732E913}" type="presParOf" srcId="{F6F2C1D7-0FDE-4913-8CD0-631DEBEB0B67}" destId="{C361ADD9-73BA-4566-A9D6-8BCA6ADE4C05}" srcOrd="0" destOrd="0" presId="urn:microsoft.com/office/officeart/2008/layout/VerticalCurvedList"/>
    <dgm:cxn modelId="{AF1809E6-B107-40A5-B6F6-6EEA6C1F5E91}" type="presParOf" srcId="{9342EBC9-FEA2-4971-8A90-606B1A5767FD}" destId="{F4879AD2-831D-4DB9-854F-2AA5AB6E814B}" srcOrd="7" destOrd="0" presId="urn:microsoft.com/office/officeart/2008/layout/VerticalCurvedList"/>
    <dgm:cxn modelId="{EAB7BD85-C6B3-4A8B-8E5D-76A0C7121269}" type="presParOf" srcId="{9342EBC9-FEA2-4971-8A90-606B1A5767FD}" destId="{43FEB31B-D769-4720-B47E-48F0B3D100F0}" srcOrd="8" destOrd="0" presId="urn:microsoft.com/office/officeart/2008/layout/VerticalCurvedList"/>
    <dgm:cxn modelId="{141B3AB1-8B26-4511-8AF3-6C2A8E4DEEC0}" type="presParOf" srcId="{43FEB31B-D769-4720-B47E-48F0B3D100F0}" destId="{F1E0ADF9-2BCC-4F7F-88D6-ECF71503CE51}" srcOrd="0" destOrd="0" presId="urn:microsoft.com/office/officeart/2008/layout/VerticalCurvedList"/>
    <dgm:cxn modelId="{7B128900-E36A-441F-A00F-7321137D3948}" type="presParOf" srcId="{9342EBC9-FEA2-4971-8A90-606B1A5767FD}" destId="{59B5897E-00DA-4210-84AD-571938B36B3B}" srcOrd="9" destOrd="0" presId="urn:microsoft.com/office/officeart/2008/layout/VerticalCurvedList"/>
    <dgm:cxn modelId="{F01F3251-7E13-4FC5-A76F-8F0D05037DD5}" type="presParOf" srcId="{9342EBC9-FEA2-4971-8A90-606B1A5767FD}" destId="{D532ECF5-4664-46D2-BD8A-193FC1DDAC43}" srcOrd="10" destOrd="0" presId="urn:microsoft.com/office/officeart/2008/layout/VerticalCurvedList"/>
    <dgm:cxn modelId="{E92E680F-7FBD-49A3-A540-6196A388D362}" type="presParOf" srcId="{D532ECF5-4664-46D2-BD8A-193FC1DDAC43}" destId="{D7433A8A-1E28-4B67-98FF-E40B363B54E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16E5C-DD17-4AE2-9EB1-223908202AFB}">
      <dsp:nvSpPr>
        <dsp:cNvPr id="0" name=""/>
        <dsp:cNvSpPr/>
      </dsp:nvSpPr>
      <dsp:spPr>
        <a:xfrm>
          <a:off x="-3618853" y="-556108"/>
          <a:ext cx="4314013" cy="4314013"/>
        </a:xfrm>
        <a:prstGeom prst="blockArc">
          <a:avLst>
            <a:gd name="adj1" fmla="val 18900000"/>
            <a:gd name="adj2" fmla="val 2700000"/>
            <a:gd name="adj3" fmla="val 501"/>
          </a:avLst>
        </a:prstGeom>
        <a:noFill/>
        <a:ln w="254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C1335-1FA8-49B9-A7E2-34196389FEFD}">
      <dsp:nvSpPr>
        <dsp:cNvPr id="0" name=""/>
        <dsp:cNvSpPr/>
      </dsp:nvSpPr>
      <dsp:spPr>
        <a:xfrm>
          <a:off x="304865" y="200048"/>
          <a:ext cx="6878029" cy="40035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0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b="1" kern="1200" dirty="0">
              <a:solidFill>
                <a:schemeClr val="tx1"/>
              </a:solidFill>
            </a:rPr>
            <a:t>Compliance &amp; Regulatorik: </a:t>
          </a:r>
          <a:r>
            <a:rPr lang="de-AT" sz="1200" kern="1200" dirty="0">
              <a:solidFill>
                <a:schemeClr val="tx1"/>
              </a:solidFill>
            </a:rPr>
            <a:t>NIS2, DORA, ISO/IEC 27001 – Forderungen an regelmäßige Nachweise der Sicherheitslage</a:t>
          </a:r>
        </a:p>
      </dsp:txBody>
      <dsp:txXfrm>
        <a:off x="304865" y="200048"/>
        <a:ext cx="6878029" cy="400352"/>
      </dsp:txXfrm>
    </dsp:sp>
    <dsp:sp modelId="{AA3906C8-E0D6-4DD2-9F11-E8EFD3C83139}">
      <dsp:nvSpPr>
        <dsp:cNvPr id="0" name=""/>
        <dsp:cNvSpPr/>
      </dsp:nvSpPr>
      <dsp:spPr>
        <a:xfrm>
          <a:off x="54644" y="150004"/>
          <a:ext cx="500440" cy="50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20816-5356-4CF8-A24D-E43C9A89C1B5}">
      <dsp:nvSpPr>
        <dsp:cNvPr id="0" name=""/>
        <dsp:cNvSpPr/>
      </dsp:nvSpPr>
      <dsp:spPr>
        <a:xfrm>
          <a:off x="591746" y="800384"/>
          <a:ext cx="6591148" cy="400352"/>
        </a:xfrm>
        <a:prstGeom prst="rect">
          <a:avLst/>
        </a:prstGeom>
        <a:solidFill>
          <a:schemeClr val="accent1">
            <a:shade val="80000"/>
            <a:hueOff val="3065"/>
            <a:satOff val="3230"/>
            <a:lumOff val="35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0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b="1" kern="1200" dirty="0">
              <a:solidFill>
                <a:schemeClr val="tx1"/>
              </a:solidFill>
            </a:rPr>
            <a:t>Eigene Sicherheitslage kennen: </a:t>
          </a:r>
          <a:r>
            <a:rPr lang="de-AT" sz="1200" b="1" i="1" kern="1200" dirty="0">
              <a:solidFill>
                <a:schemeClr val="tx1"/>
              </a:solidFill>
            </a:rPr>
            <a:t>„</a:t>
          </a:r>
          <a:r>
            <a:rPr lang="de-AT" sz="1200" i="1" kern="1200" dirty="0">
              <a:solidFill>
                <a:schemeClr val="tx1"/>
              </a:solidFill>
            </a:rPr>
            <a:t>Wir wollen verstehen, was wäre wenn…“</a:t>
          </a:r>
          <a:endParaRPr lang="de-AT" sz="1200" kern="1200" dirty="0">
            <a:solidFill>
              <a:schemeClr val="tx1"/>
            </a:solidFill>
          </a:endParaRPr>
        </a:p>
      </dsp:txBody>
      <dsp:txXfrm>
        <a:off x="591746" y="800384"/>
        <a:ext cx="6591148" cy="400352"/>
      </dsp:txXfrm>
    </dsp:sp>
    <dsp:sp modelId="{F5A2EE05-9FA9-44AD-96A1-B51AE2441C11}">
      <dsp:nvSpPr>
        <dsp:cNvPr id="0" name=""/>
        <dsp:cNvSpPr/>
      </dsp:nvSpPr>
      <dsp:spPr>
        <a:xfrm>
          <a:off x="341525" y="750340"/>
          <a:ext cx="500440" cy="50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5"/>
              <a:satOff val="3230"/>
              <a:lumOff val="35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C1B43-3AAC-40B2-925E-848516206F1D}">
      <dsp:nvSpPr>
        <dsp:cNvPr id="0" name=""/>
        <dsp:cNvSpPr/>
      </dsp:nvSpPr>
      <dsp:spPr>
        <a:xfrm>
          <a:off x="679795" y="1400721"/>
          <a:ext cx="6503099" cy="400352"/>
        </a:xfrm>
        <a:prstGeom prst="rect">
          <a:avLst/>
        </a:prstGeom>
        <a:solidFill>
          <a:schemeClr val="accent1">
            <a:shade val="80000"/>
            <a:hueOff val="6129"/>
            <a:satOff val="6459"/>
            <a:lumOff val="70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0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b="1" kern="1200" dirty="0">
              <a:solidFill>
                <a:schemeClr val="tx1"/>
              </a:solidFill>
            </a:rPr>
            <a:t>Kunden wollen Sicherheit: </a:t>
          </a:r>
          <a:r>
            <a:rPr lang="de-AT" sz="1200" b="1" i="1" kern="1200" dirty="0">
              <a:solidFill>
                <a:schemeClr val="tx1"/>
              </a:solidFill>
            </a:rPr>
            <a:t>„</a:t>
          </a:r>
          <a:r>
            <a:rPr lang="de-DE" sz="1200" i="1" kern="1200" dirty="0">
              <a:solidFill>
                <a:schemeClr val="tx1"/>
              </a:solidFill>
            </a:rPr>
            <a:t>Bevor wir euch unsere Daten anvertrauen, zeigt uns einen </a:t>
          </a:r>
          <a:r>
            <a:rPr lang="de-DE" sz="1200" i="1" kern="1200" dirty="0" err="1">
              <a:solidFill>
                <a:schemeClr val="tx1"/>
              </a:solidFill>
            </a:rPr>
            <a:t>Pentest</a:t>
          </a:r>
          <a:r>
            <a:rPr lang="de-DE" sz="1200" i="1" kern="1200" dirty="0">
              <a:solidFill>
                <a:schemeClr val="tx1"/>
              </a:solidFill>
            </a:rPr>
            <a:t>-Nachweis“</a:t>
          </a:r>
          <a:endParaRPr lang="de-AT" sz="1200" kern="1200" dirty="0">
            <a:solidFill>
              <a:schemeClr val="tx1"/>
            </a:solidFill>
          </a:endParaRPr>
        </a:p>
      </dsp:txBody>
      <dsp:txXfrm>
        <a:off x="679795" y="1400721"/>
        <a:ext cx="6503099" cy="400352"/>
      </dsp:txXfrm>
    </dsp:sp>
    <dsp:sp modelId="{C361ADD9-73BA-4566-A9D6-8BCA6ADE4C05}">
      <dsp:nvSpPr>
        <dsp:cNvPr id="0" name=""/>
        <dsp:cNvSpPr/>
      </dsp:nvSpPr>
      <dsp:spPr>
        <a:xfrm>
          <a:off x="429575" y="1350677"/>
          <a:ext cx="500440" cy="50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6129"/>
              <a:satOff val="6459"/>
              <a:lumOff val="70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79AD2-831D-4DB9-854F-2AA5AB6E814B}">
      <dsp:nvSpPr>
        <dsp:cNvPr id="0" name=""/>
        <dsp:cNvSpPr/>
      </dsp:nvSpPr>
      <dsp:spPr>
        <a:xfrm>
          <a:off x="591746" y="2001058"/>
          <a:ext cx="6591148" cy="400352"/>
        </a:xfrm>
        <a:prstGeom prst="rect">
          <a:avLst/>
        </a:prstGeom>
        <a:solidFill>
          <a:schemeClr val="accent1">
            <a:shade val="80000"/>
            <a:hueOff val="9194"/>
            <a:satOff val="9689"/>
            <a:lumOff val="10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0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b="1" kern="1200" dirty="0">
              <a:solidFill>
                <a:schemeClr val="tx1"/>
              </a:solidFill>
            </a:rPr>
            <a:t>Nach Veränderungen: </a:t>
          </a:r>
          <a:r>
            <a:rPr lang="de-AT" sz="1200" kern="1200" dirty="0">
              <a:solidFill>
                <a:schemeClr val="tx1"/>
              </a:solidFill>
            </a:rPr>
            <a:t>Neue Software, Infrastrukturänderung — verändertes System, neue Risiken</a:t>
          </a:r>
        </a:p>
      </dsp:txBody>
      <dsp:txXfrm>
        <a:off x="591746" y="2001058"/>
        <a:ext cx="6591148" cy="400352"/>
      </dsp:txXfrm>
    </dsp:sp>
    <dsp:sp modelId="{F1E0ADF9-2BCC-4F7F-88D6-ECF71503CE51}">
      <dsp:nvSpPr>
        <dsp:cNvPr id="0" name=""/>
        <dsp:cNvSpPr/>
      </dsp:nvSpPr>
      <dsp:spPr>
        <a:xfrm>
          <a:off x="341525" y="1951014"/>
          <a:ext cx="500440" cy="50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9194"/>
              <a:satOff val="9689"/>
              <a:lumOff val="10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5897E-00DA-4210-84AD-571938B36B3B}">
      <dsp:nvSpPr>
        <dsp:cNvPr id="0" name=""/>
        <dsp:cNvSpPr/>
      </dsp:nvSpPr>
      <dsp:spPr>
        <a:xfrm>
          <a:off x="304865" y="2601395"/>
          <a:ext cx="6878029" cy="400352"/>
        </a:xfrm>
        <a:prstGeom prst="rect">
          <a:avLst/>
        </a:prstGeom>
        <a:solidFill>
          <a:schemeClr val="accent1">
            <a:shade val="80000"/>
            <a:hueOff val="12259"/>
            <a:satOff val="12919"/>
            <a:lumOff val="140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0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200" b="1" kern="1200" dirty="0">
              <a:solidFill>
                <a:schemeClr val="tx1"/>
              </a:solidFill>
            </a:rPr>
            <a:t>Nach einem Vorfall: </a:t>
          </a:r>
          <a:r>
            <a:rPr lang="de-AT" sz="1200" kern="1200" dirty="0">
              <a:solidFill>
                <a:schemeClr val="tx1"/>
              </a:solidFill>
            </a:rPr>
            <a:t>Was hat der Hacker alles gesehen? Gibt es sonstige offene „Türen“? </a:t>
          </a:r>
        </a:p>
      </dsp:txBody>
      <dsp:txXfrm>
        <a:off x="304865" y="2601395"/>
        <a:ext cx="6878029" cy="400352"/>
      </dsp:txXfrm>
    </dsp:sp>
    <dsp:sp modelId="{D7433A8A-1E28-4B67-98FF-E40B363B54EB}">
      <dsp:nvSpPr>
        <dsp:cNvPr id="0" name=""/>
        <dsp:cNvSpPr/>
      </dsp:nvSpPr>
      <dsp:spPr>
        <a:xfrm>
          <a:off x="54644" y="2551351"/>
          <a:ext cx="500440" cy="50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2259"/>
              <a:satOff val="12919"/>
              <a:lumOff val="140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3132AFE-F97D-4B21-A65D-4F45096CC4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49696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74425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16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300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43894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1990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36F5D-F0F5-1205-F287-19C148154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7A8592A-2273-87FD-8D94-49E764A9A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75F3BB5-FF5F-C84B-ECAF-98495D074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198322-F5A1-2D27-8A68-DD33D25480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25012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3360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05181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C10BB-EC8B-9768-C24B-7F6600C67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E0B46BE-7EFE-B3C8-F24C-23B27CE85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16685C7-519C-0926-6EDC-A36C54BC9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89F4B9-108E-83F4-FB45-CA97EA7ACE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9392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5381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32AFE-F97D-4B21-A65D-4F45096CC4FB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80722283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-468313" y="5584825"/>
            <a:ext cx="4319588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1000" dirty="0">
                <a:latin typeface="Trebuchet MS" pitchFamily="34" charset="0"/>
              </a:rPr>
              <a:t>Präsentationstitel / Verfasser</a:t>
            </a:r>
            <a:endParaRPr lang="de-DE" altLang="de-DE" sz="800" dirty="0">
              <a:latin typeface="Trebuchet MS" pitchFamily="34" charset="0"/>
            </a:endParaRPr>
          </a:p>
        </p:txBody>
      </p:sp>
      <p:sp>
        <p:nvSpPr>
          <p:cNvPr id="7" name="Bildplatzhalter 5"/>
          <p:cNvSpPr>
            <a:spLocks noGrp="1"/>
          </p:cNvSpPr>
          <p:nvPr>
            <p:ph type="pic" sz="quarter" idx="10"/>
          </p:nvPr>
        </p:nvSpPr>
        <p:spPr>
          <a:xfrm>
            <a:off x="1258888" y="858458"/>
            <a:ext cx="7561262" cy="2736000"/>
          </a:xfrm>
        </p:spPr>
        <p:txBody>
          <a:bodyPr/>
          <a:lstStyle/>
          <a:p>
            <a:endParaRPr lang="de-AT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258888" y="4299942"/>
            <a:ext cx="7561262" cy="490710"/>
          </a:xfrm>
        </p:spPr>
        <p:txBody>
          <a:bodyPr anchor="t"/>
          <a:lstStyle>
            <a:lvl1pPr algn="r">
              <a:defRPr sz="2200" b="0" cap="none" baseline="0"/>
            </a:lvl1pPr>
          </a:lstStyle>
          <a:p>
            <a:r>
              <a:rPr lang="de-DE" dirty="0"/>
              <a:t>Untertitel</a:t>
            </a:r>
            <a:endParaRPr lang="de-AT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258888" y="3651869"/>
            <a:ext cx="7561262" cy="648071"/>
          </a:xfrm>
        </p:spPr>
        <p:txBody>
          <a:bodyPr anchor="b"/>
          <a:lstStyle>
            <a:lvl1pPr marL="0" indent="0" algn="r">
              <a:buNone/>
              <a:defRPr sz="3400" b="1" i="0" baseline="0">
                <a:latin typeface="Trebuchet MS" panose="020B0603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Titel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66" y="-20538"/>
            <a:ext cx="603997" cy="3605684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B1AAEB41-7AAF-425F-ECD1-277BA4C073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729" y="130449"/>
            <a:ext cx="1142105" cy="49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94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55" userDrawn="1">
          <p15:clr>
            <a:srgbClr val="FBAE40"/>
          </p15:clr>
        </p15:guide>
        <p15:guide id="2" pos="29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115616" y="1779662"/>
            <a:ext cx="8229600" cy="485775"/>
          </a:xfrm>
        </p:spPr>
        <p:txBody>
          <a:bodyPr/>
          <a:lstStyle>
            <a:lvl2pPr marL="800100" indent="-342900">
              <a:buClr>
                <a:srgbClr val="0057A3"/>
              </a:buClr>
              <a:buFont typeface="Wingdings" panose="05000000000000000000" pitchFamily="2" charset="2"/>
              <a:buChar char="§"/>
              <a:defRPr/>
            </a:lvl2pPr>
            <a:lvl3pPr marL="1257300" indent="-342900">
              <a:buClr>
                <a:srgbClr val="0057A3"/>
              </a:buClr>
              <a:buFont typeface="Wingdings" panose="05000000000000000000" pitchFamily="2" charset="2"/>
              <a:buChar char="§"/>
              <a:defRPr/>
            </a:lvl3pPr>
            <a:lvl4pPr marL="1714500" indent="-342900">
              <a:buClr>
                <a:srgbClr val="0057A3"/>
              </a:buClr>
              <a:buFont typeface="Wingdings" panose="05000000000000000000" pitchFamily="2" charset="2"/>
              <a:buChar char="§"/>
              <a:defRPr/>
            </a:lvl4pPr>
            <a:lvl5pPr marL="2171700" indent="-342900">
              <a:buClr>
                <a:srgbClr val="0057A3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115616" y="915566"/>
            <a:ext cx="7704856" cy="681446"/>
          </a:xfrm>
        </p:spPr>
        <p:txBody>
          <a:bodyPr anchor="b"/>
          <a:lstStyle>
            <a:lvl1pPr>
              <a:defRPr/>
            </a:lvl1pPr>
          </a:lstStyle>
          <a:p>
            <a:r>
              <a:rPr lang="de-DE" dirty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51927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15113" y="4678363"/>
            <a:ext cx="2133600" cy="3571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1695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ue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6013" y="760108"/>
            <a:ext cx="7704137" cy="857250"/>
          </a:xfrm>
        </p:spPr>
        <p:txBody>
          <a:bodyPr anchor="b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1116013" y="1779662"/>
            <a:ext cx="7704137" cy="2827338"/>
          </a:xfrm>
        </p:spPr>
        <p:txBody>
          <a:bodyPr/>
          <a:lstStyle>
            <a:lvl1pPr marL="342900" indent="-342900">
              <a:buClr>
                <a:srgbClr val="646567"/>
              </a:buClr>
              <a:buFont typeface="Wingdings" panose="05000000000000000000" pitchFamily="2" charset="2"/>
              <a:buChar char="§"/>
              <a:defRPr sz="2200"/>
            </a:lvl1pPr>
            <a:lvl2pPr marL="800100" indent="-342900">
              <a:buClr>
                <a:srgbClr val="646567"/>
              </a:buClr>
              <a:buFont typeface="Wingdings" panose="05000000000000000000" pitchFamily="2" charset="2"/>
              <a:buChar char="§"/>
              <a:defRPr sz="2200"/>
            </a:lvl2pPr>
            <a:lvl3pPr marL="1257300" indent="-342900">
              <a:buClr>
                <a:srgbClr val="646567"/>
              </a:buClr>
              <a:buFont typeface="Wingdings" panose="05000000000000000000" pitchFamily="2" charset="2"/>
              <a:buChar char="§"/>
              <a:defRPr sz="2200"/>
            </a:lvl3pPr>
            <a:lvl4pPr marL="1714500" indent="-342900">
              <a:buClr>
                <a:srgbClr val="C00000"/>
              </a:buClr>
              <a:buFont typeface="Wingdings" panose="05000000000000000000" pitchFamily="2" charset="2"/>
              <a:buChar char="§"/>
              <a:defRPr sz="2200"/>
            </a:lvl4pPr>
            <a:lvl5pPr marL="2171700" indent="-342900">
              <a:buClr>
                <a:srgbClr val="C00000"/>
              </a:buClr>
              <a:buFont typeface="Wingdings" panose="05000000000000000000" pitchFamily="2" charset="2"/>
              <a:buChar char="§"/>
              <a:defRPr sz="22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xxx</a:t>
            </a:r>
          </a:p>
          <a:p>
            <a:pPr lvl="2"/>
            <a:r>
              <a:rPr lang="de-DE" dirty="0"/>
              <a:t>xxx</a:t>
            </a:r>
          </a:p>
          <a:p>
            <a:pPr lvl="2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030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6088" y="1653779"/>
            <a:ext cx="4038600" cy="485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7088" y="1653779"/>
            <a:ext cx="4038600" cy="485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15113" y="4678363"/>
            <a:ext cx="2133600" cy="3571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187624" y="756083"/>
            <a:ext cx="7632848" cy="857250"/>
          </a:xfrm>
        </p:spPr>
        <p:txBody>
          <a:bodyPr anchor="b"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8646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15113" y="4678363"/>
            <a:ext cx="2133600" cy="3571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9755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15113" y="4678363"/>
            <a:ext cx="2133600" cy="3571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1116013" y="748579"/>
            <a:ext cx="7704137" cy="857250"/>
          </a:xfrm>
        </p:spPr>
        <p:txBody>
          <a:bodyPr anchor="b"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623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15113" y="4678363"/>
            <a:ext cx="2133600" cy="3571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2413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15113" y="4678363"/>
            <a:ext cx="2133600" cy="3571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7427085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png"/><Relationship Id="rId12" Type="http://schemas.openxmlformats.org/officeDocument/2006/relationships/image" Target="../media/image2.png"/><Relationship Id="rId13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0" y="4806950"/>
            <a:ext cx="9144000" cy="266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6013" y="952322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Titelmasterformat durch Klicken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5044" y="1936059"/>
            <a:ext cx="82296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0"/>
            <a:endParaRPr lang="de-DE" altLang="de-DE" dirty="0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149224" y="4846639"/>
            <a:ext cx="2910607" cy="22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800" dirty="0">
                <a:latin typeface="Trebuchet MS" pitchFamily="34" charset="0"/>
              </a:rPr>
              <a:t>Aus dem Alltag einer Pentesterin / Viktoria Horvathova</a:t>
            </a:r>
          </a:p>
        </p:txBody>
      </p:sp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7740650" y="4846638"/>
            <a:ext cx="2087563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fld id="{7468D84D-7E3C-4BAF-9359-27FD5812BBBB}" type="slidenum">
              <a:rPr lang="de-DE" altLang="de-DE" sz="800" smtClean="0">
                <a:latin typeface="Trebuchet MS" pitchFamily="34" charset="0"/>
              </a:rPr>
              <a:pPr algn="ctr" eaLnBrk="1" hangingPunct="1">
                <a:defRPr/>
              </a:pPr>
              <a:t>‹Nr.›</a:t>
            </a:fld>
            <a:endParaRPr lang="de-DE" altLang="de-DE" sz="800" dirty="0">
              <a:latin typeface="Trebuchet MS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44"/>
          <a:stretch/>
        </p:blipFill>
        <p:spPr>
          <a:xfrm>
            <a:off x="480290" y="-20538"/>
            <a:ext cx="603997" cy="1512788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A14D71E-0772-9C02-AAC7-311DB2027CD9}"/>
              </a:ext>
            </a:extLst>
          </p:cNvPr>
          <p:cNvGrpSpPr/>
          <p:nvPr userDrawn="1"/>
        </p:nvGrpSpPr>
        <p:grpSpPr>
          <a:xfrm>
            <a:off x="3059832" y="4464496"/>
            <a:ext cx="3312368" cy="1347614"/>
            <a:chOff x="3059832" y="4464496"/>
            <a:chExt cx="3312368" cy="1347614"/>
          </a:xfrm>
        </p:grpSpPr>
        <p:pic>
          <p:nvPicPr>
            <p:cNvPr id="3" name="Grafik 2" descr="Ein Bild, das Screenshot, Kreis, Schwarz, Schwarzweiß enthält.&#10;&#10;Automatisch generierte Beschreibung">
              <a:extLst>
                <a:ext uri="{FF2B5EF4-FFF2-40B4-BE49-F238E27FC236}">
                  <a16:creationId xmlns:a16="http://schemas.microsoft.com/office/drawing/2014/main" id="{3F413BE6-85DA-63BF-DE4D-88B0268599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6945" y="4464496"/>
              <a:ext cx="1907044" cy="1347614"/>
            </a:xfrm>
            <a:prstGeom prst="rect">
              <a:avLst/>
            </a:prstGeom>
          </p:spPr>
        </p:pic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7336DE36-944F-6C55-830F-94800F2CB3F0}"/>
                </a:ext>
              </a:extLst>
            </p:cNvPr>
            <p:cNvSpPr txBox="1"/>
            <p:nvPr userDrawn="1"/>
          </p:nvSpPr>
          <p:spPr>
            <a:xfrm>
              <a:off x="3059832" y="4858206"/>
              <a:ext cx="331236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800" dirty="0">
                  <a:latin typeface="+mj-lt"/>
                </a:rPr>
                <a:t>Folgen Sie uns auf:                                                 /</a:t>
              </a:r>
              <a:r>
                <a:rPr lang="de-AT" sz="800" dirty="0" err="1">
                  <a:latin typeface="+mj-lt"/>
                </a:rPr>
                <a:t>WKOwien</a:t>
              </a:r>
              <a:endParaRPr lang="de-AT" sz="800" dirty="0">
                <a:latin typeface="+mj-lt"/>
              </a:endParaRPr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1AF69F07-2ED4-D4F7-5918-7A28672CEF5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725" y="209181"/>
            <a:ext cx="1142105" cy="4984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6" r:id="rId2"/>
    <p:sldLayoutId id="2147483908" r:id="rId3"/>
    <p:sldLayoutId id="2147483917" r:id="rId4"/>
    <p:sldLayoutId id="2147483909" r:id="rId5"/>
    <p:sldLayoutId id="2147483910" r:id="rId6"/>
    <p:sldLayoutId id="2147483911" r:id="rId7"/>
    <p:sldLayoutId id="2147483912" r:id="rId8"/>
    <p:sldLayoutId id="2147483914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4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svg"/><Relationship Id="rId4" Type="http://schemas.openxmlformats.org/officeDocument/2006/relationships/image" Target="../media/image11.svg"/><Relationship Id="rId5" Type="http://schemas.openxmlformats.org/officeDocument/2006/relationships/image" Target="../media/image12.svg"/><Relationship Id="rId6" Type="http://schemas.openxmlformats.org/officeDocument/2006/relationships/image" Target="../media/image13.svg"/><Relationship Id="rId7" Type="http://schemas.openxmlformats.org/officeDocument/2006/relationships/image" Target="../media/image14.svg"/><Relationship Id="rId8" Type="http://schemas.openxmlformats.org/officeDocument/2006/relationships/image" Target="../media/image15.sv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sv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viktoria.horvathova@davisec.at" TargetMode="External"/><Relationship Id="rId4" Type="http://schemas.openxmlformats.org/officeDocument/2006/relationships/hyperlink" Target="http://www.davisec.at/" TargetMode="External"/><Relationship Id="rId5" Type="http://schemas.openxmlformats.org/officeDocument/2006/relationships/image" Target="../media/image5.jpe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sv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svg"/><Relationship Id="rId4" Type="http://schemas.openxmlformats.org/officeDocument/2006/relationships/image" Target="../media/image8.sv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sv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D1138A1B-4EFE-4C88-DD46-181F556AE9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7" b="34763"/>
          <a:stretch>
            <a:fillRect/>
          </a:stretch>
        </p:blipFill>
        <p:spPr bwMode="auto">
          <a:xfrm>
            <a:off x="1258888" y="858458"/>
            <a:ext cx="7561262" cy="2361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CB485311-6D5B-BE70-9D89-28BFC0A4C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Viktoria Horvathova – 28.05.2026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241960-E14D-36DC-56D2-838793436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 dem Alltag einer Pentesterin</a:t>
            </a:r>
          </a:p>
          <a:p>
            <a:r>
              <a:rPr lang="de-DE" sz="2400" dirty="0"/>
              <a:t>&amp; wie KI die IT-Sicherheit verändert</a:t>
            </a:r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3531262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3E16E-8766-682E-EC0D-CB70C5DAC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9407BA-A1E3-F1D0-70F1-CDCB53738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 der Praxis: Was finden wir fast immer?</a:t>
            </a:r>
          </a:p>
        </p:txBody>
      </p:sp>
      <p:sp>
        <p:nvSpPr>
          <p:cNvPr id="5" name="cbg0">
            <a:extLst>
              <a:ext uri="{FF2B5EF4-FFF2-40B4-BE49-F238E27FC236}">
                <a16:creationId xmlns:a16="http://schemas.microsoft.com/office/drawing/2014/main" id="{613D1414-07FF-71E6-D9DA-EAAEEF2B1585}"/>
              </a:ext>
            </a:extLst>
          </p:cNvPr>
          <p:cNvSpPr>
            <a:spLocks noGrp="1"/>
          </p:cNvSpPr>
          <p:nvPr/>
        </p:nvSpPr>
        <p:spPr>
          <a:xfrm>
            <a:off x="1208665" y="1616604"/>
            <a:ext cx="2304256" cy="1503982"/>
          </a:xfrm>
          <a:prstGeom prst="rect">
            <a:avLst/>
          </a:prstGeom>
          <a:solidFill>
            <a:srgbClr val="FFFFFF"/>
          </a:solidFill>
          <a:ln w="16000">
            <a:solidFill>
              <a:srgbClr val="E0E0E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6" name="str0">
            <a:extLst>
              <a:ext uri="{FF2B5EF4-FFF2-40B4-BE49-F238E27FC236}">
                <a16:creationId xmlns:a16="http://schemas.microsoft.com/office/drawing/2014/main" id="{B7E603B2-DAC5-2405-C199-49242CE3780D}"/>
              </a:ext>
            </a:extLst>
          </p:cNvPr>
          <p:cNvSpPr>
            <a:spLocks noGrp="1"/>
          </p:cNvSpPr>
          <p:nvPr/>
        </p:nvSpPr>
        <p:spPr>
          <a:xfrm>
            <a:off x="1208665" y="1616604"/>
            <a:ext cx="2304256" cy="110000"/>
          </a:xfrm>
          <a:prstGeom prst="rect">
            <a:avLst/>
          </a:prstGeom>
          <a:solidFill>
            <a:srgbClr val="64B9C0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7" name="cic0">
            <a:extLst>
              <a:ext uri="{FF2B5EF4-FFF2-40B4-BE49-F238E27FC236}">
                <a16:creationId xmlns:a16="http://schemas.microsoft.com/office/drawing/2014/main" id="{A0BAF71F-B65A-22F7-E521-FED06B9AB47B}"/>
              </a:ext>
            </a:extLst>
          </p:cNvPr>
          <p:cNvSpPr>
            <a:spLocks noGrp="1"/>
          </p:cNvSpPr>
          <p:nvPr/>
        </p:nvSpPr>
        <p:spPr>
          <a:xfrm>
            <a:off x="2120793" y="1790122"/>
            <a:ext cx="480000" cy="480000"/>
          </a:xfrm>
          <a:prstGeom prst="ellipse">
            <a:avLst/>
          </a:prstGeom>
          <a:solidFill>
            <a:srgbClr val="FFFFFF"/>
          </a:solidFill>
          <a:ln w="26000">
            <a:solidFill>
              <a:srgbClr val="64B9C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8" name="ico0">
            <a:extLst>
              <a:ext uri="{FF2B5EF4-FFF2-40B4-BE49-F238E27FC236}">
                <a16:creationId xmlns:a16="http://schemas.microsoft.com/office/drawing/2014/main" id="{2D7AAB71-5064-56B0-E227-C9762885A562}"/>
              </a:ext>
            </a:extLst>
          </p:cNvPr>
          <p:cNvSpPr>
            <a:spLocks noGrp="1"/>
          </p:cNvSpPr>
          <p:nvPr/>
        </p:nvSpPr>
        <p:spPr>
          <a:xfrm>
            <a:off x="2120793" y="1790122"/>
            <a:ext cx="48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de-AT" sz="1900" b="1" dirty="0">
              <a:solidFill>
                <a:srgbClr val="C0392B"/>
              </a:solidFill>
              <a:latin typeface="+mj-lt"/>
            </a:endParaRPr>
          </a:p>
        </p:txBody>
      </p:sp>
      <p:sp>
        <p:nvSpPr>
          <p:cNvPr id="9" name="ttl0">
            <a:extLst>
              <a:ext uri="{FF2B5EF4-FFF2-40B4-BE49-F238E27FC236}">
                <a16:creationId xmlns:a16="http://schemas.microsoft.com/office/drawing/2014/main" id="{3D6FBC37-4093-AFB6-9B9E-9E8846BE7722}"/>
              </a:ext>
            </a:extLst>
          </p:cNvPr>
          <p:cNvSpPr>
            <a:spLocks noGrp="1"/>
          </p:cNvSpPr>
          <p:nvPr/>
        </p:nvSpPr>
        <p:spPr>
          <a:xfrm>
            <a:off x="1100793" y="2333640"/>
            <a:ext cx="252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350" b="1" dirty="0">
                <a:solidFill>
                  <a:srgbClr val="1A1A1A"/>
                </a:solidFill>
                <a:latin typeface="+mj-lt"/>
              </a:rPr>
              <a:t>Klartextpasswörter</a:t>
            </a:r>
          </a:p>
        </p:txBody>
      </p:sp>
      <p:sp>
        <p:nvSpPr>
          <p:cNvPr id="10" name="div0">
            <a:extLst>
              <a:ext uri="{FF2B5EF4-FFF2-40B4-BE49-F238E27FC236}">
                <a16:creationId xmlns:a16="http://schemas.microsoft.com/office/drawing/2014/main" id="{4DF3E29B-38EA-FB93-377B-DD341F5C9966}"/>
              </a:ext>
            </a:extLst>
          </p:cNvPr>
          <p:cNvSpPr>
            <a:spLocks noGrp="1"/>
          </p:cNvSpPr>
          <p:nvPr/>
        </p:nvSpPr>
        <p:spPr>
          <a:xfrm>
            <a:off x="1295948" y="2713044"/>
            <a:ext cx="2129691" cy="16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11" name="dsc0">
            <a:extLst>
              <a:ext uri="{FF2B5EF4-FFF2-40B4-BE49-F238E27FC236}">
                <a16:creationId xmlns:a16="http://schemas.microsoft.com/office/drawing/2014/main" id="{6C010C9F-0CEC-8EA8-E4ED-88655E5234D1}"/>
              </a:ext>
            </a:extLst>
          </p:cNvPr>
          <p:cNvSpPr>
            <a:spLocks noGrp="1"/>
          </p:cNvSpPr>
          <p:nvPr/>
        </p:nvSpPr>
        <p:spPr>
          <a:xfrm>
            <a:off x="1100793" y="2763044"/>
            <a:ext cx="252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Abgelegt auf Servern und Shares</a:t>
            </a:r>
          </a:p>
        </p:txBody>
      </p:sp>
      <p:sp>
        <p:nvSpPr>
          <p:cNvPr id="12" name="cbg1">
            <a:extLst>
              <a:ext uri="{FF2B5EF4-FFF2-40B4-BE49-F238E27FC236}">
                <a16:creationId xmlns:a16="http://schemas.microsoft.com/office/drawing/2014/main" id="{FBA5BEB4-8CBD-C677-4B35-3E24FE03E0E0}"/>
              </a:ext>
            </a:extLst>
          </p:cNvPr>
          <p:cNvSpPr>
            <a:spLocks noGrp="1"/>
          </p:cNvSpPr>
          <p:nvPr/>
        </p:nvSpPr>
        <p:spPr>
          <a:xfrm>
            <a:off x="3707846" y="1617358"/>
            <a:ext cx="2304256" cy="1503982"/>
          </a:xfrm>
          <a:prstGeom prst="rect">
            <a:avLst/>
          </a:prstGeom>
          <a:solidFill>
            <a:srgbClr val="FFFFFF"/>
          </a:solidFill>
          <a:ln w="16000">
            <a:solidFill>
              <a:srgbClr val="E0E0E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13" name="str1">
            <a:extLst>
              <a:ext uri="{FF2B5EF4-FFF2-40B4-BE49-F238E27FC236}">
                <a16:creationId xmlns:a16="http://schemas.microsoft.com/office/drawing/2014/main" id="{BE6045FA-1C39-6BBE-7F91-34293508685A}"/>
              </a:ext>
            </a:extLst>
          </p:cNvPr>
          <p:cNvSpPr>
            <a:spLocks noGrp="1"/>
          </p:cNvSpPr>
          <p:nvPr/>
        </p:nvSpPr>
        <p:spPr>
          <a:xfrm>
            <a:off x="3707846" y="1617358"/>
            <a:ext cx="2304256" cy="11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14" name="cic1">
            <a:extLst>
              <a:ext uri="{FF2B5EF4-FFF2-40B4-BE49-F238E27FC236}">
                <a16:creationId xmlns:a16="http://schemas.microsoft.com/office/drawing/2014/main" id="{E3C23A88-0ACB-57F2-0BE8-C1B59F642043}"/>
              </a:ext>
            </a:extLst>
          </p:cNvPr>
          <p:cNvSpPr>
            <a:spLocks noGrp="1"/>
          </p:cNvSpPr>
          <p:nvPr/>
        </p:nvSpPr>
        <p:spPr>
          <a:xfrm>
            <a:off x="4619974" y="1790876"/>
            <a:ext cx="480000" cy="480000"/>
          </a:xfrm>
          <a:prstGeom prst="ellipse">
            <a:avLst/>
          </a:prstGeom>
          <a:solidFill>
            <a:srgbClr val="FFFFFF"/>
          </a:solidFill>
          <a:ln w="26000">
            <a:solidFill>
              <a:schemeClr val="accent5">
                <a:lumMod val="50000"/>
              </a:schemeClr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15" name="ico1">
            <a:extLst>
              <a:ext uri="{FF2B5EF4-FFF2-40B4-BE49-F238E27FC236}">
                <a16:creationId xmlns:a16="http://schemas.microsoft.com/office/drawing/2014/main" id="{D9459104-A72B-715D-ED5D-FF2D6F675D4C}"/>
              </a:ext>
            </a:extLst>
          </p:cNvPr>
          <p:cNvSpPr>
            <a:spLocks noGrp="1"/>
          </p:cNvSpPr>
          <p:nvPr/>
        </p:nvSpPr>
        <p:spPr>
          <a:xfrm>
            <a:off x="4619974" y="1790876"/>
            <a:ext cx="48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de-AT" sz="1900" b="1" dirty="0">
              <a:solidFill>
                <a:srgbClr val="B7760A"/>
              </a:solidFill>
              <a:latin typeface="+mj-lt"/>
            </a:endParaRPr>
          </a:p>
        </p:txBody>
      </p:sp>
      <p:sp>
        <p:nvSpPr>
          <p:cNvPr id="16" name="ttl1">
            <a:extLst>
              <a:ext uri="{FF2B5EF4-FFF2-40B4-BE49-F238E27FC236}">
                <a16:creationId xmlns:a16="http://schemas.microsoft.com/office/drawing/2014/main" id="{89484613-4EA0-1FC5-3174-B89162671BAE}"/>
              </a:ext>
            </a:extLst>
          </p:cNvPr>
          <p:cNvSpPr>
            <a:spLocks noGrp="1"/>
          </p:cNvSpPr>
          <p:nvPr/>
        </p:nvSpPr>
        <p:spPr>
          <a:xfrm>
            <a:off x="3616919" y="2334394"/>
            <a:ext cx="252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350" b="1" dirty="0">
                <a:solidFill>
                  <a:srgbClr val="1A1A1A"/>
                </a:solidFill>
                <a:latin typeface="+mj-lt"/>
              </a:rPr>
              <a:t>Wiederverwendete </a:t>
            </a:r>
            <a:br>
              <a:rPr lang="de-AT" sz="1350" b="1" dirty="0">
                <a:solidFill>
                  <a:srgbClr val="1A1A1A"/>
                </a:solidFill>
                <a:latin typeface="+mj-lt"/>
              </a:rPr>
            </a:br>
            <a:r>
              <a:rPr lang="de-AT" sz="1350" b="1" dirty="0">
                <a:solidFill>
                  <a:srgbClr val="1A1A1A"/>
                </a:solidFill>
                <a:latin typeface="+mj-lt"/>
              </a:rPr>
              <a:t>Passwörter</a:t>
            </a:r>
          </a:p>
        </p:txBody>
      </p:sp>
      <p:sp>
        <p:nvSpPr>
          <p:cNvPr id="17" name="div1">
            <a:extLst>
              <a:ext uri="{FF2B5EF4-FFF2-40B4-BE49-F238E27FC236}">
                <a16:creationId xmlns:a16="http://schemas.microsoft.com/office/drawing/2014/main" id="{93EFE049-AAD8-CE27-0AAA-C99CA4FF6210}"/>
              </a:ext>
            </a:extLst>
          </p:cNvPr>
          <p:cNvSpPr>
            <a:spLocks noGrp="1"/>
          </p:cNvSpPr>
          <p:nvPr/>
        </p:nvSpPr>
        <p:spPr>
          <a:xfrm>
            <a:off x="3795129" y="2713798"/>
            <a:ext cx="2129691" cy="16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18" name="dsc1">
            <a:extLst>
              <a:ext uri="{FF2B5EF4-FFF2-40B4-BE49-F238E27FC236}">
                <a16:creationId xmlns:a16="http://schemas.microsoft.com/office/drawing/2014/main" id="{1EAF8416-62A4-944D-0B1F-026BF6D81D6A}"/>
              </a:ext>
            </a:extLst>
          </p:cNvPr>
          <p:cNvSpPr>
            <a:spLocks noGrp="1"/>
          </p:cNvSpPr>
          <p:nvPr/>
        </p:nvSpPr>
        <p:spPr>
          <a:xfrm>
            <a:off x="3616919" y="2763798"/>
            <a:ext cx="252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Wiederholt verwendet oder leicht erratbar</a:t>
            </a:r>
          </a:p>
        </p:txBody>
      </p:sp>
      <p:sp>
        <p:nvSpPr>
          <p:cNvPr id="19" name="cbg2">
            <a:extLst>
              <a:ext uri="{FF2B5EF4-FFF2-40B4-BE49-F238E27FC236}">
                <a16:creationId xmlns:a16="http://schemas.microsoft.com/office/drawing/2014/main" id="{5CC316A6-AA96-288A-34FD-3E62EE7D55D4}"/>
              </a:ext>
            </a:extLst>
          </p:cNvPr>
          <p:cNvSpPr>
            <a:spLocks noGrp="1"/>
          </p:cNvSpPr>
          <p:nvPr/>
        </p:nvSpPr>
        <p:spPr>
          <a:xfrm>
            <a:off x="6228184" y="1617358"/>
            <a:ext cx="2304256" cy="1503982"/>
          </a:xfrm>
          <a:prstGeom prst="rect">
            <a:avLst/>
          </a:prstGeom>
          <a:solidFill>
            <a:srgbClr val="FFFFFF"/>
          </a:solidFill>
          <a:ln w="16000">
            <a:solidFill>
              <a:srgbClr val="E0E0E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0" name="str2">
            <a:extLst>
              <a:ext uri="{FF2B5EF4-FFF2-40B4-BE49-F238E27FC236}">
                <a16:creationId xmlns:a16="http://schemas.microsoft.com/office/drawing/2014/main" id="{3841B725-6538-1C7A-269F-3F94C69F882F}"/>
              </a:ext>
            </a:extLst>
          </p:cNvPr>
          <p:cNvSpPr>
            <a:spLocks noGrp="1"/>
          </p:cNvSpPr>
          <p:nvPr/>
        </p:nvSpPr>
        <p:spPr>
          <a:xfrm>
            <a:off x="6228184" y="1617358"/>
            <a:ext cx="2304256" cy="11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1" name="cic2">
            <a:extLst>
              <a:ext uri="{FF2B5EF4-FFF2-40B4-BE49-F238E27FC236}">
                <a16:creationId xmlns:a16="http://schemas.microsoft.com/office/drawing/2014/main" id="{125E0634-45CF-338D-47B3-5A49B2566F66}"/>
              </a:ext>
            </a:extLst>
          </p:cNvPr>
          <p:cNvSpPr>
            <a:spLocks noGrp="1"/>
          </p:cNvSpPr>
          <p:nvPr/>
        </p:nvSpPr>
        <p:spPr>
          <a:xfrm>
            <a:off x="7140312" y="1790876"/>
            <a:ext cx="480000" cy="480000"/>
          </a:xfrm>
          <a:prstGeom prst="ellipse">
            <a:avLst/>
          </a:prstGeom>
          <a:solidFill>
            <a:srgbClr val="FFFFFF"/>
          </a:solidFill>
          <a:ln w="26000">
            <a:solidFill>
              <a:schemeClr val="accent1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2" name="ico2">
            <a:extLst>
              <a:ext uri="{FF2B5EF4-FFF2-40B4-BE49-F238E27FC236}">
                <a16:creationId xmlns:a16="http://schemas.microsoft.com/office/drawing/2014/main" id="{32F115A2-95FB-6F5D-507B-740CFE063F0C}"/>
              </a:ext>
            </a:extLst>
          </p:cNvPr>
          <p:cNvSpPr>
            <a:spLocks noGrp="1"/>
          </p:cNvSpPr>
          <p:nvPr/>
        </p:nvSpPr>
        <p:spPr>
          <a:xfrm>
            <a:off x="7140312" y="1790876"/>
            <a:ext cx="48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de-AT" sz="1900" b="1" dirty="0">
              <a:solidFill>
                <a:srgbClr val="8A4A20"/>
              </a:solidFill>
              <a:latin typeface="+mj-lt"/>
            </a:endParaRPr>
          </a:p>
        </p:txBody>
      </p:sp>
      <p:sp>
        <p:nvSpPr>
          <p:cNvPr id="23" name="ttl2">
            <a:extLst>
              <a:ext uri="{FF2B5EF4-FFF2-40B4-BE49-F238E27FC236}">
                <a16:creationId xmlns:a16="http://schemas.microsoft.com/office/drawing/2014/main" id="{307BD712-44AC-524D-7D5A-B959FAB38B6E}"/>
              </a:ext>
            </a:extLst>
          </p:cNvPr>
          <p:cNvSpPr>
            <a:spLocks noGrp="1"/>
          </p:cNvSpPr>
          <p:nvPr/>
        </p:nvSpPr>
        <p:spPr>
          <a:xfrm>
            <a:off x="6137257" y="2334394"/>
            <a:ext cx="252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350" b="1" dirty="0">
                <a:solidFill>
                  <a:srgbClr val="1A1A1A"/>
                </a:solidFill>
                <a:latin typeface="+mj-lt"/>
              </a:rPr>
              <a:t>Zu weite Berechtigungen</a:t>
            </a:r>
          </a:p>
        </p:txBody>
      </p:sp>
      <p:sp>
        <p:nvSpPr>
          <p:cNvPr id="24" name="div2">
            <a:extLst>
              <a:ext uri="{FF2B5EF4-FFF2-40B4-BE49-F238E27FC236}">
                <a16:creationId xmlns:a16="http://schemas.microsoft.com/office/drawing/2014/main" id="{19128286-D928-F6F2-31C5-7CD25C691323}"/>
              </a:ext>
            </a:extLst>
          </p:cNvPr>
          <p:cNvSpPr>
            <a:spLocks noGrp="1"/>
          </p:cNvSpPr>
          <p:nvPr/>
        </p:nvSpPr>
        <p:spPr>
          <a:xfrm>
            <a:off x="6315467" y="2713798"/>
            <a:ext cx="2129691" cy="16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5" name="dsc2">
            <a:extLst>
              <a:ext uri="{FF2B5EF4-FFF2-40B4-BE49-F238E27FC236}">
                <a16:creationId xmlns:a16="http://schemas.microsoft.com/office/drawing/2014/main" id="{BA056524-0DC0-AF6D-D60F-6EED4D18ED67}"/>
              </a:ext>
            </a:extLst>
          </p:cNvPr>
          <p:cNvSpPr>
            <a:spLocks noGrp="1"/>
          </p:cNvSpPr>
          <p:nvPr/>
        </p:nvSpPr>
        <p:spPr>
          <a:xfrm>
            <a:off x="6137257" y="2763798"/>
            <a:ext cx="252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Least Privilege wird nicht umgesetzt</a:t>
            </a:r>
          </a:p>
        </p:txBody>
      </p:sp>
      <p:sp>
        <p:nvSpPr>
          <p:cNvPr id="26" name="cbg3">
            <a:extLst>
              <a:ext uri="{FF2B5EF4-FFF2-40B4-BE49-F238E27FC236}">
                <a16:creationId xmlns:a16="http://schemas.microsoft.com/office/drawing/2014/main" id="{17112550-AF30-1145-1F00-0FB513A995D1}"/>
              </a:ext>
            </a:extLst>
          </p:cNvPr>
          <p:cNvSpPr>
            <a:spLocks noGrp="1"/>
          </p:cNvSpPr>
          <p:nvPr/>
        </p:nvSpPr>
        <p:spPr>
          <a:xfrm>
            <a:off x="6240917" y="3265366"/>
            <a:ext cx="2304256" cy="1503982"/>
          </a:xfrm>
          <a:prstGeom prst="rect">
            <a:avLst/>
          </a:prstGeom>
          <a:solidFill>
            <a:srgbClr val="FFFFFF"/>
          </a:solidFill>
          <a:ln w="16000">
            <a:solidFill>
              <a:srgbClr val="E0E0E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7" name="str3">
            <a:extLst>
              <a:ext uri="{FF2B5EF4-FFF2-40B4-BE49-F238E27FC236}">
                <a16:creationId xmlns:a16="http://schemas.microsoft.com/office/drawing/2014/main" id="{BBF0FF68-08DB-5C56-E327-E7DB2A41B8A2}"/>
              </a:ext>
            </a:extLst>
          </p:cNvPr>
          <p:cNvSpPr>
            <a:spLocks noGrp="1"/>
          </p:cNvSpPr>
          <p:nvPr/>
        </p:nvSpPr>
        <p:spPr>
          <a:xfrm>
            <a:off x="6240917" y="3265366"/>
            <a:ext cx="2304256" cy="110000"/>
          </a:xfrm>
          <a:prstGeom prst="rect">
            <a:avLst/>
          </a:prstGeom>
          <a:solidFill>
            <a:srgbClr val="3A9E8A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8" name="cic3">
            <a:extLst>
              <a:ext uri="{FF2B5EF4-FFF2-40B4-BE49-F238E27FC236}">
                <a16:creationId xmlns:a16="http://schemas.microsoft.com/office/drawing/2014/main" id="{3D18C0AF-E70C-78E5-8C14-F81A828B6F37}"/>
              </a:ext>
            </a:extLst>
          </p:cNvPr>
          <p:cNvSpPr>
            <a:spLocks noGrp="1"/>
          </p:cNvSpPr>
          <p:nvPr/>
        </p:nvSpPr>
        <p:spPr>
          <a:xfrm>
            <a:off x="7153045" y="3447060"/>
            <a:ext cx="480000" cy="480000"/>
          </a:xfrm>
          <a:prstGeom prst="ellipse">
            <a:avLst/>
          </a:prstGeom>
          <a:solidFill>
            <a:srgbClr val="FFFFFF"/>
          </a:solidFill>
          <a:ln w="26000">
            <a:solidFill>
              <a:srgbClr val="3A9E8A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29" name="ico3">
            <a:extLst>
              <a:ext uri="{FF2B5EF4-FFF2-40B4-BE49-F238E27FC236}">
                <a16:creationId xmlns:a16="http://schemas.microsoft.com/office/drawing/2014/main" id="{19267E30-3A9A-6E0A-449F-0C1ACC1D6FD6}"/>
              </a:ext>
            </a:extLst>
          </p:cNvPr>
          <p:cNvSpPr>
            <a:spLocks noGrp="1"/>
          </p:cNvSpPr>
          <p:nvPr/>
        </p:nvSpPr>
        <p:spPr>
          <a:xfrm>
            <a:off x="7153045" y="3447060"/>
            <a:ext cx="48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de-AT" sz="1900" b="1" dirty="0">
              <a:solidFill>
                <a:srgbClr val="1E5F8A"/>
              </a:solidFill>
              <a:latin typeface="+mj-lt"/>
            </a:endParaRPr>
          </a:p>
        </p:txBody>
      </p:sp>
      <p:sp>
        <p:nvSpPr>
          <p:cNvPr id="30" name="ttl3">
            <a:extLst>
              <a:ext uri="{FF2B5EF4-FFF2-40B4-BE49-F238E27FC236}">
                <a16:creationId xmlns:a16="http://schemas.microsoft.com/office/drawing/2014/main" id="{78474350-2415-D8E8-4A02-30C3D35D8CDC}"/>
              </a:ext>
            </a:extLst>
          </p:cNvPr>
          <p:cNvSpPr>
            <a:spLocks noGrp="1"/>
          </p:cNvSpPr>
          <p:nvPr/>
        </p:nvSpPr>
        <p:spPr>
          <a:xfrm>
            <a:off x="6240579" y="3990578"/>
            <a:ext cx="2283437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350" b="1" dirty="0">
                <a:solidFill>
                  <a:srgbClr val="1A1A1A"/>
                </a:solidFill>
                <a:latin typeface="+mj-lt"/>
              </a:rPr>
              <a:t>Ungeschulte MitarbeiterInnen</a:t>
            </a:r>
          </a:p>
        </p:txBody>
      </p:sp>
      <p:sp>
        <p:nvSpPr>
          <p:cNvPr id="31" name="div3">
            <a:extLst>
              <a:ext uri="{FF2B5EF4-FFF2-40B4-BE49-F238E27FC236}">
                <a16:creationId xmlns:a16="http://schemas.microsoft.com/office/drawing/2014/main" id="{D984008E-822A-4651-C89C-2101AB362B3F}"/>
              </a:ext>
            </a:extLst>
          </p:cNvPr>
          <p:cNvSpPr>
            <a:spLocks noGrp="1"/>
          </p:cNvSpPr>
          <p:nvPr/>
        </p:nvSpPr>
        <p:spPr>
          <a:xfrm>
            <a:off x="6328200" y="4369982"/>
            <a:ext cx="2129691" cy="16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/>
          <a:lstStyle/>
          <a:p>
            <a:endParaRPr dirty="0">
              <a:latin typeface="+mj-lt"/>
            </a:endParaRPr>
          </a:p>
        </p:txBody>
      </p:sp>
      <p:sp>
        <p:nvSpPr>
          <p:cNvPr id="32" name="dsc3">
            <a:extLst>
              <a:ext uri="{FF2B5EF4-FFF2-40B4-BE49-F238E27FC236}">
                <a16:creationId xmlns:a16="http://schemas.microsoft.com/office/drawing/2014/main" id="{4CBCF2A2-C4B2-7FC7-98D5-885F18492A58}"/>
              </a:ext>
            </a:extLst>
          </p:cNvPr>
          <p:cNvSpPr>
            <a:spLocks noGrp="1"/>
          </p:cNvSpPr>
          <p:nvPr/>
        </p:nvSpPr>
        <p:spPr>
          <a:xfrm>
            <a:off x="6240579" y="4419982"/>
            <a:ext cx="2283437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Angriffsvektoren über </a:t>
            </a:r>
            <a:r>
              <a:rPr lang="de-AT" sz="1050" dirty="0" err="1">
                <a:solidFill>
                  <a:srgbClr val="777777"/>
                </a:solidFill>
                <a:latin typeface="+mj-lt"/>
              </a:rPr>
              <a:t>Social</a:t>
            </a:r>
            <a:r>
              <a:rPr lang="de-AT" sz="1050" dirty="0">
                <a:solidFill>
                  <a:srgbClr val="777777"/>
                </a:solidFill>
                <a:latin typeface="+mj-lt"/>
              </a:rPr>
              <a:t> Engineering</a:t>
            </a:r>
          </a:p>
        </p:txBody>
      </p:sp>
      <p:sp>
        <p:nvSpPr>
          <p:cNvPr id="33" name="cbg4">
            <a:extLst>
              <a:ext uri="{FF2B5EF4-FFF2-40B4-BE49-F238E27FC236}">
                <a16:creationId xmlns:a16="http://schemas.microsoft.com/office/drawing/2014/main" id="{CDB6ED92-36ED-4839-5438-6603E3C1BFE3}"/>
              </a:ext>
            </a:extLst>
          </p:cNvPr>
          <p:cNvSpPr>
            <a:spLocks noGrp="1"/>
          </p:cNvSpPr>
          <p:nvPr/>
        </p:nvSpPr>
        <p:spPr>
          <a:xfrm>
            <a:off x="3707846" y="3265366"/>
            <a:ext cx="2304256" cy="1503982"/>
          </a:xfrm>
          <a:prstGeom prst="rect">
            <a:avLst/>
          </a:prstGeom>
          <a:solidFill>
            <a:srgbClr val="FFFFFF"/>
          </a:solidFill>
          <a:ln w="16000">
            <a:solidFill>
              <a:srgbClr val="E0E0E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34" name="str4">
            <a:extLst>
              <a:ext uri="{FF2B5EF4-FFF2-40B4-BE49-F238E27FC236}">
                <a16:creationId xmlns:a16="http://schemas.microsoft.com/office/drawing/2014/main" id="{01E5D0E5-85AD-AD8A-4833-0D5034B3144D}"/>
              </a:ext>
            </a:extLst>
          </p:cNvPr>
          <p:cNvSpPr>
            <a:spLocks noGrp="1"/>
          </p:cNvSpPr>
          <p:nvPr/>
        </p:nvSpPr>
        <p:spPr>
          <a:xfrm>
            <a:off x="3707846" y="3265366"/>
            <a:ext cx="2304256" cy="110000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35" name="cic4">
            <a:extLst>
              <a:ext uri="{FF2B5EF4-FFF2-40B4-BE49-F238E27FC236}">
                <a16:creationId xmlns:a16="http://schemas.microsoft.com/office/drawing/2014/main" id="{CFD0FA76-C448-9F34-C420-F3CEFC7CC630}"/>
              </a:ext>
            </a:extLst>
          </p:cNvPr>
          <p:cNvSpPr>
            <a:spLocks noGrp="1"/>
          </p:cNvSpPr>
          <p:nvPr/>
        </p:nvSpPr>
        <p:spPr>
          <a:xfrm>
            <a:off x="4619974" y="3447060"/>
            <a:ext cx="480000" cy="480000"/>
          </a:xfrm>
          <a:prstGeom prst="ellipse">
            <a:avLst/>
          </a:prstGeom>
          <a:solidFill>
            <a:srgbClr val="FFFFFF"/>
          </a:solidFill>
          <a:ln w="26000"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36" name="ico4">
            <a:extLst>
              <a:ext uri="{FF2B5EF4-FFF2-40B4-BE49-F238E27FC236}">
                <a16:creationId xmlns:a16="http://schemas.microsoft.com/office/drawing/2014/main" id="{2740E867-7776-7983-7114-9514F6464FD7}"/>
              </a:ext>
            </a:extLst>
          </p:cNvPr>
          <p:cNvSpPr>
            <a:spLocks noGrp="1"/>
          </p:cNvSpPr>
          <p:nvPr/>
        </p:nvSpPr>
        <p:spPr>
          <a:xfrm>
            <a:off x="4619974" y="3447060"/>
            <a:ext cx="48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de-AT" sz="1900" b="1" dirty="0">
              <a:solidFill>
                <a:srgbClr val="1A6B8A"/>
              </a:solidFill>
              <a:latin typeface="+mj-lt"/>
            </a:endParaRPr>
          </a:p>
        </p:txBody>
      </p:sp>
      <p:sp>
        <p:nvSpPr>
          <p:cNvPr id="37" name="ttl4">
            <a:extLst>
              <a:ext uri="{FF2B5EF4-FFF2-40B4-BE49-F238E27FC236}">
                <a16:creationId xmlns:a16="http://schemas.microsoft.com/office/drawing/2014/main" id="{57C314EC-F96D-EDE7-5B2E-8F987A384293}"/>
              </a:ext>
            </a:extLst>
          </p:cNvPr>
          <p:cNvSpPr>
            <a:spLocks noGrp="1"/>
          </p:cNvSpPr>
          <p:nvPr/>
        </p:nvSpPr>
        <p:spPr>
          <a:xfrm>
            <a:off x="3616919" y="3990578"/>
            <a:ext cx="252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350" b="1" dirty="0">
                <a:solidFill>
                  <a:srgbClr val="1A1A1A"/>
                </a:solidFill>
                <a:latin typeface="+mj-lt"/>
              </a:rPr>
              <a:t>Keine Segmentierung</a:t>
            </a:r>
          </a:p>
        </p:txBody>
      </p:sp>
      <p:sp>
        <p:nvSpPr>
          <p:cNvPr id="38" name="div4">
            <a:extLst>
              <a:ext uri="{FF2B5EF4-FFF2-40B4-BE49-F238E27FC236}">
                <a16:creationId xmlns:a16="http://schemas.microsoft.com/office/drawing/2014/main" id="{0253EE1E-2AA8-D60A-F804-60AF64334651}"/>
              </a:ext>
            </a:extLst>
          </p:cNvPr>
          <p:cNvSpPr>
            <a:spLocks noGrp="1"/>
          </p:cNvSpPr>
          <p:nvPr/>
        </p:nvSpPr>
        <p:spPr>
          <a:xfrm>
            <a:off x="3795129" y="4369982"/>
            <a:ext cx="2129691" cy="16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39" name="dsc4">
            <a:extLst>
              <a:ext uri="{FF2B5EF4-FFF2-40B4-BE49-F238E27FC236}">
                <a16:creationId xmlns:a16="http://schemas.microsoft.com/office/drawing/2014/main" id="{374B8F40-EBBC-84B3-1BF0-1C0F84205C4D}"/>
              </a:ext>
            </a:extLst>
          </p:cNvPr>
          <p:cNvSpPr>
            <a:spLocks noGrp="1"/>
          </p:cNvSpPr>
          <p:nvPr/>
        </p:nvSpPr>
        <p:spPr>
          <a:xfrm>
            <a:off x="3616919" y="4419982"/>
            <a:ext cx="2520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Netzwerkbereiche nicht</a:t>
            </a:r>
          </a:p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 (ausreichend) voneinander getrennt</a:t>
            </a:r>
          </a:p>
        </p:txBody>
      </p:sp>
      <p:sp>
        <p:nvSpPr>
          <p:cNvPr id="40" name="cbg5">
            <a:extLst>
              <a:ext uri="{FF2B5EF4-FFF2-40B4-BE49-F238E27FC236}">
                <a16:creationId xmlns:a16="http://schemas.microsoft.com/office/drawing/2014/main" id="{576D48AA-C30A-39A3-B92B-158F9283B85C}"/>
              </a:ext>
            </a:extLst>
          </p:cNvPr>
          <p:cNvSpPr>
            <a:spLocks noGrp="1"/>
          </p:cNvSpPr>
          <p:nvPr/>
        </p:nvSpPr>
        <p:spPr>
          <a:xfrm>
            <a:off x="1208665" y="3265366"/>
            <a:ext cx="2304256" cy="1503982"/>
          </a:xfrm>
          <a:prstGeom prst="rect">
            <a:avLst/>
          </a:prstGeom>
          <a:solidFill>
            <a:srgbClr val="FFFFFF"/>
          </a:solidFill>
          <a:ln w="16000">
            <a:solidFill>
              <a:srgbClr val="E0E0E0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41" name="str5">
            <a:extLst>
              <a:ext uri="{FF2B5EF4-FFF2-40B4-BE49-F238E27FC236}">
                <a16:creationId xmlns:a16="http://schemas.microsoft.com/office/drawing/2014/main" id="{B74E6DD5-E4A7-DA65-6C4A-32E1ECBA8449}"/>
              </a:ext>
            </a:extLst>
          </p:cNvPr>
          <p:cNvSpPr>
            <a:spLocks noGrp="1"/>
          </p:cNvSpPr>
          <p:nvPr/>
        </p:nvSpPr>
        <p:spPr>
          <a:xfrm>
            <a:off x="1208665" y="3265366"/>
            <a:ext cx="2304256" cy="110000"/>
          </a:xfrm>
          <a:prstGeom prst="rect">
            <a:avLst/>
          </a:prstGeom>
          <a:solidFill>
            <a:srgbClr val="1E5F8A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42" name="cic5">
            <a:extLst>
              <a:ext uri="{FF2B5EF4-FFF2-40B4-BE49-F238E27FC236}">
                <a16:creationId xmlns:a16="http://schemas.microsoft.com/office/drawing/2014/main" id="{1F3DCD5D-887A-5E32-E176-7A8CCDFBB941}"/>
              </a:ext>
            </a:extLst>
          </p:cNvPr>
          <p:cNvSpPr>
            <a:spLocks noGrp="1"/>
          </p:cNvSpPr>
          <p:nvPr/>
        </p:nvSpPr>
        <p:spPr>
          <a:xfrm>
            <a:off x="2120793" y="3447060"/>
            <a:ext cx="480000" cy="480000"/>
          </a:xfrm>
          <a:prstGeom prst="ellipse">
            <a:avLst/>
          </a:prstGeom>
          <a:solidFill>
            <a:srgbClr val="FFFFFF"/>
          </a:solidFill>
          <a:ln w="26000">
            <a:solidFill>
              <a:srgbClr val="1E5F8A"/>
            </a:solidFill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43" name="ico5">
            <a:extLst>
              <a:ext uri="{FF2B5EF4-FFF2-40B4-BE49-F238E27FC236}">
                <a16:creationId xmlns:a16="http://schemas.microsoft.com/office/drawing/2014/main" id="{8B442052-C806-7B46-FFEE-365226B6DD31}"/>
              </a:ext>
            </a:extLst>
          </p:cNvPr>
          <p:cNvSpPr>
            <a:spLocks noGrp="1"/>
          </p:cNvSpPr>
          <p:nvPr/>
        </p:nvSpPr>
        <p:spPr>
          <a:xfrm>
            <a:off x="2120793" y="3447060"/>
            <a:ext cx="48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de-AT" sz="1900" b="1" dirty="0">
              <a:solidFill>
                <a:srgbClr val="1A7A5A"/>
              </a:solidFill>
              <a:latin typeface="+mj-lt"/>
            </a:endParaRPr>
          </a:p>
        </p:txBody>
      </p:sp>
      <p:sp>
        <p:nvSpPr>
          <p:cNvPr id="44" name="ttl5">
            <a:extLst>
              <a:ext uri="{FF2B5EF4-FFF2-40B4-BE49-F238E27FC236}">
                <a16:creationId xmlns:a16="http://schemas.microsoft.com/office/drawing/2014/main" id="{8415807C-19DB-297C-8E46-8C96AFE3147F}"/>
              </a:ext>
            </a:extLst>
          </p:cNvPr>
          <p:cNvSpPr>
            <a:spLocks noGrp="1"/>
          </p:cNvSpPr>
          <p:nvPr/>
        </p:nvSpPr>
        <p:spPr>
          <a:xfrm>
            <a:off x="1117738" y="3990578"/>
            <a:ext cx="252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350" b="1" dirty="0">
                <a:solidFill>
                  <a:srgbClr val="1A1A1A"/>
                </a:solidFill>
                <a:latin typeface="+mj-lt"/>
              </a:rPr>
              <a:t>Veraltete Software</a:t>
            </a:r>
          </a:p>
        </p:txBody>
      </p:sp>
      <p:sp>
        <p:nvSpPr>
          <p:cNvPr id="45" name="div5">
            <a:extLst>
              <a:ext uri="{FF2B5EF4-FFF2-40B4-BE49-F238E27FC236}">
                <a16:creationId xmlns:a16="http://schemas.microsoft.com/office/drawing/2014/main" id="{A93E8E41-6584-3388-37BA-F510F2019D48}"/>
              </a:ext>
            </a:extLst>
          </p:cNvPr>
          <p:cNvSpPr>
            <a:spLocks noGrp="1"/>
          </p:cNvSpPr>
          <p:nvPr/>
        </p:nvSpPr>
        <p:spPr>
          <a:xfrm>
            <a:off x="1295948" y="4369982"/>
            <a:ext cx="2129691" cy="16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/>
          <a:lstStyle/>
          <a:p>
            <a:endParaRPr>
              <a:latin typeface="+mj-lt"/>
            </a:endParaRPr>
          </a:p>
        </p:txBody>
      </p:sp>
      <p:sp>
        <p:nvSpPr>
          <p:cNvPr id="46" name="dsc5">
            <a:extLst>
              <a:ext uri="{FF2B5EF4-FFF2-40B4-BE49-F238E27FC236}">
                <a16:creationId xmlns:a16="http://schemas.microsoft.com/office/drawing/2014/main" id="{AE4DB7E6-D411-C3DB-C137-EF65CCBFC79A}"/>
              </a:ext>
            </a:extLst>
          </p:cNvPr>
          <p:cNvSpPr>
            <a:spLocks noGrp="1"/>
          </p:cNvSpPr>
          <p:nvPr/>
        </p:nvSpPr>
        <p:spPr>
          <a:xfrm>
            <a:off x="1221398" y="4419982"/>
            <a:ext cx="2291523" cy="239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/>
            <a:r>
              <a:rPr lang="de-AT" sz="1050" dirty="0">
                <a:solidFill>
                  <a:srgbClr val="777777"/>
                </a:solidFill>
                <a:latin typeface="+mj-lt"/>
              </a:rPr>
              <a:t>Jahrelang </a:t>
            </a:r>
            <a:r>
              <a:rPr lang="de-AT" sz="1050" dirty="0" err="1">
                <a:solidFill>
                  <a:srgbClr val="777777"/>
                </a:solidFill>
                <a:latin typeface="+mj-lt"/>
              </a:rPr>
              <a:t>ungepachte</a:t>
            </a:r>
            <a:r>
              <a:rPr lang="de-AT" sz="1050" dirty="0">
                <a:solidFill>
                  <a:srgbClr val="777777"/>
                </a:solidFill>
                <a:latin typeface="+mj-lt"/>
              </a:rPr>
              <a:t> Systeme, bekannte CVEs</a:t>
            </a:r>
          </a:p>
        </p:txBody>
      </p:sp>
      <p:pic>
        <p:nvPicPr>
          <p:cNvPr id="52" name="Grafik 51" descr="Dekoratives oder unterstützendes Bild auf Folie 10, Bild 1">
            <a:extLst>
              <a:ext uri="{FF2B5EF4-FFF2-40B4-BE49-F238E27FC236}">
                <a16:creationId xmlns:a16="http://schemas.microsoft.com/office/drawing/2014/main" id="{1CA91ABA-BB46-2785-5444-0717969D5C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5713" y="3494294"/>
            <a:ext cx="385532" cy="385532"/>
          </a:xfrm>
          <a:prstGeom prst="rect">
            <a:avLst/>
          </a:prstGeom>
        </p:spPr>
      </p:pic>
      <p:pic>
        <p:nvPicPr>
          <p:cNvPr id="54" name="Grafik 53" descr="Dekoratives oder unterstützendes Bild auf Folie 10, Bild 2">
            <a:extLst>
              <a:ext uri="{FF2B5EF4-FFF2-40B4-BE49-F238E27FC236}">
                <a16:creationId xmlns:a16="http://schemas.microsoft.com/office/drawing/2014/main" id="{AF960557-1DC6-3466-BE27-94BC8A5FEC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88991" y="3507146"/>
            <a:ext cx="343604" cy="343604"/>
          </a:xfrm>
          <a:prstGeom prst="rect">
            <a:avLst/>
          </a:prstGeom>
        </p:spPr>
      </p:pic>
      <p:pic>
        <p:nvPicPr>
          <p:cNvPr id="56" name="Grafik 55" descr="Dekoratives oder unterstützendes Bild auf Folie 10, Bild 3">
            <a:extLst>
              <a:ext uri="{FF2B5EF4-FFF2-40B4-BE49-F238E27FC236}">
                <a16:creationId xmlns:a16="http://schemas.microsoft.com/office/drawing/2014/main" id="{2A1224F6-E0A9-28AE-AE37-40665FC7C0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6088" y="1824527"/>
            <a:ext cx="404534" cy="404534"/>
          </a:xfrm>
          <a:prstGeom prst="rect">
            <a:avLst/>
          </a:prstGeom>
        </p:spPr>
      </p:pic>
      <p:pic>
        <p:nvPicPr>
          <p:cNvPr id="58" name="Grafik 57" descr="Dekoratives oder unterstützendes Bild auf Folie 10, Bild 4">
            <a:extLst>
              <a:ext uri="{FF2B5EF4-FFF2-40B4-BE49-F238E27FC236}">
                <a16:creationId xmlns:a16="http://schemas.microsoft.com/office/drawing/2014/main" id="{B98AA089-CDEB-3062-CE3D-DE2EFD856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4686522" y="1863307"/>
            <a:ext cx="343914" cy="343914"/>
          </a:xfrm>
          <a:prstGeom prst="rect">
            <a:avLst/>
          </a:prstGeom>
        </p:spPr>
      </p:pic>
      <p:pic>
        <p:nvPicPr>
          <p:cNvPr id="60" name="Grafik 59" descr="Dekoratives oder unterstützendes Bild auf Folie 10, Bild 5">
            <a:extLst>
              <a:ext uri="{FF2B5EF4-FFF2-40B4-BE49-F238E27FC236}">
                <a16:creationId xmlns:a16="http://schemas.microsoft.com/office/drawing/2014/main" id="{52379A7B-7306-7AC1-ACE1-953E25AC84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69695" y="1835697"/>
            <a:ext cx="382194" cy="382194"/>
          </a:xfrm>
          <a:prstGeom prst="rect">
            <a:avLst/>
          </a:prstGeom>
        </p:spPr>
      </p:pic>
      <p:pic>
        <p:nvPicPr>
          <p:cNvPr id="62" name="Grafik 61" descr="Dekoratives oder unterstützendes Bild auf Folie 10, Bild 6">
            <a:extLst>
              <a:ext uri="{FF2B5EF4-FFF2-40B4-BE49-F238E27FC236}">
                <a16:creationId xmlns:a16="http://schemas.microsoft.com/office/drawing/2014/main" id="{426B59A7-2B0C-9441-F340-B89438F8E4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62617" y="3438884"/>
            <a:ext cx="460853" cy="46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8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1CB9FA-3C39-BF87-FBFC-8A6E8FB0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Klassische Herausforderungen im </a:t>
            </a:r>
            <a:r>
              <a:rPr lang="de-AT" dirty="0" err="1"/>
              <a:t>Pentesting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F698A2-A1ED-1A57-DBC3-4599B385C2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AT" sz="1600" dirty="0"/>
              <a:t>Auftraggeber ≠ IT</a:t>
            </a:r>
          </a:p>
          <a:p>
            <a:r>
              <a:rPr lang="de-AT" sz="1600" dirty="0"/>
              <a:t>Auftraggeber will viele </a:t>
            </a:r>
            <a:r>
              <a:rPr lang="de-AT" sz="1600" dirty="0" err="1"/>
              <a:t>Findings</a:t>
            </a:r>
            <a:r>
              <a:rPr lang="de-AT" sz="1600" dirty="0"/>
              <a:t> sehen </a:t>
            </a:r>
          </a:p>
          <a:p>
            <a:r>
              <a:rPr lang="de-AT" sz="1600" dirty="0"/>
              <a:t>Auftraggeber will keine </a:t>
            </a:r>
            <a:r>
              <a:rPr lang="de-AT" sz="1600" dirty="0" err="1"/>
              <a:t>Findings</a:t>
            </a:r>
            <a:r>
              <a:rPr lang="de-AT" sz="1600" dirty="0"/>
              <a:t> sehen</a:t>
            </a:r>
          </a:p>
          <a:p>
            <a:r>
              <a:rPr lang="de-AT" sz="1600" dirty="0"/>
              <a:t>Defensive IT</a:t>
            </a:r>
          </a:p>
          <a:p>
            <a:r>
              <a:rPr lang="de-AT" sz="1600" dirty="0"/>
              <a:t>Technisch korrekter vs. verständlicher Bericht</a:t>
            </a:r>
          </a:p>
          <a:p>
            <a:r>
              <a:rPr lang="de-AT" sz="1600" dirty="0"/>
              <a:t>Die Kritikalität und potenzielle Folgen der </a:t>
            </a:r>
            <a:r>
              <a:rPr lang="de-AT" sz="1600" dirty="0" err="1"/>
              <a:t>Findings</a:t>
            </a:r>
            <a:r>
              <a:rPr lang="de-AT" sz="1600" dirty="0"/>
              <a:t> richtig kommunizieren</a:t>
            </a:r>
          </a:p>
          <a:p>
            <a:endParaRPr lang="de-AT" sz="1600" dirty="0"/>
          </a:p>
          <a:p>
            <a:r>
              <a:rPr lang="de-AT" sz="1600" dirty="0"/>
              <a:t>Vertrauen </a:t>
            </a:r>
            <a:r>
              <a:rPr lang="de-AT" sz="1600" dirty="0">
                <a:sym typeface="Wingdings" panose="05000000000000000000" pitchFamily="2" charset="2"/>
              </a:rPr>
              <a:t> </a:t>
            </a:r>
            <a:r>
              <a:rPr lang="de-DE" sz="1600" dirty="0"/>
              <a:t>Wer hat Zugang zu sensiblen Systemen, und wie verantwortungsvoll gehen sie damit um?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3730355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E7CBF-3BD2-56B6-6281-AD50CFDB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013" y="267494"/>
            <a:ext cx="7704137" cy="1349864"/>
          </a:xfrm>
        </p:spPr>
        <p:txBody>
          <a:bodyPr/>
          <a:lstStyle/>
          <a:p>
            <a:r>
              <a:rPr lang="de-DE" dirty="0"/>
              <a:t>Wie KI die </a:t>
            </a:r>
            <a:br>
              <a:rPr lang="de-DE" dirty="0"/>
            </a:br>
            <a:r>
              <a:rPr lang="de-DE" dirty="0"/>
              <a:t>IT-Sicherheit </a:t>
            </a:r>
            <a:br>
              <a:rPr lang="de-DE" dirty="0"/>
            </a:br>
            <a:r>
              <a:rPr lang="de-DE" dirty="0"/>
              <a:t>verändert</a:t>
            </a:r>
          </a:p>
        </p:txBody>
      </p:sp>
      <p:pic>
        <p:nvPicPr>
          <p:cNvPr id="3074" name="Picture 2" descr="Dekoratives oder unterstützendes Bild auf Folie 12, Bild 1">
            <a:extLst>
              <a:ext uri="{FF2B5EF4-FFF2-40B4-BE49-F238E27FC236}">
                <a16:creationId xmlns:a16="http://schemas.microsoft.com/office/drawing/2014/main" id="{ADBE48B9-1A4D-82E9-6B35-0EC5621D4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07" y="483518"/>
            <a:ext cx="4032448" cy="39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4018F0D-3E6F-83D4-FC72-93B5AF40FF57}"/>
              </a:ext>
            </a:extLst>
          </p:cNvPr>
          <p:cNvSpPr txBox="1"/>
          <p:nvPr/>
        </p:nvSpPr>
        <p:spPr>
          <a:xfrm>
            <a:off x="4572000" y="4451677"/>
            <a:ext cx="223022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AT" sz="5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/r/</a:t>
            </a:r>
            <a:r>
              <a:rPr lang="de-AT" sz="50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ProgrammerHumor</a:t>
            </a:r>
            <a:r>
              <a:rPr lang="de-AT" sz="5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/ - Reddit</a:t>
            </a:r>
          </a:p>
        </p:txBody>
      </p:sp>
    </p:spTree>
    <p:extLst>
      <p:ext uri="{BB962C8B-B14F-4D97-AF65-F5344CB8AC3E}">
        <p14:creationId xmlns:p14="http://schemas.microsoft.com/office/powerpoint/2010/main" val="4090142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ACFE35-5F67-A6AA-414D-22DB2621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Aktuelle Entwicklungen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ECA915B-E79A-1277-4D1E-BDF389EEF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AT" sz="1600" dirty="0"/>
              <a:t>Vibe-Coding &amp; damit verbundene Security-Probleme </a:t>
            </a:r>
          </a:p>
          <a:p>
            <a:r>
              <a:rPr lang="de-AT" sz="1600" dirty="0"/>
              <a:t>Deepfakes, KI-generierte Phishing und Malware</a:t>
            </a:r>
          </a:p>
          <a:p>
            <a:r>
              <a:rPr lang="de-AT" sz="1600" dirty="0"/>
              <a:t>LLMs als Angriffsziel (Prompt </a:t>
            </a:r>
            <a:r>
              <a:rPr lang="de-AT" sz="1600" dirty="0" err="1"/>
              <a:t>Injection</a:t>
            </a:r>
            <a:r>
              <a:rPr lang="de-AT" sz="1600" dirty="0"/>
              <a:t>, </a:t>
            </a:r>
            <a:r>
              <a:rPr lang="de-AT" sz="1600" dirty="0" err="1"/>
              <a:t>Datenexfiltration</a:t>
            </a:r>
            <a:r>
              <a:rPr lang="de-AT" sz="1600" dirty="0"/>
              <a:t>)</a:t>
            </a:r>
          </a:p>
          <a:p>
            <a:r>
              <a:rPr lang="de-AT" sz="1600" dirty="0"/>
              <a:t>KI-Agenten im </a:t>
            </a:r>
            <a:r>
              <a:rPr lang="de-AT" sz="1600" dirty="0" err="1"/>
              <a:t>Pentesting</a:t>
            </a:r>
            <a:endParaRPr lang="de-AT" sz="1600" dirty="0"/>
          </a:p>
          <a:p>
            <a:pPr marL="0" indent="0">
              <a:buNone/>
            </a:pPr>
            <a:endParaRPr lang="de-AT" sz="1600" dirty="0"/>
          </a:p>
          <a:p>
            <a:endParaRPr lang="de-AT" sz="1600" dirty="0"/>
          </a:p>
        </p:txBody>
      </p:sp>
      <p:pic>
        <p:nvPicPr>
          <p:cNvPr id="4100" name="Picture 4" descr="Dekoratives oder unterstützendes Bild auf Folie 13, Bild 1">
            <a:extLst>
              <a:ext uri="{FF2B5EF4-FFF2-40B4-BE49-F238E27FC236}">
                <a16:creationId xmlns:a16="http://schemas.microsoft.com/office/drawing/2014/main" id="{F578A9D1-DCDA-D7F1-E934-6F4A656D5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620" y="3193332"/>
            <a:ext cx="2537527" cy="28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ekoratives oder unterstützendes Bild auf Folie 13, Bild 2">
            <a:extLst>
              <a:ext uri="{FF2B5EF4-FFF2-40B4-BE49-F238E27FC236}">
                <a16:creationId xmlns:a16="http://schemas.microsoft.com/office/drawing/2014/main" id="{7D7124E8-1144-5E76-D05D-285A1F254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3799511"/>
            <a:ext cx="2159843" cy="58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Dekoratives oder unterstützendes Bild auf Folie 13, Bild 3">
            <a:extLst>
              <a:ext uri="{FF2B5EF4-FFF2-40B4-BE49-F238E27FC236}">
                <a16:creationId xmlns:a16="http://schemas.microsoft.com/office/drawing/2014/main" id="{858831E7-A613-A625-156A-90D1B94A4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223" y="3799511"/>
            <a:ext cx="2708497" cy="55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40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31A67-39F7-6734-6AFC-E7A775A07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1A228C-E550-095E-A849-9D3EF8D44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 im </a:t>
            </a:r>
            <a:r>
              <a:rPr lang="de-DE" dirty="0" err="1"/>
              <a:t>Pentesting</a:t>
            </a:r>
            <a:r>
              <a:rPr lang="de-DE" dirty="0"/>
              <a:t>-Alltag</a:t>
            </a:r>
            <a:endParaRPr lang="de-AT" dirty="0"/>
          </a:p>
        </p:txBody>
      </p:sp>
      <p:sp>
        <p:nvSpPr>
          <p:cNvPr id="5" name="card_bg_10">
            <a:extLst>
              <a:ext uri="{FF2B5EF4-FFF2-40B4-BE49-F238E27FC236}">
                <a16:creationId xmlns:a16="http://schemas.microsoft.com/office/drawing/2014/main" id="{50502ED1-F49B-2FF0-FBA1-C8C0D39B13FF}"/>
              </a:ext>
            </a:extLst>
          </p:cNvPr>
          <p:cNvSpPr>
            <a:spLocks noGrp="1"/>
          </p:cNvSpPr>
          <p:nvPr/>
        </p:nvSpPr>
        <p:spPr>
          <a:xfrm>
            <a:off x="1236720" y="1658017"/>
            <a:ext cx="3560064" cy="1500982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6" name="card_stripe_11">
            <a:extLst>
              <a:ext uri="{FF2B5EF4-FFF2-40B4-BE49-F238E27FC236}">
                <a16:creationId xmlns:a16="http://schemas.microsoft.com/office/drawing/2014/main" id="{50AA5821-19B2-1FD8-895F-4AE1EEA4F96C}"/>
              </a:ext>
            </a:extLst>
          </p:cNvPr>
          <p:cNvSpPr>
            <a:spLocks noGrp="1"/>
          </p:cNvSpPr>
          <p:nvPr/>
        </p:nvSpPr>
        <p:spPr>
          <a:xfrm>
            <a:off x="1236720" y="1658017"/>
            <a:ext cx="72000" cy="1500982"/>
          </a:xfrm>
          <a:prstGeom prst="roundRect">
            <a:avLst>
              <a:gd name="adj" fmla="val 20000"/>
            </a:avLst>
          </a:prstGeom>
          <a:solidFill>
            <a:srgbClr val="1A5F6E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7" name="icon_circle_12">
            <a:extLst>
              <a:ext uri="{FF2B5EF4-FFF2-40B4-BE49-F238E27FC236}">
                <a16:creationId xmlns:a16="http://schemas.microsoft.com/office/drawing/2014/main" id="{A4F6CA6E-56E5-2265-9B27-55FC022F26D6}"/>
              </a:ext>
            </a:extLst>
          </p:cNvPr>
          <p:cNvSpPr>
            <a:spLocks noGrp="1"/>
          </p:cNvSpPr>
          <p:nvPr/>
        </p:nvSpPr>
        <p:spPr>
          <a:xfrm>
            <a:off x="1431792" y="1860772"/>
            <a:ext cx="512064" cy="512064"/>
          </a:xfrm>
          <a:prstGeom prst="ellipse">
            <a:avLst/>
          </a:prstGeom>
          <a:solidFill>
            <a:srgbClr val="E8F4F6"/>
          </a:solidFill>
          <a:ln w="22000">
            <a:solidFill>
              <a:srgbClr val="1A5F6E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8" name="icon_char_13">
            <a:extLst>
              <a:ext uri="{FF2B5EF4-FFF2-40B4-BE49-F238E27FC236}">
                <a16:creationId xmlns:a16="http://schemas.microsoft.com/office/drawing/2014/main" id="{6AA2F052-0CB9-B545-2BAA-B4432917453A}"/>
              </a:ext>
            </a:extLst>
          </p:cNvPr>
          <p:cNvSpPr>
            <a:spLocks noGrp="1"/>
          </p:cNvSpPr>
          <p:nvPr/>
        </p:nvSpPr>
        <p:spPr>
          <a:xfrm>
            <a:off x="1431792" y="1860772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600" b="1" dirty="0">
                <a:solidFill>
                  <a:srgbClr val="1A5F6E"/>
                </a:solidFill>
                <a:latin typeface="+mj-lt"/>
              </a:rPr>
              <a:t>{ }</a:t>
            </a:r>
          </a:p>
        </p:txBody>
      </p:sp>
      <p:sp>
        <p:nvSpPr>
          <p:cNvPr id="9" name="card_title_14">
            <a:extLst>
              <a:ext uri="{FF2B5EF4-FFF2-40B4-BE49-F238E27FC236}">
                <a16:creationId xmlns:a16="http://schemas.microsoft.com/office/drawing/2014/main" id="{B155948B-90ED-BD48-37D7-BAFF949CC126}"/>
              </a:ext>
            </a:extLst>
          </p:cNvPr>
          <p:cNvSpPr>
            <a:spLocks noGrp="1"/>
          </p:cNvSpPr>
          <p:nvPr/>
        </p:nvSpPr>
        <p:spPr>
          <a:xfrm>
            <a:off x="2090160" y="1824196"/>
            <a:ext cx="256032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/>
          <a:lstStyle/>
          <a:p>
            <a:r>
              <a:rPr lang="de-AT" sz="1400" b="1" dirty="0">
                <a:solidFill>
                  <a:srgbClr val="1A1A1A"/>
                </a:solidFill>
                <a:latin typeface="+mj-lt"/>
              </a:rPr>
              <a:t>Code-Analyse &amp; Reverse Engineering</a:t>
            </a:r>
          </a:p>
        </p:txBody>
      </p:sp>
      <p:sp>
        <p:nvSpPr>
          <p:cNvPr id="10" name="card_sub_15">
            <a:extLst>
              <a:ext uri="{FF2B5EF4-FFF2-40B4-BE49-F238E27FC236}">
                <a16:creationId xmlns:a16="http://schemas.microsoft.com/office/drawing/2014/main" id="{9CF741F2-0A39-ABA9-5E54-15BAA4AD0ADF}"/>
              </a:ext>
            </a:extLst>
          </p:cNvPr>
          <p:cNvSpPr>
            <a:spLocks noGrp="1"/>
          </p:cNvSpPr>
          <p:nvPr/>
        </p:nvSpPr>
        <p:spPr>
          <a:xfrm>
            <a:off x="2090160" y="2267087"/>
            <a:ext cx="2560320" cy="243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r>
              <a:rPr lang="de-AT" sz="1100" i="1" dirty="0">
                <a:solidFill>
                  <a:srgbClr val="1A5F6E"/>
                </a:solidFill>
                <a:latin typeface="+mj-lt"/>
              </a:rPr>
              <a:t>Verstehen was drin steckt</a:t>
            </a:r>
          </a:p>
        </p:txBody>
      </p:sp>
      <p:sp>
        <p:nvSpPr>
          <p:cNvPr id="11" name="card_sep_16">
            <a:extLst>
              <a:ext uri="{FF2B5EF4-FFF2-40B4-BE49-F238E27FC236}">
                <a16:creationId xmlns:a16="http://schemas.microsoft.com/office/drawing/2014/main" id="{437D7CC4-A18F-B1F1-57C7-E2390566135D}"/>
              </a:ext>
            </a:extLst>
          </p:cNvPr>
          <p:cNvSpPr>
            <a:spLocks noGrp="1"/>
          </p:cNvSpPr>
          <p:nvPr/>
        </p:nvSpPr>
        <p:spPr>
          <a:xfrm>
            <a:off x="1395216" y="2482564"/>
            <a:ext cx="3291840" cy="18000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12" name="card_desc_17">
            <a:extLst>
              <a:ext uri="{FF2B5EF4-FFF2-40B4-BE49-F238E27FC236}">
                <a16:creationId xmlns:a16="http://schemas.microsoft.com/office/drawing/2014/main" id="{9E05EA94-6BA7-63A8-94DB-F9AAAF2E4F77}"/>
              </a:ext>
            </a:extLst>
          </p:cNvPr>
          <p:cNvSpPr>
            <a:spLocks noGrp="1"/>
          </p:cNvSpPr>
          <p:nvPr/>
        </p:nvSpPr>
        <p:spPr>
          <a:xfrm>
            <a:off x="1395216" y="2555716"/>
            <a:ext cx="3291840" cy="56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60960" bIns="0" anchor="t"/>
          <a:lstStyle/>
          <a:p>
            <a:r>
              <a:rPr lang="de-AT" sz="1000" dirty="0">
                <a:solidFill>
                  <a:srgbClr val="555555"/>
                </a:solidFill>
                <a:latin typeface="+mj-lt"/>
              </a:rPr>
              <a:t>KI hilft, unbekannten Code schnell zu analysieren – ideal bei großen Skripten</a:t>
            </a:r>
          </a:p>
        </p:txBody>
      </p:sp>
      <p:sp>
        <p:nvSpPr>
          <p:cNvPr id="13" name="card_bg_18">
            <a:extLst>
              <a:ext uri="{FF2B5EF4-FFF2-40B4-BE49-F238E27FC236}">
                <a16:creationId xmlns:a16="http://schemas.microsoft.com/office/drawing/2014/main" id="{BB6788D5-9A79-0B27-DB13-9A047801D3B4}"/>
              </a:ext>
            </a:extLst>
          </p:cNvPr>
          <p:cNvSpPr>
            <a:spLocks noGrp="1"/>
          </p:cNvSpPr>
          <p:nvPr/>
        </p:nvSpPr>
        <p:spPr>
          <a:xfrm>
            <a:off x="5004048" y="1658017"/>
            <a:ext cx="3560064" cy="1500982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14" name="card_stripe_19">
            <a:extLst>
              <a:ext uri="{FF2B5EF4-FFF2-40B4-BE49-F238E27FC236}">
                <a16:creationId xmlns:a16="http://schemas.microsoft.com/office/drawing/2014/main" id="{2532F2E7-1E3D-15EB-5BA7-D1B6B93CD330}"/>
              </a:ext>
            </a:extLst>
          </p:cNvPr>
          <p:cNvSpPr>
            <a:spLocks noGrp="1"/>
          </p:cNvSpPr>
          <p:nvPr/>
        </p:nvSpPr>
        <p:spPr>
          <a:xfrm>
            <a:off x="5004048" y="1658017"/>
            <a:ext cx="72000" cy="1500982"/>
          </a:xfrm>
          <a:prstGeom prst="roundRect">
            <a:avLst>
              <a:gd name="adj" fmla="val 20000"/>
            </a:avLst>
          </a:prstGeom>
          <a:solidFill>
            <a:srgbClr val="2D6A4F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15" name="icon_circle_20">
            <a:extLst>
              <a:ext uri="{FF2B5EF4-FFF2-40B4-BE49-F238E27FC236}">
                <a16:creationId xmlns:a16="http://schemas.microsoft.com/office/drawing/2014/main" id="{1E4A0C32-1115-DFA7-38BD-5C122EF3B2DD}"/>
              </a:ext>
            </a:extLst>
          </p:cNvPr>
          <p:cNvSpPr>
            <a:spLocks noGrp="1"/>
          </p:cNvSpPr>
          <p:nvPr/>
        </p:nvSpPr>
        <p:spPr>
          <a:xfrm>
            <a:off x="5199120" y="1860772"/>
            <a:ext cx="512064" cy="512064"/>
          </a:xfrm>
          <a:prstGeom prst="ellipse">
            <a:avLst/>
          </a:prstGeom>
          <a:solidFill>
            <a:srgbClr val="E8F4ED"/>
          </a:solidFill>
          <a:ln w="22000">
            <a:solidFill>
              <a:srgbClr val="2D6A4F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16" name="icon_char_21">
            <a:extLst>
              <a:ext uri="{FF2B5EF4-FFF2-40B4-BE49-F238E27FC236}">
                <a16:creationId xmlns:a16="http://schemas.microsoft.com/office/drawing/2014/main" id="{09588DE5-5AF5-D03D-FC76-A46DE4CCD763}"/>
              </a:ext>
            </a:extLst>
          </p:cNvPr>
          <p:cNvSpPr>
            <a:spLocks noGrp="1"/>
          </p:cNvSpPr>
          <p:nvPr/>
        </p:nvSpPr>
        <p:spPr>
          <a:xfrm>
            <a:off x="5199120" y="1860772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600" b="1" dirty="0">
                <a:solidFill>
                  <a:srgbClr val="2D6A4F"/>
                </a:solidFill>
                <a:latin typeface="+mj-lt"/>
              </a:rPr>
              <a:t>?</a:t>
            </a:r>
          </a:p>
        </p:txBody>
      </p:sp>
      <p:sp>
        <p:nvSpPr>
          <p:cNvPr id="17" name="card_title_22">
            <a:extLst>
              <a:ext uri="{FF2B5EF4-FFF2-40B4-BE49-F238E27FC236}">
                <a16:creationId xmlns:a16="http://schemas.microsoft.com/office/drawing/2014/main" id="{A8BC9639-4B30-0AA8-F5A6-E702EC294229}"/>
              </a:ext>
            </a:extLst>
          </p:cNvPr>
          <p:cNvSpPr>
            <a:spLocks noGrp="1"/>
          </p:cNvSpPr>
          <p:nvPr/>
        </p:nvSpPr>
        <p:spPr>
          <a:xfrm>
            <a:off x="5857488" y="1824196"/>
            <a:ext cx="256032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/>
          <a:lstStyle/>
          <a:p>
            <a:r>
              <a:rPr lang="de-AT" sz="1400" b="1" dirty="0">
                <a:solidFill>
                  <a:srgbClr val="1A1A1A"/>
                </a:solidFill>
                <a:latin typeface="+mj-lt"/>
              </a:rPr>
              <a:t>Payload-Ideen &amp; Varianten</a:t>
            </a:r>
          </a:p>
        </p:txBody>
      </p:sp>
      <p:sp>
        <p:nvSpPr>
          <p:cNvPr id="18" name="card_sub_23">
            <a:extLst>
              <a:ext uri="{FF2B5EF4-FFF2-40B4-BE49-F238E27FC236}">
                <a16:creationId xmlns:a16="http://schemas.microsoft.com/office/drawing/2014/main" id="{32057A5E-88D1-439E-C2A1-FFB4A6AE1D9C}"/>
              </a:ext>
            </a:extLst>
          </p:cNvPr>
          <p:cNvSpPr>
            <a:spLocks noGrp="1"/>
          </p:cNvSpPr>
          <p:nvPr/>
        </p:nvSpPr>
        <p:spPr>
          <a:xfrm>
            <a:off x="5857488" y="2267087"/>
            <a:ext cx="2560320" cy="243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r>
              <a:rPr lang="de-AT" sz="1100" i="1" dirty="0">
                <a:solidFill>
                  <a:srgbClr val="2D6A4F"/>
                </a:solidFill>
                <a:latin typeface="+mj-lt"/>
              </a:rPr>
              <a:t>KI als Brainstorming-Partner</a:t>
            </a:r>
          </a:p>
        </p:txBody>
      </p:sp>
      <p:sp>
        <p:nvSpPr>
          <p:cNvPr id="19" name="card_sep_24">
            <a:extLst>
              <a:ext uri="{FF2B5EF4-FFF2-40B4-BE49-F238E27FC236}">
                <a16:creationId xmlns:a16="http://schemas.microsoft.com/office/drawing/2014/main" id="{3066C443-B137-F312-6BE8-46036DDE5864}"/>
              </a:ext>
            </a:extLst>
          </p:cNvPr>
          <p:cNvSpPr>
            <a:spLocks noGrp="1"/>
          </p:cNvSpPr>
          <p:nvPr/>
        </p:nvSpPr>
        <p:spPr>
          <a:xfrm>
            <a:off x="5162544" y="2482564"/>
            <a:ext cx="3291840" cy="18000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0" name="card_desc_25">
            <a:extLst>
              <a:ext uri="{FF2B5EF4-FFF2-40B4-BE49-F238E27FC236}">
                <a16:creationId xmlns:a16="http://schemas.microsoft.com/office/drawing/2014/main" id="{877AA005-831E-0056-4989-DEFA61D032C8}"/>
              </a:ext>
            </a:extLst>
          </p:cNvPr>
          <p:cNvSpPr>
            <a:spLocks noGrp="1"/>
          </p:cNvSpPr>
          <p:nvPr/>
        </p:nvSpPr>
        <p:spPr>
          <a:xfrm>
            <a:off x="5162544" y="2555716"/>
            <a:ext cx="3291840" cy="56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60960" bIns="0" anchor="t"/>
          <a:lstStyle/>
          <a:p>
            <a:r>
              <a:rPr lang="de-AT" sz="1000" dirty="0">
                <a:solidFill>
                  <a:srgbClr val="555555"/>
                </a:solidFill>
                <a:latin typeface="+mj-lt"/>
              </a:rPr>
              <a:t>"Welche anderen Wege könnte ich hier versuchen?" –kreativer Helfer</a:t>
            </a:r>
          </a:p>
        </p:txBody>
      </p:sp>
      <p:sp>
        <p:nvSpPr>
          <p:cNvPr id="21" name="card_bg_26">
            <a:extLst>
              <a:ext uri="{FF2B5EF4-FFF2-40B4-BE49-F238E27FC236}">
                <a16:creationId xmlns:a16="http://schemas.microsoft.com/office/drawing/2014/main" id="{6004FB16-6C6E-7E0E-535A-02991F74A626}"/>
              </a:ext>
            </a:extLst>
          </p:cNvPr>
          <p:cNvSpPr>
            <a:spLocks noGrp="1"/>
          </p:cNvSpPr>
          <p:nvPr/>
        </p:nvSpPr>
        <p:spPr>
          <a:xfrm>
            <a:off x="1236720" y="3227167"/>
            <a:ext cx="3560064" cy="1500982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2" name="card_stripe_27">
            <a:extLst>
              <a:ext uri="{FF2B5EF4-FFF2-40B4-BE49-F238E27FC236}">
                <a16:creationId xmlns:a16="http://schemas.microsoft.com/office/drawing/2014/main" id="{8CB87C0A-4325-4B1F-0855-B0F67754B86D}"/>
              </a:ext>
            </a:extLst>
          </p:cNvPr>
          <p:cNvSpPr>
            <a:spLocks noGrp="1"/>
          </p:cNvSpPr>
          <p:nvPr/>
        </p:nvSpPr>
        <p:spPr>
          <a:xfrm>
            <a:off x="1236720" y="3227167"/>
            <a:ext cx="72000" cy="1500982"/>
          </a:xfrm>
          <a:prstGeom prst="roundRect">
            <a:avLst>
              <a:gd name="adj" fmla="val 20000"/>
            </a:avLst>
          </a:prstGeom>
          <a:solidFill>
            <a:srgbClr val="5C4A8A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3" name="icon_circle_28">
            <a:extLst>
              <a:ext uri="{FF2B5EF4-FFF2-40B4-BE49-F238E27FC236}">
                <a16:creationId xmlns:a16="http://schemas.microsoft.com/office/drawing/2014/main" id="{6236C47C-BCB0-A050-4591-444AD640FF9B}"/>
              </a:ext>
            </a:extLst>
          </p:cNvPr>
          <p:cNvSpPr>
            <a:spLocks noGrp="1"/>
          </p:cNvSpPr>
          <p:nvPr/>
        </p:nvSpPr>
        <p:spPr>
          <a:xfrm>
            <a:off x="1431792" y="3429922"/>
            <a:ext cx="512064" cy="512064"/>
          </a:xfrm>
          <a:prstGeom prst="ellipse">
            <a:avLst/>
          </a:prstGeom>
          <a:solidFill>
            <a:srgbClr val="F0EDF8"/>
          </a:solidFill>
          <a:ln w="22000">
            <a:solidFill>
              <a:srgbClr val="5C4A8A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4" name="icon_char_29">
            <a:extLst>
              <a:ext uri="{FF2B5EF4-FFF2-40B4-BE49-F238E27FC236}">
                <a16:creationId xmlns:a16="http://schemas.microsoft.com/office/drawing/2014/main" id="{273DB804-0BF7-5144-453B-6B655DFE850F}"/>
              </a:ext>
            </a:extLst>
          </p:cNvPr>
          <p:cNvSpPr>
            <a:spLocks noGrp="1"/>
          </p:cNvSpPr>
          <p:nvPr/>
        </p:nvSpPr>
        <p:spPr>
          <a:xfrm>
            <a:off x="1431792" y="3429922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600" b="1" dirty="0">
                <a:solidFill>
                  <a:srgbClr val="5C4A8A"/>
                </a:solidFill>
                <a:latin typeface="+mj-lt"/>
              </a:rPr>
              <a:t>≡</a:t>
            </a:r>
          </a:p>
        </p:txBody>
      </p:sp>
      <p:sp>
        <p:nvSpPr>
          <p:cNvPr id="25" name="card_title_30">
            <a:extLst>
              <a:ext uri="{FF2B5EF4-FFF2-40B4-BE49-F238E27FC236}">
                <a16:creationId xmlns:a16="http://schemas.microsoft.com/office/drawing/2014/main" id="{72219213-E974-9F2E-4D8E-FF93D66F377B}"/>
              </a:ext>
            </a:extLst>
          </p:cNvPr>
          <p:cNvSpPr>
            <a:spLocks noGrp="1"/>
          </p:cNvSpPr>
          <p:nvPr/>
        </p:nvSpPr>
        <p:spPr>
          <a:xfrm>
            <a:off x="2090160" y="3393346"/>
            <a:ext cx="256032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/>
          <a:lstStyle/>
          <a:p>
            <a:r>
              <a:rPr lang="de-AT" sz="1400" b="1" dirty="0">
                <a:solidFill>
                  <a:srgbClr val="1A1A1A"/>
                </a:solidFill>
                <a:latin typeface="+mj-lt"/>
              </a:rPr>
              <a:t>Report-Erstellung</a:t>
            </a:r>
          </a:p>
        </p:txBody>
      </p:sp>
      <p:sp>
        <p:nvSpPr>
          <p:cNvPr id="26" name="card_sub_31">
            <a:extLst>
              <a:ext uri="{FF2B5EF4-FFF2-40B4-BE49-F238E27FC236}">
                <a16:creationId xmlns:a16="http://schemas.microsoft.com/office/drawing/2014/main" id="{2648AB79-A7EA-E628-03BB-635F416ECECB}"/>
              </a:ext>
            </a:extLst>
          </p:cNvPr>
          <p:cNvSpPr>
            <a:spLocks noGrp="1"/>
          </p:cNvSpPr>
          <p:nvPr/>
        </p:nvSpPr>
        <p:spPr>
          <a:xfrm>
            <a:off x="2090160" y="3836237"/>
            <a:ext cx="2560320" cy="243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r>
              <a:rPr lang="de-AT" sz="1100" i="1" dirty="0">
                <a:solidFill>
                  <a:srgbClr val="5C4A8A"/>
                </a:solidFill>
                <a:latin typeface="+mj-lt"/>
              </a:rPr>
              <a:t>Technisches verständlich machen</a:t>
            </a:r>
          </a:p>
        </p:txBody>
      </p:sp>
      <p:sp>
        <p:nvSpPr>
          <p:cNvPr id="27" name="card_sep_32">
            <a:extLst>
              <a:ext uri="{FF2B5EF4-FFF2-40B4-BE49-F238E27FC236}">
                <a16:creationId xmlns:a16="http://schemas.microsoft.com/office/drawing/2014/main" id="{B9AAA67D-DA91-85C5-8D38-D3AE95BE0C4F}"/>
              </a:ext>
            </a:extLst>
          </p:cNvPr>
          <p:cNvSpPr>
            <a:spLocks noGrp="1"/>
          </p:cNvSpPr>
          <p:nvPr/>
        </p:nvSpPr>
        <p:spPr>
          <a:xfrm>
            <a:off x="1395216" y="4051714"/>
            <a:ext cx="3291840" cy="18000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8" name="card_desc_33">
            <a:extLst>
              <a:ext uri="{FF2B5EF4-FFF2-40B4-BE49-F238E27FC236}">
                <a16:creationId xmlns:a16="http://schemas.microsoft.com/office/drawing/2014/main" id="{278504DD-C17B-C7FC-1BA6-4B1F56E71A73}"/>
              </a:ext>
            </a:extLst>
          </p:cNvPr>
          <p:cNvSpPr>
            <a:spLocks noGrp="1"/>
          </p:cNvSpPr>
          <p:nvPr/>
        </p:nvSpPr>
        <p:spPr>
          <a:xfrm>
            <a:off x="1395216" y="4124866"/>
            <a:ext cx="3291840" cy="56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60960" bIns="0" anchor="t"/>
          <a:lstStyle/>
          <a:p>
            <a:r>
              <a:rPr lang="de-AT" sz="1000" dirty="0">
                <a:solidFill>
                  <a:srgbClr val="555555"/>
                </a:solidFill>
                <a:latin typeface="+mj-lt"/>
              </a:rPr>
              <a:t>Schwachstellen verständlich erklären, Bericht strukturieren, Management Summaries formulieren</a:t>
            </a:r>
          </a:p>
        </p:txBody>
      </p:sp>
      <p:sp>
        <p:nvSpPr>
          <p:cNvPr id="29" name="card_bg_34">
            <a:extLst>
              <a:ext uri="{FF2B5EF4-FFF2-40B4-BE49-F238E27FC236}">
                <a16:creationId xmlns:a16="http://schemas.microsoft.com/office/drawing/2014/main" id="{0CEB62A4-8EF3-B10C-EFB3-3291F75E6998}"/>
              </a:ext>
            </a:extLst>
          </p:cNvPr>
          <p:cNvSpPr>
            <a:spLocks noGrp="1"/>
          </p:cNvSpPr>
          <p:nvPr/>
        </p:nvSpPr>
        <p:spPr>
          <a:xfrm>
            <a:off x="5004048" y="3231008"/>
            <a:ext cx="3560064" cy="1500982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30" name="card_stripe_35">
            <a:extLst>
              <a:ext uri="{FF2B5EF4-FFF2-40B4-BE49-F238E27FC236}">
                <a16:creationId xmlns:a16="http://schemas.microsoft.com/office/drawing/2014/main" id="{D6444BD5-48A2-E415-4581-2327F7EA2131}"/>
              </a:ext>
            </a:extLst>
          </p:cNvPr>
          <p:cNvSpPr>
            <a:spLocks noGrp="1"/>
          </p:cNvSpPr>
          <p:nvPr/>
        </p:nvSpPr>
        <p:spPr>
          <a:xfrm>
            <a:off x="5004048" y="3231008"/>
            <a:ext cx="72000" cy="1500982"/>
          </a:xfrm>
          <a:prstGeom prst="roundRect">
            <a:avLst>
              <a:gd name="adj" fmla="val 20000"/>
            </a:avLst>
          </a:prstGeom>
          <a:solidFill>
            <a:srgbClr val="A0522D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31" name="icon_circle_36">
            <a:extLst>
              <a:ext uri="{FF2B5EF4-FFF2-40B4-BE49-F238E27FC236}">
                <a16:creationId xmlns:a16="http://schemas.microsoft.com/office/drawing/2014/main" id="{AFB7E24F-148B-10F4-01E9-05E3A509C1CC}"/>
              </a:ext>
            </a:extLst>
          </p:cNvPr>
          <p:cNvSpPr>
            <a:spLocks noGrp="1"/>
          </p:cNvSpPr>
          <p:nvPr/>
        </p:nvSpPr>
        <p:spPr>
          <a:xfrm>
            <a:off x="5199120" y="3433763"/>
            <a:ext cx="512064" cy="512064"/>
          </a:xfrm>
          <a:prstGeom prst="ellipse">
            <a:avLst/>
          </a:prstGeom>
          <a:solidFill>
            <a:srgbClr val="FDF0E8"/>
          </a:solidFill>
          <a:ln w="22000">
            <a:solidFill>
              <a:srgbClr val="A0522D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32" name="icon_char_37">
            <a:extLst>
              <a:ext uri="{FF2B5EF4-FFF2-40B4-BE49-F238E27FC236}">
                <a16:creationId xmlns:a16="http://schemas.microsoft.com/office/drawing/2014/main" id="{7602B056-A37D-B31D-D0C8-ACF6CCF52C0B}"/>
              </a:ext>
            </a:extLst>
          </p:cNvPr>
          <p:cNvSpPr>
            <a:spLocks noGrp="1"/>
          </p:cNvSpPr>
          <p:nvPr/>
        </p:nvSpPr>
        <p:spPr>
          <a:xfrm>
            <a:off x="5199120" y="3433763"/>
            <a:ext cx="512064" cy="5120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de-AT" sz="1600" b="1" dirty="0">
                <a:solidFill>
                  <a:srgbClr val="A0522D"/>
                </a:solidFill>
                <a:latin typeface="+mj-lt"/>
              </a:rPr>
              <a:t>▶</a:t>
            </a:r>
          </a:p>
        </p:txBody>
      </p:sp>
      <p:sp>
        <p:nvSpPr>
          <p:cNvPr id="33" name="card_title_38">
            <a:extLst>
              <a:ext uri="{FF2B5EF4-FFF2-40B4-BE49-F238E27FC236}">
                <a16:creationId xmlns:a16="http://schemas.microsoft.com/office/drawing/2014/main" id="{49BD698B-7FE6-926F-0DBB-B3C963DD9CCB}"/>
              </a:ext>
            </a:extLst>
          </p:cNvPr>
          <p:cNvSpPr>
            <a:spLocks noGrp="1"/>
          </p:cNvSpPr>
          <p:nvPr/>
        </p:nvSpPr>
        <p:spPr>
          <a:xfrm>
            <a:off x="5857488" y="3397187"/>
            <a:ext cx="2560320" cy="3657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/>
          <a:lstStyle/>
          <a:p>
            <a:r>
              <a:rPr lang="de-AT" sz="1400" b="1" dirty="0">
                <a:solidFill>
                  <a:srgbClr val="1A1A1A"/>
                </a:solidFill>
                <a:latin typeface="+mj-lt"/>
              </a:rPr>
              <a:t>Skripte &amp; Automatisierung</a:t>
            </a:r>
          </a:p>
        </p:txBody>
      </p:sp>
      <p:sp>
        <p:nvSpPr>
          <p:cNvPr id="34" name="card_sub_39">
            <a:extLst>
              <a:ext uri="{FF2B5EF4-FFF2-40B4-BE49-F238E27FC236}">
                <a16:creationId xmlns:a16="http://schemas.microsoft.com/office/drawing/2014/main" id="{F8E28A92-29F3-6A8F-D9C0-BA58EF1FA15A}"/>
              </a:ext>
            </a:extLst>
          </p:cNvPr>
          <p:cNvSpPr>
            <a:spLocks noGrp="1"/>
          </p:cNvSpPr>
          <p:nvPr/>
        </p:nvSpPr>
        <p:spPr>
          <a:xfrm>
            <a:off x="5857488" y="3840078"/>
            <a:ext cx="2560320" cy="2438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r>
              <a:rPr lang="de-AT" sz="1100" i="1" dirty="0">
                <a:solidFill>
                  <a:srgbClr val="A0522D"/>
                </a:solidFill>
                <a:latin typeface="+mj-lt"/>
              </a:rPr>
              <a:t>Beschleunigung manueller Analysen</a:t>
            </a:r>
          </a:p>
        </p:txBody>
      </p:sp>
      <p:sp>
        <p:nvSpPr>
          <p:cNvPr id="35" name="card_sep_40">
            <a:extLst>
              <a:ext uri="{FF2B5EF4-FFF2-40B4-BE49-F238E27FC236}">
                <a16:creationId xmlns:a16="http://schemas.microsoft.com/office/drawing/2014/main" id="{141E5ADE-DCD0-36BE-A34B-4002AF8295CB}"/>
              </a:ext>
            </a:extLst>
          </p:cNvPr>
          <p:cNvSpPr>
            <a:spLocks noGrp="1"/>
          </p:cNvSpPr>
          <p:nvPr/>
        </p:nvSpPr>
        <p:spPr>
          <a:xfrm>
            <a:off x="5162544" y="4055555"/>
            <a:ext cx="3291840" cy="18000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36" name="card_desc_41">
            <a:extLst>
              <a:ext uri="{FF2B5EF4-FFF2-40B4-BE49-F238E27FC236}">
                <a16:creationId xmlns:a16="http://schemas.microsoft.com/office/drawing/2014/main" id="{1239ABDA-FD40-879D-BF0A-BE11248761A6}"/>
              </a:ext>
            </a:extLst>
          </p:cNvPr>
          <p:cNvSpPr>
            <a:spLocks noGrp="1"/>
          </p:cNvSpPr>
          <p:nvPr/>
        </p:nvSpPr>
        <p:spPr>
          <a:xfrm>
            <a:off x="5162544" y="4128707"/>
            <a:ext cx="3291840" cy="5608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60960" bIns="0" anchor="t"/>
          <a:lstStyle/>
          <a:p>
            <a:r>
              <a:rPr lang="de-AT" sz="1000" dirty="0">
                <a:solidFill>
                  <a:srgbClr val="555555"/>
                </a:solidFill>
                <a:latin typeface="+mj-lt"/>
              </a:rPr>
              <a:t>Kleine Tools und Hilfsskripte in einem Bruchteil der Zeit schreiben</a:t>
            </a:r>
          </a:p>
        </p:txBody>
      </p:sp>
    </p:spTree>
    <p:extLst>
      <p:ext uri="{BB962C8B-B14F-4D97-AF65-F5344CB8AC3E}">
        <p14:creationId xmlns:p14="http://schemas.microsoft.com/office/powerpoint/2010/main" val="3407696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92D0EC-E47C-5059-E055-6B9856629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Vorteile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402C69-ED97-A48E-603C-247028A63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AT" sz="1600" b="1" dirty="0"/>
              <a:t>Effizienz &amp; Fokus: </a:t>
            </a:r>
          </a:p>
          <a:p>
            <a:pPr lvl="1"/>
            <a:r>
              <a:rPr lang="de-AT" sz="1600" dirty="0"/>
              <a:t>Automatisierung von Routineaufgaben – Proof-</a:t>
            </a:r>
            <a:r>
              <a:rPr lang="de-AT" sz="1600" dirty="0" err="1"/>
              <a:t>of</a:t>
            </a:r>
            <a:r>
              <a:rPr lang="de-AT" sz="1600" dirty="0"/>
              <a:t>-Concept-Exploits, Code-Review, </a:t>
            </a:r>
            <a:r>
              <a:rPr lang="de-AT" sz="1600" dirty="0" err="1"/>
              <a:t>Script</a:t>
            </a:r>
            <a:r>
              <a:rPr lang="de-AT" sz="1600" dirty="0"/>
              <a:t>-Erstellung oder Berichte dauern deutlich kürzer</a:t>
            </a:r>
          </a:p>
          <a:p>
            <a:pPr lvl="1"/>
            <a:r>
              <a:rPr lang="de-AT" sz="1600" dirty="0"/>
              <a:t>Den Menschen bleibt mehr Zeit für kreative, komplexe Angriffspfade</a:t>
            </a:r>
          </a:p>
          <a:p>
            <a:pPr lvl="1"/>
            <a:endParaRPr lang="de-AT" sz="1600" dirty="0"/>
          </a:p>
          <a:p>
            <a:r>
              <a:rPr lang="de-AT" sz="1600" b="1" dirty="0"/>
              <a:t>Ein Sparringpartner: </a:t>
            </a:r>
          </a:p>
          <a:p>
            <a:pPr lvl="1"/>
            <a:r>
              <a:rPr lang="de-DE" sz="1600" dirty="0"/>
              <a:t>KI schlägt unvoreingenommen alternative Angriffsszenarien oder selten genutzte Edge-Cases vor</a:t>
            </a:r>
          </a:p>
          <a:p>
            <a:pPr lvl="1"/>
            <a:r>
              <a:rPr lang="de-DE" sz="1600" dirty="0"/>
              <a:t>Einbeziehen aktueller Threat-</a:t>
            </a:r>
            <a:r>
              <a:rPr lang="de-DE" sz="1600" dirty="0" err="1"/>
              <a:t>Intelligence</a:t>
            </a:r>
            <a:r>
              <a:rPr lang="de-DE" sz="1600" dirty="0"/>
              <a:t> Daten</a:t>
            </a:r>
            <a:endParaRPr lang="de-AT" sz="1600" dirty="0"/>
          </a:p>
          <a:p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577306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5A6E9-AB48-F3A5-17C4-B10D12804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Berechtigte Bedenken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428D2D-FD06-A815-4465-03E3A0E73A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AT" sz="1600" dirty="0"/>
              <a:t>Datenschutz &amp; Vertraulichkeit</a:t>
            </a:r>
          </a:p>
          <a:p>
            <a:r>
              <a:rPr lang="de-AT" sz="1600" dirty="0"/>
              <a:t>Halluzinationen</a:t>
            </a:r>
          </a:p>
          <a:p>
            <a:r>
              <a:rPr lang="de-AT" sz="1600" dirty="0" err="1"/>
              <a:t>False</a:t>
            </a:r>
            <a:r>
              <a:rPr lang="de-AT" sz="1600" dirty="0"/>
              <a:t> Positives &amp; Negatives</a:t>
            </a:r>
          </a:p>
          <a:p>
            <a:r>
              <a:rPr lang="de-AT" sz="1600" dirty="0"/>
              <a:t>Zu viel Vertrauen in den KI-Output </a:t>
            </a:r>
          </a:p>
          <a:p>
            <a:r>
              <a:rPr lang="de-AT" sz="1600" dirty="0"/>
              <a:t>Offene rechtliche Fragen</a:t>
            </a:r>
          </a:p>
          <a:p>
            <a:r>
              <a:rPr lang="de-AT" sz="1600" dirty="0"/>
              <a:t>Abhängigkeit &amp; </a:t>
            </a:r>
            <a:r>
              <a:rPr lang="de-AT" sz="1600" dirty="0" err="1"/>
              <a:t>Deskilling</a:t>
            </a:r>
            <a:endParaRPr lang="de-AT" sz="1600" dirty="0"/>
          </a:p>
        </p:txBody>
      </p:sp>
      <p:pic>
        <p:nvPicPr>
          <p:cNvPr id="2050" name="Picture 2" descr="Dekoratives oder unterstützendes Bild auf Folie 16, Bild 1">
            <a:extLst>
              <a:ext uri="{FF2B5EF4-FFF2-40B4-BE49-F238E27FC236}">
                <a16:creationId xmlns:a16="http://schemas.microsoft.com/office/drawing/2014/main" id="{0D57A926-8077-ED7B-B769-2E4168B69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0"/>
          <a:stretch>
            <a:fillRect/>
          </a:stretch>
        </p:blipFill>
        <p:spPr bwMode="auto">
          <a:xfrm>
            <a:off x="4932040" y="1773347"/>
            <a:ext cx="3816424" cy="262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EBD1F94-1717-652F-8A26-0586FC926D51}"/>
              </a:ext>
            </a:extLst>
          </p:cNvPr>
          <p:cNvSpPr txBox="1"/>
          <p:nvPr/>
        </p:nvSpPr>
        <p:spPr>
          <a:xfrm>
            <a:off x="5725142" y="4418697"/>
            <a:ext cx="223022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AT" sz="5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</a:rPr>
              <a:t>https://researchworld.com/articles/enriching-qualitative-insights</a:t>
            </a:r>
          </a:p>
        </p:txBody>
      </p:sp>
    </p:spTree>
    <p:extLst>
      <p:ext uri="{BB962C8B-B14F-4D97-AF65-F5344CB8AC3E}">
        <p14:creationId xmlns:p14="http://schemas.microsoft.com/office/powerpoint/2010/main" val="215639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rd_bg_10">
            <a:extLst>
              <a:ext uri="{FF2B5EF4-FFF2-40B4-BE49-F238E27FC236}">
                <a16:creationId xmlns:a16="http://schemas.microsoft.com/office/drawing/2014/main" id="{1094C379-823E-C0D8-E3CC-9406847F6852}"/>
              </a:ext>
            </a:extLst>
          </p:cNvPr>
          <p:cNvSpPr>
            <a:spLocks noGrp="1"/>
          </p:cNvSpPr>
          <p:nvPr/>
        </p:nvSpPr>
        <p:spPr>
          <a:xfrm>
            <a:off x="1235068" y="1619964"/>
            <a:ext cx="5281147" cy="2607969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14" name="card_stripe_11">
            <a:extLst>
              <a:ext uri="{FF2B5EF4-FFF2-40B4-BE49-F238E27FC236}">
                <a16:creationId xmlns:a16="http://schemas.microsoft.com/office/drawing/2014/main" id="{273BF6B4-BD45-0D99-7040-3A7148757932}"/>
              </a:ext>
            </a:extLst>
          </p:cNvPr>
          <p:cNvSpPr>
            <a:spLocks noGrp="1"/>
          </p:cNvSpPr>
          <p:nvPr/>
        </p:nvSpPr>
        <p:spPr>
          <a:xfrm>
            <a:off x="1235069" y="1619964"/>
            <a:ext cx="72000" cy="2607969"/>
          </a:xfrm>
          <a:prstGeom prst="roundRect">
            <a:avLst>
              <a:gd name="adj" fmla="val 20000"/>
            </a:avLst>
          </a:prstGeom>
          <a:solidFill>
            <a:srgbClr val="1A5F6E"/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62DACA-7BEA-A74B-372F-80992AC74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Fazit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90ABDF-CDDF-884D-1B10-6E560066A7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029" y="1779662"/>
            <a:ext cx="5400203" cy="2448271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rgbClr val="3A9E8A"/>
                </a:solidFill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</a:t>
            </a:r>
            <a:r>
              <a:rPr lang="en-US" sz="1600" b="1" dirty="0">
                <a:solidFill>
                  <a:srgbClr val="E0902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de-DE" sz="1600" dirty="0"/>
              <a:t>Dieselbe KI, die verteidigt, greift auch an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3A9E8A"/>
                </a:solidFill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de-DE" sz="1600" dirty="0"/>
              <a:t>Die Waage kippt nicht – wer schneller lernt, gewinnt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3A9E8A"/>
                </a:solidFill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de-DE" sz="1600" dirty="0"/>
              <a:t>KI ist ein Werkzeug – es braucht einen Handwerker</a:t>
            </a:r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3A9E8A"/>
                </a:solidFill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</a:t>
            </a:r>
            <a:r>
              <a:rPr lang="de-DE" sz="1600" dirty="0" err="1"/>
              <a:t>Pentesting</a:t>
            </a:r>
            <a:r>
              <a:rPr lang="de-DE" sz="1600" dirty="0"/>
              <a:t> bleibt notwendig – KI macht es nicht überflüssig, sondern dringlicher</a:t>
            </a:r>
            <a:endParaRPr lang="de-AT" sz="1600" dirty="0"/>
          </a:p>
        </p:txBody>
      </p:sp>
      <p:pic>
        <p:nvPicPr>
          <p:cNvPr id="7" name="Grafik 6" descr="Dekoratives oder unterstützendes Bild auf Folie 17, Bild 1">
            <a:extLst>
              <a:ext uri="{FF2B5EF4-FFF2-40B4-BE49-F238E27FC236}">
                <a16:creationId xmlns:a16="http://schemas.microsoft.com/office/drawing/2014/main" id="{A497B60A-A6C0-4C3B-5011-FB29051C4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11839" y="1995686"/>
            <a:ext cx="2448271" cy="244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69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6ED725BF-3B48-8B2A-F506-038EB55699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3" b="17853"/>
          <a:stretch/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11FFFFD2-B25E-BFD9-A400-5CE8288D1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 mit: NIS2 ohne Overkill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2061AD-A062-D178-05BD-4C952F8B0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Von </a:t>
            </a:r>
            <a:r>
              <a:rPr lang="de-AT" dirty="0" err="1"/>
              <a:t>Pentest</a:t>
            </a:r>
            <a:r>
              <a:rPr lang="de-AT" dirty="0"/>
              <a:t> zu Compliance</a:t>
            </a:r>
          </a:p>
        </p:txBody>
      </p:sp>
    </p:spTree>
    <p:extLst>
      <p:ext uri="{BB962C8B-B14F-4D97-AF65-F5344CB8AC3E}">
        <p14:creationId xmlns:p14="http://schemas.microsoft.com/office/powerpoint/2010/main" val="953749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D8DBDE-AB53-6CBF-3FA8-8CDBA61C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Über mich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D7424C-DA39-82B4-A8C9-7DB6D599D3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013" y="1779662"/>
            <a:ext cx="5184180" cy="2827338"/>
          </a:xfrm>
        </p:spPr>
        <p:txBody>
          <a:bodyPr/>
          <a:lstStyle/>
          <a:p>
            <a:pPr marL="0" indent="0">
              <a:buNone/>
            </a:pPr>
            <a:r>
              <a:rPr lang="de-AT" sz="1800" b="1" dirty="0"/>
              <a:t>Viktoria Horvathova, </a:t>
            </a:r>
            <a:r>
              <a:rPr lang="de-AT" sz="1800" b="1" dirty="0" err="1"/>
              <a:t>MSc</a:t>
            </a:r>
            <a:r>
              <a:rPr lang="de-AT" sz="1800" b="1" dirty="0"/>
              <a:t>.</a:t>
            </a:r>
          </a:p>
          <a:p>
            <a:pPr marL="0" indent="0">
              <a:buNone/>
            </a:pPr>
            <a:r>
              <a:rPr lang="de-AT" sz="1400" dirty="0"/>
              <a:t>Geschäftsführerin – DAVISEC GmbH</a:t>
            </a:r>
          </a:p>
          <a:p>
            <a:pPr marL="0" indent="0">
              <a:buNone/>
            </a:pPr>
            <a:endParaRPr lang="de-AT" sz="1400" dirty="0"/>
          </a:p>
          <a:p>
            <a:r>
              <a:rPr lang="de-AT" sz="1400" dirty="0"/>
              <a:t>Penetration </a:t>
            </a:r>
            <a:r>
              <a:rPr lang="de-AT" sz="1400" dirty="0" err="1"/>
              <a:t>Testing</a:t>
            </a:r>
            <a:r>
              <a:rPr lang="de-AT" sz="1400" dirty="0"/>
              <a:t>, </a:t>
            </a:r>
            <a:r>
              <a:rPr lang="de-AT" sz="1400" dirty="0" err="1"/>
              <a:t>Red</a:t>
            </a:r>
            <a:r>
              <a:rPr lang="de-AT" sz="1400" dirty="0"/>
              <a:t> Teaming, </a:t>
            </a:r>
            <a:r>
              <a:rPr lang="de-AT" sz="1400" dirty="0" err="1"/>
              <a:t>Social</a:t>
            </a:r>
            <a:r>
              <a:rPr lang="de-AT" sz="1400" dirty="0"/>
              <a:t> Engineering, </a:t>
            </a:r>
            <a:br>
              <a:rPr lang="de-AT" sz="1400" dirty="0"/>
            </a:br>
            <a:r>
              <a:rPr lang="de-AT" sz="1400" dirty="0"/>
              <a:t>IT-Security-Awareness &amp; Schulungen</a:t>
            </a:r>
          </a:p>
          <a:p>
            <a:r>
              <a:rPr lang="de-AT" sz="1400" dirty="0"/>
              <a:t>Offensive und defensive IT-Sicherheit</a:t>
            </a:r>
          </a:p>
          <a:p>
            <a:r>
              <a:rPr lang="de-AT" sz="1400" dirty="0"/>
              <a:t>Anomalie-Erkennung mit KI</a:t>
            </a:r>
          </a:p>
          <a:p>
            <a:r>
              <a:rPr lang="de-AT" sz="1400" dirty="0"/>
              <a:t>Zertifizierte </a:t>
            </a:r>
            <a:r>
              <a:rPr lang="en-US" sz="1400" dirty="0"/>
              <a:t>Offensive Security Certified Professional (OSCP)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Kontakt</a:t>
            </a:r>
            <a:r>
              <a:rPr lang="en-US" sz="1400" dirty="0"/>
              <a:t>: </a:t>
            </a:r>
            <a:r>
              <a:rPr lang="en-US" sz="1400" dirty="0">
                <a:hlinkClick r:id="rId3"/>
              </a:rPr>
              <a:t>viktoria.horvathova@davisec.at</a:t>
            </a:r>
            <a:r>
              <a:rPr lang="en-US" sz="1400" dirty="0"/>
              <a:t> / </a:t>
            </a:r>
            <a:r>
              <a:rPr lang="en-US" sz="1400" dirty="0">
                <a:hlinkClick r:id="rId4"/>
              </a:rPr>
              <a:t>www.davisec.at</a:t>
            </a:r>
            <a:r>
              <a:rPr lang="en-US" sz="1400" dirty="0"/>
              <a:t> </a:t>
            </a:r>
          </a:p>
          <a:p>
            <a:endParaRPr lang="de-AT" sz="1600" dirty="0"/>
          </a:p>
          <a:p>
            <a:pPr marL="0" indent="0">
              <a:buNone/>
            </a:pPr>
            <a:endParaRPr lang="de-AT" sz="1600" dirty="0"/>
          </a:p>
        </p:txBody>
      </p:sp>
      <p:pic>
        <p:nvPicPr>
          <p:cNvPr id="5" name="Grafik 4" descr="Dekoratives oder unterstützendes Bild auf Folie 2, Bild 1">
            <a:extLst>
              <a:ext uri="{FF2B5EF4-FFF2-40B4-BE49-F238E27FC236}">
                <a16:creationId xmlns:a16="http://schemas.microsoft.com/office/drawing/2014/main" id="{3BC47EEC-6C28-479B-FDC1-F924D2667A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1492250"/>
            <a:ext cx="2519958" cy="275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1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rd_bg_10">
            <a:extLst>
              <a:ext uri="{FF2B5EF4-FFF2-40B4-BE49-F238E27FC236}">
                <a16:creationId xmlns:a16="http://schemas.microsoft.com/office/drawing/2014/main" id="{535A1D12-1CD7-4112-4DC9-D3C9DEC550D9}"/>
              </a:ext>
            </a:extLst>
          </p:cNvPr>
          <p:cNvSpPr>
            <a:spLocks noGrp="1"/>
          </p:cNvSpPr>
          <p:nvPr/>
        </p:nvSpPr>
        <p:spPr>
          <a:xfrm>
            <a:off x="1259633" y="2931790"/>
            <a:ext cx="7488830" cy="986408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10" name="card_stripe_11">
            <a:extLst>
              <a:ext uri="{FF2B5EF4-FFF2-40B4-BE49-F238E27FC236}">
                <a16:creationId xmlns:a16="http://schemas.microsoft.com/office/drawing/2014/main" id="{4065D974-E376-4513-0104-967C5AD75DD7}"/>
              </a:ext>
            </a:extLst>
          </p:cNvPr>
          <p:cNvSpPr>
            <a:spLocks noGrp="1"/>
          </p:cNvSpPr>
          <p:nvPr/>
        </p:nvSpPr>
        <p:spPr>
          <a:xfrm>
            <a:off x="1259633" y="2931790"/>
            <a:ext cx="71612" cy="98640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pic>
        <p:nvPicPr>
          <p:cNvPr id="11" name="Grafik 10" descr="Dekoratives oder unterstützendes Bild auf Folie 3, Bild 1">
            <a:extLst>
              <a:ext uri="{FF2B5EF4-FFF2-40B4-BE49-F238E27FC236}">
                <a16:creationId xmlns:a16="http://schemas.microsoft.com/office/drawing/2014/main" id="{A7FEDBF6-6E74-16AE-C80E-B199AEBF43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20" y="2978646"/>
            <a:ext cx="914400" cy="914400"/>
          </a:xfrm>
          <a:prstGeom prst="rect">
            <a:avLst/>
          </a:prstGeom>
        </p:spPr>
      </p:pic>
      <p:sp>
        <p:nvSpPr>
          <p:cNvPr id="7" name="card_bg_10">
            <a:extLst>
              <a:ext uri="{FF2B5EF4-FFF2-40B4-BE49-F238E27FC236}">
                <a16:creationId xmlns:a16="http://schemas.microsoft.com/office/drawing/2014/main" id="{E3E93D27-8D0D-ECC2-38F6-FF77E986FDB3}"/>
              </a:ext>
            </a:extLst>
          </p:cNvPr>
          <p:cNvSpPr>
            <a:spLocks noGrp="1"/>
          </p:cNvSpPr>
          <p:nvPr/>
        </p:nvSpPr>
        <p:spPr>
          <a:xfrm>
            <a:off x="1259632" y="1779662"/>
            <a:ext cx="7488830" cy="986408"/>
          </a:xfrm>
          <a:prstGeom prst="round1Rect">
            <a:avLst/>
          </a:prstGeom>
          <a:solidFill>
            <a:srgbClr val="F8F9FA"/>
          </a:solidFill>
          <a:ln w="18000">
            <a:solidFill>
              <a:srgbClr val="E0E0E0"/>
            </a:solidFill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8" name="card_stripe_11">
            <a:extLst>
              <a:ext uri="{FF2B5EF4-FFF2-40B4-BE49-F238E27FC236}">
                <a16:creationId xmlns:a16="http://schemas.microsoft.com/office/drawing/2014/main" id="{FC2E6E52-91A8-E161-F87F-6627F042ACD6}"/>
              </a:ext>
            </a:extLst>
          </p:cNvPr>
          <p:cNvSpPr>
            <a:spLocks noGrp="1"/>
          </p:cNvSpPr>
          <p:nvPr/>
        </p:nvSpPr>
        <p:spPr>
          <a:xfrm>
            <a:off x="1259632" y="1779662"/>
            <a:ext cx="71612" cy="98640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anchor="ctr"/>
          <a:lstStyle/>
          <a:p>
            <a:endParaRPr>
              <a:latin typeface="+mj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Agenda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1835696" y="1779662"/>
            <a:ext cx="6840760" cy="2827338"/>
          </a:xfrm>
        </p:spPr>
        <p:txBody>
          <a:bodyPr/>
          <a:lstStyle/>
          <a:p>
            <a:pPr marL="0" indent="0">
              <a:buNone/>
            </a:pPr>
            <a:r>
              <a:rPr lang="de-AT" sz="1600" b="1" dirty="0"/>
              <a:t>Aus dem Alltag einer Pentesterin</a:t>
            </a:r>
          </a:p>
          <a:p>
            <a:pPr marL="0" indent="0">
              <a:buNone/>
            </a:pPr>
            <a:r>
              <a:rPr lang="de-AT" sz="1600" dirty="0"/>
              <a:t>Was ist ein </a:t>
            </a:r>
            <a:r>
              <a:rPr lang="de-AT" sz="1600" dirty="0" err="1"/>
              <a:t>Pentest</a:t>
            </a:r>
            <a:r>
              <a:rPr lang="de-AT" sz="1600" dirty="0"/>
              <a:t>? • Warum Unternehmen testen lassen • Arten &amp; Ablauf •  Erfahrungsberichte</a:t>
            </a:r>
          </a:p>
          <a:p>
            <a:endParaRPr lang="de-AT" sz="1600" dirty="0"/>
          </a:p>
          <a:p>
            <a:pPr marL="0" indent="0">
              <a:buNone/>
            </a:pPr>
            <a:r>
              <a:rPr lang="de-DE" sz="1600" b="1" dirty="0"/>
              <a:t>Wie KI die IT-Sicherheit verändert</a:t>
            </a:r>
          </a:p>
          <a:p>
            <a:pPr marL="0" indent="0">
              <a:buNone/>
            </a:pPr>
            <a:r>
              <a:rPr lang="de-AT" sz="1600" dirty="0"/>
              <a:t>Aktuelle Entwicklungen • KI im </a:t>
            </a:r>
            <a:r>
              <a:rPr lang="de-AT" sz="1600" dirty="0" err="1"/>
              <a:t>Pentesting</a:t>
            </a:r>
            <a:r>
              <a:rPr lang="de-AT" sz="1600" dirty="0"/>
              <a:t> • Vorteile &amp; berechtigte Bedenken</a:t>
            </a:r>
          </a:p>
          <a:p>
            <a:endParaRPr lang="de-AT" sz="1600" dirty="0"/>
          </a:p>
        </p:txBody>
      </p:sp>
      <p:pic>
        <p:nvPicPr>
          <p:cNvPr id="5" name="Grafik 4" descr="Dekoratives oder unterstützendes Bild auf Folie 3, Bild 2">
            <a:extLst>
              <a:ext uri="{FF2B5EF4-FFF2-40B4-BE49-F238E27FC236}">
                <a16:creationId xmlns:a16="http://schemas.microsoft.com/office/drawing/2014/main" id="{85417FE4-0E7C-0642-8E84-5BFF4AC46A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19" y="18265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12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D7C38-6907-5EA8-28F7-767D870C2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4A34C7-CEEE-D1B9-4017-C2198AFD4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ein Penetration Test?</a:t>
            </a:r>
            <a:endParaRPr lang="de-AT" dirty="0"/>
          </a:p>
        </p:txBody>
      </p:sp>
      <p:sp>
        <p:nvSpPr>
          <p:cNvPr id="4" name="Shape 35">
            <a:extLst>
              <a:ext uri="{FF2B5EF4-FFF2-40B4-BE49-F238E27FC236}">
                <a16:creationId xmlns:a16="http://schemas.microsoft.com/office/drawing/2014/main" id="{2452EDA1-0209-ECB0-DC06-C87B20F0DCDC}"/>
              </a:ext>
            </a:extLst>
          </p:cNvPr>
          <p:cNvSpPr/>
          <p:nvPr/>
        </p:nvSpPr>
        <p:spPr>
          <a:xfrm>
            <a:off x="1259632" y="1779662"/>
            <a:ext cx="6912768" cy="8572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5" name="Shape 36">
            <a:extLst>
              <a:ext uri="{FF2B5EF4-FFF2-40B4-BE49-F238E27FC236}">
                <a16:creationId xmlns:a16="http://schemas.microsoft.com/office/drawing/2014/main" id="{034A7067-0D50-8F2D-4BFE-2ABB18D1133F}"/>
              </a:ext>
            </a:extLst>
          </p:cNvPr>
          <p:cNvSpPr/>
          <p:nvPr/>
        </p:nvSpPr>
        <p:spPr>
          <a:xfrm>
            <a:off x="1259632" y="1779662"/>
            <a:ext cx="67056" cy="857250"/>
          </a:xfrm>
          <a:prstGeom prst="rect">
            <a:avLst/>
          </a:prstGeom>
          <a:solidFill>
            <a:srgbClr val="3A9E8A"/>
          </a:solidFill>
          <a:ln w="12700">
            <a:solidFill>
              <a:srgbClr val="3A9E8A"/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30" name="Image 1">
            <a:extLst>
              <a:ext uri="{FF2B5EF4-FFF2-40B4-BE49-F238E27FC236}">
                <a16:creationId xmlns:a16="http://schemas.microsoft.com/office/drawing/2014/main" id="{0306FFE2-48D7-6A27-34B4-F071D64923A0}"/>
              </a:ext>
            </a:extLst>
          </p:cNvPr>
          <p:cNvSpPr/>
          <p:nvPr/>
        </p:nvSpPr>
        <p:spPr>
          <a:xfrm>
            <a:off x="1486609" y="1980130"/>
            <a:ext cx="490535" cy="490535"/>
          </a:xfrm>
          <a:custGeom>
            <a:avLst/>
            <a:gdLst>
              <a:gd name="csX0" fmla="*/ 173640 w 347279"/>
              <a:gd name="csY0" fmla="*/ 0 h 347279"/>
              <a:gd name="csX1" fmla="*/ 0 w 347279"/>
              <a:gd name="csY1" fmla="*/ 173640 h 347279"/>
              <a:gd name="csX2" fmla="*/ 173640 w 347279"/>
              <a:gd name="csY2" fmla="*/ 347280 h 347279"/>
              <a:gd name="csX3" fmla="*/ 347280 w 347279"/>
              <a:gd name="csY3" fmla="*/ 173640 h 347279"/>
              <a:gd name="csX4" fmla="*/ 347280 w 347279"/>
              <a:gd name="csY4" fmla="*/ 173626 h 347279"/>
              <a:gd name="csX5" fmla="*/ 173773 w 347279"/>
              <a:gd name="csY5" fmla="*/ 0 h 347279"/>
              <a:gd name="csX6" fmla="*/ 173640 w 347279"/>
              <a:gd name="csY6" fmla="*/ 0 h 347279"/>
              <a:gd name="csX7" fmla="*/ 215702 w 347279"/>
              <a:gd name="csY7" fmla="*/ 181934 h 347279"/>
              <a:gd name="csX8" fmla="*/ 139350 w 347279"/>
              <a:gd name="csY8" fmla="*/ 258364 h 347279"/>
              <a:gd name="csX9" fmla="*/ 73925 w 347279"/>
              <a:gd name="csY9" fmla="*/ 192938 h 347279"/>
              <a:gd name="csX10" fmla="*/ 95783 w 347279"/>
              <a:gd name="csY10" fmla="*/ 171080 h 347279"/>
              <a:gd name="csX11" fmla="*/ 139350 w 347279"/>
              <a:gd name="csY11" fmla="*/ 214646 h 347279"/>
              <a:gd name="csX12" fmla="*/ 202444 w 347279"/>
              <a:gd name="csY12" fmla="*/ 150734 h 347279"/>
              <a:gd name="csX13" fmla="*/ 256581 w 347279"/>
              <a:gd name="csY13" fmla="*/ 97283 h 347279"/>
              <a:gd name="csX14" fmla="*/ 258551 w 347279"/>
              <a:gd name="csY14" fmla="*/ 95454 h 347279"/>
              <a:gd name="csX15" fmla="*/ 260380 w 347279"/>
              <a:gd name="csY15" fmla="*/ 93479 h 347279"/>
              <a:gd name="csX16" fmla="*/ 282545 w 347279"/>
              <a:gd name="csY16" fmla="*/ 115338 h 347279"/>
              <a:gd name="csX17" fmla="*/ 215698 w 347279"/>
              <a:gd name="csY17" fmla="*/ 181920 h 3472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47279" h="347279">
                <a:moveTo>
                  <a:pt x="173640" y="0"/>
                </a:moveTo>
                <a:cubicBezTo>
                  <a:pt x="77741" y="0"/>
                  <a:pt x="0" y="77741"/>
                  <a:pt x="0" y="173640"/>
                </a:cubicBezTo>
                <a:cubicBezTo>
                  <a:pt x="0" y="269539"/>
                  <a:pt x="77741" y="347280"/>
                  <a:pt x="173640" y="347280"/>
                </a:cubicBezTo>
                <a:cubicBezTo>
                  <a:pt x="269539" y="347280"/>
                  <a:pt x="347280" y="269539"/>
                  <a:pt x="347280" y="173640"/>
                </a:cubicBezTo>
                <a:cubicBezTo>
                  <a:pt x="347280" y="173635"/>
                  <a:pt x="347280" y="173631"/>
                  <a:pt x="347280" y="173626"/>
                </a:cubicBezTo>
                <a:cubicBezTo>
                  <a:pt x="347313" y="77768"/>
                  <a:pt x="269631" y="33"/>
                  <a:pt x="173773" y="0"/>
                </a:cubicBezTo>
                <a:cubicBezTo>
                  <a:pt x="173728" y="0"/>
                  <a:pt x="173684" y="0"/>
                  <a:pt x="173640" y="0"/>
                </a:cubicBezTo>
                <a:close/>
                <a:moveTo>
                  <a:pt x="215702" y="181934"/>
                </a:moveTo>
                <a:cubicBezTo>
                  <a:pt x="190404" y="207186"/>
                  <a:pt x="164953" y="232663"/>
                  <a:pt x="139350" y="258364"/>
                </a:cubicBezTo>
                <a:cubicBezTo>
                  <a:pt x="117593" y="236504"/>
                  <a:pt x="95785" y="214695"/>
                  <a:pt x="73925" y="192938"/>
                </a:cubicBezTo>
                <a:lnTo>
                  <a:pt x="95783" y="171080"/>
                </a:lnTo>
                <a:lnTo>
                  <a:pt x="139350" y="214646"/>
                </a:lnTo>
                <a:cubicBezTo>
                  <a:pt x="160500" y="193191"/>
                  <a:pt x="181531" y="171888"/>
                  <a:pt x="202444" y="150734"/>
                </a:cubicBezTo>
                <a:cubicBezTo>
                  <a:pt x="223342" y="129584"/>
                  <a:pt x="234905" y="118232"/>
                  <a:pt x="256581" y="97283"/>
                </a:cubicBezTo>
                <a:cubicBezTo>
                  <a:pt x="257189" y="96675"/>
                  <a:pt x="257843" y="96071"/>
                  <a:pt x="258551" y="95454"/>
                </a:cubicBezTo>
                <a:cubicBezTo>
                  <a:pt x="259238" y="94872"/>
                  <a:pt x="259852" y="94209"/>
                  <a:pt x="260380" y="93479"/>
                </a:cubicBezTo>
                <a:lnTo>
                  <a:pt x="282545" y="115338"/>
                </a:lnTo>
                <a:cubicBezTo>
                  <a:pt x="256800" y="140941"/>
                  <a:pt x="240999" y="156669"/>
                  <a:pt x="215698" y="181920"/>
                </a:cubicBezTo>
                <a:close/>
              </a:path>
            </a:pathLst>
          </a:custGeom>
          <a:solidFill>
            <a:srgbClr val="3A9E8A"/>
          </a:solidFill>
          <a:ln w="4564" cap="flat">
            <a:noFill/>
            <a:prstDash val="solid"/>
            <a:miter/>
          </a:ln>
        </p:spPr>
        <p:txBody>
          <a:bodyPr/>
          <a:lstStyle/>
          <a:p>
            <a:endParaRPr lang="de-AT"/>
          </a:p>
        </p:txBody>
      </p:sp>
      <p:sp>
        <p:nvSpPr>
          <p:cNvPr id="10" name="Text 40">
            <a:extLst>
              <a:ext uri="{FF2B5EF4-FFF2-40B4-BE49-F238E27FC236}">
                <a16:creationId xmlns:a16="http://schemas.microsoft.com/office/drawing/2014/main" id="{8793E9D1-271E-3AAE-9DB1-DF00E8C887FF}"/>
              </a:ext>
            </a:extLst>
          </p:cNvPr>
          <p:cNvSpPr/>
          <p:nvPr/>
        </p:nvSpPr>
        <p:spPr>
          <a:xfrm>
            <a:off x="2210608" y="1877198"/>
            <a:ext cx="377952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latin typeface="+mj-lt"/>
                <a:ea typeface="Calibri" pitchFamily="34" charset="-122"/>
                <a:cs typeface="Calibri" pitchFamily="34" charset="-120"/>
              </a:rPr>
              <a:t>Was </a:t>
            </a:r>
            <a:r>
              <a:rPr lang="en-US" sz="1467" b="1" dirty="0" err="1">
                <a:latin typeface="+mj-lt"/>
                <a:ea typeface="Calibri" pitchFamily="34" charset="-122"/>
                <a:cs typeface="Calibri" pitchFamily="34" charset="-120"/>
              </a:rPr>
              <a:t>ein</a:t>
            </a:r>
            <a:r>
              <a:rPr lang="en-US" sz="1467" b="1" dirty="0">
                <a:latin typeface="+mj-lt"/>
                <a:ea typeface="Calibri" pitchFamily="34" charset="-122"/>
                <a:cs typeface="Calibri" pitchFamily="34" charset="-120"/>
              </a:rPr>
              <a:t> Pentest </a:t>
            </a:r>
            <a:r>
              <a:rPr lang="en-US" sz="1467" b="1" dirty="0" err="1">
                <a:latin typeface="+mj-lt"/>
                <a:ea typeface="Calibri" pitchFamily="34" charset="-122"/>
                <a:cs typeface="Calibri" pitchFamily="34" charset="-120"/>
              </a:rPr>
              <a:t>ist</a:t>
            </a:r>
            <a:r>
              <a:rPr lang="en-US" sz="1467" b="1" dirty="0">
                <a:latin typeface="+mj-lt"/>
                <a:ea typeface="Calibri" pitchFamily="34" charset="-122"/>
                <a:cs typeface="Calibri" pitchFamily="34" charset="-120"/>
              </a:rPr>
              <a:t>:</a:t>
            </a:r>
            <a:endParaRPr lang="en-US" sz="1467" dirty="0">
              <a:latin typeface="+mj-lt"/>
            </a:endParaRPr>
          </a:p>
        </p:txBody>
      </p:sp>
      <p:sp>
        <p:nvSpPr>
          <p:cNvPr id="11" name="Text 41">
            <a:extLst>
              <a:ext uri="{FF2B5EF4-FFF2-40B4-BE49-F238E27FC236}">
                <a16:creationId xmlns:a16="http://schemas.microsoft.com/office/drawing/2014/main" id="{D7670D08-B37A-F1C4-A481-8D486785A83E}"/>
              </a:ext>
            </a:extLst>
          </p:cNvPr>
          <p:cNvSpPr/>
          <p:nvPr/>
        </p:nvSpPr>
        <p:spPr>
          <a:xfrm>
            <a:off x="2210608" y="2194190"/>
            <a:ext cx="5817776" cy="431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de-DE" sz="1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itchFamily="34" charset="-122"/>
                <a:cs typeface="Calibri" pitchFamily="34" charset="-120"/>
              </a:rPr>
              <a:t>Simulierter, autorisierter Angriff auf IT-Systeme – um Schwachstellen zu finden, bevor es Angreifer tun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Shape 42">
            <a:extLst>
              <a:ext uri="{FF2B5EF4-FFF2-40B4-BE49-F238E27FC236}">
                <a16:creationId xmlns:a16="http://schemas.microsoft.com/office/drawing/2014/main" id="{2528B7E4-505F-5A60-BDD4-3BC703818EE8}"/>
              </a:ext>
            </a:extLst>
          </p:cNvPr>
          <p:cNvSpPr/>
          <p:nvPr/>
        </p:nvSpPr>
        <p:spPr>
          <a:xfrm>
            <a:off x="1259632" y="2749632"/>
            <a:ext cx="6912768" cy="8572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13" name="Shape 43">
            <a:extLst>
              <a:ext uri="{FF2B5EF4-FFF2-40B4-BE49-F238E27FC236}">
                <a16:creationId xmlns:a16="http://schemas.microsoft.com/office/drawing/2014/main" id="{95346D29-AB9A-4B72-6A45-CA60966E731C}"/>
              </a:ext>
            </a:extLst>
          </p:cNvPr>
          <p:cNvSpPr/>
          <p:nvPr/>
        </p:nvSpPr>
        <p:spPr>
          <a:xfrm>
            <a:off x="1259632" y="2749632"/>
            <a:ext cx="67056" cy="85725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18" name="Text 47">
            <a:extLst>
              <a:ext uri="{FF2B5EF4-FFF2-40B4-BE49-F238E27FC236}">
                <a16:creationId xmlns:a16="http://schemas.microsoft.com/office/drawing/2014/main" id="{4F69BE8D-B8C3-EFB6-1EFA-0332E85D4C1B}"/>
              </a:ext>
            </a:extLst>
          </p:cNvPr>
          <p:cNvSpPr/>
          <p:nvPr/>
        </p:nvSpPr>
        <p:spPr>
          <a:xfrm>
            <a:off x="2210608" y="2847168"/>
            <a:ext cx="377952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de-DE" sz="1467" b="1" dirty="0">
                <a:latin typeface="+mj-lt"/>
                <a:ea typeface="Calibri" pitchFamily="34" charset="-122"/>
                <a:cs typeface="Calibri" pitchFamily="34" charset="-120"/>
              </a:rPr>
              <a:t>Was ein </a:t>
            </a:r>
            <a:r>
              <a:rPr lang="de-DE" sz="1467" b="1" dirty="0" err="1">
                <a:latin typeface="+mj-lt"/>
                <a:ea typeface="Calibri" pitchFamily="34" charset="-122"/>
                <a:cs typeface="Calibri" pitchFamily="34" charset="-120"/>
              </a:rPr>
              <a:t>Pentest</a:t>
            </a:r>
            <a:r>
              <a:rPr lang="de-DE" sz="1467" b="1" dirty="0">
                <a:latin typeface="+mj-lt"/>
                <a:ea typeface="Calibri" pitchFamily="34" charset="-122"/>
                <a:cs typeface="Calibri" pitchFamily="34" charset="-120"/>
              </a:rPr>
              <a:t> NICHT ist:</a:t>
            </a:r>
            <a:endParaRPr lang="en-US" sz="1467" b="1" dirty="0">
              <a:latin typeface="+mj-lt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9" name="Text 48">
            <a:extLst>
              <a:ext uri="{FF2B5EF4-FFF2-40B4-BE49-F238E27FC236}">
                <a16:creationId xmlns:a16="http://schemas.microsoft.com/office/drawing/2014/main" id="{31448E2A-BA20-40F7-E4CC-AFED086A6937}"/>
              </a:ext>
            </a:extLst>
          </p:cNvPr>
          <p:cNvSpPr/>
          <p:nvPr/>
        </p:nvSpPr>
        <p:spPr>
          <a:xfrm>
            <a:off x="2210608" y="3203024"/>
            <a:ext cx="5745768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de-DE" sz="1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itchFamily="34" charset="-122"/>
                <a:cs typeface="Calibri" pitchFamily="34" charset="-120"/>
              </a:rPr>
              <a:t>Ein automatisierter Scan, ein Zertifikat, oder eine vollständige Sicherheitsgarantie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+mj-lt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Shape 49">
            <a:extLst>
              <a:ext uri="{FF2B5EF4-FFF2-40B4-BE49-F238E27FC236}">
                <a16:creationId xmlns:a16="http://schemas.microsoft.com/office/drawing/2014/main" id="{1D1C7A99-AE83-16D9-FD7B-DCF9CE14C887}"/>
              </a:ext>
            </a:extLst>
          </p:cNvPr>
          <p:cNvSpPr/>
          <p:nvPr/>
        </p:nvSpPr>
        <p:spPr>
          <a:xfrm>
            <a:off x="1259632" y="3722750"/>
            <a:ext cx="6912768" cy="85725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21" name="Shape 50">
            <a:extLst>
              <a:ext uri="{FF2B5EF4-FFF2-40B4-BE49-F238E27FC236}">
                <a16:creationId xmlns:a16="http://schemas.microsoft.com/office/drawing/2014/main" id="{231F0B32-3F62-01D4-3CC3-F4A7A54FB5DB}"/>
              </a:ext>
            </a:extLst>
          </p:cNvPr>
          <p:cNvSpPr/>
          <p:nvPr/>
        </p:nvSpPr>
        <p:spPr>
          <a:xfrm>
            <a:off x="1259632" y="3722750"/>
            <a:ext cx="67056" cy="857250"/>
          </a:xfrm>
          <a:prstGeom prst="rect">
            <a:avLst/>
          </a:prstGeom>
          <a:solidFill>
            <a:srgbClr val="3A9E8A"/>
          </a:solidFill>
          <a:ln w="12700">
            <a:solidFill>
              <a:srgbClr val="3A9E8A"/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26" name="Text 54">
            <a:extLst>
              <a:ext uri="{FF2B5EF4-FFF2-40B4-BE49-F238E27FC236}">
                <a16:creationId xmlns:a16="http://schemas.microsoft.com/office/drawing/2014/main" id="{23CCFED1-F3CE-27DE-C639-BE115C6354EF}"/>
              </a:ext>
            </a:extLst>
          </p:cNvPr>
          <p:cNvSpPr/>
          <p:nvPr/>
        </p:nvSpPr>
        <p:spPr>
          <a:xfrm>
            <a:off x="2210608" y="3820286"/>
            <a:ext cx="377952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latin typeface="+mj-lt"/>
                <a:ea typeface="Calibri" pitchFamily="34" charset="-122"/>
                <a:cs typeface="Calibri" pitchFamily="34" charset="-120"/>
              </a:rPr>
              <a:t>Das </a:t>
            </a:r>
            <a:r>
              <a:rPr lang="en-US" sz="1467" b="1" dirty="0" err="1">
                <a:latin typeface="+mj-lt"/>
                <a:ea typeface="Calibri" pitchFamily="34" charset="-122"/>
                <a:cs typeface="Calibri" pitchFamily="34" charset="-120"/>
              </a:rPr>
              <a:t>Ergebnis</a:t>
            </a:r>
            <a:r>
              <a:rPr lang="en-US" sz="1467" b="1" dirty="0">
                <a:latin typeface="+mj-lt"/>
                <a:ea typeface="Calibri" pitchFamily="34" charset="-122"/>
                <a:cs typeface="Calibri" pitchFamily="34" charset="-120"/>
              </a:rPr>
              <a:t>:</a:t>
            </a:r>
          </a:p>
        </p:txBody>
      </p:sp>
      <p:sp>
        <p:nvSpPr>
          <p:cNvPr id="27" name="Text 55">
            <a:extLst>
              <a:ext uri="{FF2B5EF4-FFF2-40B4-BE49-F238E27FC236}">
                <a16:creationId xmlns:a16="http://schemas.microsoft.com/office/drawing/2014/main" id="{CBF156E3-A8B0-882F-3810-3F3CE1D11490}"/>
              </a:ext>
            </a:extLst>
          </p:cNvPr>
          <p:cNvSpPr/>
          <p:nvPr/>
        </p:nvSpPr>
        <p:spPr>
          <a:xfrm>
            <a:off x="2210608" y="4137278"/>
            <a:ext cx="58897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de-DE" sz="1200" dirty="0">
                <a:solidFill>
                  <a:schemeClr val="bg2">
                    <a:lumMod val="75000"/>
                  </a:schemeClr>
                </a:solidFill>
                <a:latin typeface="+mj-lt"/>
                <a:ea typeface="Calibri" pitchFamily="34" charset="-122"/>
                <a:cs typeface="Calibri" pitchFamily="34" charset="-120"/>
              </a:rPr>
              <a:t>Detaillierter Bericht mit Schwachstellen, Risikobewertung und Empfehlungen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3" name="Grafik 32" descr="Dekoratives oder unterstützendes Bild auf Folie 4, Bild 1">
            <a:extLst>
              <a:ext uri="{FF2B5EF4-FFF2-40B4-BE49-F238E27FC236}">
                <a16:creationId xmlns:a16="http://schemas.microsoft.com/office/drawing/2014/main" id="{34CD6312-5665-B188-788E-FFF120D827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6240" y="2864141"/>
            <a:ext cx="631274" cy="631274"/>
          </a:xfrm>
          <a:prstGeom prst="rect">
            <a:avLst/>
          </a:prstGeom>
        </p:spPr>
      </p:pic>
      <p:pic>
        <p:nvPicPr>
          <p:cNvPr id="35" name="Grafik 34" descr="Dekoratives oder unterstützendes Bild auf Folie 4, Bild 2">
            <a:extLst>
              <a:ext uri="{FF2B5EF4-FFF2-40B4-BE49-F238E27FC236}">
                <a16:creationId xmlns:a16="http://schemas.microsoft.com/office/drawing/2014/main" id="{A8C5EE21-1A4D-474A-52C6-A149C6AA70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3092" y="3888494"/>
            <a:ext cx="497568" cy="4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2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9E925-11A5-EA08-D100-3BA6B66F4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8C6DD-B5FD-9B7B-567E-150B30409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Warum beauftragen Unternehmen </a:t>
            </a:r>
            <a:r>
              <a:rPr lang="de-AT" dirty="0" err="1"/>
              <a:t>Pentests</a:t>
            </a:r>
            <a:r>
              <a:rPr lang="de-AT" dirty="0"/>
              <a:t>?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7C4BB761-49BE-54E5-9D27-A0E3AF363E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5408164"/>
              </p:ext>
            </p:extLst>
          </p:nvPr>
        </p:nvGraphicFramePr>
        <p:xfrm>
          <a:off x="1259632" y="1617358"/>
          <a:ext cx="7224464" cy="3201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8726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5">
            <a:extLst>
              <a:ext uri="{FF2B5EF4-FFF2-40B4-BE49-F238E27FC236}">
                <a16:creationId xmlns:a16="http://schemas.microsoft.com/office/drawing/2014/main" id="{3962C827-FF3D-5930-B5D0-3559E59E75A2}"/>
              </a:ext>
            </a:extLst>
          </p:cNvPr>
          <p:cNvSpPr/>
          <p:nvPr/>
        </p:nvSpPr>
        <p:spPr>
          <a:xfrm>
            <a:off x="1187624" y="1779662"/>
            <a:ext cx="6912768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5" name="Shape 36">
            <a:extLst>
              <a:ext uri="{FF2B5EF4-FFF2-40B4-BE49-F238E27FC236}">
                <a16:creationId xmlns:a16="http://schemas.microsoft.com/office/drawing/2014/main" id="{86A53832-2175-966C-A3C0-42746A2895BD}"/>
              </a:ext>
            </a:extLst>
          </p:cNvPr>
          <p:cNvSpPr/>
          <p:nvPr/>
        </p:nvSpPr>
        <p:spPr>
          <a:xfrm>
            <a:off x="1187624" y="1779662"/>
            <a:ext cx="67056" cy="360040"/>
          </a:xfrm>
          <a:prstGeom prst="rect">
            <a:avLst/>
          </a:prstGeom>
          <a:solidFill>
            <a:srgbClr val="3A9E8A"/>
          </a:solidFill>
          <a:ln w="12700">
            <a:solidFill>
              <a:srgbClr val="3A9E8A"/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40416A-8B99-3EBF-631C-DF990FB3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Was testen wir eigentlich?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F0ABBE-D956-DDB8-72AB-57B2B5F09A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600" i="1" dirty="0"/>
              <a:t>  </a:t>
            </a:r>
            <a:r>
              <a:rPr lang="de-DE" sz="1600" i="1" dirty="0" err="1"/>
              <a:t>Pentesting</a:t>
            </a:r>
            <a:r>
              <a:rPr lang="de-DE" sz="1600" i="1" dirty="0"/>
              <a:t> ist nicht gleich </a:t>
            </a:r>
            <a:r>
              <a:rPr lang="de-DE" sz="1600" i="1" dirty="0" err="1"/>
              <a:t>Pentesting</a:t>
            </a:r>
            <a:r>
              <a:rPr lang="de-DE" sz="1600" dirty="0"/>
              <a:t>, es gibt verschiedenste Formen</a:t>
            </a:r>
          </a:p>
          <a:p>
            <a:endParaRPr lang="de-DE" sz="1600" dirty="0"/>
          </a:p>
          <a:p>
            <a:r>
              <a:rPr lang="de-AT" sz="1600" b="1" dirty="0"/>
              <a:t>Webanwendungen &amp; APIs</a:t>
            </a:r>
          </a:p>
          <a:p>
            <a:r>
              <a:rPr lang="de-AT" sz="1600" b="1" dirty="0"/>
              <a:t>Applikationen</a:t>
            </a:r>
            <a:endParaRPr lang="de-AT" sz="1600" dirty="0"/>
          </a:p>
          <a:p>
            <a:r>
              <a:rPr lang="de-AT" sz="1600" b="1" dirty="0"/>
              <a:t>Netzwerk / Infrastruktur / AD </a:t>
            </a:r>
            <a:r>
              <a:rPr lang="de-AT" sz="1600" dirty="0"/>
              <a:t>— interne &amp; externe Angriffsvektoren</a:t>
            </a:r>
          </a:p>
          <a:p>
            <a:r>
              <a:rPr lang="de-AT" sz="1600" b="1" dirty="0"/>
              <a:t>Cloud / M365 / Azure </a:t>
            </a:r>
          </a:p>
          <a:p>
            <a:r>
              <a:rPr lang="de-AT" sz="1600" b="1" dirty="0" err="1"/>
              <a:t>Red</a:t>
            </a:r>
            <a:r>
              <a:rPr lang="de-AT" sz="1600" b="1" dirty="0"/>
              <a:t> Teaming </a:t>
            </a:r>
            <a:r>
              <a:rPr lang="de-AT" sz="1600" dirty="0"/>
              <a:t>— Vollständige Angriffssimulation über alle Kanäle hinweg</a:t>
            </a:r>
            <a:endParaRPr lang="de-DE" sz="1600" dirty="0"/>
          </a:p>
          <a:p>
            <a:r>
              <a:rPr lang="de-AT" sz="1600" b="1" dirty="0" err="1"/>
              <a:t>Social</a:t>
            </a:r>
            <a:r>
              <a:rPr lang="de-AT" sz="1600" b="1" dirty="0"/>
              <a:t> Engineering &amp; Phishing </a:t>
            </a:r>
            <a:r>
              <a:rPr lang="de-AT" sz="1600" dirty="0"/>
              <a:t>— Der Mensch als Angriffsziel</a:t>
            </a:r>
          </a:p>
        </p:txBody>
      </p:sp>
    </p:spTree>
    <p:extLst>
      <p:ext uri="{BB962C8B-B14F-4D97-AF65-F5344CB8AC3E}">
        <p14:creationId xmlns:p14="http://schemas.microsoft.com/office/powerpoint/2010/main" val="504192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BE06F-BCBD-298F-9953-14F313205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Verschiedene Ansätze</a:t>
            </a:r>
          </a:p>
        </p:txBody>
      </p:sp>
      <p:sp>
        <p:nvSpPr>
          <p:cNvPr id="4" name="BlackBoxBg">
            <a:extLst>
              <a:ext uri="{FF2B5EF4-FFF2-40B4-BE49-F238E27FC236}">
                <a16:creationId xmlns:a16="http://schemas.microsoft.com/office/drawing/2014/main" id="{335DF853-567B-504A-9A47-63EB0519EB03}"/>
              </a:ext>
            </a:extLst>
          </p:cNvPr>
          <p:cNvSpPr>
            <a:spLocks noGrp="1"/>
          </p:cNvSpPr>
          <p:nvPr/>
        </p:nvSpPr>
        <p:spPr>
          <a:xfrm>
            <a:off x="1129773" y="1695766"/>
            <a:ext cx="2520000" cy="2965424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BlackBoxLabel">
            <a:extLst>
              <a:ext uri="{FF2B5EF4-FFF2-40B4-BE49-F238E27FC236}">
                <a16:creationId xmlns:a16="http://schemas.microsoft.com/office/drawing/2014/main" id="{9E4B02C8-F84D-A379-D19B-3C3B10D30F53}"/>
              </a:ext>
            </a:extLst>
          </p:cNvPr>
          <p:cNvSpPr>
            <a:spLocks noGrp="1"/>
          </p:cNvSpPr>
          <p:nvPr/>
        </p:nvSpPr>
        <p:spPr>
          <a:xfrm>
            <a:off x="1129773" y="1635646"/>
            <a:ext cx="2520000" cy="1020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de-AT" sz="2400" b="1" dirty="0">
                <a:solidFill>
                  <a:srgbClr val="FFFFFF"/>
                </a:solidFill>
                <a:latin typeface="+mj-lt"/>
              </a:rPr>
              <a:t>Black Box</a:t>
            </a:r>
          </a:p>
          <a:p>
            <a:pPr algn="ctr"/>
            <a:r>
              <a:rPr lang="de-AT" sz="2400" b="1" dirty="0">
                <a:solidFill>
                  <a:srgbClr val="FFFFFF"/>
                </a:solidFill>
                <a:latin typeface="+mj-lt"/>
              </a:rPr>
              <a:t>═════════</a:t>
            </a:r>
          </a:p>
        </p:txBody>
      </p:sp>
      <p:sp>
        <p:nvSpPr>
          <p:cNvPr id="7" name="BlackBoxText">
            <a:extLst>
              <a:ext uri="{FF2B5EF4-FFF2-40B4-BE49-F238E27FC236}">
                <a16:creationId xmlns:a16="http://schemas.microsoft.com/office/drawing/2014/main" id="{D227839F-89D6-74D1-1455-634C3BE5E8B8}"/>
              </a:ext>
            </a:extLst>
          </p:cNvPr>
          <p:cNvSpPr>
            <a:spLocks noGrp="1"/>
          </p:cNvSpPr>
          <p:nvPr/>
        </p:nvSpPr>
        <p:spPr>
          <a:xfrm>
            <a:off x="1199633" y="2511630"/>
            <a:ext cx="2380000" cy="125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de-AT" sz="1200" b="1" dirty="0">
                <a:solidFill>
                  <a:srgbClr val="FFFFFF"/>
                </a:solidFill>
                <a:latin typeface="+mj-lt"/>
              </a:rPr>
              <a:t>Kein Vorwissen</a:t>
            </a:r>
          </a:p>
          <a:p>
            <a:r>
              <a:rPr lang="de-AT" sz="1100" dirty="0">
                <a:solidFill>
                  <a:srgbClr val="CCCCCC"/>
                </a:solidFill>
                <a:latin typeface="+mj-lt"/>
              </a:rPr>
              <a:t>Wir starten wie ein externer Angreifer</a:t>
            </a:r>
          </a:p>
          <a:p>
            <a:endParaRPr lang="de-AT" sz="1100" dirty="0">
              <a:latin typeface="+mj-lt"/>
            </a:endParaRPr>
          </a:p>
          <a:p>
            <a:endParaRPr lang="de-AT" sz="1100" dirty="0">
              <a:latin typeface="+mj-lt"/>
            </a:endParaRPr>
          </a:p>
          <a:p>
            <a:r>
              <a:rPr lang="de-AT" sz="1200" b="1" dirty="0">
                <a:solidFill>
                  <a:srgbClr val="FFFFFF"/>
                </a:solidFill>
                <a:latin typeface="+mj-lt"/>
              </a:rPr>
              <a:t>Realistischste Simulation</a:t>
            </a:r>
          </a:p>
          <a:p>
            <a:r>
              <a:rPr lang="de-AT" sz="1100" dirty="0">
                <a:solidFill>
                  <a:srgbClr val="CCCCCC"/>
                </a:solidFill>
                <a:latin typeface="+mj-lt"/>
              </a:rPr>
              <a:t>Zeigt was ein Angreifer von außen sehen und erreichen kann</a:t>
            </a:r>
          </a:p>
        </p:txBody>
      </p:sp>
      <p:sp>
        <p:nvSpPr>
          <p:cNvPr id="8" name="BlackBoxUseCase">
            <a:extLst>
              <a:ext uri="{FF2B5EF4-FFF2-40B4-BE49-F238E27FC236}">
                <a16:creationId xmlns:a16="http://schemas.microsoft.com/office/drawing/2014/main" id="{7438B822-C35F-13BC-5944-F6BA4851D7B2}"/>
              </a:ext>
            </a:extLst>
          </p:cNvPr>
          <p:cNvSpPr>
            <a:spLocks noGrp="1"/>
          </p:cNvSpPr>
          <p:nvPr/>
        </p:nvSpPr>
        <p:spPr>
          <a:xfrm>
            <a:off x="1129773" y="4139982"/>
            <a:ext cx="2520000" cy="520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anchor="ctr"/>
          <a:lstStyle/>
          <a:p>
            <a:pPr algn="ctr"/>
            <a:r>
              <a:rPr lang="de-AT" sz="1000" i="1" dirty="0">
                <a:solidFill>
                  <a:srgbClr val="AAAAAA"/>
                </a:solidFill>
                <a:latin typeface="+mj-lt"/>
              </a:rPr>
              <a:t>Typisch für: externe Angriffsoberfläche</a:t>
            </a:r>
          </a:p>
        </p:txBody>
      </p:sp>
      <p:sp>
        <p:nvSpPr>
          <p:cNvPr id="9" name="GreyBoxBg">
            <a:extLst>
              <a:ext uri="{FF2B5EF4-FFF2-40B4-BE49-F238E27FC236}">
                <a16:creationId xmlns:a16="http://schemas.microsoft.com/office/drawing/2014/main" id="{19B95BC0-1160-653C-E0B6-FA88B62AA99C}"/>
              </a:ext>
            </a:extLst>
          </p:cNvPr>
          <p:cNvSpPr>
            <a:spLocks noGrp="1"/>
          </p:cNvSpPr>
          <p:nvPr/>
        </p:nvSpPr>
        <p:spPr>
          <a:xfrm>
            <a:off x="3711633" y="1695766"/>
            <a:ext cx="2520000" cy="2965424"/>
          </a:xfrm>
          <a:prstGeom prst="rect">
            <a:avLst/>
          </a:prstGeom>
          <a:solidFill>
            <a:srgbClr val="4A4A4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GreyBoxLabel">
            <a:extLst>
              <a:ext uri="{FF2B5EF4-FFF2-40B4-BE49-F238E27FC236}">
                <a16:creationId xmlns:a16="http://schemas.microsoft.com/office/drawing/2014/main" id="{5417EF24-828B-6CE9-67D3-6C64462F4DEE}"/>
              </a:ext>
            </a:extLst>
          </p:cNvPr>
          <p:cNvSpPr>
            <a:spLocks noGrp="1"/>
          </p:cNvSpPr>
          <p:nvPr/>
        </p:nvSpPr>
        <p:spPr>
          <a:xfrm>
            <a:off x="3711633" y="1635646"/>
            <a:ext cx="2520000" cy="1020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de-AT" sz="2400" b="1" dirty="0">
                <a:solidFill>
                  <a:srgbClr val="FFFFFF"/>
                </a:solidFill>
                <a:latin typeface="+mj-lt"/>
              </a:rPr>
              <a:t>Grey Box </a:t>
            </a:r>
            <a:r>
              <a:rPr lang="de-AT" sz="2400" b="1" dirty="0">
                <a:solidFill>
                  <a:srgbClr val="FFFFFF"/>
                </a:solidFill>
              </a:rPr>
              <a:t>═════════</a:t>
            </a:r>
            <a:endParaRPr lang="de-AT" sz="2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2" name="GreyBoxText">
            <a:extLst>
              <a:ext uri="{FF2B5EF4-FFF2-40B4-BE49-F238E27FC236}">
                <a16:creationId xmlns:a16="http://schemas.microsoft.com/office/drawing/2014/main" id="{3E4D95FD-CE75-D5DF-19C2-D234E32818CC}"/>
              </a:ext>
            </a:extLst>
          </p:cNvPr>
          <p:cNvSpPr>
            <a:spLocks noGrp="1"/>
          </p:cNvSpPr>
          <p:nvPr/>
        </p:nvSpPr>
        <p:spPr>
          <a:xfrm>
            <a:off x="3781633" y="2511630"/>
            <a:ext cx="2380000" cy="125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de-AT" sz="1200" b="1" dirty="0">
                <a:solidFill>
                  <a:srgbClr val="FFFFFF"/>
                </a:solidFill>
                <a:latin typeface="+mj-lt"/>
              </a:rPr>
              <a:t>Teilwissen</a:t>
            </a:r>
          </a:p>
          <a:p>
            <a:r>
              <a:rPr lang="de-AT" sz="1100" dirty="0">
                <a:solidFill>
                  <a:srgbClr val="CCCCCC"/>
                </a:solidFill>
                <a:latin typeface="+mj-lt"/>
              </a:rPr>
              <a:t>z.B. Dokumentation einer API, aber kein Sourcecode der Webapplikation</a:t>
            </a:r>
          </a:p>
          <a:p>
            <a:endParaRPr lang="de-AT" sz="1100" dirty="0">
              <a:latin typeface="+mj-lt"/>
            </a:endParaRPr>
          </a:p>
          <a:p>
            <a:r>
              <a:rPr lang="de-AT" sz="1200" b="1" dirty="0">
                <a:solidFill>
                  <a:srgbClr val="FFFFFF"/>
                </a:solidFill>
                <a:latin typeface="+mj-lt"/>
              </a:rPr>
              <a:t>Effizienz + Tiefe</a:t>
            </a:r>
          </a:p>
          <a:p>
            <a:r>
              <a:rPr lang="de-AT" sz="1100" dirty="0">
                <a:solidFill>
                  <a:srgbClr val="CCCCCC"/>
                </a:solidFill>
                <a:latin typeface="+mj-lt"/>
              </a:rPr>
              <a:t>Häufig gewählt – realistisch und trotzdem gründlich</a:t>
            </a:r>
          </a:p>
        </p:txBody>
      </p:sp>
      <p:sp>
        <p:nvSpPr>
          <p:cNvPr id="13" name="GreyBoxUseCase">
            <a:extLst>
              <a:ext uri="{FF2B5EF4-FFF2-40B4-BE49-F238E27FC236}">
                <a16:creationId xmlns:a16="http://schemas.microsoft.com/office/drawing/2014/main" id="{AAD55CC1-5DD0-F6E1-7896-895FE168E353}"/>
              </a:ext>
            </a:extLst>
          </p:cNvPr>
          <p:cNvSpPr>
            <a:spLocks noGrp="1"/>
          </p:cNvSpPr>
          <p:nvPr/>
        </p:nvSpPr>
        <p:spPr>
          <a:xfrm>
            <a:off x="3711633" y="4139982"/>
            <a:ext cx="2520000" cy="520000"/>
          </a:xfrm>
          <a:prstGeom prst="rect">
            <a:avLst/>
          </a:prstGeom>
          <a:solidFill>
            <a:srgbClr val="363636"/>
          </a:solidFill>
          <a:ln>
            <a:noFill/>
          </a:ln>
        </p:spPr>
        <p:txBody>
          <a:bodyPr anchor="ctr"/>
          <a:lstStyle/>
          <a:p>
            <a:pPr algn="ctr"/>
            <a:r>
              <a:rPr lang="de-AT" sz="1000" i="1" dirty="0">
                <a:solidFill>
                  <a:srgbClr val="AAAAAA"/>
                </a:solidFill>
                <a:latin typeface="+mj-lt"/>
              </a:rPr>
              <a:t>Typisch für: interne Systeme, Web Apps</a:t>
            </a:r>
          </a:p>
        </p:txBody>
      </p:sp>
      <p:sp>
        <p:nvSpPr>
          <p:cNvPr id="14" name="WhiteBoxBg">
            <a:extLst>
              <a:ext uri="{FF2B5EF4-FFF2-40B4-BE49-F238E27FC236}">
                <a16:creationId xmlns:a16="http://schemas.microsoft.com/office/drawing/2014/main" id="{98C84D4C-D205-E3A8-AA73-23496B0CA41C}"/>
              </a:ext>
            </a:extLst>
          </p:cNvPr>
          <p:cNvSpPr>
            <a:spLocks noGrp="1"/>
          </p:cNvSpPr>
          <p:nvPr/>
        </p:nvSpPr>
        <p:spPr>
          <a:xfrm>
            <a:off x="6293493" y="1695766"/>
            <a:ext cx="2520000" cy="2965424"/>
          </a:xfrm>
          <a:prstGeom prst="rect">
            <a:avLst/>
          </a:prstGeom>
          <a:solidFill>
            <a:srgbClr val="E8E8E8"/>
          </a:solidFill>
          <a:ln w="18000">
            <a:solidFill>
              <a:srgbClr val="CCCCCC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" name="WhiteBoxLabel">
            <a:extLst>
              <a:ext uri="{FF2B5EF4-FFF2-40B4-BE49-F238E27FC236}">
                <a16:creationId xmlns:a16="http://schemas.microsoft.com/office/drawing/2014/main" id="{4A3DC80E-D0BB-9CF7-5469-BB27FA435EA2}"/>
              </a:ext>
            </a:extLst>
          </p:cNvPr>
          <p:cNvSpPr>
            <a:spLocks noGrp="1"/>
          </p:cNvSpPr>
          <p:nvPr/>
        </p:nvSpPr>
        <p:spPr>
          <a:xfrm>
            <a:off x="6293493" y="1635646"/>
            <a:ext cx="2520000" cy="1020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r>
              <a:rPr lang="de-AT" sz="2400" b="1" dirty="0">
                <a:solidFill>
                  <a:srgbClr val="1A1A1A"/>
                </a:solidFill>
                <a:latin typeface="+mj-lt"/>
              </a:rPr>
              <a:t>White Box</a:t>
            </a:r>
          </a:p>
          <a:p>
            <a:pPr algn="ctr"/>
            <a:r>
              <a:rPr lang="de-AT" sz="2400" b="1" dirty="0">
                <a:solidFill>
                  <a:srgbClr val="1A1A1A"/>
                </a:solidFill>
                <a:latin typeface="+mj-lt"/>
              </a:rPr>
              <a:t>═════════</a:t>
            </a:r>
          </a:p>
        </p:txBody>
      </p:sp>
      <p:sp>
        <p:nvSpPr>
          <p:cNvPr id="17" name="WhiteBoxText">
            <a:extLst>
              <a:ext uri="{FF2B5EF4-FFF2-40B4-BE49-F238E27FC236}">
                <a16:creationId xmlns:a16="http://schemas.microsoft.com/office/drawing/2014/main" id="{56373BCB-33A4-BAB0-13DC-40B6DFA0C788}"/>
              </a:ext>
            </a:extLst>
          </p:cNvPr>
          <p:cNvSpPr>
            <a:spLocks noGrp="1"/>
          </p:cNvSpPr>
          <p:nvPr/>
        </p:nvSpPr>
        <p:spPr>
          <a:xfrm>
            <a:off x="6363493" y="2511630"/>
            <a:ext cx="2380000" cy="125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lang="de-AT" sz="1200" b="1" dirty="0">
                <a:solidFill>
                  <a:srgbClr val="1A1A1A"/>
                </a:solidFill>
                <a:latin typeface="+mj-lt"/>
              </a:rPr>
              <a:t>Vollständiges Vorwissen</a:t>
            </a:r>
          </a:p>
          <a:p>
            <a:r>
              <a:rPr lang="de-AT" sz="1100" dirty="0">
                <a:solidFill>
                  <a:srgbClr val="444444"/>
                </a:solidFill>
                <a:latin typeface="+mj-lt"/>
              </a:rPr>
              <a:t>Dokumentation, Sourcecode, Architektur – wir sehen alles</a:t>
            </a:r>
          </a:p>
          <a:p>
            <a:endParaRPr lang="de-AT" sz="1100" dirty="0">
              <a:latin typeface="+mj-lt"/>
            </a:endParaRPr>
          </a:p>
          <a:p>
            <a:r>
              <a:rPr lang="de-AT" sz="1200" b="1" dirty="0">
                <a:solidFill>
                  <a:srgbClr val="1A1A1A"/>
                </a:solidFill>
                <a:latin typeface="+mj-lt"/>
              </a:rPr>
              <a:t>Gründlichste Variante</a:t>
            </a:r>
          </a:p>
          <a:p>
            <a:r>
              <a:rPr lang="de-AT" sz="1100" dirty="0">
                <a:solidFill>
                  <a:srgbClr val="444444"/>
                </a:solidFill>
                <a:latin typeface="+mj-lt"/>
              </a:rPr>
              <a:t>Findet auch versteckte Logikfehler im Code, die sonst sehr zeitaufwendig zum Finden wären</a:t>
            </a:r>
          </a:p>
        </p:txBody>
      </p:sp>
      <p:sp>
        <p:nvSpPr>
          <p:cNvPr id="18" name="WhiteBoxUseCase">
            <a:extLst>
              <a:ext uri="{FF2B5EF4-FFF2-40B4-BE49-F238E27FC236}">
                <a16:creationId xmlns:a16="http://schemas.microsoft.com/office/drawing/2014/main" id="{B232A285-264F-12AF-32AE-82035BB8F634}"/>
              </a:ext>
            </a:extLst>
          </p:cNvPr>
          <p:cNvSpPr>
            <a:spLocks noGrp="1"/>
          </p:cNvSpPr>
          <p:nvPr/>
        </p:nvSpPr>
        <p:spPr>
          <a:xfrm>
            <a:off x="6293493" y="4139982"/>
            <a:ext cx="2520000" cy="520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="ctr"/>
          <a:lstStyle/>
          <a:p>
            <a:pPr algn="ctr"/>
            <a:r>
              <a:rPr lang="de-AT" sz="1000" i="1" dirty="0">
                <a:solidFill>
                  <a:srgbClr val="555555"/>
                </a:solidFill>
                <a:latin typeface="+mj-lt"/>
              </a:rPr>
              <a:t>Typisch für: Sourcecode-Review, sichere Entwicklung</a:t>
            </a:r>
          </a:p>
        </p:txBody>
      </p:sp>
    </p:spTree>
    <p:extLst>
      <p:ext uri="{BB962C8B-B14F-4D97-AF65-F5344CB8AC3E}">
        <p14:creationId xmlns:p14="http://schemas.microsoft.com/office/powerpoint/2010/main" val="2938322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3" grpId="0" animBg="1"/>
      <p:bldP spid="1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 descr="Dekoratives oder unterstützendes Bild auf Folie 8, Bild 1">
            <a:extLst>
              <a:ext uri="{FF2B5EF4-FFF2-40B4-BE49-F238E27FC236}">
                <a16:creationId xmlns:a16="http://schemas.microsoft.com/office/drawing/2014/main" id="{D005A225-4C8C-6463-D485-032221A5F6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406443">
            <a:off x="4760722" y="2208024"/>
            <a:ext cx="1621119" cy="16211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6DE6461-A8DE-1271-9812-3EF434133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Wie läuft ein </a:t>
            </a:r>
            <a:r>
              <a:rPr lang="de-AT" dirty="0" err="1"/>
              <a:t>Pentest</a:t>
            </a:r>
            <a:r>
              <a:rPr lang="de-AT" dirty="0"/>
              <a:t> ab?</a:t>
            </a:r>
          </a:p>
        </p:txBody>
      </p:sp>
      <p:sp>
        <p:nvSpPr>
          <p:cNvPr id="4" name="bar">
            <a:extLst>
              <a:ext uri="{FF2B5EF4-FFF2-40B4-BE49-F238E27FC236}">
                <a16:creationId xmlns:a16="http://schemas.microsoft.com/office/drawing/2014/main" id="{A8DDBE5B-50DD-0652-7B4A-B41C6BB37C67}"/>
              </a:ext>
            </a:extLst>
          </p:cNvPr>
          <p:cNvSpPr>
            <a:spLocks noGrp="1"/>
          </p:cNvSpPr>
          <p:nvPr/>
        </p:nvSpPr>
        <p:spPr>
          <a:xfrm>
            <a:off x="1259632" y="3137474"/>
            <a:ext cx="7532518" cy="45719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5" name="card0">
            <a:extLst>
              <a:ext uri="{FF2B5EF4-FFF2-40B4-BE49-F238E27FC236}">
                <a16:creationId xmlns:a16="http://schemas.microsoft.com/office/drawing/2014/main" id="{77594572-E0C7-B902-71CD-5FE6FDBE2B34}"/>
              </a:ext>
            </a:extLst>
          </p:cNvPr>
          <p:cNvSpPr>
            <a:spLocks noGrp="1"/>
          </p:cNvSpPr>
          <p:nvPr/>
        </p:nvSpPr>
        <p:spPr>
          <a:xfrm>
            <a:off x="1259632" y="1773572"/>
            <a:ext cx="1628184" cy="1096402"/>
          </a:xfrm>
          <a:prstGeom prst="roundRect">
            <a:avLst>
              <a:gd name="adj" fmla="val 25000"/>
            </a:avLst>
          </a:prstGeom>
          <a:solidFill>
            <a:srgbClr val="2D6A8A"/>
          </a:solidFill>
          <a:ln>
            <a:noFill/>
          </a:ln>
        </p:spPr>
        <p:txBody>
          <a:bodyPr wrap="square" lIns="72000" tIns="55000" rIns="72000" bIns="55000" anchor="ctr"/>
          <a:lstStyle/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1. Scoping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Ziele, Grenzen &amp;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Rahmenbedingungen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festlegen;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„Permission </a:t>
            </a:r>
            <a:r>
              <a:rPr lang="de-AT" sz="880" dirty="0" err="1">
                <a:solidFill>
                  <a:srgbClr val="DDEEF5"/>
                </a:solidFill>
                <a:latin typeface="+mj-lt"/>
              </a:rPr>
              <a:t>to</a:t>
            </a:r>
            <a:r>
              <a:rPr lang="de-AT" sz="880" dirty="0">
                <a:solidFill>
                  <a:srgbClr val="DDEEF5"/>
                </a:solidFill>
                <a:latin typeface="+mj-lt"/>
              </a:rPr>
              <a:t> </a:t>
            </a:r>
            <a:r>
              <a:rPr lang="de-AT" sz="880" dirty="0" err="1">
                <a:solidFill>
                  <a:srgbClr val="DDEEF5"/>
                </a:solidFill>
                <a:latin typeface="+mj-lt"/>
              </a:rPr>
              <a:t>Attack</a:t>
            </a:r>
            <a:r>
              <a:rPr lang="de-AT" sz="880" dirty="0">
                <a:solidFill>
                  <a:srgbClr val="DDEEF5"/>
                </a:solidFill>
                <a:latin typeface="+mj-lt"/>
              </a:rPr>
              <a:t>“</a:t>
            </a:r>
          </a:p>
        </p:txBody>
      </p:sp>
      <p:sp>
        <p:nvSpPr>
          <p:cNvPr id="6" name="dot0">
            <a:extLst>
              <a:ext uri="{FF2B5EF4-FFF2-40B4-BE49-F238E27FC236}">
                <a16:creationId xmlns:a16="http://schemas.microsoft.com/office/drawing/2014/main" id="{39299B99-1F38-761B-9848-CB8F2F5181BE}"/>
              </a:ext>
            </a:extLst>
          </p:cNvPr>
          <p:cNvSpPr>
            <a:spLocks noGrp="1"/>
          </p:cNvSpPr>
          <p:nvPr/>
        </p:nvSpPr>
        <p:spPr>
          <a:xfrm>
            <a:off x="1986680" y="3074974"/>
            <a:ext cx="180000" cy="180000"/>
          </a:xfrm>
          <a:prstGeom prst="ellipse">
            <a:avLst/>
          </a:prstGeom>
          <a:solidFill>
            <a:srgbClr val="2D6A8A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7" name="conn0">
            <a:extLst>
              <a:ext uri="{FF2B5EF4-FFF2-40B4-BE49-F238E27FC236}">
                <a16:creationId xmlns:a16="http://schemas.microsoft.com/office/drawing/2014/main" id="{FDBA751B-019C-6BB0-4CC2-FDB75D176EB5}"/>
              </a:ext>
            </a:extLst>
          </p:cNvPr>
          <p:cNvSpPr>
            <a:spLocks noGrp="1"/>
          </p:cNvSpPr>
          <p:nvPr/>
        </p:nvSpPr>
        <p:spPr>
          <a:xfrm>
            <a:off x="2062680" y="2869974"/>
            <a:ext cx="28000" cy="2050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8" name="card1">
            <a:extLst>
              <a:ext uri="{FF2B5EF4-FFF2-40B4-BE49-F238E27FC236}">
                <a16:creationId xmlns:a16="http://schemas.microsoft.com/office/drawing/2014/main" id="{C4BE8D35-643D-0B7A-AD55-8A788F5078F5}"/>
              </a:ext>
            </a:extLst>
          </p:cNvPr>
          <p:cNvSpPr>
            <a:spLocks noGrp="1"/>
          </p:cNvSpPr>
          <p:nvPr/>
        </p:nvSpPr>
        <p:spPr>
          <a:xfrm>
            <a:off x="2435375" y="3489974"/>
            <a:ext cx="1628184" cy="1098000"/>
          </a:xfrm>
          <a:prstGeom prst="roundRect">
            <a:avLst>
              <a:gd name="adj" fmla="val 25000"/>
            </a:avLst>
          </a:prstGeom>
          <a:solidFill>
            <a:srgbClr val="3A86A0"/>
          </a:solidFill>
          <a:ln>
            <a:noFill/>
          </a:ln>
        </p:spPr>
        <p:txBody>
          <a:bodyPr wrap="square" lIns="72000" tIns="55000" rIns="72000" bIns="55000" anchor="ctr"/>
          <a:lstStyle/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2. Reconnaissance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Informationen sammeln: Domains, Dienste,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Technologien, Personen</a:t>
            </a:r>
          </a:p>
        </p:txBody>
      </p:sp>
      <p:sp>
        <p:nvSpPr>
          <p:cNvPr id="9" name="dot1">
            <a:extLst>
              <a:ext uri="{FF2B5EF4-FFF2-40B4-BE49-F238E27FC236}">
                <a16:creationId xmlns:a16="http://schemas.microsoft.com/office/drawing/2014/main" id="{21D1E3E8-DEE7-8B17-D80B-0AACB5978E3E}"/>
              </a:ext>
            </a:extLst>
          </p:cNvPr>
          <p:cNvSpPr>
            <a:spLocks noGrp="1"/>
          </p:cNvSpPr>
          <p:nvPr/>
        </p:nvSpPr>
        <p:spPr>
          <a:xfrm>
            <a:off x="3162011" y="3074974"/>
            <a:ext cx="180000" cy="180000"/>
          </a:xfrm>
          <a:prstGeom prst="ellipse">
            <a:avLst/>
          </a:prstGeom>
          <a:solidFill>
            <a:srgbClr val="3A86A0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0" name="conn1">
            <a:extLst>
              <a:ext uri="{FF2B5EF4-FFF2-40B4-BE49-F238E27FC236}">
                <a16:creationId xmlns:a16="http://schemas.microsoft.com/office/drawing/2014/main" id="{BBF2B4E3-F174-4C41-5C38-EA05B45F3BE0}"/>
              </a:ext>
            </a:extLst>
          </p:cNvPr>
          <p:cNvSpPr>
            <a:spLocks noGrp="1"/>
          </p:cNvSpPr>
          <p:nvPr/>
        </p:nvSpPr>
        <p:spPr>
          <a:xfrm>
            <a:off x="3238423" y="3254974"/>
            <a:ext cx="28000" cy="2350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1" name="card2">
            <a:extLst>
              <a:ext uri="{FF2B5EF4-FFF2-40B4-BE49-F238E27FC236}">
                <a16:creationId xmlns:a16="http://schemas.microsoft.com/office/drawing/2014/main" id="{F3A5FC96-64AB-A041-B552-4DFE1A6FC59C}"/>
              </a:ext>
            </a:extLst>
          </p:cNvPr>
          <p:cNvSpPr>
            <a:spLocks noGrp="1"/>
          </p:cNvSpPr>
          <p:nvPr/>
        </p:nvSpPr>
        <p:spPr>
          <a:xfrm>
            <a:off x="3607896" y="1773572"/>
            <a:ext cx="1628184" cy="1096402"/>
          </a:xfrm>
          <a:prstGeom prst="roundRect">
            <a:avLst>
              <a:gd name="adj" fmla="val 25000"/>
            </a:avLst>
          </a:prstGeom>
          <a:solidFill>
            <a:srgbClr val="3A9E8A"/>
          </a:solidFill>
          <a:ln>
            <a:noFill/>
          </a:ln>
        </p:spPr>
        <p:txBody>
          <a:bodyPr wrap="square" lIns="72000" tIns="55000" rIns="72000" bIns="55000" anchor="ctr"/>
          <a:lstStyle/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3. Scanning &amp;</a:t>
            </a:r>
          </a:p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Enumeration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Angriffsoberfläche analysieren</a:t>
            </a:r>
          </a:p>
        </p:txBody>
      </p:sp>
      <p:sp>
        <p:nvSpPr>
          <p:cNvPr id="12" name="dot2">
            <a:extLst>
              <a:ext uri="{FF2B5EF4-FFF2-40B4-BE49-F238E27FC236}">
                <a16:creationId xmlns:a16="http://schemas.microsoft.com/office/drawing/2014/main" id="{EA28B099-44F2-5976-4ED0-DC2C5C53A4FD}"/>
              </a:ext>
            </a:extLst>
          </p:cNvPr>
          <p:cNvSpPr>
            <a:spLocks noGrp="1"/>
          </p:cNvSpPr>
          <p:nvPr/>
        </p:nvSpPr>
        <p:spPr>
          <a:xfrm>
            <a:off x="4337342" y="3074974"/>
            <a:ext cx="180000" cy="180000"/>
          </a:xfrm>
          <a:prstGeom prst="ellipse">
            <a:avLst/>
          </a:prstGeom>
          <a:solidFill>
            <a:srgbClr val="3A9E8A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3" name="conn2">
            <a:extLst>
              <a:ext uri="{FF2B5EF4-FFF2-40B4-BE49-F238E27FC236}">
                <a16:creationId xmlns:a16="http://schemas.microsoft.com/office/drawing/2014/main" id="{A5F3894A-78EE-4A54-1654-8D76743CF43B}"/>
              </a:ext>
            </a:extLst>
          </p:cNvPr>
          <p:cNvSpPr>
            <a:spLocks noGrp="1"/>
          </p:cNvSpPr>
          <p:nvPr/>
        </p:nvSpPr>
        <p:spPr>
          <a:xfrm>
            <a:off x="4415155" y="2869974"/>
            <a:ext cx="28000" cy="2050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4" name="card3">
            <a:extLst>
              <a:ext uri="{FF2B5EF4-FFF2-40B4-BE49-F238E27FC236}">
                <a16:creationId xmlns:a16="http://schemas.microsoft.com/office/drawing/2014/main" id="{34382799-0B5D-DA31-6203-4DF7FBD18045}"/>
              </a:ext>
            </a:extLst>
          </p:cNvPr>
          <p:cNvSpPr>
            <a:spLocks noGrp="1"/>
          </p:cNvSpPr>
          <p:nvPr/>
        </p:nvSpPr>
        <p:spPr>
          <a:xfrm>
            <a:off x="4774582" y="3489974"/>
            <a:ext cx="1628184" cy="1098000"/>
          </a:xfrm>
          <a:prstGeom prst="roundRect">
            <a:avLst>
              <a:gd name="adj" fmla="val 25000"/>
            </a:avLst>
          </a:prstGeom>
          <a:solidFill>
            <a:srgbClr val="2A7A5A"/>
          </a:solidFill>
          <a:ln>
            <a:noFill/>
          </a:ln>
        </p:spPr>
        <p:txBody>
          <a:bodyPr wrap="square" lIns="72000" tIns="55000" rIns="72000" bIns="55000" anchor="ctr"/>
          <a:lstStyle/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4. Exploitation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Schwachstellen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ausnutzen - kontrolliert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&amp; dokumentiert</a:t>
            </a:r>
          </a:p>
        </p:txBody>
      </p:sp>
      <p:sp>
        <p:nvSpPr>
          <p:cNvPr id="15" name="dot3">
            <a:extLst>
              <a:ext uri="{FF2B5EF4-FFF2-40B4-BE49-F238E27FC236}">
                <a16:creationId xmlns:a16="http://schemas.microsoft.com/office/drawing/2014/main" id="{619B6E55-BF4B-8B55-0B6F-203EE9AE2874}"/>
              </a:ext>
            </a:extLst>
          </p:cNvPr>
          <p:cNvSpPr>
            <a:spLocks noGrp="1"/>
          </p:cNvSpPr>
          <p:nvPr/>
        </p:nvSpPr>
        <p:spPr>
          <a:xfrm>
            <a:off x="5512673" y="3074974"/>
            <a:ext cx="180000" cy="180000"/>
          </a:xfrm>
          <a:prstGeom prst="ellipse">
            <a:avLst/>
          </a:prstGeom>
          <a:solidFill>
            <a:srgbClr val="2A7A5A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6" name="conn3">
            <a:extLst>
              <a:ext uri="{FF2B5EF4-FFF2-40B4-BE49-F238E27FC236}">
                <a16:creationId xmlns:a16="http://schemas.microsoft.com/office/drawing/2014/main" id="{C1C8A736-3194-89FE-614B-B04F1B9CEA97}"/>
              </a:ext>
            </a:extLst>
          </p:cNvPr>
          <p:cNvSpPr>
            <a:spLocks noGrp="1"/>
          </p:cNvSpPr>
          <p:nvPr/>
        </p:nvSpPr>
        <p:spPr>
          <a:xfrm>
            <a:off x="5588673" y="3254974"/>
            <a:ext cx="28000" cy="2350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7" name="card4">
            <a:extLst>
              <a:ext uri="{FF2B5EF4-FFF2-40B4-BE49-F238E27FC236}">
                <a16:creationId xmlns:a16="http://schemas.microsoft.com/office/drawing/2014/main" id="{548DC34F-0FB9-717A-5BD8-93B4CD73300D}"/>
              </a:ext>
            </a:extLst>
          </p:cNvPr>
          <p:cNvSpPr>
            <a:spLocks noGrp="1"/>
          </p:cNvSpPr>
          <p:nvPr/>
        </p:nvSpPr>
        <p:spPr>
          <a:xfrm>
            <a:off x="5970300" y="1773572"/>
            <a:ext cx="1628184" cy="1096402"/>
          </a:xfrm>
          <a:prstGeom prst="roundRect">
            <a:avLst>
              <a:gd name="adj" fmla="val 25000"/>
            </a:avLst>
          </a:prstGeom>
          <a:solidFill>
            <a:srgbClr val="3A7AB8"/>
          </a:solidFill>
          <a:ln>
            <a:noFill/>
          </a:ln>
        </p:spPr>
        <p:txBody>
          <a:bodyPr wrap="square" lIns="72000" tIns="55000" rIns="72000" bIns="55000" anchor="ctr"/>
          <a:lstStyle/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5. Post-</a:t>
            </a:r>
          </a:p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Exploitation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Was ist nach dem Zugang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möglich?</a:t>
            </a:r>
          </a:p>
        </p:txBody>
      </p:sp>
      <p:sp>
        <p:nvSpPr>
          <p:cNvPr id="18" name="dot4">
            <a:extLst>
              <a:ext uri="{FF2B5EF4-FFF2-40B4-BE49-F238E27FC236}">
                <a16:creationId xmlns:a16="http://schemas.microsoft.com/office/drawing/2014/main" id="{0F8F071B-EDE9-5085-5AB1-75FC00E236B8}"/>
              </a:ext>
            </a:extLst>
          </p:cNvPr>
          <p:cNvSpPr>
            <a:spLocks noGrp="1"/>
          </p:cNvSpPr>
          <p:nvPr/>
        </p:nvSpPr>
        <p:spPr>
          <a:xfrm>
            <a:off x="6688004" y="3074974"/>
            <a:ext cx="180000" cy="180000"/>
          </a:xfrm>
          <a:prstGeom prst="ellipse">
            <a:avLst/>
          </a:prstGeom>
          <a:solidFill>
            <a:srgbClr val="3A7AB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19" name="conn4">
            <a:extLst>
              <a:ext uri="{FF2B5EF4-FFF2-40B4-BE49-F238E27FC236}">
                <a16:creationId xmlns:a16="http://schemas.microsoft.com/office/drawing/2014/main" id="{58CDA1CF-108F-B826-9187-61FB60731ADD}"/>
              </a:ext>
            </a:extLst>
          </p:cNvPr>
          <p:cNvSpPr>
            <a:spLocks noGrp="1"/>
          </p:cNvSpPr>
          <p:nvPr/>
        </p:nvSpPr>
        <p:spPr>
          <a:xfrm>
            <a:off x="6764004" y="2869974"/>
            <a:ext cx="28000" cy="2050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20" name="card5">
            <a:extLst>
              <a:ext uri="{FF2B5EF4-FFF2-40B4-BE49-F238E27FC236}">
                <a16:creationId xmlns:a16="http://schemas.microsoft.com/office/drawing/2014/main" id="{3A7D5D48-17BE-9BBB-4C8F-C4B17A4A3C78}"/>
              </a:ext>
            </a:extLst>
          </p:cNvPr>
          <p:cNvSpPr>
            <a:spLocks noGrp="1"/>
          </p:cNvSpPr>
          <p:nvPr/>
        </p:nvSpPr>
        <p:spPr>
          <a:xfrm>
            <a:off x="7136288" y="3489974"/>
            <a:ext cx="1628184" cy="1098000"/>
          </a:xfrm>
          <a:prstGeom prst="roundRect">
            <a:avLst>
              <a:gd name="adj" fmla="val 25000"/>
            </a:avLst>
          </a:prstGeom>
          <a:solidFill>
            <a:schemeClr val="accent1">
              <a:lumMod val="25000"/>
            </a:schemeClr>
          </a:solidFill>
          <a:ln>
            <a:noFill/>
          </a:ln>
        </p:spPr>
        <p:txBody>
          <a:bodyPr wrap="square" lIns="72000" tIns="55000" rIns="72000" bIns="55000" anchor="ctr"/>
          <a:lstStyle/>
          <a:p>
            <a:pPr algn="ctr"/>
            <a:r>
              <a:rPr lang="de-AT" sz="1200" b="1" dirty="0">
                <a:solidFill>
                  <a:srgbClr val="FFFFFF"/>
                </a:solidFill>
                <a:latin typeface="+mj-lt"/>
              </a:rPr>
              <a:t>6. Reporting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Befunde, Risikobewertung,</a:t>
            </a:r>
          </a:p>
          <a:p>
            <a:pPr algn="ctr"/>
            <a:r>
              <a:rPr lang="de-AT" sz="880" dirty="0">
                <a:solidFill>
                  <a:srgbClr val="DDEEF5"/>
                </a:solidFill>
                <a:latin typeface="+mj-lt"/>
              </a:rPr>
              <a:t>Empfehlungen - für Technik UND Management</a:t>
            </a:r>
          </a:p>
        </p:txBody>
      </p:sp>
      <p:sp>
        <p:nvSpPr>
          <p:cNvPr id="21" name="dot5">
            <a:extLst>
              <a:ext uri="{FF2B5EF4-FFF2-40B4-BE49-F238E27FC236}">
                <a16:creationId xmlns:a16="http://schemas.microsoft.com/office/drawing/2014/main" id="{7B9DA260-CEC6-21D6-6348-27ABB0183D69}"/>
              </a:ext>
            </a:extLst>
          </p:cNvPr>
          <p:cNvSpPr>
            <a:spLocks noGrp="1"/>
          </p:cNvSpPr>
          <p:nvPr/>
        </p:nvSpPr>
        <p:spPr>
          <a:xfrm>
            <a:off x="7863336" y="3074974"/>
            <a:ext cx="180000" cy="180000"/>
          </a:xfrm>
          <a:prstGeom prst="ellipse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  <p:sp>
        <p:nvSpPr>
          <p:cNvPr id="22" name="conn5">
            <a:extLst>
              <a:ext uri="{FF2B5EF4-FFF2-40B4-BE49-F238E27FC236}">
                <a16:creationId xmlns:a16="http://schemas.microsoft.com/office/drawing/2014/main" id="{F591CF41-D1BD-15AF-673E-DC3F13D449BC}"/>
              </a:ext>
            </a:extLst>
          </p:cNvPr>
          <p:cNvSpPr>
            <a:spLocks noGrp="1"/>
          </p:cNvSpPr>
          <p:nvPr/>
        </p:nvSpPr>
        <p:spPr>
          <a:xfrm>
            <a:off x="7939336" y="3254974"/>
            <a:ext cx="28000" cy="235000"/>
          </a:xfrm>
          <a:prstGeom prst="rect">
            <a:avLst/>
          </a:prstGeom>
          <a:solidFill>
            <a:srgbClr val="C8C8C8"/>
          </a:solidFill>
          <a:ln>
            <a:noFill/>
          </a:ln>
        </p:spPr>
        <p:txBody>
          <a:bodyPr wrap="square" lIns="60960" tIns="45720" rIns="60960" bIns="45720" anchor="ctr"/>
          <a:lstStyle/>
          <a:p>
            <a:endParaRPr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646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5">
            <a:extLst>
              <a:ext uri="{FF2B5EF4-FFF2-40B4-BE49-F238E27FC236}">
                <a16:creationId xmlns:a16="http://schemas.microsoft.com/office/drawing/2014/main" id="{9B762C69-4332-FCB6-4838-61DA683B5F64}"/>
              </a:ext>
            </a:extLst>
          </p:cNvPr>
          <p:cNvSpPr/>
          <p:nvPr/>
        </p:nvSpPr>
        <p:spPr>
          <a:xfrm>
            <a:off x="1187624" y="1779662"/>
            <a:ext cx="6912768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85000"/>
              </a:schemeClr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5" name="Shape 36">
            <a:extLst>
              <a:ext uri="{FF2B5EF4-FFF2-40B4-BE49-F238E27FC236}">
                <a16:creationId xmlns:a16="http://schemas.microsoft.com/office/drawing/2014/main" id="{B1DEEC59-B948-B598-3AC4-AE407F3C045E}"/>
              </a:ext>
            </a:extLst>
          </p:cNvPr>
          <p:cNvSpPr/>
          <p:nvPr/>
        </p:nvSpPr>
        <p:spPr>
          <a:xfrm>
            <a:off x="1187624" y="1779662"/>
            <a:ext cx="67056" cy="360040"/>
          </a:xfrm>
          <a:prstGeom prst="rect">
            <a:avLst/>
          </a:prstGeom>
          <a:solidFill>
            <a:srgbClr val="3A9E8A"/>
          </a:solidFill>
          <a:ln w="12700">
            <a:solidFill>
              <a:srgbClr val="3A9E8A"/>
            </a:solidFill>
            <a:prstDash val="solid"/>
          </a:ln>
        </p:spPr>
        <p:txBody>
          <a:bodyPr/>
          <a:lstStyle/>
          <a:p>
            <a:endParaRPr lang="de-AT" sz="2400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051F32-144E-F3F1-1B4B-DB23537D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Was haben Unternehmen überhaupt davon?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D13B01-AC62-4A0A-9272-E36EE04559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600" i="1" dirty="0"/>
              <a:t>  In der IT-Security ist Reagieren oft teurer als Vorbeugen</a:t>
            </a:r>
            <a:endParaRPr lang="de-AT" sz="1600" i="1" dirty="0"/>
          </a:p>
          <a:p>
            <a:endParaRPr lang="de-AT" sz="1600" dirty="0"/>
          </a:p>
          <a:p>
            <a:r>
              <a:rPr lang="de-AT" sz="1600" dirty="0"/>
              <a:t>Aufdeckung kritischer Sicherheitslücken ihrer Anwendungen, Infrastruktur, …</a:t>
            </a:r>
          </a:p>
          <a:p>
            <a:r>
              <a:rPr lang="de-AT" sz="1600" dirty="0"/>
              <a:t>Empfehlungen und konzeptionelle Änderungen</a:t>
            </a:r>
          </a:p>
          <a:p>
            <a:r>
              <a:rPr lang="de-AT" sz="1600" dirty="0"/>
              <a:t>Ableitung von sinnvollen Maßnahmen</a:t>
            </a:r>
          </a:p>
          <a:p>
            <a:r>
              <a:rPr lang="de-AT" sz="1600" dirty="0"/>
              <a:t>Freigabe vom Budget</a:t>
            </a:r>
          </a:p>
        </p:txBody>
      </p:sp>
    </p:spTree>
    <p:extLst>
      <p:ext uri="{BB962C8B-B14F-4D97-AF65-F5344CB8AC3E}">
        <p14:creationId xmlns:p14="http://schemas.microsoft.com/office/powerpoint/2010/main" val="251364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878</Words>
  <Application>Microsoft Office PowerPoint</Application>
  <PresentationFormat>Bildschirmpräsentation (16:9)</PresentationFormat>
  <Paragraphs>180</Paragraphs>
  <Slides>18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Trebuchet MS</vt:lpstr>
      <vt:lpstr>Wingdings</vt:lpstr>
      <vt:lpstr>Benutzerdefiniertes Design</vt:lpstr>
      <vt:lpstr>Viktoria Horvathova – 28.05.2026</vt:lpstr>
      <vt:lpstr>Über mich</vt:lpstr>
      <vt:lpstr>Agenda</vt:lpstr>
      <vt:lpstr>Was ist ein Penetration Test?</vt:lpstr>
      <vt:lpstr>Warum beauftragen Unternehmen Pentests?</vt:lpstr>
      <vt:lpstr>Was testen wir eigentlich?</vt:lpstr>
      <vt:lpstr>Verschiedene Ansätze</vt:lpstr>
      <vt:lpstr>Wie läuft ein Pentest ab?</vt:lpstr>
      <vt:lpstr>Was haben Unternehmen überhaupt davon?</vt:lpstr>
      <vt:lpstr>Aus der Praxis: Was finden wir fast immer?</vt:lpstr>
      <vt:lpstr>Klassische Herausforderungen im Pentesting</vt:lpstr>
      <vt:lpstr>Wie KI die  IT-Sicherheit  verändert</vt:lpstr>
      <vt:lpstr>Aktuelle Entwicklungen</vt:lpstr>
      <vt:lpstr>KI im Pentesting-Alltag</vt:lpstr>
      <vt:lpstr>Vorteile</vt:lpstr>
      <vt:lpstr>Berechtigte Bedenken</vt:lpstr>
      <vt:lpstr>Fazit</vt:lpstr>
      <vt:lpstr>Weiter mit: NIS2 ohne Overkill</vt:lpstr>
    </vt:vector>
  </TitlesOfParts>
  <Company>Wirtschaftskammer Wien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Pentesting &amp; KI</dc:title>
  <dc:creator>Viktoria Horvathova</dc:creator>
  <cp:lastModifiedBy>Viktoria Horvathova</cp:lastModifiedBy>
  <cp:revision>157</cp:revision>
  <dcterms:created xsi:type="dcterms:W3CDTF">2009-09-21T08:06:21Z</dcterms:created>
  <dcterms:modified xsi:type="dcterms:W3CDTF">2026-05-26T20:15:30Z</dcterms:modified>
</cp:coreProperties>
</file>