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74" r:id="rId2"/>
    <p:sldId id="503" r:id="rId3"/>
    <p:sldId id="2147481631" r:id="rId4"/>
    <p:sldId id="2147481632" r:id="rId5"/>
    <p:sldId id="2147481633" r:id="rId6"/>
    <p:sldId id="2147481634" r:id="rId7"/>
    <p:sldId id="482" r:id="rId8"/>
    <p:sldId id="270" r:id="rId9"/>
    <p:sldId id="271" r:id="rId10"/>
    <p:sldId id="2147481610" r:id="rId11"/>
    <p:sldId id="2147481616" r:id="rId12"/>
    <p:sldId id="2147481617" r:id="rId13"/>
    <p:sldId id="2147481618" r:id="rId14"/>
    <p:sldId id="2147481620" r:id="rId15"/>
    <p:sldId id="2147481621" r:id="rId16"/>
    <p:sldId id="2147481622" r:id="rId17"/>
    <p:sldId id="2147481623" r:id="rId18"/>
    <p:sldId id="2147481624" r:id="rId19"/>
    <p:sldId id="2147481625" r:id="rId20"/>
    <p:sldId id="2147481626" r:id="rId21"/>
    <p:sldId id="2147481627" r:id="rId22"/>
    <p:sldId id="2147481630" r:id="rId23"/>
    <p:sldId id="2147481635" r:id="rId24"/>
  </p:sldIdLst>
  <p:sldSz cx="12192000" cy="6858000"/>
  <p:notesSz cx="6858000" cy="9926638"/>
  <p:embeddedFontLst>
    <p:embeddedFont>
      <p:font typeface="AMS" panose="020B0604020202020204" pitchFamily="34" charset="0"/>
      <p:regular r:id="rId27"/>
      <p:bold r:id="rId28"/>
      <p:italic r:id="rId29"/>
      <p:boldItalic r:id="rId30"/>
    </p:embeddedFont>
    <p:embeddedFont>
      <p:font typeface="AMS Laborat" pitchFamily="50" charset="0"/>
      <p:regular r:id="rId31"/>
      <p:bold r:id="rId32"/>
      <p:italic r:id="rId33"/>
      <p:boldItalic r:id="rId34"/>
    </p:embeddedFont>
    <p:embeddedFont>
      <p:font typeface="AMS Laborat Medium" pitchFamily="50" charset="0"/>
      <p:regular r:id="rId35"/>
      <p:italic r:id="rId36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D67BDC5-92CF-4ACB-97F2-81510F462625}">
          <p14:sldIdLst>
            <p14:sldId id="274"/>
            <p14:sldId id="503"/>
            <p14:sldId id="2147481631"/>
            <p14:sldId id="2147481632"/>
            <p14:sldId id="2147481633"/>
            <p14:sldId id="2147481634"/>
            <p14:sldId id="482"/>
            <p14:sldId id="270"/>
            <p14:sldId id="271"/>
            <p14:sldId id="2147481610"/>
            <p14:sldId id="2147481616"/>
            <p14:sldId id="2147481617"/>
            <p14:sldId id="2147481618"/>
            <p14:sldId id="2147481620"/>
            <p14:sldId id="2147481621"/>
            <p14:sldId id="2147481622"/>
            <p14:sldId id="2147481623"/>
            <p14:sldId id="2147481624"/>
            <p14:sldId id="2147481625"/>
            <p14:sldId id="2147481626"/>
            <p14:sldId id="2147481627"/>
            <p14:sldId id="2147481630"/>
            <p14:sldId id="2147481635"/>
          </p14:sldIdLst>
        </p14:section>
        <p14:section name="Standardabschnitt" id="{0B4E48C6-8810-415A-8154-53CB7A506D5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7A9"/>
    <a:srgbClr val="B6D2EC"/>
    <a:srgbClr val="F1A069"/>
    <a:srgbClr val="004F9F"/>
    <a:srgbClr val="E4002D"/>
    <a:srgbClr val="800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75446" autoAdjust="0"/>
  </p:normalViewPr>
  <p:slideViewPr>
    <p:cSldViewPr snapToGrid="0">
      <p:cViewPr varScale="1">
        <p:scale>
          <a:sx n="107" d="100"/>
          <a:sy n="107" d="100"/>
        </p:scale>
        <p:origin x="59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77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7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71800" cy="498055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7762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8056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r">
              <a:defRPr sz="1200"/>
            </a:lvl1pPr>
          </a:lstStyle>
          <a:p>
            <a:fld id="{A6D3741C-AC7D-4CFA-9E47-35F198744BF8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62" tIns="46031" rIns="92062" bIns="4603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1" y="4777196"/>
            <a:ext cx="5486400" cy="3908614"/>
          </a:xfrm>
          <a:prstGeom prst="rect">
            <a:avLst/>
          </a:prstGeom>
        </p:spPr>
        <p:txBody>
          <a:bodyPr vert="horz" lIns="92062" tIns="46031" rIns="92062" bIns="46031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71800" cy="498055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4" y="9428585"/>
            <a:ext cx="2971800" cy="498055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r">
              <a:defRPr sz="1200"/>
            </a:lvl1pPr>
          </a:lstStyle>
          <a:p>
            <a:fld id="{BB5816F4-E242-4411-8EDC-7F33954757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99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" y="-3857"/>
            <a:ext cx="12198864" cy="6861861"/>
          </a:xfrm>
          <a:prstGeom prst="rect">
            <a:avLst/>
          </a:prstGeom>
        </p:spPr>
      </p:pic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864" y="6327978"/>
            <a:ext cx="8238947" cy="539750"/>
          </a:xfrm>
        </p:spPr>
        <p:txBody>
          <a:bodyPr lIns="594000"/>
          <a:lstStyle>
            <a:lvl1pPr marL="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  <a:lvl2pPr marL="4572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2pPr>
            <a:lvl3pPr marL="9144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3pPr>
            <a:lvl4pPr marL="13716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4pPr>
            <a:lvl5pPr marL="18288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5pPr>
          </a:lstStyle>
          <a:p>
            <a:pPr lvl="0"/>
            <a:r>
              <a:rPr lang="de-DE" dirty="0"/>
              <a:t>Titelfußzeile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145" y="5066270"/>
            <a:ext cx="3263790" cy="180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72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1293" y="1614792"/>
            <a:ext cx="11232380" cy="4562172"/>
          </a:xfrm>
        </p:spPr>
        <p:txBody>
          <a:bodyPr>
            <a:noAutofit/>
          </a:bodyPr>
          <a:lstStyle>
            <a:lvl1pPr>
              <a:defRPr sz="28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  <a:lvl2pPr marL="685800" indent="-228600">
              <a:buClr>
                <a:srgbClr val="004F9F"/>
              </a:buClr>
              <a:buFont typeface="Arial" panose="020B0604020202020204" pitchFamily="34" charset="0"/>
              <a:buChar char="•"/>
              <a:defRPr sz="24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2pPr>
            <a:lvl3pPr marL="1257300" indent="-342900">
              <a:buClr>
                <a:srgbClr val="004F9F"/>
              </a:buClr>
              <a:buFont typeface="AMS Laborat" pitchFamily="50" charset="0"/>
              <a:buChar char="−"/>
              <a:defRPr sz="20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3pPr>
            <a:lvl4pPr>
              <a:defRPr>
                <a:latin typeface="AMS Laborat" pitchFamily="50" charset="0"/>
                <a:ea typeface="AMS Laborat" pitchFamily="50" charset="0"/>
              </a:defRPr>
            </a:lvl4pPr>
            <a:lvl5pPr>
              <a:defRPr>
                <a:latin typeface="AMS Laborat" pitchFamily="50" charset="0"/>
                <a:ea typeface="AMS Laborat" pitchFamily="50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953927" y="6414932"/>
            <a:ext cx="799746" cy="365125"/>
          </a:xfrm>
        </p:spPr>
        <p:txBody>
          <a:bodyPr/>
          <a:lstStyle>
            <a:lvl1pPr>
              <a:defRPr sz="1200"/>
            </a:lvl1pPr>
          </a:lstStyle>
          <a:p>
            <a:fld id="{3C774924-75D7-4C14-AA28-80A89DA7EBF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21294" y="6423603"/>
            <a:ext cx="9545652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r>
              <a:rPr lang="de-DE" dirty="0"/>
              <a:t>Optionale Fußzeile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46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21293" y="1825625"/>
            <a:ext cx="5181600" cy="4351338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84524" y="1825625"/>
            <a:ext cx="5181600" cy="4351338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 dirty="0"/>
              <a:t>Optionale Fußzeile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45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 dirty="0"/>
              <a:t>Optionale Fußzeile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21293" y="66600"/>
            <a:ext cx="9545653" cy="102411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2666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 dirty="0"/>
              <a:t>Optionale Fußzeile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500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293" y="66600"/>
            <a:ext cx="9002086" cy="10241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 dirty="0"/>
              <a:t>Titelmasterformat durch Klicken bearbeiten zweizeilig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1293" y="1702340"/>
            <a:ext cx="11232380" cy="44746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53927" y="6408667"/>
            <a:ext cx="799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fld id="{3C774924-75D7-4C14-AA28-80A89DA7EBF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21293" y="6424570"/>
            <a:ext cx="9002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r>
              <a:rPr lang="de-DE" dirty="0"/>
              <a:t>Optionale Fußzeile</a:t>
            </a: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618" y="1059"/>
            <a:ext cx="2356216" cy="130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20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8" r:id="rId4"/>
    <p:sldLayoutId id="2147483659" r:id="rId5"/>
  </p:sldLayoutIdLst>
  <p:hf hdr="0" dt="0"/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buNone/>
        <a:defRPr sz="3200" b="0" kern="1200">
          <a:solidFill>
            <a:srgbClr val="004F9F"/>
          </a:solidFill>
          <a:latin typeface="AMS Laborat Medium" pitchFamily="50" charset="0"/>
          <a:ea typeface="AMS Laborat Medium" pitchFamily="50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004F9F"/>
        </a:buClr>
        <a:buFont typeface="AMS Laborat" pitchFamily="50" charset="0"/>
        <a:buChar char="▸"/>
        <a:defRPr sz="28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4F9F"/>
        </a:buClr>
        <a:buFont typeface="Arial" panose="020B0604020202020204" pitchFamily="34" charset="0"/>
        <a:buChar char="•"/>
        <a:defRPr sz="24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4F9F"/>
        </a:buClr>
        <a:buFont typeface="AMS Laborat" pitchFamily="50" charset="0"/>
        <a:buChar char="−"/>
        <a:defRPr sz="20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MS Laborat" pitchFamily="50" charset="0"/>
        <a:buChar char="▸"/>
        <a:defRPr sz="2000" kern="1200">
          <a:solidFill>
            <a:schemeClr val="tx1">
              <a:lumMod val="75000"/>
              <a:lumOff val="25000"/>
            </a:schemeClr>
          </a:solidFill>
          <a:latin typeface="AMS Laborat" pitchFamily="50" charset="0"/>
          <a:ea typeface="AMS Laborat" pitchFamily="50" charset="0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MS Laborat" pitchFamily="50" charset="0"/>
        <a:buChar char="▸"/>
        <a:defRPr sz="2000" kern="1200">
          <a:solidFill>
            <a:schemeClr val="tx1">
              <a:lumMod val="75000"/>
              <a:lumOff val="25000"/>
            </a:schemeClr>
          </a:solidFill>
          <a:latin typeface="AMS Laborat" pitchFamily="50" charset="0"/>
          <a:ea typeface="AMS Laborat" pitchFamily="50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917643"/>
              </p:ext>
            </p:extLst>
          </p:nvPr>
        </p:nvGraphicFramePr>
        <p:xfrm>
          <a:off x="1" y="1673010"/>
          <a:ext cx="7142626" cy="369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676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6595670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55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Service für Unternehmen- Förderungen 2026</a:t>
                      </a:r>
                      <a:endParaRPr lang="de-DE" sz="55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21.05.2026 / Christian Huang</a:t>
                      </a:r>
                      <a:endParaRPr lang="de-DE" sz="2800" dirty="0">
                        <a:solidFill>
                          <a:schemeClr val="bg1"/>
                        </a:solidFill>
                        <a:latin typeface="AMS Laborat" pitchFamily="50" charset="0"/>
                        <a:ea typeface="AMS Laborat" pitchFamily="50" charset="0"/>
                      </a:endParaRP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5967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CD224A-72FD-AF90-5299-8391236B2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0545" y="1406906"/>
            <a:ext cx="7737475" cy="489108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de-DE" sz="1600" b="1" dirty="0">
                <a:solidFill>
                  <a:srgbClr val="000099"/>
                </a:solidFill>
              </a:rPr>
              <a:t>nicht</a:t>
            </a:r>
            <a:r>
              <a:rPr lang="de-DE" sz="1600" dirty="0">
                <a:solidFill>
                  <a:srgbClr val="000099"/>
                </a:solidFill>
              </a:rPr>
              <a:t> förderbare Kurse:</a:t>
            </a:r>
          </a:p>
          <a:p>
            <a:pPr marL="0" indent="0">
              <a:buNone/>
              <a:defRPr/>
            </a:pPr>
            <a:endParaRPr lang="de-DE" sz="800" dirty="0">
              <a:solidFill>
                <a:srgbClr val="000099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AT" sz="1400" dirty="0">
                <a:solidFill>
                  <a:srgbClr val="000099"/>
                </a:solidFill>
              </a:rPr>
              <a:t>Ordentliche Studien und </a:t>
            </a:r>
            <a:r>
              <a:rPr lang="de-AT" sz="1400" dirty="0" err="1">
                <a:solidFill>
                  <a:srgbClr val="000099"/>
                </a:solidFill>
              </a:rPr>
              <a:t>postgraduate</a:t>
            </a:r>
            <a:r>
              <a:rPr lang="de-AT" sz="1400" dirty="0">
                <a:solidFill>
                  <a:srgbClr val="000099"/>
                </a:solidFill>
              </a:rPr>
              <a:t> Studien an Universitäten einschließlich Privatuniversitäten, Fachhochschulen und Pädagogischen Hochschulen sowie an sonstigen von diesen Einrichtungen angebotene Aus- und Weiterbildungsmaßnahmen, die länger als 6 Monate bis zum Abschluss dauern oder sich an Führungskräfte richten.</a:t>
            </a:r>
            <a:endParaRPr lang="de-DE" sz="1400" dirty="0">
              <a:solidFill>
                <a:srgbClr val="000099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AT" sz="1400" dirty="0">
                <a:solidFill>
                  <a:srgbClr val="000099"/>
                </a:solidFill>
              </a:rPr>
              <a:t>Meetings, Tagungen, Konferenzen, Kongressen und Symposien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AT" sz="1400" dirty="0">
                <a:solidFill>
                  <a:srgbClr val="000099"/>
                </a:solidFill>
              </a:rPr>
              <a:t>reine Produktschulungen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AT" sz="1400" dirty="0">
                <a:solidFill>
                  <a:srgbClr val="000099"/>
                </a:solidFill>
              </a:rPr>
              <a:t>Anlernqualifikationen und Standardausbildungsprogrammen im Sinne einer verbindlichen Grundausbildung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AT" sz="1400" dirty="0">
                <a:solidFill>
                  <a:srgbClr val="000099"/>
                </a:solidFill>
              </a:rPr>
              <a:t>Qualifizierungen von betriebsspezifischen Schulungseinrichtungen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AT" sz="1400" dirty="0">
                <a:solidFill>
                  <a:srgbClr val="000099"/>
                </a:solidFill>
              </a:rPr>
              <a:t>Qualifizierungen, die im Ausland stattfinden (keine Vor-Ort-Prüfung möglich)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AT" sz="1400" dirty="0">
                <a:solidFill>
                  <a:srgbClr val="000099"/>
                </a:solidFill>
              </a:rPr>
              <a:t>Individualcoaching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AT" sz="1400" dirty="0">
                <a:solidFill>
                  <a:srgbClr val="000099"/>
                </a:solidFill>
              </a:rPr>
              <a:t>Ausbildungen, die in keinem Zusammenhang mit dem aktuellen oder zukünftigen Arbeitsplatz stehen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AT" sz="1400" dirty="0">
                <a:solidFill>
                  <a:srgbClr val="000099"/>
                </a:solidFill>
              </a:rPr>
              <a:t>Kurse mit Sport- und Freizeitcharakter (</a:t>
            </a:r>
            <a:r>
              <a:rPr lang="de-AT" sz="1400" dirty="0" err="1">
                <a:solidFill>
                  <a:srgbClr val="000099"/>
                </a:solidFill>
              </a:rPr>
              <a:t>z.B</a:t>
            </a:r>
            <a:r>
              <a:rPr lang="de-AT" sz="1400" dirty="0">
                <a:solidFill>
                  <a:srgbClr val="000099"/>
                </a:solidFill>
              </a:rPr>
              <a:t> Yoga, Pilates,…)</a:t>
            </a:r>
          </a:p>
        </p:txBody>
      </p:sp>
      <p:sp>
        <p:nvSpPr>
          <p:cNvPr id="14340" name="Foliennummernplatzhalter 3">
            <a:extLst>
              <a:ext uri="{FF2B5EF4-FFF2-40B4-BE49-F238E27FC236}">
                <a16:creationId xmlns:a16="http://schemas.microsoft.com/office/drawing/2014/main" id="{8E831334-7CCD-7014-D5D0-3AB32D001F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10</a:t>
            </a:fld>
            <a:endParaRPr lang="de-AT" altLang="de-DE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22662C75-23C9-E7FA-EA9E-B0D4BF086BC1}"/>
              </a:ext>
            </a:extLst>
          </p:cNvPr>
          <p:cNvSpPr txBox="1">
            <a:spLocks noChangeArrowheads="1"/>
          </p:cNvSpPr>
          <p:nvPr/>
        </p:nvSpPr>
        <p:spPr>
          <a:xfrm>
            <a:off x="1616785" y="273071"/>
            <a:ext cx="7715250" cy="3603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  <a:cs typeface="+mj-cs"/>
              </a:defRPr>
            </a:lvl1pPr>
          </a:lstStyle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Qualifizierungsförderung für Beschäftigte (QBN)</a:t>
            </a:r>
            <a:endParaRPr lang="de-AT" altLang="de-DE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5D7C2-2BF3-09D5-EB1D-B5A3DA240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BE6F410B-5447-C371-EAE8-AFD6D0082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826507"/>
              </p:ext>
            </p:extLst>
          </p:nvPr>
        </p:nvGraphicFramePr>
        <p:xfrm>
          <a:off x="0" y="1673010"/>
          <a:ext cx="8195095" cy="199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264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7422567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86264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28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EB (Eingliederungsbeihilfe)</a:t>
                      </a: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Für Neueinstellungen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877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8898B-325E-95DC-32BB-A128BB45E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B4106802-4DC9-DA28-A4A5-E6F51A700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6785" y="273071"/>
            <a:ext cx="7715250" cy="360329"/>
          </a:xfrm>
        </p:spPr>
        <p:txBody>
          <a:bodyPr/>
          <a:lstStyle/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Eingliederungsbeihilfe (EB)</a:t>
            </a:r>
            <a:endParaRPr lang="de-AT" altLang="de-DE" sz="1800" dirty="0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9C389336-8DD1-3EBC-F67F-305A8D679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85" y="1357939"/>
            <a:ext cx="7737475" cy="46963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Förderung können </a:t>
            </a:r>
            <a:r>
              <a:rPr lang="de-DE" altLang="de-DE" sz="1600" dirty="0">
                <a:solidFill>
                  <a:srgbClr val="FF0000"/>
                </a:solidFill>
                <a:cs typeface="Arial" charset="0"/>
              </a:rPr>
              <a:t>alle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</a:t>
            </a:r>
            <a:r>
              <a:rPr lang="de-DE" altLang="de-DE" sz="1600" dirty="0" err="1">
                <a:solidFill>
                  <a:srgbClr val="000099"/>
                </a:solidFill>
                <a:cs typeface="Arial" charset="0"/>
              </a:rPr>
              <a:t>Arbeitgeber_innen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erhalten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200" dirty="0">
                <a:solidFill>
                  <a:srgbClr val="FF0000"/>
                </a:solidFill>
                <a:cs typeface="Arial" charset="0"/>
              </a:rPr>
              <a:t>ausgenommen</a:t>
            </a:r>
            <a:r>
              <a:rPr lang="de-DE" altLang="de-DE" sz="1200" dirty="0">
                <a:solidFill>
                  <a:srgbClr val="000099"/>
                </a:solidFill>
                <a:cs typeface="Arial" charset="0"/>
              </a:rPr>
              <a:t>: </a:t>
            </a:r>
            <a:br>
              <a:rPr lang="de-DE" altLang="de-DE" sz="1200" dirty="0">
                <a:solidFill>
                  <a:srgbClr val="000099"/>
                </a:solidFill>
                <a:cs typeface="Arial" charset="0"/>
              </a:rPr>
            </a:br>
            <a:r>
              <a:rPr lang="de-DE" altLang="de-DE" sz="1200" dirty="0">
                <a:solidFill>
                  <a:srgbClr val="000099"/>
                </a:solidFill>
                <a:cs typeface="Arial" charset="0"/>
              </a:rPr>
              <a:t>Bund, Länder, Gemeinden und Gemeindeverbände sonstige juristische Personen öffentlichen Rechts</a:t>
            </a:r>
          </a:p>
          <a:p>
            <a:pPr marL="0" indent="0">
              <a:buNone/>
              <a:defRPr/>
            </a:pPr>
            <a:r>
              <a:rPr lang="de-DE" altLang="de-DE" sz="1600" u="sng" dirty="0">
                <a:solidFill>
                  <a:srgbClr val="FF0000"/>
                </a:solidFill>
                <a:cs typeface="Arial" charset="0"/>
              </a:rPr>
              <a:t>Förderbarer Personenkreis:</a:t>
            </a:r>
          </a:p>
          <a:p>
            <a:pPr marL="0" indent="0">
              <a:buNone/>
              <a:defRPr/>
            </a:pPr>
            <a:endParaRPr lang="de-DE" altLang="de-DE" sz="800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altLang="de-DE" sz="1600" b="1" dirty="0">
                <a:solidFill>
                  <a:srgbClr val="000099"/>
                </a:solidFill>
                <a:cs typeface="Arial" charset="0"/>
              </a:rPr>
              <a:t>arbeitslos vorgemerkte Personen ab 50 Jahren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altLang="de-DE" sz="1600" b="1" dirty="0">
                <a:solidFill>
                  <a:srgbClr val="000099"/>
                </a:solidFill>
                <a:cs typeface="Arial" charset="0"/>
              </a:rPr>
              <a:t>Personen die länger als 365 Tage arbeitslos vorgemerkt sind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altLang="de-DE" sz="1600" b="1" dirty="0">
                <a:solidFill>
                  <a:srgbClr val="000099"/>
                </a:solidFill>
                <a:cs typeface="Arial" charset="0"/>
              </a:rPr>
              <a:t>arbeitslos vorgemerkte Personen mit Behinderung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altLang="de-DE" sz="1600" b="1" dirty="0">
                <a:solidFill>
                  <a:srgbClr val="000099"/>
                </a:solidFill>
                <a:cs typeface="Arial" charset="0"/>
              </a:rPr>
              <a:t>akut von Langzeitarbeitslosigkeit bedrohte Personen, die arbeitslos vorgemerkt sind</a:t>
            </a:r>
            <a:br>
              <a:rPr lang="de-AT" altLang="de-DE" sz="1600" dirty="0">
                <a:solidFill>
                  <a:srgbClr val="000099"/>
                </a:solidFill>
                <a:cs typeface="Arial" charset="0"/>
              </a:rPr>
            </a:b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buNone/>
              <a:defRPr/>
            </a:pPr>
            <a:r>
              <a:rPr lang="de-DE" altLang="de-DE" sz="1200" b="1" dirty="0">
                <a:solidFill>
                  <a:srgbClr val="000099"/>
                </a:solidFill>
              </a:rPr>
              <a:t>Nicht förderbar sind: </a:t>
            </a:r>
            <a:r>
              <a:rPr lang="de-AT" sz="1200" dirty="0">
                <a:solidFill>
                  <a:srgbClr val="000099"/>
                </a:solidFill>
                <a:cs typeface="Arial" charset="0"/>
              </a:rPr>
              <a:t>Personen, die dem geschäftsführenden Organ </a:t>
            </a:r>
            <a:r>
              <a:rPr lang="de-AT" sz="1200" dirty="0" err="1">
                <a:solidFill>
                  <a:srgbClr val="000099"/>
                </a:solidFill>
                <a:cs typeface="Arial" charset="0"/>
              </a:rPr>
              <a:t>des_der</a:t>
            </a:r>
            <a:r>
              <a:rPr lang="de-AT" sz="1200" dirty="0">
                <a:solidFill>
                  <a:srgbClr val="000099"/>
                </a:solidFill>
                <a:cs typeface="Arial" charset="0"/>
              </a:rPr>
              <a:t> </a:t>
            </a:r>
            <a:r>
              <a:rPr lang="de-AT" sz="1200" dirty="0" err="1">
                <a:solidFill>
                  <a:srgbClr val="000099"/>
                </a:solidFill>
                <a:cs typeface="Arial" charset="0"/>
              </a:rPr>
              <a:t>Förderungswerber_in</a:t>
            </a:r>
            <a:r>
              <a:rPr lang="de-AT" sz="1200" dirty="0">
                <a:solidFill>
                  <a:srgbClr val="000099"/>
                </a:solidFill>
                <a:cs typeface="Arial" charset="0"/>
              </a:rPr>
              <a:t> angehören - dazu zählen auch alle organschaftlichen </a:t>
            </a:r>
            <a:r>
              <a:rPr lang="de-AT" sz="1200" dirty="0" err="1">
                <a:solidFill>
                  <a:srgbClr val="000099"/>
                </a:solidFill>
                <a:cs typeface="Arial" charset="0"/>
              </a:rPr>
              <a:t>Vertreter_innen</a:t>
            </a:r>
            <a:r>
              <a:rPr lang="de-AT" sz="1200" dirty="0">
                <a:solidFill>
                  <a:srgbClr val="000099"/>
                </a:solidFill>
                <a:cs typeface="Arial" charset="0"/>
              </a:rPr>
              <a:t> eines Vereins.</a:t>
            </a:r>
            <a:endParaRPr lang="de-AT" altLang="de-DE" sz="12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buNone/>
              <a:defRPr/>
            </a:pPr>
            <a:endParaRPr lang="de-DE" altLang="de-DE" sz="1800" dirty="0">
              <a:latin typeface="Arial" charset="0"/>
              <a:cs typeface="Arial" charset="0"/>
            </a:endParaRP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768C30DA-4FAF-CBE5-0AEB-19D171841A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12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152878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D2FAC-CE1E-41EE-1984-F24C8FFFC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F64EEB47-A4A5-89DC-4284-C477BCA85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329" y="1412876"/>
            <a:ext cx="7961515" cy="50355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de-DE" sz="1600" b="1" dirty="0">
                <a:solidFill>
                  <a:srgbClr val="FF0000"/>
                </a:solidFill>
              </a:rPr>
              <a:t>Höhe und Dauer der Förderung:</a:t>
            </a:r>
            <a:br>
              <a:rPr lang="de-DE" sz="1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de-DE" sz="1600" dirty="0">
                <a:solidFill>
                  <a:srgbClr val="000099"/>
                </a:solidFill>
              </a:rPr>
              <a:t>Unterschiedliche Fördersätze je nach Zielgruppe. Förderdauer zwischen 5 bis 9 Monaten, Förderhöhe zwischen € 12.000,- bis € 33.750,- möglich (Deckelung bei 65% der Beitragsgrundlage).</a:t>
            </a:r>
          </a:p>
          <a:p>
            <a:pPr marL="0" indent="0">
              <a:buNone/>
              <a:defRPr/>
            </a:pPr>
            <a:endParaRPr lang="de-DE" sz="16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sz="1600" b="1" dirty="0">
                <a:solidFill>
                  <a:srgbClr val="FF0000"/>
                </a:solidFill>
              </a:rPr>
              <a:t>Voraussetzungen:</a:t>
            </a:r>
            <a:br>
              <a:rPr lang="de-DE" sz="1600" dirty="0"/>
            </a:br>
            <a:r>
              <a:rPr lang="de-DE" sz="1600" dirty="0">
                <a:solidFill>
                  <a:srgbClr val="000099"/>
                </a:solidFill>
              </a:rPr>
              <a:t>Vollversicherte Beschäftigung mit mind. 50% der kollektivvertraglichen Arbeitszeit</a:t>
            </a:r>
            <a:br>
              <a:rPr lang="de-DE" sz="1600" dirty="0">
                <a:solidFill>
                  <a:srgbClr val="000099"/>
                </a:solidFill>
              </a:rPr>
            </a:br>
            <a:endParaRPr lang="de-DE" sz="1600" dirty="0">
              <a:solidFill>
                <a:srgbClr val="000099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sz="1600" b="1" dirty="0">
                <a:solidFill>
                  <a:srgbClr val="FF0000"/>
                </a:solidFill>
              </a:rPr>
              <a:t>Auszahlung: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sz="1600" dirty="0">
                <a:solidFill>
                  <a:srgbClr val="000099"/>
                </a:solidFill>
              </a:rPr>
              <a:t>Monatlich auf das hinterlegte Firmenkonto, letzte Teilzahlung erfolgt etwas später im Rahmen der Endabrechnung.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sz="1600" dirty="0">
              <a:solidFill>
                <a:srgbClr val="000099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sz="1600" b="1" dirty="0">
                <a:solidFill>
                  <a:srgbClr val="FF0000"/>
                </a:solidFill>
              </a:rPr>
              <a:t>Wichtig: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sz="1600" b="1" dirty="0">
                <a:solidFill>
                  <a:srgbClr val="000099"/>
                </a:solidFill>
              </a:rPr>
              <a:t>Stundenreduktionen und vorzeitige Beendigung der Beschäftigung müssen gemeldet werden, da andernfalls bereits ausbezahlte Beträge zurückgefordert werden müssen.</a:t>
            </a:r>
            <a:br>
              <a:rPr lang="de-DE" sz="1600" dirty="0">
                <a:solidFill>
                  <a:srgbClr val="000099"/>
                </a:solidFill>
              </a:rPr>
            </a:br>
            <a:r>
              <a:rPr lang="de-DE" altLang="de-DE" sz="1400" dirty="0">
                <a:solidFill>
                  <a:srgbClr val="000099"/>
                </a:solidFill>
                <a:latin typeface="+mn-lt"/>
                <a:cs typeface="Arial" charset="0"/>
              </a:rPr>
              <a:t>              </a:t>
            </a:r>
            <a:br>
              <a:rPr lang="de-AT" altLang="de-DE" sz="1200" dirty="0">
                <a:latin typeface="Arial" charset="0"/>
                <a:cs typeface="Arial" charset="0"/>
              </a:rPr>
            </a:br>
            <a:endParaRPr lang="de-DE" altLang="de-DE" sz="1200" dirty="0"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de-DE" altLang="de-DE" sz="1800" dirty="0">
              <a:latin typeface="Arial" charset="0"/>
              <a:cs typeface="Arial" charset="0"/>
            </a:endParaRPr>
          </a:p>
        </p:txBody>
      </p:sp>
      <p:sp>
        <p:nvSpPr>
          <p:cNvPr id="13316" name="Foliennummernplatzhalter 3">
            <a:extLst>
              <a:ext uri="{FF2B5EF4-FFF2-40B4-BE49-F238E27FC236}">
                <a16:creationId xmlns:a16="http://schemas.microsoft.com/office/drawing/2014/main" id="{2B47E743-FE69-20D6-BAB7-6861389561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13</a:t>
            </a:fld>
            <a:endParaRPr lang="de-AT" altLang="de-DE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186615CC-C2CA-D373-5CF3-A415255CDDDC}"/>
              </a:ext>
            </a:extLst>
          </p:cNvPr>
          <p:cNvSpPr txBox="1">
            <a:spLocks noChangeArrowheads="1"/>
          </p:cNvSpPr>
          <p:nvPr/>
        </p:nvSpPr>
        <p:spPr>
          <a:xfrm>
            <a:off x="1616785" y="273071"/>
            <a:ext cx="7715250" cy="3603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  <a:cs typeface="+mj-cs"/>
              </a:defRPr>
            </a:lvl1pPr>
          </a:lstStyle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Eingliederungsbeihilfe (EB)</a:t>
            </a:r>
            <a:endParaRPr lang="de-AT" altLang="de-DE" sz="1800" dirty="0"/>
          </a:p>
        </p:txBody>
      </p:sp>
    </p:spTree>
    <p:extLst>
      <p:ext uri="{BB962C8B-B14F-4D97-AF65-F5344CB8AC3E}">
        <p14:creationId xmlns:p14="http://schemas.microsoft.com/office/powerpoint/2010/main" val="1987966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7ADDE-ACBD-AC19-F944-E1D42A122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7D29A190-5783-4799-290C-B8F89586DF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72585"/>
              </p:ext>
            </p:extLst>
          </p:nvPr>
        </p:nvGraphicFramePr>
        <p:xfrm>
          <a:off x="0" y="1673010"/>
          <a:ext cx="8195095" cy="199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264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7422567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86264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28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LST (Lehrstellenförderung)</a:t>
                      </a: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Für Neueinstellungen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217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279B9-5525-5891-9D07-5726682F8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67219C12-EEBF-E54E-EB2A-87D9973BA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6785" y="273071"/>
            <a:ext cx="7715250" cy="360329"/>
          </a:xfrm>
        </p:spPr>
        <p:txBody>
          <a:bodyPr/>
          <a:lstStyle/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Lehrstellenförderung (LST)</a:t>
            </a:r>
            <a:endParaRPr lang="de-AT" altLang="de-DE" sz="1800" dirty="0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E6C46AEB-E1FF-A652-0B5A-F8105135C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85" y="1357939"/>
            <a:ext cx="7737475" cy="46963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de-AT" sz="1600" dirty="0"/>
              <a:t>Diese Förderung können Unternehmen und Ausbildungseinrichtungen, die nach dem Berufsausbildungsgesetz (BAG) bzw. dem Land- und forstwirtschaftlichen Berufsausbildungsgesetz (LFBAG) berechtigt sind, Lehrlinge bzw. </a:t>
            </a:r>
            <a:r>
              <a:rPr lang="de-AT" sz="1600" dirty="0" err="1"/>
              <a:t>Teilnehmer_innen</a:t>
            </a:r>
            <a:r>
              <a:rPr lang="de-AT" sz="1600" dirty="0"/>
              <a:t> an einer Lehrausbildung mit verlängerter Lehrzeit oder Teilqualifikation auszubilden, erhalten.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200" dirty="0">
                <a:solidFill>
                  <a:srgbClr val="FF0000"/>
                </a:solidFill>
                <a:cs typeface="Arial" charset="0"/>
              </a:rPr>
              <a:t>ausgenommen</a:t>
            </a:r>
            <a:r>
              <a:rPr lang="de-DE" altLang="de-DE" sz="1200" dirty="0">
                <a:solidFill>
                  <a:srgbClr val="000099"/>
                </a:solidFill>
                <a:cs typeface="Arial" charset="0"/>
              </a:rPr>
              <a:t>: </a:t>
            </a:r>
            <a:br>
              <a:rPr lang="de-DE" altLang="de-DE" sz="1200" dirty="0">
                <a:solidFill>
                  <a:srgbClr val="000099"/>
                </a:solidFill>
                <a:cs typeface="Arial" charset="0"/>
              </a:rPr>
            </a:br>
            <a:r>
              <a:rPr lang="de-AT" sz="1200" dirty="0"/>
              <a:t>Bund, politische Parteien sowie Anstalten im Sinne des § 29 BAG. 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AT" sz="12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b="1" dirty="0">
                <a:solidFill>
                  <a:srgbClr val="FF0000"/>
                </a:solidFill>
                <a:cs typeface="Arial" charset="0"/>
              </a:rPr>
              <a:t>Höhe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AT" sz="1600" dirty="0"/>
              <a:t>Die Förderung wird als monatlicher Zuschuss zu den Kosten der Lehrausbildung bzw. der Lehrausbildung mit verlängerter Lehrzeit oder Teilqualifikation (Lehrlingseinkommen, Personal- und Sachaufwand) in pauschalierter Form gewährt. Die erste Auszahlung der Beihilfe erfolgt frühestens 4 Monate nach Beginn des Lehrverhältnisses. Danach erfolgt die Auszahlung regelmäßig monatlich im Nachhinein.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AT" sz="16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AT" sz="1600" dirty="0"/>
              <a:t>Monatlich werden € 400,- ausbezahlt. Für Personen über 18 Jahren, wenn </a:t>
            </a:r>
            <a:r>
              <a:rPr lang="de-AT" sz="1600" dirty="0" err="1"/>
              <a:t>Hilfsarbeiter_innenlohn</a:t>
            </a:r>
            <a:r>
              <a:rPr lang="de-AT" sz="1600" dirty="0"/>
              <a:t> bezahlt wird, € 900,-.</a:t>
            </a: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C86F8810-358D-5146-061A-A7D62AA26E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15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746392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84569-3299-7F02-4F59-7E4128335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3972B93C-89C2-3465-E1AF-33CD9E18E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329" y="1412876"/>
            <a:ext cx="7961515" cy="50355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de-DE" altLang="de-DE" sz="1600" u="sng" dirty="0">
                <a:solidFill>
                  <a:srgbClr val="FF0000"/>
                </a:solidFill>
                <a:cs typeface="Arial" charset="0"/>
              </a:rPr>
              <a:t>Förderbarer Personenkreis:</a:t>
            </a:r>
          </a:p>
          <a:p>
            <a:pPr marL="0" indent="0">
              <a:buNone/>
              <a:defRPr/>
            </a:pPr>
            <a:endParaRPr lang="de-DE" altLang="de-DE" sz="800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dirty="0"/>
              <a:t>Junge und erwachsene Frauen in Lehrberufen mit geringem Frauenanteil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dirty="0"/>
              <a:t>Junge und erwachsene Frauen in zukunftsträchtigen handwerks- und techniknahen Lehrberufen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dirty="0"/>
              <a:t>Lehrstellensuchende, die am Arbeitsmarkt benachteiligt sind: das sind z.B. Personen mit sonderpädagogischem Förderungsbedarf, Personen, die einen negativen Pflichtschulabschluss haben, Personen mit einer anrechenbaren Vorlehre von über 3 Monaten oder Personen mit physischer, psychischer oder geistiger Einschränkung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dirty="0" err="1"/>
              <a:t>Teilnehmer_innen</a:t>
            </a:r>
            <a:r>
              <a:rPr lang="de-AT" sz="1600" dirty="0"/>
              <a:t> an einer Lehrausbildung mit verlängerter Lehrzeit oder Teilqualifikation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dirty="0"/>
              <a:t>Erwachsene (älter als 18 Jahre), deren Beschäftigungsproblem aufgrund von Qualifikationsmängeln durch eine Lehrausbildung gelöst werden kann oder </a:t>
            </a:r>
            <a:r>
              <a:rPr lang="de-AT" sz="1600" dirty="0" err="1"/>
              <a:t>Schulabbrecher_innen</a:t>
            </a:r>
            <a:r>
              <a:rPr lang="de-AT" sz="1600" dirty="0"/>
              <a:t>. </a:t>
            </a:r>
            <a:br>
              <a:rPr lang="de-AT" altLang="de-DE" sz="1200" dirty="0">
                <a:latin typeface="Arial" charset="0"/>
                <a:cs typeface="Arial" charset="0"/>
              </a:rPr>
            </a:br>
            <a:endParaRPr lang="de-DE" altLang="de-DE" sz="1200" dirty="0"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de-DE" altLang="de-DE" sz="1800" dirty="0">
              <a:latin typeface="Arial" charset="0"/>
              <a:cs typeface="Arial" charset="0"/>
            </a:endParaRPr>
          </a:p>
        </p:txBody>
      </p:sp>
      <p:sp>
        <p:nvSpPr>
          <p:cNvPr id="13316" name="Foliennummernplatzhalter 3">
            <a:extLst>
              <a:ext uri="{FF2B5EF4-FFF2-40B4-BE49-F238E27FC236}">
                <a16:creationId xmlns:a16="http://schemas.microsoft.com/office/drawing/2014/main" id="{8799E853-6D80-5676-A2E8-1D403A9C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16</a:t>
            </a:fld>
            <a:endParaRPr lang="de-AT" altLang="de-DE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919B349C-6DB6-B824-EF83-181CD566732F}"/>
              </a:ext>
            </a:extLst>
          </p:cNvPr>
          <p:cNvSpPr txBox="1">
            <a:spLocks noChangeArrowheads="1"/>
          </p:cNvSpPr>
          <p:nvPr/>
        </p:nvSpPr>
        <p:spPr>
          <a:xfrm>
            <a:off x="1616785" y="273071"/>
            <a:ext cx="7715250" cy="3603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  <a:cs typeface="+mj-cs"/>
              </a:defRPr>
            </a:lvl1pPr>
          </a:lstStyle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Lehrstellenförderung (LST)</a:t>
            </a:r>
            <a:endParaRPr lang="de-AT" altLang="de-DE" sz="1800" dirty="0"/>
          </a:p>
        </p:txBody>
      </p:sp>
    </p:spTree>
    <p:extLst>
      <p:ext uri="{BB962C8B-B14F-4D97-AF65-F5344CB8AC3E}">
        <p14:creationId xmlns:p14="http://schemas.microsoft.com/office/powerpoint/2010/main" val="3208479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F0997-B961-6354-1A5A-D46CD4730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6674C139-8D9B-726A-F867-C49098D1F9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478541"/>
              </p:ext>
            </p:extLst>
          </p:nvPr>
        </p:nvGraphicFramePr>
        <p:xfrm>
          <a:off x="0" y="1673010"/>
          <a:ext cx="8195095" cy="199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264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7422567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86264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28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EPU: Förderung der ersten Arbeitskraft</a:t>
                      </a: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Für Neueinstellungen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077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CB3C8-7482-D727-839F-D30EF1F8F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D3BC55A4-F779-3525-0203-C978B36887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6785" y="273071"/>
            <a:ext cx="7715250" cy="360329"/>
          </a:xfrm>
        </p:spPr>
        <p:txBody>
          <a:bodyPr/>
          <a:lstStyle/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EPU</a:t>
            </a:r>
            <a:endParaRPr lang="de-AT" altLang="de-DE" sz="1800" dirty="0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D5882F8E-C9D0-1A5F-EEC9-9E87D63A0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85" y="1357939"/>
            <a:ext cx="7737475" cy="46963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Förderung gebührt für die erste Person, die im Unternehmen angestellt wird.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200" dirty="0">
                <a:solidFill>
                  <a:srgbClr val="FF0000"/>
                </a:solidFill>
                <a:cs typeface="Arial" charset="0"/>
              </a:rPr>
              <a:t>ausgenommene Personen:</a:t>
            </a:r>
            <a:br>
              <a:rPr lang="de-DE" altLang="de-DE" sz="1200" dirty="0">
                <a:solidFill>
                  <a:srgbClr val="000099"/>
                </a:solidFill>
                <a:cs typeface="Arial" charset="0"/>
              </a:rPr>
            </a:br>
            <a:r>
              <a:rPr lang="de-DE" altLang="de-DE" sz="1200" dirty="0">
                <a:solidFill>
                  <a:srgbClr val="000099"/>
                </a:solidFill>
                <a:cs typeface="Arial" charset="0"/>
              </a:rPr>
              <a:t>E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hepartner_in</a:t>
            </a:r>
            <a:r>
              <a:rPr lang="de-AT" altLang="de-DE" sz="1200" dirty="0">
                <a:solidFill>
                  <a:srgbClr val="000099"/>
                </a:solidFill>
                <a:cs typeface="Arial" charset="0"/>
              </a:rPr>
              <a:t>, 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Lebensgefährt_in</a:t>
            </a:r>
            <a:r>
              <a:rPr lang="de-AT" altLang="de-DE" sz="1200" dirty="0">
                <a:solidFill>
                  <a:srgbClr val="000099"/>
                </a:solidFill>
                <a:cs typeface="Arial" charset="0"/>
              </a:rPr>
              <a:t>, 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eingetragene_r</a:t>
            </a:r>
            <a:r>
              <a:rPr lang="de-AT" altLang="de-DE" sz="1200" dirty="0">
                <a:solidFill>
                  <a:srgbClr val="000099"/>
                </a:solidFill>
                <a:cs typeface="Arial" charset="0"/>
              </a:rPr>
              <a:t> 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Partner_in</a:t>
            </a:r>
            <a:r>
              <a:rPr lang="de-AT" altLang="de-DE" sz="1200" dirty="0">
                <a:solidFill>
                  <a:srgbClr val="000099"/>
                </a:solidFill>
                <a:cs typeface="Arial" charset="0"/>
              </a:rPr>
              <a:t>, eigene Eltern, Kinder und Geschwister, Enkelkinder und Großeltern, 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Schwäger_innen</a:t>
            </a:r>
            <a:r>
              <a:rPr lang="de-AT" altLang="de-DE" sz="1200" dirty="0">
                <a:solidFill>
                  <a:srgbClr val="000099"/>
                </a:solidFill>
                <a:cs typeface="Arial" charset="0"/>
              </a:rPr>
              <a:t>, Stiefkinder und Stiefeltern, Adoptivkinder und Adoptiveltern,  Adoptivkinder und Adoptiveltern der Geschäftsführung,  geschäftsführende Organe, Lehrlinge, 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Werkvertragsnehmer_innen</a:t>
            </a:r>
            <a:r>
              <a:rPr lang="de-AT" altLang="de-DE" sz="1200" dirty="0">
                <a:solidFill>
                  <a:srgbClr val="000099"/>
                </a:solidFill>
                <a:cs typeface="Arial" charset="0"/>
              </a:rPr>
              <a:t> ´, neue Selbstständige – mit und ohne Werkvertrag, freie 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Dienstnehmer_innen</a:t>
            </a:r>
            <a:endParaRPr lang="de-DE" altLang="de-DE" sz="12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buNone/>
              <a:defRPr/>
            </a:pPr>
            <a:endParaRPr lang="de-DE" sz="1600" b="1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de-DE" sz="1600" b="1" dirty="0">
                <a:solidFill>
                  <a:srgbClr val="FF0000"/>
                </a:solidFill>
              </a:rPr>
              <a:t>Höhe und Dauer der Förderung:</a:t>
            </a:r>
            <a:br>
              <a:rPr lang="de-DE" sz="1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de-DE" sz="1600" dirty="0">
                <a:solidFill>
                  <a:srgbClr val="000099"/>
                </a:solidFill>
              </a:rPr>
              <a:t>24 % der monatlichen Beitragsgrundlage, Förderdauer grundsätzlich für ein Jahr. Wird das Dienstverhältnis für einen kürzeren Zeitraum befristet, dann erfolgt die Zahlung für den gesamten Zeitraum.</a:t>
            </a:r>
          </a:p>
          <a:p>
            <a:pPr marL="0" indent="0">
              <a:buNone/>
              <a:defRPr/>
            </a:pPr>
            <a:endParaRPr lang="de-DE" altLang="de-DE" sz="1800" dirty="0">
              <a:latin typeface="Arial" charset="0"/>
              <a:cs typeface="Arial" charset="0"/>
            </a:endParaRP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A8E7739B-1E4F-5485-A3E8-CDB64B045E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18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760389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78628-F7F7-C09B-ED71-8E678B130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ED37E543-0ED3-681F-ADDF-D041835C7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329" y="1412876"/>
            <a:ext cx="7961515" cy="5035550"/>
          </a:xfrm>
        </p:spPr>
        <p:txBody>
          <a:bodyPr/>
          <a:lstStyle/>
          <a:p>
            <a:pPr marL="0" indent="0">
              <a:buNone/>
              <a:defRPr/>
            </a:pPr>
            <a:endParaRPr lang="de-DE" sz="1600" dirty="0"/>
          </a:p>
          <a:p>
            <a:pPr marL="0" indent="0">
              <a:buNone/>
              <a:defRPr/>
            </a:pPr>
            <a:r>
              <a:rPr lang="de-DE" altLang="de-DE" sz="1600" u="sng" dirty="0">
                <a:solidFill>
                  <a:srgbClr val="FF0000"/>
                </a:solidFill>
                <a:cs typeface="Arial" charset="0"/>
              </a:rPr>
              <a:t>Voraussetzungen:</a:t>
            </a:r>
          </a:p>
          <a:p>
            <a:pPr marL="0" indent="0">
              <a:buNone/>
              <a:defRPr/>
            </a:pPr>
            <a:endParaRPr lang="de-DE" altLang="de-DE" sz="800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b="1" dirty="0">
                <a:solidFill>
                  <a:srgbClr val="000099"/>
                </a:solidFill>
                <a:cs typeface="Arial" charset="0"/>
              </a:rPr>
              <a:t>Sie sind seit mehr als 3 Monaten nach dem GSVG kranken- und pensionsversichert.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b="1" dirty="0">
                <a:solidFill>
                  <a:srgbClr val="000099"/>
                </a:solidFill>
                <a:cs typeface="Arial" charset="0"/>
              </a:rPr>
              <a:t>Und Sie beschäftigen vollversicherungspflichtig eine Arbeitskraft – entweder erstmals oder wieder nach 5 Jahren.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b="1" dirty="0">
                <a:solidFill>
                  <a:srgbClr val="000099"/>
                </a:solidFill>
                <a:cs typeface="Arial" charset="0"/>
              </a:rPr>
              <a:t>Die Arbeitskraft ist entweder seit mindestens 2 Wochen oder unmittelbar nach abgeschlossener Ausbildung arbeitslos gemeldet.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b="1" dirty="0">
                <a:solidFill>
                  <a:srgbClr val="000099"/>
                </a:solidFill>
                <a:cs typeface="Arial" charset="0"/>
              </a:rPr>
              <a:t>Die Arbeitskraft arbeitet mindestens 50% der gesetzlichen oder kollektivvertraglichen Wochenstunden.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sz="1600" b="1" dirty="0">
                <a:solidFill>
                  <a:srgbClr val="000099"/>
                </a:solidFill>
                <a:cs typeface="Arial" charset="0"/>
              </a:rPr>
              <a:t>Das Arbeitsverhältnis dauert länger als 2 Monate.</a:t>
            </a:r>
            <a:br>
              <a:rPr lang="de-AT" altLang="de-DE" sz="1200" dirty="0">
                <a:latin typeface="Arial" charset="0"/>
                <a:cs typeface="Arial" charset="0"/>
              </a:rPr>
            </a:br>
            <a:endParaRPr lang="de-DE" altLang="de-DE" sz="1200" dirty="0"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de-DE" altLang="de-DE" sz="1800" dirty="0">
              <a:latin typeface="Arial" charset="0"/>
              <a:cs typeface="Arial" charset="0"/>
            </a:endParaRPr>
          </a:p>
        </p:txBody>
      </p:sp>
      <p:sp>
        <p:nvSpPr>
          <p:cNvPr id="13316" name="Foliennummernplatzhalter 3">
            <a:extLst>
              <a:ext uri="{FF2B5EF4-FFF2-40B4-BE49-F238E27FC236}">
                <a16:creationId xmlns:a16="http://schemas.microsoft.com/office/drawing/2014/main" id="{BB5D3B03-ED47-FE06-F0A1-D1F17C1746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19</a:t>
            </a:fld>
            <a:endParaRPr lang="de-AT" altLang="de-DE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2E61B19D-C379-D1AF-5986-8E64B1F5FD4B}"/>
              </a:ext>
            </a:extLst>
          </p:cNvPr>
          <p:cNvSpPr txBox="1">
            <a:spLocks noChangeArrowheads="1"/>
          </p:cNvSpPr>
          <p:nvPr/>
        </p:nvSpPr>
        <p:spPr>
          <a:xfrm>
            <a:off x="1616785" y="273071"/>
            <a:ext cx="7715250" cy="3603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  <a:cs typeface="+mj-cs"/>
              </a:defRPr>
            </a:lvl1pPr>
          </a:lstStyle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EPU</a:t>
            </a:r>
            <a:endParaRPr lang="de-AT" altLang="de-DE" sz="1800" dirty="0"/>
          </a:p>
        </p:txBody>
      </p:sp>
    </p:spTree>
    <p:extLst>
      <p:ext uri="{BB962C8B-B14F-4D97-AF65-F5344CB8AC3E}">
        <p14:creationId xmlns:p14="http://schemas.microsoft.com/office/powerpoint/2010/main" val="1430371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AFF42-1C99-A84A-957C-B5E5B2431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11A6AA56-6B3B-BFDA-78B5-80713B1C6A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736665"/>
              </p:ext>
            </p:extLst>
          </p:nvPr>
        </p:nvGraphicFramePr>
        <p:xfrm>
          <a:off x="1" y="1673010"/>
          <a:ext cx="8186738" cy="203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870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7414998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85870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28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Service für Unternehmen – Arbeitsmarktservice Wien Austria Campus</a:t>
                      </a: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Wer wir sind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891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6F565-7AD3-A15B-E641-ADFEE43ED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3EC7AE1E-5CD1-C7D9-003F-FB555F7A0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106976"/>
              </p:ext>
            </p:extLst>
          </p:nvPr>
        </p:nvGraphicFramePr>
        <p:xfrm>
          <a:off x="0" y="1673010"/>
          <a:ext cx="8195095" cy="199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264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7422567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86264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28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AE/AT (Arbeitserprobung/Arbeitstraining)</a:t>
                      </a: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Für beim AMS gemeldete Personen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7402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B4EBA-F096-EFD5-8DAC-B02259256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5A9A8526-3970-4708-4799-2BF7847D42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6785" y="273071"/>
            <a:ext cx="7715250" cy="360329"/>
          </a:xfrm>
        </p:spPr>
        <p:txBody>
          <a:bodyPr/>
          <a:lstStyle/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Arbeitserprobung/Arbeitstraining (AE/AT)</a:t>
            </a:r>
            <a:endParaRPr lang="de-AT" altLang="de-DE" sz="1800" dirty="0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4DBBB9C8-C852-9C13-CDE7-64238895C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85" y="1357939"/>
            <a:ext cx="7737475" cy="46963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Förderung können </a:t>
            </a:r>
            <a:r>
              <a:rPr lang="de-DE" altLang="de-DE" sz="1600" dirty="0">
                <a:solidFill>
                  <a:srgbClr val="FF0000"/>
                </a:solidFill>
                <a:cs typeface="Arial" charset="0"/>
              </a:rPr>
              <a:t>alle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</a:t>
            </a:r>
            <a:r>
              <a:rPr lang="de-DE" altLang="de-DE" sz="1600" dirty="0" err="1">
                <a:solidFill>
                  <a:srgbClr val="000099"/>
                </a:solidFill>
                <a:cs typeface="Arial" charset="0"/>
              </a:rPr>
              <a:t>Arbeitgeber_innen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erhalten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200" dirty="0">
                <a:solidFill>
                  <a:srgbClr val="FF0000"/>
                </a:solidFill>
                <a:cs typeface="Arial" charset="0"/>
              </a:rPr>
              <a:t>ausgenommen</a:t>
            </a:r>
            <a:r>
              <a:rPr lang="de-DE" altLang="de-DE" sz="1200" dirty="0">
                <a:solidFill>
                  <a:srgbClr val="000099"/>
                </a:solidFill>
                <a:cs typeface="Arial" charset="0"/>
              </a:rPr>
              <a:t>: </a:t>
            </a:r>
            <a:br>
              <a:rPr lang="de-DE" altLang="de-DE" sz="1200" dirty="0">
                <a:solidFill>
                  <a:srgbClr val="000099"/>
                </a:solidFill>
                <a:cs typeface="Arial" charset="0"/>
              </a:rPr>
            </a:br>
            <a:r>
              <a:rPr lang="de-DE" altLang="de-DE" sz="1200" dirty="0">
                <a:solidFill>
                  <a:srgbClr val="000099"/>
                </a:solidFill>
                <a:cs typeface="Arial" charset="0"/>
              </a:rPr>
              <a:t>Das AMS, politische Parteien, Clubs politischer Parteien, radikale Vereine und Unternehmen im Ausland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2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Für die Dauer des Förderzeitraums erfolgt die Entlohnung über das AMS, gegenüber </a:t>
            </a:r>
            <a:r>
              <a:rPr lang="de-DE" altLang="de-DE" sz="1600" dirty="0" err="1">
                <a:solidFill>
                  <a:srgbClr val="000099"/>
                </a:solidFill>
                <a:cs typeface="Arial" charset="0"/>
              </a:rPr>
              <a:t>Dienstgeber_innen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besteht kein Entgeltanspruch.</a:t>
            </a:r>
            <a:endParaRPr lang="de-DE" altLang="de-DE" sz="12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buNone/>
              <a:defRPr/>
            </a:pPr>
            <a:r>
              <a:rPr lang="de-DE" altLang="de-DE" sz="1600" u="sng" dirty="0">
                <a:solidFill>
                  <a:srgbClr val="FF0000"/>
                </a:solidFill>
                <a:cs typeface="Arial" charset="0"/>
              </a:rPr>
              <a:t>Dauer:</a:t>
            </a:r>
          </a:p>
          <a:p>
            <a:pPr marL="0" indent="0"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Arbeitserprobung steht im Zusammenhang mit dem Abschluss eines Dienstverhältnisses und kann gewährt werden für</a:t>
            </a:r>
          </a:p>
          <a:p>
            <a:pPr marL="0" indent="0">
              <a:buNone/>
              <a:defRPr/>
            </a:pPr>
            <a:endParaRPr lang="de-DE" altLang="de-DE" sz="1600" u="sng" dirty="0">
              <a:solidFill>
                <a:srgbClr val="000099"/>
              </a:solidFill>
              <a:cs typeface="Arial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Feststellung der fachlichen Eignung (bis zu 7 Tage)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Feststellung der persönlichen Eignung (bis zu 28 Tage)</a:t>
            </a:r>
            <a:endParaRPr lang="de-DE" altLang="de-DE" sz="1600" dirty="0">
              <a:solidFill>
                <a:srgbClr val="FF0000"/>
              </a:solidFill>
              <a:cs typeface="Arial" charset="0"/>
            </a:endParaRPr>
          </a:p>
          <a:p>
            <a:pPr marL="0" indent="0">
              <a:buNone/>
              <a:defRPr/>
            </a:pPr>
            <a:endParaRPr lang="de-DE" altLang="de-DE" sz="800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marL="0" indent="0">
              <a:buNone/>
              <a:defRPr/>
            </a:pPr>
            <a:endParaRPr lang="de-DE" altLang="de-DE" sz="1800" dirty="0">
              <a:latin typeface="Arial" charset="0"/>
              <a:cs typeface="Arial" charset="0"/>
            </a:endParaRP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41F71E6A-B6E9-80B8-3E1B-001987B2B6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21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3216911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E3E2B-0D66-11F3-622F-A05B7E707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68D31224-6BEE-D0BB-9C52-2F0212A5C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6785" y="273071"/>
            <a:ext cx="7715250" cy="360329"/>
          </a:xfrm>
        </p:spPr>
        <p:txBody>
          <a:bodyPr/>
          <a:lstStyle/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Arbeitserprobung/Arbeitstraining (AE/AT)</a:t>
            </a:r>
            <a:endParaRPr lang="de-AT" altLang="de-DE" sz="1800" dirty="0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EB6CCC76-0060-0B69-240D-C0CDB231D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85" y="1357939"/>
            <a:ext cx="7737475" cy="46963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Das Arbeitstraining zielt nicht zwingend auf eine Beschäftigung ab und kann zur Erreichung folgender Ziele gewährt werden: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Erwerb von Praxis nach abgeschlossener Berufsausbildung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Erwerb von praktischen Erfahrungen als Voraussetzungen für einen Ausbildungsabschluss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Erwerb von Arbeitserfahrung und Training von Fähigkeiten und Fertigkeiten, Steigerung der Belastbarkeit bzw. Verbesserung der Arbeitshaltung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Dauer kann hier 1 – 13 Wochen betragen (maximal 90 Tage)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b="1" dirty="0">
                <a:solidFill>
                  <a:srgbClr val="FF0000"/>
                </a:solidFill>
                <a:cs typeface="Arial" charset="0"/>
              </a:rPr>
              <a:t>Wichtig: 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Diese Förderung muss von der Person selbst beim AMS beantragt werden und kann nicht über das </a:t>
            </a:r>
            <a:r>
              <a:rPr lang="de-DE" altLang="de-DE" sz="1600" dirty="0" err="1">
                <a:solidFill>
                  <a:srgbClr val="000099"/>
                </a:solidFill>
                <a:cs typeface="Arial" charset="0"/>
              </a:rPr>
              <a:t>eAMS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-Konto für Unternehmen eingereicht werden (Zuständigkeit nach Wohnsitz der beim AMS gemeldeten Person).</a:t>
            </a: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D867A787-8EBE-F62E-C4CD-836CC25C6E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22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615845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08205-9CFA-A6A4-ADBF-7156EC256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13160F7F-FFC9-32A3-D4FE-4240AC71D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744847"/>
              </p:ext>
            </p:extLst>
          </p:nvPr>
        </p:nvGraphicFramePr>
        <p:xfrm>
          <a:off x="0" y="1673010"/>
          <a:ext cx="8195095" cy="199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264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7422567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86264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28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Danke für die Aufmerksamkeit!</a:t>
                      </a: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Fragen?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245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61997-922F-A1D4-C60A-6A21C5B0B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504F6BFD-EDCF-7F90-5E91-23FFA6ABE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6785" y="273071"/>
            <a:ext cx="7715250" cy="360329"/>
          </a:xfrm>
        </p:spPr>
        <p:txBody>
          <a:bodyPr/>
          <a:lstStyle/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Service für Unternehmen – AMS Wien Austria Campus</a:t>
            </a:r>
            <a:endParaRPr lang="de-AT" altLang="de-DE" sz="1800" dirty="0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4614AC75-67C3-1B58-0BDE-E1E84C929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85" y="1357939"/>
            <a:ext cx="7737475" cy="46963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Arbeitsmarktservice Wien Austria Campus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Abteilung Service für Unternehmen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 err="1">
                <a:solidFill>
                  <a:srgbClr val="000099"/>
                </a:solidFill>
                <a:cs typeface="Arial" charset="0"/>
              </a:rPr>
              <a:t>Lembergstraße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5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1020 Wien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050 904 940 (Serviceline)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sfu.austriacampus@ams.at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11 Personen für die Betreuung aller Unternehmen in der Leopoldstadt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Unsere Dienstleistungen im Überblick (unter anderem):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Schaltung von Inseraten inkl. Personalvermittlung (2025: 5.211)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Vorauswahlen für Unternehmen (2025: 425)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Betriebsbesuche vor Ort (2025: 571) oder Beratungen telefonisch (2025: 161)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Screenings von arbeitslosen Personen (2025: 905)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5E7E4EFA-F93E-6618-3CA9-612BFC64D9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716038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6DAAF-B7F2-C99A-868B-E61BB686B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102B996C-4D3D-AD77-5C00-85C1634954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6785" y="273071"/>
            <a:ext cx="7715250" cy="360329"/>
          </a:xfrm>
        </p:spPr>
        <p:txBody>
          <a:bodyPr/>
          <a:lstStyle/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Service für Unternehmen – AMS Wien Austria Campus</a:t>
            </a:r>
            <a:endParaRPr lang="de-AT" altLang="de-DE" sz="1800" dirty="0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17EFF4B9-B19C-EABE-EB72-AFC392AAC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85" y="1357939"/>
            <a:ext cx="9006391" cy="46963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Organisation von Jobbörsen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Arbeitsmarktförderungen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Lehrlingsausbildung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Überblick über den Arbeitsmarkt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Arbeitskräftepotentiale nutzen (und halten)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Vernetzung mit anderen Stellen („Lehre statt Leere“, </a:t>
            </a:r>
            <a:r>
              <a:rPr lang="de-DE" altLang="de-DE" sz="1600" dirty="0" err="1">
                <a:solidFill>
                  <a:srgbClr val="000099"/>
                </a:solidFill>
                <a:cs typeface="Arial" charset="0"/>
              </a:rPr>
              <a:t>ösb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/</a:t>
            </a:r>
            <a:r>
              <a:rPr lang="de-DE" altLang="de-DE" sz="1600" dirty="0" err="1">
                <a:solidFill>
                  <a:srgbClr val="000099"/>
                </a:solidFill>
                <a:cs typeface="Arial" charset="0"/>
              </a:rPr>
              <a:t>bit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für Impulsberatung, NEBA, usw.)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de-DE" altLang="de-DE" sz="1600" b="1" dirty="0">
                <a:solidFill>
                  <a:srgbClr val="FF0000"/>
                </a:solidFill>
                <a:cs typeface="Arial" charset="0"/>
              </a:rPr>
              <a:t>Gerne besuchen wir auch Ihren Betrieb und unterstützen Sie mit unserem </a:t>
            </a:r>
            <a:r>
              <a:rPr lang="de-DE" altLang="de-DE" sz="1600" b="1" dirty="0" err="1">
                <a:solidFill>
                  <a:srgbClr val="FF0000"/>
                </a:solidFill>
                <a:cs typeface="Arial" charset="0"/>
              </a:rPr>
              <a:t>Know-How</a:t>
            </a:r>
            <a:r>
              <a:rPr lang="de-DE" altLang="de-DE" sz="1600" b="1" dirty="0">
                <a:solidFill>
                  <a:srgbClr val="FF0000"/>
                </a:solidFill>
                <a:cs typeface="Arial" charset="0"/>
              </a:rPr>
              <a:t> rund um den österreichischen Arbeitsmarkt. Schreiben Sie uns hierfür gerne ein kurzes Mail oder geben Sie Ihr Interesse im Anschluss an die Veranstaltung bekannt!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B4C3A70A-EADE-DFA3-77A9-5D49128ED8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4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702889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C9BE4-5F62-E14B-1402-3783F087A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2AEB7D6A-18AE-1BBD-9F72-AD03A8704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519610"/>
              </p:ext>
            </p:extLst>
          </p:nvPr>
        </p:nvGraphicFramePr>
        <p:xfrm>
          <a:off x="1" y="1673010"/>
          <a:ext cx="8186738" cy="199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870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7414998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85870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28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Allgemeines</a:t>
                      </a: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Unsere Rahmenbedingungen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209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63A04-B49D-D729-8E16-EBA5DED63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C793DB45-A911-F8C2-C5D4-168DAFCC4A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6785" y="273071"/>
            <a:ext cx="7715250" cy="360329"/>
          </a:xfrm>
        </p:spPr>
        <p:txBody>
          <a:bodyPr/>
          <a:lstStyle/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Unsere Rahmenbedingungen</a:t>
            </a:r>
            <a:endParaRPr lang="de-AT" altLang="de-DE" sz="1800" dirty="0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3486589F-99AF-CB78-53EE-296D6AEE5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85" y="1357939"/>
            <a:ext cx="7737475" cy="46963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Auf Förderungen des AMS besteht kein Rechtsanspruch (jeder Fall unterliegt einer Einzelfallprüfung).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Förderbegehren müssen in Wien über das </a:t>
            </a:r>
            <a:r>
              <a:rPr lang="de-DE" altLang="de-DE" sz="1600" dirty="0" err="1">
                <a:solidFill>
                  <a:srgbClr val="000099"/>
                </a:solidFill>
                <a:cs typeface="Arial" charset="0"/>
              </a:rPr>
              <a:t>eAMS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-Konto für Unternehmen gestellt werden. Falls Sie noch kein Konto besitzen, richten wir gerne eines für Sie ein und unterstützen Sie bei der Handhabung.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Förderung muss immer im Vorfeld beantragt werden. Langt eine Anfrage nach dem Beginn des eigentlichen Förderzeitraums ein, muss diese ausnahmslos abgelehnt werden.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Förderkriterien der einzelnen Personen unterliegen dem Datenschutz, daher dürfen wir keine konkrete Auskunft geben, warum eine Förderung (nicht) gewährt werden durfte.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Förderhöhen können unterjährig je nach Budgetlage angepasst werden, die aktuellen Informationen finden Sie immer auf der Homepage des AMS.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E90F6191-124E-8910-48A4-6155DD091D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6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896311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537997"/>
              </p:ext>
            </p:extLst>
          </p:nvPr>
        </p:nvGraphicFramePr>
        <p:xfrm>
          <a:off x="0" y="1673010"/>
          <a:ext cx="8195095" cy="203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264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7422567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86264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2800" b="1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QBN (Qualifizierungsförderung für Beschäftigte)</a:t>
                      </a: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Für bereits beschäftigte Personen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306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5B7DB31E-044D-ED84-5F72-B9712AD4B4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6785" y="273071"/>
            <a:ext cx="7715250" cy="360329"/>
          </a:xfrm>
        </p:spPr>
        <p:txBody>
          <a:bodyPr/>
          <a:lstStyle/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Qualifizierungsförderung für Beschäftigte (QBN)</a:t>
            </a:r>
            <a:endParaRPr lang="de-AT" altLang="de-DE" sz="1800" dirty="0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2BB83E1C-7190-9674-41D6-F9DEC9A1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85" y="1357939"/>
            <a:ext cx="7737475" cy="46963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Die Förderung können </a:t>
            </a:r>
            <a:r>
              <a:rPr lang="de-DE" altLang="de-DE" sz="1600" dirty="0">
                <a:solidFill>
                  <a:srgbClr val="FF0000"/>
                </a:solidFill>
                <a:cs typeface="Arial" charset="0"/>
              </a:rPr>
              <a:t>alle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</a:t>
            </a:r>
            <a:r>
              <a:rPr lang="de-DE" altLang="de-DE" sz="1600" dirty="0" err="1">
                <a:solidFill>
                  <a:srgbClr val="000099"/>
                </a:solidFill>
                <a:cs typeface="Arial" charset="0"/>
              </a:rPr>
              <a:t>Arbeitgeber_innen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erhalten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altLang="de-DE" sz="1200" dirty="0">
                <a:solidFill>
                  <a:srgbClr val="FF0000"/>
                </a:solidFill>
                <a:cs typeface="Arial" charset="0"/>
              </a:rPr>
              <a:t>ausgenommen</a:t>
            </a:r>
            <a:r>
              <a:rPr lang="de-DE" altLang="de-DE" sz="1200" dirty="0">
                <a:solidFill>
                  <a:srgbClr val="000099"/>
                </a:solidFill>
                <a:cs typeface="Arial" charset="0"/>
              </a:rPr>
              <a:t>: </a:t>
            </a:r>
            <a:br>
              <a:rPr lang="de-DE" altLang="de-DE" sz="1200" dirty="0">
                <a:solidFill>
                  <a:srgbClr val="000099"/>
                </a:solidFill>
                <a:cs typeface="Arial" charset="0"/>
              </a:rPr>
            </a:br>
            <a:r>
              <a:rPr lang="de-DE" altLang="de-DE" sz="1200" dirty="0">
                <a:solidFill>
                  <a:srgbClr val="000099"/>
                </a:solidFill>
                <a:cs typeface="Arial" charset="0"/>
              </a:rPr>
              <a:t>Bund, Länder, Gemeinden und Gemeindeverbände sonstige juristische Personen öffentlichen Rechts sowie Unternehmen in Schwierigkeiten (= Konkurs)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de-DE" altLang="de-DE" sz="12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buNone/>
              <a:defRPr/>
            </a:pPr>
            <a:r>
              <a:rPr lang="de-DE" altLang="de-DE" sz="1600" u="sng" dirty="0">
                <a:solidFill>
                  <a:srgbClr val="FF0000"/>
                </a:solidFill>
                <a:cs typeface="Arial" charset="0"/>
              </a:rPr>
              <a:t>Förderbarer Personenkreis:</a:t>
            </a:r>
          </a:p>
          <a:p>
            <a:pPr marL="0" indent="0">
              <a:buNone/>
              <a:defRPr/>
            </a:pPr>
            <a:endParaRPr lang="de-DE" altLang="de-DE" sz="800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altLang="de-DE" sz="1600" b="1" dirty="0">
                <a:solidFill>
                  <a:srgbClr val="000099"/>
                </a:solidFill>
                <a:cs typeface="Arial" charset="0"/>
              </a:rPr>
              <a:t>Arbeitskräfte, die höchstens die Pflichtschule abgeschlossen haben 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altLang="de-DE" sz="1600" b="1" dirty="0">
                <a:solidFill>
                  <a:srgbClr val="000099"/>
                </a:solidFill>
                <a:cs typeface="Arial" charset="0"/>
              </a:rPr>
              <a:t>Weibliche Arbeitskräfte, die eine Lehre oder eine Berufsbildende mittlere Schule oder eine allgemeinbildende höhere Schule (AHS-Matura) abgeschlossen haben.</a:t>
            </a:r>
            <a:endParaRPr lang="de-DE" altLang="de-DE" sz="1600" b="1" dirty="0">
              <a:solidFill>
                <a:srgbClr val="000099"/>
              </a:solidFill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AT" altLang="de-DE" sz="1600" b="1" dirty="0">
                <a:solidFill>
                  <a:srgbClr val="000099"/>
                </a:solidFill>
                <a:cs typeface="Arial" charset="0"/>
              </a:rPr>
              <a:t>Arbeitskräfte, die das 50. Lebensjahr vollendet haben</a:t>
            </a:r>
            <a:br>
              <a:rPr lang="de-AT" altLang="de-DE" sz="1600" dirty="0">
                <a:solidFill>
                  <a:srgbClr val="000099"/>
                </a:solidFill>
                <a:cs typeface="Arial" charset="0"/>
              </a:rPr>
            </a:br>
            <a:endParaRPr lang="de-DE" altLang="de-DE" sz="1600" dirty="0">
              <a:solidFill>
                <a:srgbClr val="000099"/>
              </a:solidFill>
              <a:cs typeface="Arial" charset="0"/>
            </a:endParaRPr>
          </a:p>
          <a:p>
            <a:pPr marL="0" indent="0">
              <a:buNone/>
              <a:defRPr/>
            </a:pPr>
            <a:r>
              <a:rPr lang="de-DE" altLang="de-DE" sz="1600" b="1" dirty="0">
                <a:solidFill>
                  <a:srgbClr val="000099"/>
                </a:solidFill>
                <a:cs typeface="Arial" charset="0"/>
              </a:rPr>
              <a:t>Voraussetzung:</a:t>
            </a:r>
            <a:r>
              <a:rPr lang="de-DE" altLang="de-DE" sz="1600" dirty="0">
                <a:solidFill>
                  <a:srgbClr val="000099"/>
                </a:solidFill>
                <a:cs typeface="Arial" charset="0"/>
              </a:rPr>
              <a:t> vollversichertes oder karenziertes Dienstverhältnis</a:t>
            </a:r>
          </a:p>
          <a:p>
            <a:pPr marL="0" indent="0">
              <a:buNone/>
              <a:defRPr/>
            </a:pPr>
            <a:r>
              <a:rPr lang="de-DE" altLang="de-DE" sz="1200" b="1" dirty="0">
                <a:solidFill>
                  <a:srgbClr val="000099"/>
                </a:solidFill>
              </a:rPr>
              <a:t>Nicht förderbar sind: 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Unternehmenseigentümer_innen</a:t>
            </a:r>
            <a:r>
              <a:rPr lang="de-AT" altLang="de-DE" sz="1200" dirty="0">
                <a:solidFill>
                  <a:srgbClr val="000099"/>
                </a:solidFill>
                <a:cs typeface="Arial" charset="0"/>
              </a:rPr>
              <a:t>, Mitglieder der zur Geschäftsführung berufenen Organe, 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Arbeitnehmer_innen</a:t>
            </a:r>
            <a:r>
              <a:rPr lang="de-AT" altLang="de-DE" sz="1200" dirty="0">
                <a:solidFill>
                  <a:srgbClr val="000099"/>
                </a:solidFill>
                <a:cs typeface="Arial" charset="0"/>
              </a:rPr>
              <a:t>, die in einem unkündbaren Arbeitsverhältnis, Lehrlinge und überlassene </a:t>
            </a:r>
            <a:r>
              <a:rPr lang="de-AT" altLang="de-DE" sz="1200" dirty="0" err="1">
                <a:solidFill>
                  <a:srgbClr val="000099"/>
                </a:solidFill>
                <a:cs typeface="Arial" charset="0"/>
              </a:rPr>
              <a:t>Arbeiter_innen</a:t>
            </a:r>
            <a:r>
              <a:rPr lang="de-AT" altLang="de-DE" sz="1200" dirty="0">
                <a:solidFill>
                  <a:srgbClr val="000099"/>
                </a:solidFill>
                <a:cs typeface="Arial" charset="0"/>
              </a:rPr>
              <a:t> </a:t>
            </a:r>
          </a:p>
          <a:p>
            <a:pPr marL="0" indent="0">
              <a:buNone/>
              <a:defRPr/>
            </a:pPr>
            <a:endParaRPr lang="de-DE" altLang="de-DE" sz="1800" dirty="0">
              <a:latin typeface="Arial" charset="0"/>
              <a:cs typeface="Arial" charset="0"/>
            </a:endParaRP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58F3E035-06B8-E2CF-DA2B-1E41991A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8</a:t>
            </a:fld>
            <a:endParaRPr lang="de-AT" alt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1175518C-0BEF-5BBC-B169-2B6B77B4C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329" y="1412876"/>
            <a:ext cx="7961515" cy="50355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de-DE" sz="1600" b="1" dirty="0">
                <a:solidFill>
                  <a:srgbClr val="FF0000"/>
                </a:solidFill>
              </a:rPr>
              <a:t>Höhe der Förderung:</a:t>
            </a:r>
            <a:br>
              <a:rPr lang="de-DE" sz="1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de-DE" sz="1600" dirty="0">
                <a:solidFill>
                  <a:srgbClr val="FF0000"/>
                </a:solidFill>
              </a:rPr>
              <a:t>50 %</a:t>
            </a:r>
            <a:r>
              <a:rPr lang="de-DE" sz="1600" dirty="0"/>
              <a:t> </a:t>
            </a:r>
            <a:r>
              <a:rPr lang="de-DE" sz="1600" dirty="0">
                <a:solidFill>
                  <a:srgbClr val="000099"/>
                </a:solidFill>
              </a:rPr>
              <a:t>der </a:t>
            </a:r>
            <a:r>
              <a:rPr lang="de-DE" sz="1600" b="1" dirty="0">
                <a:solidFill>
                  <a:srgbClr val="000099"/>
                </a:solidFill>
              </a:rPr>
              <a:t>externen Kurskosten </a:t>
            </a:r>
            <a:r>
              <a:rPr lang="de-DE" sz="1600" dirty="0">
                <a:solidFill>
                  <a:srgbClr val="000099"/>
                </a:solidFill>
              </a:rPr>
              <a:t>(die Rechnung </a:t>
            </a:r>
            <a:r>
              <a:rPr lang="de-DE" sz="1600" b="1" dirty="0">
                <a:solidFill>
                  <a:srgbClr val="000099"/>
                </a:solidFill>
              </a:rPr>
              <a:t>muss</a:t>
            </a:r>
            <a:r>
              <a:rPr lang="de-DE" sz="1600" dirty="0">
                <a:solidFill>
                  <a:srgbClr val="000099"/>
                </a:solidFill>
              </a:rPr>
              <a:t> auf die Firma ausgestellt sein)</a:t>
            </a:r>
          </a:p>
          <a:p>
            <a:pPr marL="0" indent="0">
              <a:buNone/>
              <a:defRPr/>
            </a:pPr>
            <a:endParaRPr lang="de-DE" sz="16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sz="1600" b="1" dirty="0">
                <a:solidFill>
                  <a:srgbClr val="FF0000"/>
                </a:solidFill>
              </a:rPr>
              <a:t>Voraussetzungen:</a:t>
            </a:r>
            <a:br>
              <a:rPr lang="de-DE" sz="1600" dirty="0"/>
            </a:br>
            <a:r>
              <a:rPr lang="de-DE" sz="1600" dirty="0">
                <a:solidFill>
                  <a:srgbClr val="000099"/>
                </a:solidFill>
              </a:rPr>
              <a:t>arbeitsmarktbezogene, überbetrieblich verwertbare Kurse</a:t>
            </a:r>
            <a:br>
              <a:rPr lang="de-DE" sz="1600" dirty="0">
                <a:solidFill>
                  <a:srgbClr val="000099"/>
                </a:solidFill>
              </a:rPr>
            </a:br>
            <a:br>
              <a:rPr lang="de-DE" sz="1600" dirty="0">
                <a:solidFill>
                  <a:srgbClr val="000099"/>
                </a:solidFill>
              </a:rPr>
            </a:br>
            <a:r>
              <a:rPr lang="de-DE" sz="1600" b="1" dirty="0">
                <a:solidFill>
                  <a:srgbClr val="FF0000"/>
                </a:solidFill>
              </a:rPr>
              <a:t>Dauer: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sz="1600" dirty="0">
                <a:solidFill>
                  <a:srgbClr val="000099"/>
                </a:solidFill>
              </a:rPr>
              <a:t>mindestens 16 Stunden </a:t>
            </a:r>
            <a:r>
              <a:rPr lang="de-DE" sz="1200" dirty="0">
                <a:solidFill>
                  <a:srgbClr val="000099"/>
                </a:solidFill>
              </a:rPr>
              <a:t>(auch sinnvolles Maßnahmenpaket möglich)</a:t>
            </a:r>
            <a:br>
              <a:rPr lang="de-AT" sz="1600" dirty="0"/>
            </a:br>
            <a:r>
              <a:rPr lang="de-AT" sz="1600" u="sng" dirty="0">
                <a:solidFill>
                  <a:srgbClr val="000099"/>
                </a:solidFill>
              </a:rPr>
              <a:t>und </a:t>
            </a:r>
            <a:endParaRPr lang="de-DE" sz="1600" dirty="0">
              <a:solidFill>
                <a:srgbClr val="000099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sz="1600" dirty="0">
                <a:solidFill>
                  <a:srgbClr val="000099"/>
                </a:solidFill>
              </a:rPr>
              <a:t>sofern die Ausbildung in bezahlter Arbeitszeit erfolgt,</a:t>
            </a:r>
          </a:p>
          <a:p>
            <a:pPr marL="0" indent="0">
              <a:spcBef>
                <a:spcPts val="0"/>
              </a:spcBef>
              <a:buNone/>
              <a:defRPr/>
            </a:pPr>
            <a:br>
              <a:rPr lang="de-DE" sz="1600" dirty="0">
                <a:solidFill>
                  <a:srgbClr val="FF0000"/>
                </a:solidFill>
              </a:rPr>
            </a:br>
            <a:r>
              <a:rPr lang="de-DE" sz="1600" dirty="0">
                <a:solidFill>
                  <a:srgbClr val="FF0000"/>
                </a:solidFill>
              </a:rPr>
              <a:t>50%  </a:t>
            </a:r>
            <a:r>
              <a:rPr lang="de-DE" sz="1600" dirty="0">
                <a:solidFill>
                  <a:srgbClr val="000099"/>
                </a:solidFill>
              </a:rPr>
              <a:t>der </a:t>
            </a:r>
            <a:r>
              <a:rPr lang="de-DE" sz="1600" b="1" dirty="0">
                <a:solidFill>
                  <a:srgbClr val="000099"/>
                </a:solidFill>
              </a:rPr>
              <a:t>Personalkosten</a:t>
            </a:r>
            <a:r>
              <a:rPr lang="de-DE" sz="1600" dirty="0">
                <a:solidFill>
                  <a:srgbClr val="000099"/>
                </a:solidFill>
              </a:rPr>
              <a:t> ab der </a:t>
            </a:r>
            <a:r>
              <a:rPr lang="de-DE" sz="1600" dirty="0">
                <a:solidFill>
                  <a:srgbClr val="FF0000"/>
                </a:solidFill>
              </a:rPr>
              <a:t>1. Kursstunde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de-DE" sz="1600" b="1" dirty="0">
                <a:solidFill>
                  <a:srgbClr val="000099"/>
                </a:solidFill>
              </a:rPr>
              <a:t>für Beschäftigte mit maximal Pflichtschulabschluss </a:t>
            </a:r>
            <a:r>
              <a:rPr lang="de-DE" sz="1600" dirty="0">
                <a:solidFill>
                  <a:srgbClr val="000099"/>
                </a:solidFill>
              </a:rPr>
              <a:t>(für Beschäftigte mit einer höheren Ausbildung ist die Personalkostenförderung nicht mehr möglich)</a:t>
            </a:r>
            <a:r>
              <a:rPr lang="de-DE" sz="16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  <a:defRPr/>
            </a:pPr>
            <a:br>
              <a:rPr lang="de-DE" sz="1600" dirty="0"/>
            </a:br>
            <a:r>
              <a:rPr lang="de-DE" sz="1600" b="1" dirty="0">
                <a:solidFill>
                  <a:srgbClr val="FF0000"/>
                </a:solidFill>
              </a:rPr>
              <a:t>Maximal</a:t>
            </a:r>
            <a:r>
              <a:rPr lang="de-DE" sz="1600" dirty="0"/>
              <a:t>:  </a:t>
            </a:r>
            <a:r>
              <a:rPr lang="de-DE" sz="1600" dirty="0">
                <a:solidFill>
                  <a:srgbClr val="000099"/>
                </a:solidFill>
              </a:rPr>
              <a:t>pro Person und Begehren € 10.000,- Fördersumme</a:t>
            </a:r>
          </a:p>
          <a:p>
            <a:pPr marL="0" indent="0">
              <a:buNone/>
              <a:defRPr/>
            </a:pPr>
            <a:r>
              <a:rPr lang="de-DE" altLang="de-DE" sz="1400" dirty="0">
                <a:solidFill>
                  <a:srgbClr val="000099"/>
                </a:solidFill>
                <a:latin typeface="+mn-lt"/>
                <a:cs typeface="Arial" charset="0"/>
              </a:rPr>
              <a:t>              </a:t>
            </a:r>
            <a:br>
              <a:rPr lang="de-AT" altLang="de-DE" sz="1200" dirty="0">
                <a:latin typeface="Arial" charset="0"/>
                <a:cs typeface="Arial" charset="0"/>
              </a:rPr>
            </a:br>
            <a:endParaRPr lang="de-DE" altLang="de-DE" sz="1200" dirty="0"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de-DE" altLang="de-DE" sz="1800" dirty="0">
              <a:latin typeface="Arial" charset="0"/>
              <a:cs typeface="Arial" charset="0"/>
            </a:endParaRPr>
          </a:p>
        </p:txBody>
      </p:sp>
      <p:sp>
        <p:nvSpPr>
          <p:cNvPr id="13316" name="Foliennummernplatzhalter 3">
            <a:extLst>
              <a:ext uri="{FF2B5EF4-FFF2-40B4-BE49-F238E27FC236}">
                <a16:creationId xmlns:a16="http://schemas.microsoft.com/office/drawing/2014/main" id="{B8BA0ED0-1E66-E8A4-8F78-8A17F086B4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2208213" y="6448426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E429540-7E5B-46F3-A61A-740AB0BC7D52}" type="slidenum">
              <a:rPr lang="de-AT" altLang="de-DE" smtClean="0"/>
              <a:pPr>
                <a:spcBef>
                  <a:spcPct val="0"/>
                </a:spcBef>
                <a:buFontTx/>
                <a:buNone/>
                <a:defRPr/>
              </a:pPr>
              <a:t>9</a:t>
            </a:fld>
            <a:endParaRPr lang="de-AT" altLang="de-DE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264E85D-97CB-EC6C-937E-D7E262D37202}"/>
              </a:ext>
            </a:extLst>
          </p:cNvPr>
          <p:cNvSpPr txBox="1">
            <a:spLocks noChangeArrowheads="1"/>
          </p:cNvSpPr>
          <p:nvPr/>
        </p:nvSpPr>
        <p:spPr>
          <a:xfrm>
            <a:off x="1616785" y="273071"/>
            <a:ext cx="7715250" cy="3603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  <a:cs typeface="+mj-cs"/>
              </a:defRPr>
            </a:lvl1pPr>
          </a:lstStyle>
          <a:p>
            <a:pPr algn="ctr"/>
            <a:r>
              <a:rPr lang="de-AT" altLang="de-DE" sz="1800" b="1" kern="0" dirty="0">
                <a:solidFill>
                  <a:srgbClr val="FF0000"/>
                </a:solidFill>
                <a:latin typeface="AMS"/>
              </a:rPr>
              <a:t>Qualifizierungsförderung für Beschäftigte (QBN)</a:t>
            </a:r>
            <a:endParaRPr lang="de-AT" altLang="de-DE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1540</Words>
  <Application>Microsoft Office PowerPoint</Application>
  <PresentationFormat>Breitbild</PresentationFormat>
  <Paragraphs>173</Paragraphs>
  <Slides>23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9" baseType="lpstr">
      <vt:lpstr>AMS Laborat Medium</vt:lpstr>
      <vt:lpstr>Calibri</vt:lpstr>
      <vt:lpstr>AMS</vt:lpstr>
      <vt:lpstr>AMS Laborat</vt:lpstr>
      <vt:lpstr>Arial</vt:lpstr>
      <vt:lpstr>Office</vt:lpstr>
      <vt:lpstr>PowerPoint-Präsentation</vt:lpstr>
      <vt:lpstr>PowerPoint-Präsentation</vt:lpstr>
      <vt:lpstr>Service für Unternehmen – AMS Wien Austria Campus</vt:lpstr>
      <vt:lpstr>Service für Unternehmen – AMS Wien Austria Campus</vt:lpstr>
      <vt:lpstr>PowerPoint-Präsentation</vt:lpstr>
      <vt:lpstr>Unsere Rahmenbedingungen</vt:lpstr>
      <vt:lpstr>PowerPoint-Präsentation</vt:lpstr>
      <vt:lpstr>Qualifizierungsförderung für Beschäftigte (QBN)</vt:lpstr>
      <vt:lpstr>PowerPoint-Präsentation</vt:lpstr>
      <vt:lpstr>PowerPoint-Präsentation</vt:lpstr>
      <vt:lpstr>PowerPoint-Präsentation</vt:lpstr>
      <vt:lpstr>Eingliederungsbeihilfe (EB)</vt:lpstr>
      <vt:lpstr>PowerPoint-Präsentation</vt:lpstr>
      <vt:lpstr>PowerPoint-Präsentation</vt:lpstr>
      <vt:lpstr>Lehrstellenförderung (LST)</vt:lpstr>
      <vt:lpstr>PowerPoint-Präsentation</vt:lpstr>
      <vt:lpstr>PowerPoint-Präsentation</vt:lpstr>
      <vt:lpstr>EPU</vt:lpstr>
      <vt:lpstr>PowerPoint-Präsentation</vt:lpstr>
      <vt:lpstr>PowerPoint-Präsentation</vt:lpstr>
      <vt:lpstr>Arbeitserprobung/Arbeitstraining (AE/AT)</vt:lpstr>
      <vt:lpstr>Arbeitserprobung/Arbeitstraining (AE/AT)</vt:lpstr>
      <vt:lpstr>PowerPoint-Präsentation</vt:lpstr>
    </vt:vector>
  </TitlesOfParts>
  <Company>Arbeitsmarktservice 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Carina Pawlik</dc:creator>
  <cp:lastModifiedBy>Christian Huang</cp:lastModifiedBy>
  <cp:revision>555</cp:revision>
  <cp:lastPrinted>2025-11-21T13:10:56Z</cp:lastPrinted>
  <dcterms:created xsi:type="dcterms:W3CDTF">2022-11-10T11:38:43Z</dcterms:created>
  <dcterms:modified xsi:type="dcterms:W3CDTF">2026-05-20T16:49:12Z</dcterms:modified>
</cp:coreProperties>
</file>