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</p:sldMasterIdLst>
  <p:notesMasterIdLst>
    <p:notesMasterId r:id="rId29"/>
  </p:notesMasterIdLst>
  <p:sldIdLst>
    <p:sldId id="2147471396" r:id="rId4"/>
    <p:sldId id="258" r:id="rId5"/>
    <p:sldId id="2147471375" r:id="rId6"/>
    <p:sldId id="2147471376" r:id="rId7"/>
    <p:sldId id="2147471379" r:id="rId8"/>
    <p:sldId id="2147471391" r:id="rId9"/>
    <p:sldId id="1538" r:id="rId10"/>
    <p:sldId id="2147471377" r:id="rId11"/>
    <p:sldId id="2147471389" r:id="rId12"/>
    <p:sldId id="2147471380" r:id="rId13"/>
    <p:sldId id="2147471381" r:id="rId14"/>
    <p:sldId id="2147471390" r:id="rId15"/>
    <p:sldId id="1560" r:id="rId16"/>
    <p:sldId id="2147471382" r:id="rId17"/>
    <p:sldId id="261" r:id="rId18"/>
    <p:sldId id="266" r:id="rId19"/>
    <p:sldId id="2147471384" r:id="rId20"/>
    <p:sldId id="2147471383" r:id="rId21"/>
    <p:sldId id="2147471385" r:id="rId22"/>
    <p:sldId id="303" r:id="rId23"/>
    <p:sldId id="2147471387" r:id="rId24"/>
    <p:sldId id="1535" r:id="rId25"/>
    <p:sldId id="331" r:id="rId26"/>
    <p:sldId id="1557" r:id="rId27"/>
    <p:sldId id="2147471392" r:id="rId2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373"/>
    <a:srgbClr val="F3F1E2"/>
    <a:srgbClr val="F5F2E8"/>
    <a:srgbClr val="E5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73" autoAdjust="0"/>
  </p:normalViewPr>
  <p:slideViewPr>
    <p:cSldViewPr snapToGrid="0">
      <p:cViewPr varScale="1">
        <p:scale>
          <a:sx n="62" d="100"/>
          <a:sy n="62" d="100"/>
        </p:scale>
        <p:origin x="828" y="2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6F5F35-CB26-4747-82A5-5E7FB38A6AF3}" type="datetimeFigureOut">
              <a:rPr lang="de-AT" smtClean="0"/>
              <a:pPr/>
              <a:t>17.10.2025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8C9551D-F266-4765-AA3A-AFDE5EA88C2F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3316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BD9EB-7CE9-F6CD-EAAC-006B1201D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0195648-6423-38C1-E64E-9D2C1CFA61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FBC0B4E-628C-2F7E-1AA8-CC05D1A768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CE8FDD2-688A-FCCE-5508-936D8C241D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47CBD-1C00-4DEB-9681-0809AB694D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80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2C987-6BB7-AB14-56B9-DA47ADC0E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A929AB8-E13A-36A1-5C23-FFF0183A4D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9B0704C1-798F-2353-653A-C72CAB4EE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8A4710C-08C9-0D40-B8E5-B837FD5A1C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47CBD-1C00-4DEB-9681-0809AB694D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99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88ADA-1019-B90D-C542-C98095DA8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953BB5F1-C903-EC33-30B1-7F3DE6CE3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18D950-D5C3-C677-A3F9-778B10367E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186BAFE-5986-E5BC-3526-A72B4B97E6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47CBD-1C00-4DEB-9681-0809AB694D3B}" type="slidenum">
              <a:rPr kumimoji="0" lang="de-A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615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FBB62-17D4-4115-BC1E-D220D0F85928}" type="slidenum">
              <a:rPr kumimoji="0" lang="de-AT" sz="1700" b="0" i="0" u="none" strike="noStrike" kern="1200" cap="none" spc="0" normalizeH="0" baseline="0" noProof="0" smtClean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AT" sz="1700" b="0" i="0" u="none" strike="noStrike" kern="1200" cap="none" spc="0" normalizeH="0" baseline="0" noProof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702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012D3-0339-1C0C-8C63-8F7BC347C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8724AC6-36AB-2799-907D-1E983FE45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42C6C3B-EADA-3CA7-D77A-CAB0053F46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067EDB3-C1F9-2A41-05B3-DDF60447B2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FBB62-17D4-4115-BC1E-D220D0F85928}" type="slidenum">
              <a:rPr kumimoji="0" lang="de-AT" sz="1700" b="0" i="0" u="none" strike="noStrike" kern="1200" cap="none" spc="0" normalizeH="0" baseline="0" noProof="0" smtClean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AT" sz="1700" b="0" i="0" u="none" strike="noStrike" kern="1200" cap="none" spc="0" normalizeH="0" baseline="0" noProof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95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74615-7456-B521-1962-4539AB663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4A4673-80DF-A0F8-ACBB-8D7FDFA0A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8686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E12EF-9057-68D8-A372-B145F137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04394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773B0-3E32-DAF1-97AE-95148201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18659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7D0C5-513F-0A6F-1692-95328C6D30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7A710E7-333C-1B6E-F094-6F25375FD7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0666694-700F-AD2E-CDDB-A3EDCD56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440615E-9533-0C73-E833-EB8BF37E4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97322E-B379-1B11-D856-AC5AB010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38680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40CD2C-5761-A1DD-43C0-71B469CEA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98162F-CCC3-F18D-FB97-DE17093D1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88698E-050B-DCFF-D235-D768BEB19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F4C1B5-0308-457A-90AE-7FEA07C8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2CD579-0514-48CB-FF83-F341FED6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4864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B0A42-FFF6-A9C6-F4BF-28D1CEFA2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86143EC-5ACB-32AA-ACC6-A1F04851DE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1F360F-1391-955A-4EF2-F11C5954B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08BA27-5FC6-1A94-0BF4-DB005B10E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6A5ACA-E325-71E3-3633-DAFB8B57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658236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2C9AF0-0612-C3DB-38F2-CEE3EA1B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275F54-AE83-2303-69E2-9AB4733B88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EE05B2-6BD3-7F37-B155-F67C042C3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B68054-00CE-E564-274D-7E3B146C5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5603E3-0A3E-A93D-11F4-D2CDDDA6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5FC8C1-D782-CB1D-20E0-E4AED1DB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238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8BBE56-70BE-6E63-2B7D-0AD0A604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F9CC4B-5FCB-9B9D-9C6E-13A094C41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A6872BE-717B-E0DB-2752-3E8AD8AFD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D37B9F-602A-DD60-C7B5-FF53D778C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D9FBA6-7978-0AA4-2FBA-C39F6EB83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D816C7C3-B92F-C2E9-6A21-71943A36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6222D93-EEB7-A4A2-A020-3F168344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7A05102-1855-4DBC-2C8A-6D6552D95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9646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40D58-3CAF-8856-EDA0-640BA2E3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A6B0444-DBA4-4903-5FB4-6FD4695E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AE78400-8685-E472-9389-75E75B06C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08BBEC-7A55-7BB7-B8C1-B2924764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49406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EBB338E-73B1-FAFC-8FAE-A1E1861F2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998D5D-EEDF-9924-C3F2-1D0DB33E5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7245BB-9792-E8FB-5256-6D6D97D5B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83244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03286-251D-7FD5-F653-B91F5EE78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CC1AA7-38AB-AB46-D2E1-3D668A49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6312610-A280-E011-2CCD-A4FE04D16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FDD1D1-6241-B44C-EE40-0F957F867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DF4235A-547C-20DD-749E-BD0BB5686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3E883D-B44A-ACD4-8D12-0A60D09DC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13214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712CC-97C6-9E62-E92E-403FF4FE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77C97-619C-FC6A-2E32-47EE18A6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62F9B74-C329-BBB4-ECCA-43B2D32F0341}"/>
              </a:ext>
            </a:extLst>
          </p:cNvPr>
          <p:cNvSpPr/>
          <p:nvPr userDrawn="1"/>
        </p:nvSpPr>
        <p:spPr>
          <a:xfrm>
            <a:off x="0" y="5532436"/>
            <a:ext cx="12192000" cy="132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638804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DC9A2-A935-B346-EB93-5FEDE1A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B8C5EE-DC26-EAAA-CB9D-FB1C782B2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846598A-D755-96D2-E3EF-12A8820D7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BE20CB-5038-D6BD-E62A-C0EF3AB9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08DBCB0-2F4E-5851-7F17-672CD1D8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A90A72A-D746-5189-2B47-67EFDE37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0212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BFEAA-CE82-60C1-3C03-6A3DFE251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A44C6D1-1A7F-C9B4-F451-45A75419D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46016D-1062-FCB6-9528-8F27FCF3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A6FCD1-F732-00A2-B7D1-D453FD0C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E26B6E-2221-AC2F-0318-5B9965D8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3404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41A7D1D-EBF6-6E8E-4F5B-F4BF68041D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197A3E0-709A-F922-D3D7-0916A188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8349B-CDFF-FE13-9454-375A29BAE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728BDA2-44F9-672C-B6A8-BE5E43857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FA626A-FFDF-4048-19F0-0CA3C7BF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74096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174615-7456-B521-1962-4539AB663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E4A4673-80DF-A0F8-ACBB-8D7FDFA0A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9042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712CC-97C6-9E62-E92E-403FF4FE6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77C97-619C-FC6A-2E32-47EE18A6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49030E7-8399-24DF-8E7F-9E4CB2105BF3}"/>
              </a:ext>
            </a:extLst>
          </p:cNvPr>
          <p:cNvSpPr/>
          <p:nvPr userDrawn="1"/>
        </p:nvSpPr>
        <p:spPr>
          <a:xfrm>
            <a:off x="0" y="5532436"/>
            <a:ext cx="12192000" cy="132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01860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712CC-97C6-9E62-E92E-403FF4FE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540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77C97-619C-FC6A-2E32-47EE18A6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CE7E3E9-AB28-A762-D82E-F0C3490C0D96}"/>
              </a:ext>
            </a:extLst>
          </p:cNvPr>
          <p:cNvSpPr txBox="1">
            <a:spLocks/>
          </p:cNvSpPr>
          <p:nvPr/>
        </p:nvSpPr>
        <p:spPr>
          <a:xfrm>
            <a:off x="828675" y="1236664"/>
            <a:ext cx="10515600" cy="4111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400" kern="1200" smtClean="0">
                <a:solidFill>
                  <a:srgbClr val="422373"/>
                </a:solidFill>
                <a:latin typeface="Corporative TAB for BKS Blk" pitchFamily="2" charset="0"/>
                <a:ea typeface="+mj-ea"/>
                <a:cs typeface="+mj-cs"/>
              </a:defRPr>
            </a:lvl1pPr>
          </a:lstStyle>
          <a:p>
            <a:r>
              <a:rPr lang="de-AT" sz="2800" b="1" dirty="0">
                <a:latin typeface="Corporative TAB for BKS" pitchFamily="2" charset="0"/>
              </a:rPr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164271521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rgbClr val="42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B955B-84BC-6924-B184-251A9632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C0A151-E516-C48C-F326-1E5D5B223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752584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32070-27BC-9956-A661-FA6327AC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7F3EB0-A124-C106-9751-789AFA84C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AA9240-C3C3-AA69-2B7D-E8E896BF1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380840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897E9-D4D8-4A32-B3A9-D3E5DB0D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8748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29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712CC-97C6-9E62-E92E-403FF4FE6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5407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677C97-619C-FC6A-2E32-47EE18A6DF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DCE7E3E9-AB28-A762-D82E-F0C3490C0D96}"/>
              </a:ext>
            </a:extLst>
          </p:cNvPr>
          <p:cNvSpPr txBox="1">
            <a:spLocks/>
          </p:cNvSpPr>
          <p:nvPr/>
        </p:nvSpPr>
        <p:spPr>
          <a:xfrm>
            <a:off x="828675" y="1236664"/>
            <a:ext cx="10515600" cy="41116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4400" kern="1200" smtClean="0">
                <a:solidFill>
                  <a:srgbClr val="422373"/>
                </a:solidFill>
                <a:latin typeface="Corporative TAB for BKS Blk" pitchFamily="2" charset="0"/>
                <a:ea typeface="+mj-ea"/>
                <a:cs typeface="+mj-cs"/>
              </a:defRPr>
            </a:lvl1pPr>
          </a:lstStyle>
          <a:p>
            <a:r>
              <a:rPr lang="de-AT" sz="2800" b="1" dirty="0">
                <a:latin typeface="Corporative TAB for BKS" pitchFamily="2" charset="0"/>
              </a:rPr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3256696037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2CD5D-B5E5-C324-FA5A-0288885F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7CAE21-DC66-0749-EBF7-E4E0542F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5418D-7A5A-C52B-CF07-CA2D8B86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72657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42236-2255-4647-6D3E-9A698082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24E617-E2B8-E8E6-7377-0B11E2B1D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D57909-E129-686C-426A-2C4F65783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77153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1E12EF-9057-68D8-A372-B145F137F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4032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773B0-3E32-DAF1-97AE-95148201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427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Pr>
        <a:solidFill>
          <a:srgbClr val="4223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7B955B-84BC-6924-B184-251A9632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C0A151-E516-C48C-F326-1E5D5B223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041355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32070-27BC-9956-A661-FA6327AC4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7F3EB0-A124-C106-9751-789AFA84C4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CAA9240-C3C3-AA69-2B7D-E8E896BF1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78304F4-19ED-13FD-752B-FCDDAD54F36C}"/>
              </a:ext>
            </a:extLst>
          </p:cNvPr>
          <p:cNvSpPr/>
          <p:nvPr userDrawn="1"/>
        </p:nvSpPr>
        <p:spPr>
          <a:xfrm>
            <a:off x="0" y="5532436"/>
            <a:ext cx="12192000" cy="132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8304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1897E9-D4D8-4A32-B3A9-D3E5DB0D5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6020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728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2CD5D-B5E5-C324-FA5A-0288885F8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7CAE21-DC66-0749-EBF7-E4E0542F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995418D-7A5A-C52B-CF07-CA2D8B86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43237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42236-2255-4647-6D3E-9A6980824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324E617-E2B8-E8E6-7377-0B11E2B1D6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8D57909-E129-686C-426A-2C4F65783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46" indent="0">
              <a:buNone/>
              <a:defRPr sz="1400"/>
            </a:lvl2pPr>
            <a:lvl3pPr marL="914492" indent="0">
              <a:buNone/>
              <a:defRPr sz="1200"/>
            </a:lvl3pPr>
            <a:lvl4pPr marL="1371738" indent="0">
              <a:buNone/>
              <a:defRPr sz="1000"/>
            </a:lvl4pPr>
            <a:lvl5pPr marL="1828983" indent="0">
              <a:buNone/>
              <a:defRPr sz="1000"/>
            </a:lvl5pPr>
            <a:lvl6pPr marL="2286228" indent="0">
              <a:buNone/>
              <a:defRPr sz="1000"/>
            </a:lvl6pPr>
            <a:lvl7pPr marL="2743475" indent="0">
              <a:buNone/>
              <a:defRPr sz="1000"/>
            </a:lvl7pPr>
            <a:lvl8pPr marL="3200720" indent="0">
              <a:buNone/>
              <a:defRPr sz="1000"/>
            </a:lvl8pPr>
            <a:lvl9pPr marL="3657966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16723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0AB35AF-EF8E-07C3-AB74-825C6B7A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C01B70-FBAD-A7CC-DCB3-20A63FEDD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B3888A-7350-0F38-32D6-FBDB58468F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053061" y="5523852"/>
            <a:ext cx="14964717" cy="15760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CB6BBC-3E53-46AD-7C9F-DA8F0D1E12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91600" y="5529002"/>
            <a:ext cx="2362200" cy="5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8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lang="de-DE" sz="4400" kern="1200" smtClean="0">
          <a:solidFill>
            <a:srgbClr val="422373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rporative TAB for BKS Blk" pitchFamily="2" charset="0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D68B07-80EA-2B23-4B65-8284E0C9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143B4D-A0D2-BC94-9EBD-DBA125E73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4CF9AAC-4276-FFC5-A16A-F5B22744D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155665-A430-4E40-B10D-C430AF90653C}" type="datetimeFigureOut">
              <a:rPr lang="de-AT" smtClean="0"/>
              <a:t>17.10.2025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5FAA30-24E4-59BC-D805-BE3739AB5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0DCE6E-CDBD-2BBC-53B4-4535978C7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D5C790-19CB-4CFD-A85B-AD8FB54E250A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2984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0AB35AF-EF8E-07C3-AB74-825C6B7A6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C01B70-FBAD-A7CC-DCB3-20A63FEDD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2B3888A-7350-0F38-32D6-FBDB58468FA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1053061" y="5523852"/>
            <a:ext cx="14964717" cy="15760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ACB6BBC-3E53-46AD-7C9F-DA8F0D1E12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91600" y="5529002"/>
            <a:ext cx="2362200" cy="50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42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lang="de-DE" sz="4400" kern="1200" smtClean="0">
          <a:solidFill>
            <a:srgbClr val="422373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rporative TAB for BKS Blk" pitchFamily="2" charset="0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22373"/>
          </a:solidFill>
          <a:latin typeface="Corporative TAB for BKS" pitchFamily="2" charset="0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oleObject" Target="file:///\\euro.dreibanken.at\DFS\BKSUsers\YZSTCOL\Bereich\ZVV\Verm&#246;gensverwaltung%20&amp;%20Depotbank\Verm&#246;gensverwaltung\Marktrunde\_Market\Geldmarkt.xlsx!Leitzinsen!%5bGeldmarkt.xlsx%5dLeitzinsen%20Diagramm%201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43.emf"/><Relationship Id="rId7" Type="http://schemas.openxmlformats.org/officeDocument/2006/relationships/image" Target="../media/image14.jpeg"/><Relationship Id="rId12" Type="http://schemas.openxmlformats.org/officeDocument/2006/relationships/image" Target="../media/image48.jpeg"/><Relationship Id="rId2" Type="http://schemas.openxmlformats.org/officeDocument/2006/relationships/oleObject" Target="file:///\\euro.dreibanken.at\DFS\BKSUsers\YZSTCOL\Bereich\ZVV\Verm&#246;gensverwaltung%20&amp;%20Depotbank\Verm&#246;gensverwaltung\Marktrunde\_Market\m&#228;rkte.xlsx!Renditeniveau!%5bm&#228;rkte.xlsx%5dRenditeniveau%20Diagramm%204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47.jpeg"/><Relationship Id="rId5" Type="http://schemas.openxmlformats.org/officeDocument/2006/relationships/image" Target="../media/image13.jpeg"/><Relationship Id="rId10" Type="http://schemas.openxmlformats.org/officeDocument/2006/relationships/image" Target="../media/image46.jpeg"/><Relationship Id="rId4" Type="http://schemas.openxmlformats.org/officeDocument/2006/relationships/image" Target="../media/image12.jpeg"/><Relationship Id="rId9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euro.dreibanken.at\DFS\BKSUsers\YZSTCOL\Bereich\ZVV\Verm&#246;gensverwaltung%20&amp;%20Depotbank\Verm&#246;gensverwaltung\Marktrunde\_Market\Geldmarkt.xlsx!Leitzinsen!%5bGeldmarkt.xlsx%5dLeitzinsen%20Diagramm%20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emf"/><Relationship Id="rId7" Type="http://schemas.openxmlformats.org/officeDocument/2006/relationships/image" Target="../media/image57.png"/><Relationship Id="rId2" Type="http://schemas.openxmlformats.org/officeDocument/2006/relationships/oleObject" Target="file:///\\euro.dreibanken.at\DFS\BKSUsers\YZSTCOL\Bereich\ZVV\Verm&#246;gensverwaltung%20&amp;%20Depotbank\Verm&#246;gensverwaltung\Marktrunde\_Market\Markt%20Overview%20Short.xlsx!Even%20Shorter!%5bMarkt%20Overview%20Short.xlsx%5dEven%20Shorter%20Diagramm%201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7" Type="http://schemas.openxmlformats.org/officeDocument/2006/relationships/image" Target="../media/image65.emf"/><Relationship Id="rId2" Type="http://schemas.openxmlformats.org/officeDocument/2006/relationships/oleObject" Target="file:///\\euro.dreibanken.at\DFS\BKSUsers\YZSTCOL\Bereich\ZVV\Verm&#246;gensverwaltung%20&amp;%20Depotbank\Verm&#246;gensverwaltung\Marktrunde\_Market\m&#228;rkte.xlsx!SPXT_Jahre!Z3S10:Z32S20" TargetMode="External"/><Relationship Id="rId1" Type="http://schemas.openxmlformats.org/officeDocument/2006/relationships/slideLayout" Target="../slideLayouts/slideLayout12.xml"/><Relationship Id="rId6" Type="http://schemas.openxmlformats.org/officeDocument/2006/relationships/oleObject" Target="file:///\\euro.dreibanken.at\DFS\BKSUsers\YZSTCOL\Bereich\ZVV\Verm&#246;gensverwaltung%20&amp;%20Depotbank\Verm&#246;gensverwaltung\Marktrunde\_Market\m&#228;rkte.xlsx!SPXT_Jahre!Z22S26:Z25S28" TargetMode="External"/><Relationship Id="rId5" Type="http://schemas.openxmlformats.org/officeDocument/2006/relationships/image" Target="../media/image64.emf"/><Relationship Id="rId4" Type="http://schemas.openxmlformats.org/officeDocument/2006/relationships/oleObject" Target="file:///\\euro.dreibanken.at\DFS\BKSUsers\YZSTCOL\Bereich\ZVV\Verm&#246;gensverwaltung%20&amp;%20Depotbank\Verm&#246;gensverwaltung\Marktrunde\_Market\m&#228;rkte.xlsx!SPXT_Jahre!Z2S22:Z7S2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file:///\\euro.dreibanken.at\DFS\BKSUsers\YZSTCOL\Bereich\ZVV\Verm&#246;gensverwaltung%20&amp;%20Depotbank\Verm&#246;gensverwaltung\Marktrunde\_Market\Gekauft%20und%20ge&#228;rgert.xlsx!ZeitUndZeitpunkt!Z33S45:Z39S49" TargetMode="External"/><Relationship Id="rId3" Type="http://schemas.openxmlformats.org/officeDocument/2006/relationships/image" Target="../media/image66.jpe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oleObject" Target="file:///\\euro.dreibanken.at\DFS\BKSUsers\YZSTCOL\Bereich\ZVV\Verm&#246;gensverwaltung%20&amp;%20Depotbank\Verm&#246;gensverwaltung\Marktrunde\_Market\Gekauft%20und%20ge&#228;rgert.xlsx!ZeitUndZeitpunkt!Z15S45:Z21S49" TargetMode="External"/><Relationship Id="rId5" Type="http://schemas.openxmlformats.org/officeDocument/2006/relationships/image" Target="../media/image67.emf"/><Relationship Id="rId4" Type="http://schemas.openxmlformats.org/officeDocument/2006/relationships/oleObject" Target="file:///\\euro.dreibanken.at\DFS\BKSUsers\YZSTCOL\Bereich\ZVV\Verm&#246;gensverwaltung%20&amp;%20Depotbank\Verm&#246;gensverwaltung\Marktrunde\_Market\Gekauft%20und%20ge&#228;rgert.xlsx!ZeitUndZeitpunkt!Z8S45:Z14S49" TargetMode="External"/><Relationship Id="rId9" Type="http://schemas.openxmlformats.org/officeDocument/2006/relationships/image" Target="../media/image6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8.emf"/><Relationship Id="rId7" Type="http://schemas.openxmlformats.org/officeDocument/2006/relationships/image" Target="../media/image13.jpeg"/><Relationship Id="rId12" Type="http://schemas.openxmlformats.org/officeDocument/2006/relationships/image" Target="../media/image15.jpeg"/><Relationship Id="rId2" Type="http://schemas.openxmlformats.org/officeDocument/2006/relationships/oleObject" Target="file:///\\euro.dreibanken.at\DFS\BKSUsers\YZSTCOL\Bereich\ZVV\Verm&#246;gensverwaltung%20&amp;%20Depotbank\Verm&#246;gensverwaltung\Marktrunde\_Market\Wirtschaftsdaten.xlsx!Wirtschaftsdaten!%5bWirtschaftsdaten.xlsx%5dWirtschaftsdaten%20Diagramm%2026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11" Type="http://schemas.openxmlformats.org/officeDocument/2006/relationships/image" Target="../media/image21.png"/><Relationship Id="rId5" Type="http://schemas.openxmlformats.org/officeDocument/2006/relationships/image" Target="../media/image16.jpeg"/><Relationship Id="rId10" Type="http://schemas.openxmlformats.org/officeDocument/2006/relationships/image" Target="../media/image20.jpeg"/><Relationship Id="rId4" Type="http://schemas.openxmlformats.org/officeDocument/2006/relationships/image" Target="../media/image11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file:///\\euro.dreibanken.at\DFS\BKSUsers\YZSTCOL\Bereich\ZVV\Verm&#246;gensverwaltung%20&amp;%20Depotbank\Verm&#246;gensverwaltung\Marktrunde\_Market\Verschuldung%20L&#228;nder%20OECD.xlsx!Charts!%5bVerschuldung%20L&#228;nder%20OECD.xlsx%5dCharts%20Diagramm%201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emf"/><Relationship Id="rId4" Type="http://schemas.openxmlformats.org/officeDocument/2006/relationships/oleObject" Target="file:///\\euro.dreibanken.at\DFS\BKSUsers\YZSTCOL\Bereich\ZVV\Verm&#246;gensverwaltung%20&amp;%20Depotbank\Colazzo\Trsh\T%202024_1\Schulden%20USA.xlsx!Tabelle1!%5bSchulden%20USA.xlsx%5dTabelle1%20Diagramm%20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file:///\\euro.dreibanken.at\DFS\BKSUsers\YZSTCOL\Bereich\ZVV\Verm&#246;gensverwaltung%20&amp;%20Depotbank\Colazzo\Trsh\T%202025_1\Test%20CDS.xlsx!Auswertung%20Effas%20(2)!%5bTest%20CDS.xlsx%5dAuswertung%20Effas%20(2)%20Diagramm%201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CA064A-13A9-2BE7-05EE-20CDE9B08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7FFE30-BAA6-6113-9ED3-8EC888E39E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95" t="5926" r="14418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E6140A0-B240-F0A4-3B73-6E4BAFED1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810" y="615601"/>
            <a:ext cx="631323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92"/>
            <a:r>
              <a:rPr lang="de-AT" sz="4400" dirty="0">
                <a:solidFill>
                  <a:srgbClr val="422373"/>
                </a:solidFill>
                <a:latin typeface="Corporative TAB for BKS Blk" pitchFamily="2" charset="0"/>
              </a:rPr>
              <a:t>Machtverschiebung, Märkte, Möglichkeiten – Orientierung in unsicheren Zeiten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54455A9-A45E-03BA-366F-5A79C457AB27}"/>
              </a:ext>
            </a:extLst>
          </p:cNvPr>
          <p:cNvSpPr/>
          <p:nvPr/>
        </p:nvSpPr>
        <p:spPr>
          <a:xfrm>
            <a:off x="339047" y="493160"/>
            <a:ext cx="1294544" cy="3904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87F9177-94DE-9496-D4EF-0E08B0F85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053061" y="5523852"/>
            <a:ext cx="14964717" cy="157609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D12A3C4-2B65-E099-E328-145B6C607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91600" y="5529002"/>
            <a:ext cx="2362200" cy="501070"/>
          </a:xfrm>
          <a:prstGeom prst="rect">
            <a:avLst/>
          </a:prstGeom>
        </p:spPr>
      </p:pic>
      <p:sp>
        <p:nvSpPr>
          <p:cNvPr id="10" name="Untertitel 2">
            <a:extLst>
              <a:ext uri="{FF2B5EF4-FFF2-40B4-BE49-F238E27FC236}">
                <a16:creationId xmlns:a16="http://schemas.microsoft.com/office/drawing/2014/main" id="{D58462E1-BBDE-5577-6684-79D0841EA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10" y="4531092"/>
            <a:ext cx="4820059" cy="992755"/>
          </a:xfrm>
        </p:spPr>
        <p:txBody>
          <a:bodyPr>
            <a:normAutofit/>
          </a:bodyPr>
          <a:lstStyle/>
          <a:p>
            <a:pPr algn="l"/>
            <a:r>
              <a:rPr lang="de-AT" sz="2000" dirty="0">
                <a:solidFill>
                  <a:srgbClr val="422373"/>
                </a:solidFill>
                <a:latin typeface="Corporative TAB for BKS" pitchFamily="2" charset="0"/>
              </a:rPr>
              <a:t>Sandro Colazzo</a:t>
            </a:r>
          </a:p>
          <a:p>
            <a:pPr algn="l"/>
            <a:r>
              <a:rPr lang="de-AT" sz="2000" dirty="0">
                <a:solidFill>
                  <a:srgbClr val="422373"/>
                </a:solidFill>
                <a:latin typeface="Corporative TAB for BKS" pitchFamily="2" charset="0"/>
              </a:rPr>
              <a:t>Leiter Vermögensverwaltung</a:t>
            </a:r>
          </a:p>
        </p:txBody>
      </p:sp>
    </p:spTree>
    <p:extLst>
      <p:ext uri="{BB962C8B-B14F-4D97-AF65-F5344CB8AC3E}">
        <p14:creationId xmlns:p14="http://schemas.microsoft.com/office/powerpoint/2010/main" val="44933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041BA-246B-8EC6-69EB-0CB46F58A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1F2712-D9F3-66AB-6C33-A151E3BAF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Aktienmarkt spiegelt das (noch)</a:t>
            </a:r>
            <a:br>
              <a:rPr lang="de-AT" dirty="0"/>
            </a:br>
            <a:r>
              <a:rPr lang="de-AT" dirty="0"/>
              <a:t>nicht wieder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60FC8FC1-4FEA-D1D4-0B48-FB3597276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17.09.2025; Quelle: Bloomberg Consensus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D760D7C-987D-0162-E682-4597440B7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34754" y="2264218"/>
            <a:ext cx="11135910" cy="3539815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5" name="Picture 2" descr="Let in our flag, EU encourages Eurovision after ban 'mistake' | Reuters">
            <a:extLst>
              <a:ext uri="{FF2B5EF4-FFF2-40B4-BE49-F238E27FC236}">
                <a16:creationId xmlns:a16="http://schemas.microsoft.com/office/drawing/2014/main" id="{180413F6-4A8B-57DC-BBD1-C8D42628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7251" y="3936328"/>
            <a:ext cx="360000" cy="2425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Usa-flagge gegen blauen himmel illustration generative ai | Premium-Foto">
            <a:extLst>
              <a:ext uri="{FF2B5EF4-FFF2-40B4-BE49-F238E27FC236}">
                <a16:creationId xmlns:a16="http://schemas.microsoft.com/office/drawing/2014/main" id="{145351A0-01D6-EA2C-71B8-B471CB45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57251" y="2578892"/>
            <a:ext cx="360000" cy="2398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ina Flag Bilder – Durchsuchen 143,002 Archivfotos, Vektorgrafiken und  Videos | Adobe Stock">
            <a:extLst>
              <a:ext uri="{FF2B5EF4-FFF2-40B4-BE49-F238E27FC236}">
                <a16:creationId xmlns:a16="http://schemas.microsoft.com/office/drawing/2014/main" id="{E3A9E15D-E1C5-05C6-DF38-00EAB696E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3902" y="4461738"/>
            <a:ext cx="360000" cy="240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Flag Of India Iran - Kostenloses Bild auf Pixabay - Pixabay">
            <a:extLst>
              <a:ext uri="{FF2B5EF4-FFF2-40B4-BE49-F238E27FC236}">
                <a16:creationId xmlns:a16="http://schemas.microsoft.com/office/drawing/2014/main" id="{269B7D9B-2746-9085-C228-609B496BE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9602" y="3612992"/>
            <a:ext cx="360000" cy="2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Japan Flag Images – Browse 115,599 Stock Photos, Vectors, and Video | Adobe  Stock">
            <a:extLst>
              <a:ext uri="{FF2B5EF4-FFF2-40B4-BE49-F238E27FC236}">
                <a16:creationId xmlns:a16="http://schemas.microsoft.com/office/drawing/2014/main" id="{A40A50EF-E2C2-C66E-F8DF-FDFD84CCC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37251" y="4186520"/>
            <a:ext cx="360000" cy="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672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B58F5-1F86-E342-C775-C7F374DA2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67B52-9E6D-F0BF-1147-C3A59D296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USA verzerrt von den Big </a:t>
            </a:r>
            <a:r>
              <a:rPr lang="de-AT" dirty="0" err="1"/>
              <a:t>Techs</a:t>
            </a:r>
            <a:endParaRPr lang="de-AT" dirty="0"/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B0411135-6984-EB19-2F2D-B3668BD72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454" y="6611779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März 2025; Quelle: Bloomberg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58DB914-BCBC-E1F6-3BE6-DBC0739FE3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6441" y="1881817"/>
            <a:ext cx="7544853" cy="429637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C8A992-CF65-9951-6C08-B4B1A979DBD0}"/>
              </a:ext>
            </a:extLst>
          </p:cNvPr>
          <p:cNvSpPr txBox="1"/>
          <p:nvPr/>
        </p:nvSpPr>
        <p:spPr>
          <a:xfrm>
            <a:off x="2732603" y="1480358"/>
            <a:ext cx="500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latin typeface="+mj-lt"/>
              </a:rPr>
              <a:t>Börsenwert der „Glorreichen 7“ im Vergleich</a:t>
            </a:r>
          </a:p>
        </p:txBody>
      </p:sp>
    </p:spTree>
    <p:extLst>
      <p:ext uri="{BB962C8B-B14F-4D97-AF65-F5344CB8AC3E}">
        <p14:creationId xmlns:p14="http://schemas.microsoft.com/office/powerpoint/2010/main" val="1256325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BD5B0-5A07-B3E6-B363-0901124D1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B2334B4F-DE74-11F3-3144-3F6FDCECF25A}"/>
              </a:ext>
            </a:extLst>
          </p:cNvPr>
          <p:cNvSpPr/>
          <p:nvPr/>
        </p:nvSpPr>
        <p:spPr>
          <a:xfrm>
            <a:off x="8021028" y="0"/>
            <a:ext cx="4178157" cy="6858000"/>
          </a:xfrm>
          <a:prstGeom prst="rect">
            <a:avLst/>
          </a:prstGeom>
          <a:solidFill>
            <a:srgbClr val="F3F1E2"/>
          </a:solidFill>
          <a:ln>
            <a:solidFill>
              <a:srgbClr val="F5F2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9FA6340-A904-BCCD-AC83-8A6B606B5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/>
              <a:t>Conclusio</a:t>
            </a:r>
            <a:endParaRPr lang="de-AT" sz="2500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960B1A5-3FA3-2CB2-C788-BA1606B5E9C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901248"/>
            <a:ext cx="992469" cy="73199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96EF048-0AF1-78D9-0C2F-F8D461907994}"/>
              </a:ext>
            </a:extLst>
          </p:cNvPr>
          <p:cNvSpPr txBox="1"/>
          <p:nvPr/>
        </p:nvSpPr>
        <p:spPr>
          <a:xfrm>
            <a:off x="1917480" y="1756575"/>
            <a:ext cx="63532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China–Indien–Russland-Bündnis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erwirtschaftet 25 % des globalen BIP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beheimatet 33 % der Weltbevölkerung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China &amp; Indien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 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gewinnen an Einfluss bei Innovation &amp; 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   Zukunftsinvestitionen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Europa &amp; USA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stecken in der Schuldenfalle – bremst Wachstum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USA: politisch instabil, kein verlässlicher Partner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Europa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 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muss Bündnisse neu denken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  <a:sym typeface="Wingdings" panose="05000000000000000000" pitchFamily="2" charset="2"/>
              </a:rPr>
              <a:t>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muss innenpolitisch aufräumen &amp;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    Ausgaben reformieren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C312D49-B3FA-D495-0416-1086BC150F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2337" y="4832156"/>
            <a:ext cx="1400265" cy="103291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8081089-6216-DCEA-A85E-0E478ED6012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2079" y="4033113"/>
            <a:ext cx="810523" cy="59789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458B90B-C122-C76E-1BBC-523A69728A4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0633" y="3077757"/>
            <a:ext cx="1016886" cy="62457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1605555-154A-1258-34FC-6F42DDB4E3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9665" y="2986044"/>
            <a:ext cx="747815" cy="76521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D7BF00A-7332-D435-3911-779307E4F2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</a:blip>
          <a:stretch>
            <a:fillRect/>
          </a:stretch>
        </p:blipFill>
        <p:spPr>
          <a:xfrm>
            <a:off x="7900306" y="792198"/>
            <a:ext cx="4419600" cy="58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0D08F63-5C9C-8A48-F1F2-277EF0A1A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027" y="1532833"/>
            <a:ext cx="1312453" cy="11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34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F7541-91CE-4AD9-60CF-D4EF35641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C418292E-C17A-342F-BD7A-6B8A1DBC8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69" b="9010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D4B1FB49-9E7A-8649-F5E4-AEBBD14AD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256" y="3561304"/>
            <a:ext cx="6098959" cy="11558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92"/>
            <a:r>
              <a:rPr lang="de-AT" sz="6600" dirty="0">
                <a:solidFill>
                  <a:srgbClr val="4223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porative TAB for BKS Blk" pitchFamily="2" charset="0"/>
              </a:rPr>
              <a:t>Rückkehr der Zinsen</a:t>
            </a:r>
          </a:p>
        </p:txBody>
      </p:sp>
    </p:spTree>
    <p:extLst>
      <p:ext uri="{BB962C8B-B14F-4D97-AF65-F5344CB8AC3E}">
        <p14:creationId xmlns:p14="http://schemas.microsoft.com/office/powerpoint/2010/main" val="36657611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DFD2F-5D54-DE6B-88DB-B94A1EC9B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FD8AD1-1917-4F2D-2198-2716FF622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dirty="0"/>
              <a:t>Zinsumfeld im Jahr 2021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96D9C3-C939-E9B7-A9C1-06FFF1C7F9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7000"/>
          </a:blip>
          <a:stretch>
            <a:fillRect/>
          </a:stretch>
        </p:blipFill>
        <p:spPr>
          <a:xfrm>
            <a:off x="192490" y="1408373"/>
            <a:ext cx="5020433" cy="4041254"/>
          </a:xfrm>
          <a:prstGeom prst="rect">
            <a:avLst/>
          </a:prstGeom>
        </p:spPr>
      </p:pic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6F40CF5-458C-AD99-7FB6-685D746D8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97000"/>
          </a:blip>
          <a:stretch>
            <a:fillRect/>
          </a:stretch>
        </p:blipFill>
        <p:spPr>
          <a:xfrm>
            <a:off x="5858633" y="1408373"/>
            <a:ext cx="5618992" cy="400667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A11E92F-A0D3-AB03-40B1-71FC110CF955}"/>
              </a:ext>
            </a:extLst>
          </p:cNvPr>
          <p:cNvSpPr txBox="1"/>
          <p:nvPr/>
        </p:nvSpPr>
        <p:spPr>
          <a:xfrm>
            <a:off x="714375" y="5685321"/>
            <a:ext cx="10763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 Dieses Umfeld trieb 2021 viele Anleger in dynamischere Anlageklassen und auch von Geldmarkt-anlagen in Kapitalmarktanlagen</a:t>
            </a:r>
          </a:p>
        </p:txBody>
      </p:sp>
    </p:spTree>
    <p:extLst>
      <p:ext uri="{BB962C8B-B14F-4D97-AF65-F5344CB8AC3E}">
        <p14:creationId xmlns:p14="http://schemas.microsoft.com/office/powerpoint/2010/main" val="1926026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D01EC-2902-6398-ADD3-8BF534726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C3DF2-E051-856C-60E1-AE4E27BE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geschah 2022-2023?</a:t>
            </a:r>
            <a:br>
              <a:rPr lang="de-AT" dirty="0"/>
            </a:br>
            <a:r>
              <a:rPr lang="de-AT" sz="2500" dirty="0">
                <a:solidFill>
                  <a:schemeClr val="accent2"/>
                </a:solidFill>
                <a:latin typeface="Corporative TAB for BKS" pitchFamily="2" charset="0"/>
              </a:rPr>
              <a:t>Leitzinsen steigen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0D070CB2-D532-9D26-637D-F9DAC3CE33B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8200" y="1538580"/>
          <a:ext cx="7273212" cy="4954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562398" imgH="3790899" progId="Excel.Sheet.12">
                  <p:link updateAutomatic="1"/>
                </p:oleObj>
              </mc:Choice>
              <mc:Fallback>
                <p:oleObj name="Worksheet" r:id="rId2" imgW="5562398" imgH="3790899" progId="Excel.Sheet.12">
                  <p:link updateAutomatic="1"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0D070CB2-D532-9D26-637D-F9DAC3CE33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538580"/>
                        <a:ext cx="7273212" cy="4954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7E066BA7-83A1-9502-A75A-1161C0ED3ED1}"/>
              </a:ext>
            </a:extLst>
          </p:cNvPr>
          <p:cNvSpPr txBox="1"/>
          <p:nvPr/>
        </p:nvSpPr>
        <p:spPr>
          <a:xfrm>
            <a:off x="8290560" y="2348499"/>
            <a:ext cx="376352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  <a:sym typeface="Wingdings" panose="05000000000000000000" pitchFamily="2" charset="2"/>
              </a:rPr>
              <a:t> Die Leitzinsen wurden innerhalb kürzester Zeit im historischen Umfang  angehoben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USA: 0,25 % auf 5,5 %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Eurozone: 0,00 % auf 4,5 %</a:t>
            </a:r>
          </a:p>
        </p:txBody>
      </p:sp>
    </p:spTree>
    <p:extLst>
      <p:ext uri="{BB962C8B-B14F-4D97-AF65-F5344CB8AC3E}">
        <p14:creationId xmlns:p14="http://schemas.microsoft.com/office/powerpoint/2010/main" val="2840320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43B38-03E0-CE6C-ACCF-6735C202F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A399EA60-D5E5-40CE-F667-9557D95D32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8961432"/>
              </p:ext>
            </p:extLst>
          </p:nvPr>
        </p:nvGraphicFramePr>
        <p:xfrm>
          <a:off x="750888" y="1725479"/>
          <a:ext cx="10799762" cy="4618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382285" imgH="4867211" progId="Excel.Sheet.12">
                  <p:link updateAutomatic="1"/>
                </p:oleObj>
              </mc:Choice>
              <mc:Fallback>
                <p:oleObj name="Worksheet" r:id="rId2" imgW="11382285" imgH="4867211" progId="Excel.Sheet.12">
                  <p:link updateAutomatic="1"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5D900C66-B76B-7780-8FB5-FE3C524AC7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0888" y="1725479"/>
                        <a:ext cx="10799762" cy="4618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F555BF4-70A3-5190-36D5-10A0C63F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AT" sz="4000" dirty="0" err="1"/>
              <a:t>Staatsanleihenrenditen</a:t>
            </a:r>
            <a:r>
              <a:rPr lang="de-AT" sz="4000" dirty="0"/>
              <a:t> im Jahr 2025</a:t>
            </a:r>
            <a:endParaRPr lang="de-AT" sz="2500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pic>
        <p:nvPicPr>
          <p:cNvPr id="4" name="Picture 6" descr="Usa-flagge gegen blauen himmel illustration generative ai | Premium-Foto">
            <a:extLst>
              <a:ext uri="{FF2B5EF4-FFF2-40B4-BE49-F238E27FC236}">
                <a16:creationId xmlns:a16="http://schemas.microsoft.com/office/drawing/2014/main" id="{0D1C7006-1865-9E63-5AF1-F025CB6F7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614" y="3051052"/>
            <a:ext cx="720000" cy="479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hina Flag Bilder – Durchsuchen 143,002 Archivfotos, Vektorgrafiken und  Videos | Adobe Stock">
            <a:extLst>
              <a:ext uri="{FF2B5EF4-FFF2-40B4-BE49-F238E27FC236}">
                <a16:creationId xmlns:a16="http://schemas.microsoft.com/office/drawing/2014/main" id="{D81A074B-871B-E847-8F04-5CA2B40B0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176" y="3990331"/>
            <a:ext cx="720000" cy="48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Japan Flag Images – Browse 115,599 Stock Photos, Vectors, and Video | Adobe  Stock">
            <a:extLst>
              <a:ext uri="{FF2B5EF4-FFF2-40B4-BE49-F238E27FC236}">
                <a16:creationId xmlns:a16="http://schemas.microsoft.com/office/drawing/2014/main" id="{D14D119A-4511-2874-C4D2-DDECD4DEB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4826" y="4053617"/>
            <a:ext cx="720000" cy="4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lag Of India Iran - Kostenloses Bild auf Pixabay - Pixabay">
            <a:extLst>
              <a:ext uri="{FF2B5EF4-FFF2-40B4-BE49-F238E27FC236}">
                <a16:creationId xmlns:a16="http://schemas.microsoft.com/office/drawing/2014/main" id="{86866274-028B-33AA-71A8-A901FF8A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29412" y="2233445"/>
            <a:ext cx="720000" cy="4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Switzerland National Flag Collection of Flags">
            <a:extLst>
              <a:ext uri="{FF2B5EF4-FFF2-40B4-BE49-F238E27FC236}">
                <a16:creationId xmlns:a16="http://schemas.microsoft.com/office/drawing/2014/main" id="{1A8A9717-15DE-4F32-3A0D-3482839FF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736" y="4640059"/>
            <a:ext cx="720000" cy="4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The Origins of the Italian Flag are French - Italy's Best Rome">
            <a:extLst>
              <a:ext uri="{FF2B5EF4-FFF2-40B4-BE49-F238E27FC236}">
                <a16:creationId xmlns:a16="http://schemas.microsoft.com/office/drawing/2014/main" id="{FE8F0AB9-E061-7B92-E954-F6C12035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325" y="3375471"/>
            <a:ext cx="720000" cy="4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panish flag, silk, Spain flag, flag of Spain, symbols of Spain, HD  wallpaper | Peakpx">
            <a:extLst>
              <a:ext uri="{FF2B5EF4-FFF2-40B4-BE49-F238E27FC236}">
                <a16:creationId xmlns:a16="http://schemas.microsoft.com/office/drawing/2014/main" id="{80728C33-5343-B246-F12B-6F59522BE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085" y="3443227"/>
            <a:ext cx="720000" cy="45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Premium Photo | 3d waving realistic silk national flag of France Happy  national day France flag background">
            <a:extLst>
              <a:ext uri="{FF2B5EF4-FFF2-40B4-BE49-F238E27FC236}">
                <a16:creationId xmlns:a16="http://schemas.microsoft.com/office/drawing/2014/main" id="{134271AA-6365-6C62-4C1D-AEB7A696E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36" y="3364520"/>
            <a:ext cx="720000" cy="450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Austria Flag&quot;-Bilder: Stock-Fotos &amp; -Videos. | Adobe Stock">
            <a:extLst>
              <a:ext uri="{FF2B5EF4-FFF2-40B4-BE49-F238E27FC236}">
                <a16:creationId xmlns:a16="http://schemas.microsoft.com/office/drawing/2014/main" id="{E326015C-842C-6E30-F5B9-BF56F2F1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987" y="3614016"/>
            <a:ext cx="720000" cy="4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18,100+ German Flag Photos Stock Photos, Pictures &amp; Royalty-Free Images -  iStock">
            <a:extLst>
              <a:ext uri="{FF2B5EF4-FFF2-40B4-BE49-F238E27FC236}">
                <a16:creationId xmlns:a16="http://schemas.microsoft.com/office/drawing/2014/main" id="{52EF63CC-2D27-C5A8-62BE-EA8562D9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6" y="3706989"/>
            <a:ext cx="720000" cy="404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76B5759B-0F83-88ED-C6DE-6AF31DD46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Daten per </a:t>
            </a:r>
            <a:r>
              <a:rPr lang="de-AT" sz="1000" dirty="0">
                <a:solidFill>
                  <a:srgbClr val="422373"/>
                </a:solidFill>
                <a:latin typeface="Corporative TAB for BKS"/>
              </a:rPr>
              <a:t>30.</a:t>
            </a: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09.2025; Quelle: Bloomberg</a:t>
            </a:r>
          </a:p>
        </p:txBody>
      </p:sp>
    </p:spTree>
    <p:extLst>
      <p:ext uri="{BB962C8B-B14F-4D97-AF65-F5344CB8AC3E}">
        <p14:creationId xmlns:p14="http://schemas.microsoft.com/office/powerpoint/2010/main" val="7015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B4937-6237-870A-85A4-5C71F2EEB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47ACE27A-72A5-C769-58E3-FACBF7C0D212}"/>
              </a:ext>
            </a:extLst>
          </p:cNvPr>
          <p:cNvSpPr/>
          <p:nvPr/>
        </p:nvSpPr>
        <p:spPr>
          <a:xfrm>
            <a:off x="0" y="5532436"/>
            <a:ext cx="12192000" cy="132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porative TAB for BKS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AEA0F59-D5A1-FB3A-695B-0CBFE550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/>
              <a:t>Leitzinsentwicklung</a:t>
            </a:r>
            <a:endParaRPr lang="de-AT" sz="2500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95E20282-F1F0-67EE-2EF8-6B229F69CE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5399474"/>
              </p:ext>
            </p:extLst>
          </p:nvPr>
        </p:nvGraphicFramePr>
        <p:xfrm>
          <a:off x="0" y="1464248"/>
          <a:ext cx="10260000" cy="5028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11601255" imgH="5686348" progId="Excel.Sheet.12">
                  <p:link updateAutomatic="1"/>
                </p:oleObj>
              </mc:Choice>
              <mc:Fallback>
                <p:oleObj name="Worksheet" r:id="rId3" imgW="11601255" imgH="5686348" progId="Excel.Sheet.12">
                  <p:link updateAutomatic="1"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B8AEDC18-A692-13B8-F051-55CAEFE91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464248"/>
                        <a:ext cx="10260000" cy="5028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BC892E22-B95F-EB78-1B08-25B39E29B75C}"/>
              </a:ext>
            </a:extLst>
          </p:cNvPr>
          <p:cNvSpPr txBox="1"/>
          <p:nvPr/>
        </p:nvSpPr>
        <p:spPr>
          <a:xfrm>
            <a:off x="10145313" y="3880854"/>
            <a:ext cx="2029230" cy="400110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2565126"/>
                      <a:gd name="connsiteY0" fmla="*/ 0 h 553998"/>
                      <a:gd name="connsiteX1" fmla="*/ 436071 w 2565126"/>
                      <a:gd name="connsiteY1" fmla="*/ 0 h 553998"/>
                      <a:gd name="connsiteX2" fmla="*/ 897794 w 2565126"/>
                      <a:gd name="connsiteY2" fmla="*/ 0 h 553998"/>
                      <a:gd name="connsiteX3" fmla="*/ 1462122 w 2565126"/>
                      <a:gd name="connsiteY3" fmla="*/ 0 h 553998"/>
                      <a:gd name="connsiteX4" fmla="*/ 1975147 w 2565126"/>
                      <a:gd name="connsiteY4" fmla="*/ 0 h 553998"/>
                      <a:gd name="connsiteX5" fmla="*/ 2565126 w 2565126"/>
                      <a:gd name="connsiteY5" fmla="*/ 0 h 553998"/>
                      <a:gd name="connsiteX6" fmla="*/ 2565126 w 2565126"/>
                      <a:gd name="connsiteY6" fmla="*/ 553998 h 553998"/>
                      <a:gd name="connsiteX7" fmla="*/ 2129055 w 2565126"/>
                      <a:gd name="connsiteY7" fmla="*/ 553998 h 553998"/>
                      <a:gd name="connsiteX8" fmla="*/ 1667332 w 2565126"/>
                      <a:gd name="connsiteY8" fmla="*/ 553998 h 553998"/>
                      <a:gd name="connsiteX9" fmla="*/ 1103004 w 2565126"/>
                      <a:gd name="connsiteY9" fmla="*/ 553998 h 553998"/>
                      <a:gd name="connsiteX10" fmla="*/ 589979 w 2565126"/>
                      <a:gd name="connsiteY10" fmla="*/ 553998 h 553998"/>
                      <a:gd name="connsiteX11" fmla="*/ 0 w 2565126"/>
                      <a:gd name="connsiteY11" fmla="*/ 553998 h 553998"/>
                      <a:gd name="connsiteX12" fmla="*/ 0 w 2565126"/>
                      <a:gd name="connsiteY12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65126" h="553998" extrusionOk="0">
                        <a:moveTo>
                          <a:pt x="0" y="0"/>
                        </a:moveTo>
                        <a:cubicBezTo>
                          <a:pt x="127510" y="-6787"/>
                          <a:pt x="286954" y="26077"/>
                          <a:pt x="436071" y="0"/>
                        </a:cubicBezTo>
                        <a:cubicBezTo>
                          <a:pt x="585188" y="-26077"/>
                          <a:pt x="724271" y="33118"/>
                          <a:pt x="897794" y="0"/>
                        </a:cubicBezTo>
                        <a:cubicBezTo>
                          <a:pt x="1071317" y="-33118"/>
                          <a:pt x="1195554" y="66905"/>
                          <a:pt x="1462122" y="0"/>
                        </a:cubicBezTo>
                        <a:cubicBezTo>
                          <a:pt x="1728690" y="-66905"/>
                          <a:pt x="1747985" y="35903"/>
                          <a:pt x="1975147" y="0"/>
                        </a:cubicBezTo>
                        <a:cubicBezTo>
                          <a:pt x="2202309" y="-35903"/>
                          <a:pt x="2389198" y="30447"/>
                          <a:pt x="2565126" y="0"/>
                        </a:cubicBezTo>
                        <a:cubicBezTo>
                          <a:pt x="2630065" y="177694"/>
                          <a:pt x="2508249" y="405792"/>
                          <a:pt x="2565126" y="553998"/>
                        </a:cubicBezTo>
                        <a:cubicBezTo>
                          <a:pt x="2476637" y="593398"/>
                          <a:pt x="2341910" y="521743"/>
                          <a:pt x="2129055" y="553998"/>
                        </a:cubicBezTo>
                        <a:cubicBezTo>
                          <a:pt x="1916200" y="586253"/>
                          <a:pt x="1871658" y="530824"/>
                          <a:pt x="1667332" y="553998"/>
                        </a:cubicBezTo>
                        <a:cubicBezTo>
                          <a:pt x="1463006" y="577172"/>
                          <a:pt x="1219451" y="503474"/>
                          <a:pt x="1103004" y="553998"/>
                        </a:cubicBezTo>
                        <a:cubicBezTo>
                          <a:pt x="986557" y="604522"/>
                          <a:pt x="825524" y="503737"/>
                          <a:pt x="589979" y="553998"/>
                        </a:cubicBezTo>
                        <a:cubicBezTo>
                          <a:pt x="354435" y="604259"/>
                          <a:pt x="221123" y="551371"/>
                          <a:pt x="0" y="553998"/>
                        </a:cubicBezTo>
                        <a:cubicBezTo>
                          <a:pt x="-17106" y="422583"/>
                          <a:pt x="17287" y="224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Erwartete Marktannahmen: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b="1" dirty="0">
                <a:solidFill>
                  <a:srgbClr val="422373"/>
                </a:solidFill>
                <a:latin typeface="Corporative TAB for BKS" pitchFamily="2" charset="0"/>
              </a:rPr>
              <a:t>K</a:t>
            </a: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eine weiteren Senkungen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6CFCE4-FEBF-52EF-DBB9-496714872C25}"/>
              </a:ext>
            </a:extLst>
          </p:cNvPr>
          <p:cNvSpPr txBox="1"/>
          <p:nvPr/>
        </p:nvSpPr>
        <p:spPr>
          <a:xfrm>
            <a:off x="10162769" y="2980792"/>
            <a:ext cx="1904415" cy="553998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2565126"/>
                      <a:gd name="connsiteY0" fmla="*/ 0 h 553998"/>
                      <a:gd name="connsiteX1" fmla="*/ 436071 w 2565126"/>
                      <a:gd name="connsiteY1" fmla="*/ 0 h 553998"/>
                      <a:gd name="connsiteX2" fmla="*/ 897794 w 2565126"/>
                      <a:gd name="connsiteY2" fmla="*/ 0 h 553998"/>
                      <a:gd name="connsiteX3" fmla="*/ 1462122 w 2565126"/>
                      <a:gd name="connsiteY3" fmla="*/ 0 h 553998"/>
                      <a:gd name="connsiteX4" fmla="*/ 1975147 w 2565126"/>
                      <a:gd name="connsiteY4" fmla="*/ 0 h 553998"/>
                      <a:gd name="connsiteX5" fmla="*/ 2565126 w 2565126"/>
                      <a:gd name="connsiteY5" fmla="*/ 0 h 553998"/>
                      <a:gd name="connsiteX6" fmla="*/ 2565126 w 2565126"/>
                      <a:gd name="connsiteY6" fmla="*/ 553998 h 553998"/>
                      <a:gd name="connsiteX7" fmla="*/ 2129055 w 2565126"/>
                      <a:gd name="connsiteY7" fmla="*/ 553998 h 553998"/>
                      <a:gd name="connsiteX8" fmla="*/ 1667332 w 2565126"/>
                      <a:gd name="connsiteY8" fmla="*/ 553998 h 553998"/>
                      <a:gd name="connsiteX9" fmla="*/ 1103004 w 2565126"/>
                      <a:gd name="connsiteY9" fmla="*/ 553998 h 553998"/>
                      <a:gd name="connsiteX10" fmla="*/ 589979 w 2565126"/>
                      <a:gd name="connsiteY10" fmla="*/ 553998 h 553998"/>
                      <a:gd name="connsiteX11" fmla="*/ 0 w 2565126"/>
                      <a:gd name="connsiteY11" fmla="*/ 553998 h 553998"/>
                      <a:gd name="connsiteX12" fmla="*/ 0 w 2565126"/>
                      <a:gd name="connsiteY12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65126" h="553998" extrusionOk="0">
                        <a:moveTo>
                          <a:pt x="0" y="0"/>
                        </a:moveTo>
                        <a:cubicBezTo>
                          <a:pt x="127510" y="-6787"/>
                          <a:pt x="286954" y="26077"/>
                          <a:pt x="436071" y="0"/>
                        </a:cubicBezTo>
                        <a:cubicBezTo>
                          <a:pt x="585188" y="-26077"/>
                          <a:pt x="724271" y="33118"/>
                          <a:pt x="897794" y="0"/>
                        </a:cubicBezTo>
                        <a:cubicBezTo>
                          <a:pt x="1071317" y="-33118"/>
                          <a:pt x="1195554" y="66905"/>
                          <a:pt x="1462122" y="0"/>
                        </a:cubicBezTo>
                        <a:cubicBezTo>
                          <a:pt x="1728690" y="-66905"/>
                          <a:pt x="1747985" y="35903"/>
                          <a:pt x="1975147" y="0"/>
                        </a:cubicBezTo>
                        <a:cubicBezTo>
                          <a:pt x="2202309" y="-35903"/>
                          <a:pt x="2389198" y="30447"/>
                          <a:pt x="2565126" y="0"/>
                        </a:cubicBezTo>
                        <a:cubicBezTo>
                          <a:pt x="2630065" y="177694"/>
                          <a:pt x="2508249" y="405792"/>
                          <a:pt x="2565126" y="553998"/>
                        </a:cubicBezTo>
                        <a:cubicBezTo>
                          <a:pt x="2476637" y="593398"/>
                          <a:pt x="2341910" y="521743"/>
                          <a:pt x="2129055" y="553998"/>
                        </a:cubicBezTo>
                        <a:cubicBezTo>
                          <a:pt x="1916200" y="586253"/>
                          <a:pt x="1871658" y="530824"/>
                          <a:pt x="1667332" y="553998"/>
                        </a:cubicBezTo>
                        <a:cubicBezTo>
                          <a:pt x="1463006" y="577172"/>
                          <a:pt x="1219451" y="503474"/>
                          <a:pt x="1103004" y="553998"/>
                        </a:cubicBezTo>
                        <a:cubicBezTo>
                          <a:pt x="986557" y="604522"/>
                          <a:pt x="825524" y="503737"/>
                          <a:pt x="589979" y="553998"/>
                        </a:cubicBezTo>
                        <a:cubicBezTo>
                          <a:pt x="354435" y="604259"/>
                          <a:pt x="221123" y="551371"/>
                          <a:pt x="0" y="553998"/>
                        </a:cubicBezTo>
                        <a:cubicBezTo>
                          <a:pt x="-17106" y="422583"/>
                          <a:pt x="17287" y="224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 b="1">
                <a:latin typeface="Corporative TAB for BKS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Erwartete Marktannahmen: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1000" dirty="0">
                <a:solidFill>
                  <a:srgbClr val="E50051"/>
                </a:solidFill>
              </a:rPr>
              <a:t>1-2</a:t>
            </a: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weitere Senkungen 2025 (-0,25% bis - 0,50%)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E176D88-E600-4117-88D5-684F5D47DF23}"/>
              </a:ext>
            </a:extLst>
          </p:cNvPr>
          <p:cNvSpPr txBox="1"/>
          <p:nvPr/>
        </p:nvSpPr>
        <p:spPr>
          <a:xfrm>
            <a:off x="10211385" y="4905345"/>
            <a:ext cx="1904415" cy="400110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2565126"/>
                      <a:gd name="connsiteY0" fmla="*/ 0 h 553998"/>
                      <a:gd name="connsiteX1" fmla="*/ 436071 w 2565126"/>
                      <a:gd name="connsiteY1" fmla="*/ 0 h 553998"/>
                      <a:gd name="connsiteX2" fmla="*/ 897794 w 2565126"/>
                      <a:gd name="connsiteY2" fmla="*/ 0 h 553998"/>
                      <a:gd name="connsiteX3" fmla="*/ 1462122 w 2565126"/>
                      <a:gd name="connsiteY3" fmla="*/ 0 h 553998"/>
                      <a:gd name="connsiteX4" fmla="*/ 1975147 w 2565126"/>
                      <a:gd name="connsiteY4" fmla="*/ 0 h 553998"/>
                      <a:gd name="connsiteX5" fmla="*/ 2565126 w 2565126"/>
                      <a:gd name="connsiteY5" fmla="*/ 0 h 553998"/>
                      <a:gd name="connsiteX6" fmla="*/ 2565126 w 2565126"/>
                      <a:gd name="connsiteY6" fmla="*/ 553998 h 553998"/>
                      <a:gd name="connsiteX7" fmla="*/ 2129055 w 2565126"/>
                      <a:gd name="connsiteY7" fmla="*/ 553998 h 553998"/>
                      <a:gd name="connsiteX8" fmla="*/ 1667332 w 2565126"/>
                      <a:gd name="connsiteY8" fmla="*/ 553998 h 553998"/>
                      <a:gd name="connsiteX9" fmla="*/ 1103004 w 2565126"/>
                      <a:gd name="connsiteY9" fmla="*/ 553998 h 553998"/>
                      <a:gd name="connsiteX10" fmla="*/ 589979 w 2565126"/>
                      <a:gd name="connsiteY10" fmla="*/ 553998 h 553998"/>
                      <a:gd name="connsiteX11" fmla="*/ 0 w 2565126"/>
                      <a:gd name="connsiteY11" fmla="*/ 553998 h 553998"/>
                      <a:gd name="connsiteX12" fmla="*/ 0 w 2565126"/>
                      <a:gd name="connsiteY12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65126" h="553998" extrusionOk="0">
                        <a:moveTo>
                          <a:pt x="0" y="0"/>
                        </a:moveTo>
                        <a:cubicBezTo>
                          <a:pt x="127510" y="-6787"/>
                          <a:pt x="286954" y="26077"/>
                          <a:pt x="436071" y="0"/>
                        </a:cubicBezTo>
                        <a:cubicBezTo>
                          <a:pt x="585188" y="-26077"/>
                          <a:pt x="724271" y="33118"/>
                          <a:pt x="897794" y="0"/>
                        </a:cubicBezTo>
                        <a:cubicBezTo>
                          <a:pt x="1071317" y="-33118"/>
                          <a:pt x="1195554" y="66905"/>
                          <a:pt x="1462122" y="0"/>
                        </a:cubicBezTo>
                        <a:cubicBezTo>
                          <a:pt x="1728690" y="-66905"/>
                          <a:pt x="1747985" y="35903"/>
                          <a:pt x="1975147" y="0"/>
                        </a:cubicBezTo>
                        <a:cubicBezTo>
                          <a:pt x="2202309" y="-35903"/>
                          <a:pt x="2389198" y="30447"/>
                          <a:pt x="2565126" y="0"/>
                        </a:cubicBezTo>
                        <a:cubicBezTo>
                          <a:pt x="2630065" y="177694"/>
                          <a:pt x="2508249" y="405792"/>
                          <a:pt x="2565126" y="553998"/>
                        </a:cubicBezTo>
                        <a:cubicBezTo>
                          <a:pt x="2476637" y="593398"/>
                          <a:pt x="2341910" y="521743"/>
                          <a:pt x="2129055" y="553998"/>
                        </a:cubicBezTo>
                        <a:cubicBezTo>
                          <a:pt x="1916200" y="586253"/>
                          <a:pt x="1871658" y="530824"/>
                          <a:pt x="1667332" y="553998"/>
                        </a:cubicBezTo>
                        <a:cubicBezTo>
                          <a:pt x="1463006" y="577172"/>
                          <a:pt x="1219451" y="503474"/>
                          <a:pt x="1103004" y="553998"/>
                        </a:cubicBezTo>
                        <a:cubicBezTo>
                          <a:pt x="986557" y="604522"/>
                          <a:pt x="825524" y="503737"/>
                          <a:pt x="589979" y="553998"/>
                        </a:cubicBezTo>
                        <a:cubicBezTo>
                          <a:pt x="354435" y="604259"/>
                          <a:pt x="221123" y="551371"/>
                          <a:pt x="0" y="553998"/>
                        </a:cubicBezTo>
                        <a:cubicBezTo>
                          <a:pt x="-17106" y="422583"/>
                          <a:pt x="17287" y="224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200516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Erwartete Marktannahmen: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200516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Keine weiteren Senkungen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E03CA4D-31D7-AB7D-80D3-2B6E7D46B28E}"/>
              </a:ext>
            </a:extLst>
          </p:cNvPr>
          <p:cNvSpPr txBox="1"/>
          <p:nvPr/>
        </p:nvSpPr>
        <p:spPr>
          <a:xfrm>
            <a:off x="10211384" y="4466818"/>
            <a:ext cx="2155650" cy="400110"/>
          </a:xfrm>
          <a:prstGeom prst="rect">
            <a:avLst/>
          </a:pr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650216993">
                  <a:custGeom>
                    <a:avLst/>
                    <a:gdLst>
                      <a:gd name="connsiteX0" fmla="*/ 0 w 2565126"/>
                      <a:gd name="connsiteY0" fmla="*/ 0 h 553998"/>
                      <a:gd name="connsiteX1" fmla="*/ 436071 w 2565126"/>
                      <a:gd name="connsiteY1" fmla="*/ 0 h 553998"/>
                      <a:gd name="connsiteX2" fmla="*/ 897794 w 2565126"/>
                      <a:gd name="connsiteY2" fmla="*/ 0 h 553998"/>
                      <a:gd name="connsiteX3" fmla="*/ 1462122 w 2565126"/>
                      <a:gd name="connsiteY3" fmla="*/ 0 h 553998"/>
                      <a:gd name="connsiteX4" fmla="*/ 1975147 w 2565126"/>
                      <a:gd name="connsiteY4" fmla="*/ 0 h 553998"/>
                      <a:gd name="connsiteX5" fmla="*/ 2565126 w 2565126"/>
                      <a:gd name="connsiteY5" fmla="*/ 0 h 553998"/>
                      <a:gd name="connsiteX6" fmla="*/ 2565126 w 2565126"/>
                      <a:gd name="connsiteY6" fmla="*/ 553998 h 553998"/>
                      <a:gd name="connsiteX7" fmla="*/ 2129055 w 2565126"/>
                      <a:gd name="connsiteY7" fmla="*/ 553998 h 553998"/>
                      <a:gd name="connsiteX8" fmla="*/ 1667332 w 2565126"/>
                      <a:gd name="connsiteY8" fmla="*/ 553998 h 553998"/>
                      <a:gd name="connsiteX9" fmla="*/ 1103004 w 2565126"/>
                      <a:gd name="connsiteY9" fmla="*/ 553998 h 553998"/>
                      <a:gd name="connsiteX10" fmla="*/ 589979 w 2565126"/>
                      <a:gd name="connsiteY10" fmla="*/ 553998 h 553998"/>
                      <a:gd name="connsiteX11" fmla="*/ 0 w 2565126"/>
                      <a:gd name="connsiteY11" fmla="*/ 553998 h 553998"/>
                      <a:gd name="connsiteX12" fmla="*/ 0 w 2565126"/>
                      <a:gd name="connsiteY12" fmla="*/ 0 h 5539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565126" h="553998" extrusionOk="0">
                        <a:moveTo>
                          <a:pt x="0" y="0"/>
                        </a:moveTo>
                        <a:cubicBezTo>
                          <a:pt x="127510" y="-6787"/>
                          <a:pt x="286954" y="26077"/>
                          <a:pt x="436071" y="0"/>
                        </a:cubicBezTo>
                        <a:cubicBezTo>
                          <a:pt x="585188" y="-26077"/>
                          <a:pt x="724271" y="33118"/>
                          <a:pt x="897794" y="0"/>
                        </a:cubicBezTo>
                        <a:cubicBezTo>
                          <a:pt x="1071317" y="-33118"/>
                          <a:pt x="1195554" y="66905"/>
                          <a:pt x="1462122" y="0"/>
                        </a:cubicBezTo>
                        <a:cubicBezTo>
                          <a:pt x="1728690" y="-66905"/>
                          <a:pt x="1747985" y="35903"/>
                          <a:pt x="1975147" y="0"/>
                        </a:cubicBezTo>
                        <a:cubicBezTo>
                          <a:pt x="2202309" y="-35903"/>
                          <a:pt x="2389198" y="30447"/>
                          <a:pt x="2565126" y="0"/>
                        </a:cubicBezTo>
                        <a:cubicBezTo>
                          <a:pt x="2630065" y="177694"/>
                          <a:pt x="2508249" y="405792"/>
                          <a:pt x="2565126" y="553998"/>
                        </a:cubicBezTo>
                        <a:cubicBezTo>
                          <a:pt x="2476637" y="593398"/>
                          <a:pt x="2341910" y="521743"/>
                          <a:pt x="2129055" y="553998"/>
                        </a:cubicBezTo>
                        <a:cubicBezTo>
                          <a:pt x="1916200" y="586253"/>
                          <a:pt x="1871658" y="530824"/>
                          <a:pt x="1667332" y="553998"/>
                        </a:cubicBezTo>
                        <a:cubicBezTo>
                          <a:pt x="1463006" y="577172"/>
                          <a:pt x="1219451" y="503474"/>
                          <a:pt x="1103004" y="553998"/>
                        </a:cubicBezTo>
                        <a:cubicBezTo>
                          <a:pt x="986557" y="604522"/>
                          <a:pt x="825524" y="503737"/>
                          <a:pt x="589979" y="553998"/>
                        </a:cubicBezTo>
                        <a:cubicBezTo>
                          <a:pt x="354435" y="604259"/>
                          <a:pt x="221123" y="551371"/>
                          <a:pt x="0" y="553998"/>
                        </a:cubicBezTo>
                        <a:cubicBezTo>
                          <a:pt x="-17106" y="422583"/>
                          <a:pt x="17287" y="22497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46AAC5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Erwartete Marktannahmen: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1" i="0" u="none" strike="noStrike" kern="1200" cap="none" spc="0" normalizeH="0" baseline="0" noProof="0" dirty="0">
                <a:ln>
                  <a:noFill/>
                </a:ln>
                <a:solidFill>
                  <a:srgbClr val="46AAC5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2 weitere Erhöhungen (+0,5%)</a:t>
            </a:r>
          </a:p>
        </p:txBody>
      </p:sp>
      <p:pic>
        <p:nvPicPr>
          <p:cNvPr id="19" name="Picture 2" descr="US Fed meet in focus: What does the Indian stock market expect from the US  central bank? | Stock Market News">
            <a:extLst>
              <a:ext uri="{FF2B5EF4-FFF2-40B4-BE49-F238E27FC236}">
                <a16:creationId xmlns:a16="http://schemas.microsoft.com/office/drawing/2014/main" id="{BB801E48-30EC-CF04-31DD-1978DB78C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886" y="2212200"/>
            <a:ext cx="4320000" cy="24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17C5E6C4-C609-168B-696C-C66B7505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Daten per 30.09.2025; Quelle: Bloomberg</a:t>
            </a:r>
          </a:p>
        </p:txBody>
      </p:sp>
    </p:spTree>
    <p:extLst>
      <p:ext uri="{BB962C8B-B14F-4D97-AF65-F5344CB8AC3E}">
        <p14:creationId xmlns:p14="http://schemas.microsoft.com/office/powerpoint/2010/main" val="12953164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C51E-51E6-9E40-1D9B-98637B798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78B4DE4A-0DBF-B77D-3A53-F1225F50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/>
              <a:t>Conclusio</a:t>
            </a:r>
            <a:endParaRPr lang="de-AT" sz="2500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9896651E-14B8-6D1A-19A0-F24F2527DE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1038736" y="1036223"/>
            <a:ext cx="9185134" cy="551558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7D388A6-8EC7-C6D7-476B-EE9177B99D35}"/>
              </a:ext>
            </a:extLst>
          </p:cNvPr>
          <p:cNvSpPr txBox="1"/>
          <p:nvPr/>
        </p:nvSpPr>
        <p:spPr>
          <a:xfrm>
            <a:off x="838199" y="1937951"/>
            <a:ext cx="718591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Die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Ertragserwartung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für die kommenden Jahre hat sich – insbesondere für konservative Anleger -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massiv verbessert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 pitchFamily="2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Das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Kursrisiko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von Anleihen hat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deutlich abgenommen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Die 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Amasis MT Pro Light" panose="02040304050005020304" pitchFamily="18" charset="0"/>
              </a:rPr>
              <a:t>Ø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Rendite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– und damit die Ertragserwartung – </a:t>
            </a:r>
            <a:b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</a:b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stieg von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1,5 % auf 3 - 4%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Insgesamt befinden wir uns nun in einem deutlich</a:t>
            </a:r>
            <a:b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</a:b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attraktiveren Anlegerumfeld 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als Ende 2021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Da die </a:t>
            </a:r>
            <a:r>
              <a:rPr lang="de-AT" b="1" dirty="0">
                <a:solidFill>
                  <a:srgbClr val="422373"/>
                </a:solidFill>
                <a:latin typeface="Corporative TAB for BKS" pitchFamily="2" charset="0"/>
              </a:rPr>
              <a:t>Leitzinsen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 mittelfristig </a:t>
            </a:r>
            <a:r>
              <a:rPr lang="de-AT" b="1" dirty="0">
                <a:solidFill>
                  <a:srgbClr val="422373"/>
                </a:solidFill>
                <a:latin typeface="Corporative TAB for BKS" pitchFamily="2" charset="0"/>
              </a:rPr>
              <a:t>fallen werden 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– und damit möglicherweise auch das gesamte Zinsumfeld – wäre </a:t>
            </a:r>
            <a:br>
              <a:rPr lang="de-AT" dirty="0">
                <a:solidFill>
                  <a:srgbClr val="422373"/>
                </a:solidFill>
                <a:latin typeface="Corporative TAB for BKS" pitchFamily="2" charset="0"/>
              </a:rPr>
            </a:b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jetzt ein guter </a:t>
            </a:r>
            <a:r>
              <a:rPr lang="de-AT" b="1" dirty="0">
                <a:solidFill>
                  <a:srgbClr val="422373"/>
                </a:solidFill>
                <a:latin typeface="Corporative TAB for BKS" pitchFamily="2" charset="0"/>
              </a:rPr>
              <a:t>Zeitpunkt für den Kauf von Anleihen.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93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2438F-4048-F019-075B-5EE1252B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D161BC-2725-04EB-3B72-98EB7CF028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1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sp>
        <p:nvSpPr>
          <p:cNvPr id="4" name="Untertitel 2">
            <a:extLst>
              <a:ext uri="{FF2B5EF4-FFF2-40B4-BE49-F238E27FC236}">
                <a16:creationId xmlns:a16="http://schemas.microsoft.com/office/drawing/2014/main" id="{30EB1036-E5CF-ECB7-A054-D9DD268B694B}"/>
              </a:ext>
            </a:extLst>
          </p:cNvPr>
          <p:cNvSpPr txBox="1">
            <a:spLocks/>
          </p:cNvSpPr>
          <p:nvPr/>
        </p:nvSpPr>
        <p:spPr>
          <a:xfrm>
            <a:off x="1103901" y="3062404"/>
            <a:ext cx="6725295" cy="2020456"/>
          </a:xfrm>
          <a:prstGeom prst="rect">
            <a:avLst/>
          </a:prstGeom>
          <a:noFill/>
          <a:effectLst>
            <a:softEdge rad="139700"/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450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AT" sz="4000" b="1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Aktieninvestments in unsicheren Zeiten</a:t>
            </a:r>
          </a:p>
        </p:txBody>
      </p:sp>
    </p:spTree>
    <p:extLst>
      <p:ext uri="{BB962C8B-B14F-4D97-AF65-F5344CB8AC3E}">
        <p14:creationId xmlns:p14="http://schemas.microsoft.com/office/powerpoint/2010/main" val="306150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BDB6B-A884-D745-F985-5EF371B37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AT" dirty="0"/>
              <a:t>Agenda</a:t>
            </a:r>
            <a:br>
              <a:rPr lang="de-AT" dirty="0"/>
            </a:br>
            <a:endParaRPr lang="de-AT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4044584D-77A0-C09F-E209-3317DAADA217}"/>
              </a:ext>
            </a:extLst>
          </p:cNvPr>
          <p:cNvGrpSpPr/>
          <p:nvPr/>
        </p:nvGrpSpPr>
        <p:grpSpPr>
          <a:xfrm>
            <a:off x="1491577" y="1027908"/>
            <a:ext cx="4207864" cy="3135985"/>
            <a:chOff x="1082823" y="922977"/>
            <a:chExt cx="4207864" cy="3135985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B364ED28-284D-51FA-0BCA-404EF609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tretch>
              <a:fillRect/>
            </a:stretch>
          </p:blipFill>
          <p:spPr>
            <a:xfrm>
              <a:off x="1082823" y="1690690"/>
              <a:ext cx="4207864" cy="23682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AE1E5DB1-CE74-4729-E8B7-167B976CD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24133" y="922977"/>
              <a:ext cx="1265722" cy="1265722"/>
            </a:xfrm>
            <a:prstGeom prst="rect">
              <a:avLst/>
            </a:prstGeom>
          </p:spPr>
        </p:pic>
      </p:grpSp>
      <p:pic>
        <p:nvPicPr>
          <p:cNvPr id="8" name="Grafik 7">
            <a:extLst>
              <a:ext uri="{FF2B5EF4-FFF2-40B4-BE49-F238E27FC236}">
                <a16:creationId xmlns:a16="http://schemas.microsoft.com/office/drawing/2014/main" id="{7C31F8C8-1852-99A8-2EF3-9C6DF64F3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l="2311" t="15366" r="-2311" b="6713"/>
          <a:stretch>
            <a:fillRect/>
          </a:stretch>
        </p:blipFill>
        <p:spPr>
          <a:xfrm>
            <a:off x="6019949" y="2330347"/>
            <a:ext cx="3673198" cy="3208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F369C3E-CBB9-9A60-E091-F02EE0557E0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2219052" y="4249630"/>
            <a:ext cx="4485373" cy="2523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7376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71A9505-E865-2DC0-D998-C12EB84416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34619"/>
              </p:ext>
            </p:extLst>
          </p:nvPr>
        </p:nvGraphicFramePr>
        <p:xfrm>
          <a:off x="716112" y="1427032"/>
          <a:ext cx="10800000" cy="374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287543" imgH="4953051" progId="Excel.Sheet.12">
                  <p:link updateAutomatic="1"/>
                </p:oleObj>
              </mc:Choice>
              <mc:Fallback>
                <p:oleObj name="Worksheet" r:id="rId2" imgW="14287543" imgH="4953051" progId="Excel.Sheet.12">
                  <p:link updateAutomatic="1"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90DBFAC5-09D5-7F10-8280-9968BE9FBB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6112" y="1427032"/>
                        <a:ext cx="10800000" cy="374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14">
            <a:extLst>
              <a:ext uri="{FF2B5EF4-FFF2-40B4-BE49-F238E27FC236}">
                <a16:creationId xmlns:a16="http://schemas.microsoft.com/office/drawing/2014/main" id="{51393C42-8E41-CE93-BB54-5B870BA93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0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Daten per 30.09.2025; Quelle: Bloomberg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DF32CAF1-BC90-E1DA-49C7-1E6C2FD43F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76" t="15641" r="22825" b="35690"/>
          <a:stretch/>
        </p:blipFill>
        <p:spPr>
          <a:xfrm>
            <a:off x="1069575" y="5116937"/>
            <a:ext cx="886398" cy="8309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FDF62E30-6CCF-E5F0-C1B7-594493331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176" t="15641" r="22825" b="35690"/>
          <a:stretch/>
        </p:blipFill>
        <p:spPr>
          <a:xfrm>
            <a:off x="2223108" y="5101997"/>
            <a:ext cx="886398" cy="83099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899AB6-026A-6A42-7CE5-240AE2AFB50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2392" y="5021055"/>
            <a:ext cx="949758" cy="9497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0FEA0F3-9346-DCA4-5801-C0A94019EC2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97941" y="5136889"/>
            <a:ext cx="807852" cy="807852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51BA264-04D1-61F5-E5C9-F69828B8C52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6158" y="5136889"/>
            <a:ext cx="613718" cy="807853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C35C154-14BE-73AA-0817-A37B6490FE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8723"/>
          <a:stretch/>
        </p:blipFill>
        <p:spPr>
          <a:xfrm>
            <a:off x="6622762" y="5178299"/>
            <a:ext cx="1294550" cy="716142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20658B8-E6F2-B052-19D5-3955456CC5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273"/>
          <a:stretch/>
        </p:blipFill>
        <p:spPr>
          <a:xfrm>
            <a:off x="8005794" y="5233001"/>
            <a:ext cx="879217" cy="52586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20EBF18-581B-EC4D-3377-189B3865C5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75000"/>
          </a:blip>
          <a:srcRect l="19487" r="13313" b="9680"/>
          <a:stretch/>
        </p:blipFill>
        <p:spPr>
          <a:xfrm>
            <a:off x="9278157" y="5063886"/>
            <a:ext cx="642901" cy="864096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E26E23E-840E-5992-398E-E69CFC6A07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601"/>
          <a:stretch/>
        </p:blipFill>
        <p:spPr>
          <a:xfrm>
            <a:off x="10455329" y="5105513"/>
            <a:ext cx="665871" cy="791093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8416D447-C676-52E4-CCCA-3CC243260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/>
              <a:t>Aktienmärkte im Jahr 2025</a:t>
            </a:r>
            <a:endParaRPr lang="de-AT" sz="2500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20AC2D7-6ED5-6B2A-C768-B63E7D2D8AC8}"/>
              </a:ext>
            </a:extLst>
          </p:cNvPr>
          <p:cNvSpPr txBox="1"/>
          <p:nvPr/>
        </p:nvSpPr>
        <p:spPr>
          <a:xfrm>
            <a:off x="897885" y="1486737"/>
            <a:ext cx="48490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Globaler Aktienmarkt für Euro-Investoren </a:t>
            </a:r>
            <a:r>
              <a:rPr kumimoji="0" lang="de-AT" sz="1800" b="0" i="0" u="none" strike="noStrike" kern="1200" cap="none" spc="0" normalizeH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vom starken Euro </a:t>
            </a: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negativ </a:t>
            </a:r>
            <a:r>
              <a:rPr kumimoji="0" lang="de-AT" sz="1800" b="0" i="0" u="none" strike="noStrike" kern="1200" cap="none" spc="0" normalizeH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belastet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AT" baseline="0" dirty="0">
                <a:solidFill>
                  <a:srgbClr val="422373"/>
                </a:solidFill>
                <a:latin typeface="Corporative TAB for BKS" pitchFamily="2" charset="0"/>
              </a:rPr>
              <a:t>Österreich gehört 2025 bislang zu den Top Performern</a:t>
            </a:r>
            <a:endParaRPr kumimoji="0" lang="de-AT" sz="1800" b="1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4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915C19-3C23-C5A7-5015-817F656CC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F7B9CA5-E59F-8DEC-95C8-EDDD9CD1022A}"/>
              </a:ext>
            </a:extLst>
          </p:cNvPr>
          <p:cNvSpPr/>
          <p:nvPr/>
        </p:nvSpPr>
        <p:spPr>
          <a:xfrm>
            <a:off x="0" y="5532436"/>
            <a:ext cx="12192000" cy="1325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porative TAB for BKS"/>
              <a:ea typeface="+mn-ea"/>
              <a:cs typeface="+mn-cs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A0CC3F-14C7-A68F-5426-4A2FC3A81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/>
              <a:t>„</a:t>
            </a:r>
            <a:r>
              <a:rPr lang="de-AT" sz="4000" dirty="0" err="1"/>
              <a:t>What</a:t>
            </a:r>
            <a:r>
              <a:rPr lang="de-AT" sz="4000" dirty="0"/>
              <a:t> </a:t>
            </a:r>
            <a:r>
              <a:rPr lang="de-AT" sz="4000" dirty="0" err="1"/>
              <a:t>goes</a:t>
            </a:r>
            <a:r>
              <a:rPr lang="de-AT" sz="4000" dirty="0"/>
              <a:t> </a:t>
            </a:r>
            <a:r>
              <a:rPr lang="de-AT" sz="4000" dirty="0" err="1"/>
              <a:t>up</a:t>
            </a:r>
            <a:r>
              <a:rPr lang="de-AT" sz="4000" dirty="0"/>
              <a:t>, </a:t>
            </a:r>
            <a:r>
              <a:rPr lang="de-AT" sz="4000" dirty="0" err="1"/>
              <a:t>must</a:t>
            </a:r>
            <a:r>
              <a:rPr lang="de-AT" sz="4000" dirty="0"/>
              <a:t> </a:t>
            </a:r>
            <a:r>
              <a:rPr lang="de-AT" sz="4000" dirty="0" err="1"/>
              <a:t>come</a:t>
            </a:r>
            <a:r>
              <a:rPr lang="de-AT" sz="4000" dirty="0"/>
              <a:t> down“</a:t>
            </a:r>
            <a:br>
              <a:rPr lang="de-AT" sz="4000" dirty="0"/>
            </a:br>
            <a:r>
              <a:rPr lang="de-AT" sz="4000" dirty="0"/>
              <a:t>Markt überfällig für Korrektur</a:t>
            </a:r>
            <a:endParaRPr lang="de-AT" sz="2500" dirty="0">
              <a:solidFill>
                <a:schemeClr val="accent2"/>
              </a:solidFill>
              <a:latin typeface="Corporative TAB for BKS" pitchFamily="2" charset="0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CBF344DC-840C-23B6-CBB0-C8FAD1AED4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580724" y="2010409"/>
            <a:ext cx="11165305" cy="448246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42" name="Textfeld 41">
            <a:extLst>
              <a:ext uri="{FF2B5EF4-FFF2-40B4-BE49-F238E27FC236}">
                <a16:creationId xmlns:a16="http://schemas.microsoft.com/office/drawing/2014/main" id="{20533787-9D55-AC87-B670-2F08F3806B13}"/>
              </a:ext>
            </a:extLst>
          </p:cNvPr>
          <p:cNvSpPr txBox="1"/>
          <p:nvPr/>
        </p:nvSpPr>
        <p:spPr>
          <a:xfrm>
            <a:off x="580724" y="2665329"/>
            <a:ext cx="67698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chemeClr val="bg1"/>
                </a:solidFill>
              </a:rPr>
              <a:t>Der globale Aktienmarkt hat sich seit 2003 fast vervierfacht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chemeClr val="bg1"/>
                </a:solidFill>
              </a:rPr>
              <a:t>Das sind jährlich rund 7,6 %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chemeClr val="bg1"/>
                </a:solidFill>
              </a:rPr>
              <a:t>Dies tat er unter großen Schwankungen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chemeClr val="bg1"/>
                </a:solidFill>
              </a:rPr>
              <a:t>Nach guten Phasen kam es in der Regel immer Korrekturphasen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sz="1600" dirty="0">
                <a:solidFill>
                  <a:schemeClr val="bg1"/>
                </a:solidFill>
              </a:rPr>
              <a:t>Dieses „Luft raus lassen“ ist allerdings wichtig!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E6900318-12C7-6C60-BB6C-F782D1496CA6}"/>
              </a:ext>
            </a:extLst>
          </p:cNvPr>
          <p:cNvSpPr txBox="1"/>
          <p:nvPr/>
        </p:nvSpPr>
        <p:spPr>
          <a:xfrm>
            <a:off x="1592580" y="5455920"/>
            <a:ext cx="782587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B050"/>
                </a:solidFill>
              </a:rPr>
              <a:t>+68%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2B4249FA-FBA5-943E-169F-7D6CB603AEAF}"/>
              </a:ext>
            </a:extLst>
          </p:cNvPr>
          <p:cNvSpPr txBox="1"/>
          <p:nvPr/>
        </p:nvSpPr>
        <p:spPr>
          <a:xfrm>
            <a:off x="4815840" y="5534222"/>
            <a:ext cx="918841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B050"/>
                </a:solidFill>
              </a:rPr>
              <a:t>+210%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4D906AF5-C054-926B-FB22-65C63A049CD7}"/>
              </a:ext>
            </a:extLst>
          </p:cNvPr>
          <p:cNvSpPr txBox="1"/>
          <p:nvPr/>
        </p:nvSpPr>
        <p:spPr>
          <a:xfrm>
            <a:off x="7581900" y="4797977"/>
            <a:ext cx="784189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B050"/>
                </a:solidFill>
              </a:rPr>
              <a:t>+74%</a:t>
            </a: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D8B87E81-9203-C084-C93D-47D5196066B8}"/>
              </a:ext>
            </a:extLst>
          </p:cNvPr>
          <p:cNvSpPr txBox="1"/>
          <p:nvPr/>
        </p:nvSpPr>
        <p:spPr>
          <a:xfrm>
            <a:off x="8366089" y="3402091"/>
            <a:ext cx="784189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B050"/>
                </a:solidFill>
              </a:rPr>
              <a:t>+93%</a:t>
            </a: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88367AAD-69BD-7359-0E7B-DC9A9CAD785A}"/>
              </a:ext>
            </a:extLst>
          </p:cNvPr>
          <p:cNvSpPr txBox="1"/>
          <p:nvPr/>
        </p:nvSpPr>
        <p:spPr>
          <a:xfrm>
            <a:off x="9676729" y="2426731"/>
            <a:ext cx="784189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B050"/>
                </a:solidFill>
              </a:rPr>
              <a:t>+57%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64C1F03-8CC8-58C6-674B-FE3306DD7522}"/>
              </a:ext>
            </a:extLst>
          </p:cNvPr>
          <p:cNvSpPr txBox="1"/>
          <p:nvPr/>
        </p:nvSpPr>
        <p:spPr>
          <a:xfrm>
            <a:off x="2844977" y="5212717"/>
            <a:ext cx="75052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2"/>
                </a:solidFill>
              </a:rPr>
              <a:t>-55%</a:t>
            </a:r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A3CC0871-2458-5DF7-B6E1-F015A16E8943}"/>
              </a:ext>
            </a:extLst>
          </p:cNvPr>
          <p:cNvSpPr txBox="1"/>
          <p:nvPr/>
        </p:nvSpPr>
        <p:spPr>
          <a:xfrm>
            <a:off x="6479717" y="4643688"/>
            <a:ext cx="75052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2"/>
                </a:solidFill>
              </a:rPr>
              <a:t>-23%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3012528B-CDB9-0497-547F-E9A0352AE26C}"/>
              </a:ext>
            </a:extLst>
          </p:cNvPr>
          <p:cNvSpPr txBox="1"/>
          <p:nvPr/>
        </p:nvSpPr>
        <p:spPr>
          <a:xfrm>
            <a:off x="8643797" y="4467263"/>
            <a:ext cx="75052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2"/>
                </a:solidFill>
              </a:rPr>
              <a:t>-34%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535B7A8-15AC-C789-1762-B2E8C4A453A7}"/>
              </a:ext>
            </a:extLst>
          </p:cNvPr>
          <p:cNvSpPr txBox="1"/>
          <p:nvPr/>
        </p:nvSpPr>
        <p:spPr>
          <a:xfrm>
            <a:off x="9676729" y="3402091"/>
            <a:ext cx="748923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2"/>
                </a:solidFill>
              </a:rPr>
              <a:t>-18%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269069CD-0855-4371-8CB1-3C50526B8E3D}"/>
              </a:ext>
            </a:extLst>
          </p:cNvPr>
          <p:cNvSpPr txBox="1"/>
          <p:nvPr/>
        </p:nvSpPr>
        <p:spPr>
          <a:xfrm>
            <a:off x="11220091" y="2865026"/>
            <a:ext cx="750526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chemeClr val="accent2"/>
                </a:solidFill>
              </a:rPr>
              <a:t>-20%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F55A6670-7BC4-B710-6BD9-6D85848B2713}"/>
              </a:ext>
            </a:extLst>
          </p:cNvPr>
          <p:cNvSpPr txBox="1"/>
          <p:nvPr/>
        </p:nvSpPr>
        <p:spPr>
          <a:xfrm>
            <a:off x="11074134" y="2128465"/>
            <a:ext cx="784189" cy="36933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00B050"/>
                </a:solidFill>
              </a:rPr>
              <a:t>+21%</a:t>
            </a:r>
          </a:p>
        </p:txBody>
      </p:sp>
    </p:spTree>
    <p:extLst>
      <p:ext uri="{BB962C8B-B14F-4D97-AF65-F5344CB8AC3E}">
        <p14:creationId xmlns:p14="http://schemas.microsoft.com/office/powerpoint/2010/main" val="1120465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31506804-FCC9-8101-A794-87035FA874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9470660"/>
              </p:ext>
            </p:extLst>
          </p:nvPr>
        </p:nvGraphicFramePr>
        <p:xfrm>
          <a:off x="2743144" y="1135780"/>
          <a:ext cx="6097050" cy="580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334514" imgH="8886786" progId="Excel.Sheet.12">
                  <p:link updateAutomatic="1"/>
                </p:oleObj>
              </mc:Choice>
              <mc:Fallback>
                <p:oleObj name="Worksheet" r:id="rId2" imgW="9334514" imgH="8886786" progId="Excel.Sheet.12">
                  <p:link updateAutomatic="1"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31506804-FCC9-8101-A794-87035FA8747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43144" y="1135780"/>
                        <a:ext cx="6097050" cy="580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el 1">
            <a:extLst>
              <a:ext uri="{FF2B5EF4-FFF2-40B4-BE49-F238E27FC236}">
                <a16:creationId xmlns:a16="http://schemas.microsoft.com/office/drawing/2014/main" id="{2A4533CA-3472-339F-7320-58886F6A9D18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 Blk"/>
                <a:ea typeface="+mj-ea"/>
                <a:cs typeface="+mj-cs"/>
              </a:rPr>
              <a:t>Die Perspektive ist wichtig</a:t>
            </a:r>
            <a:b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 Blk"/>
                <a:ea typeface="+mj-ea"/>
                <a:cs typeface="+mj-cs"/>
              </a:rPr>
            </a:br>
            <a:r>
              <a:rPr kumimoji="0" lang="de-AT" sz="2800" b="0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Corporative TAB for BKS" pitchFamily="2" charset="0"/>
                <a:ea typeface="+mj-ea"/>
                <a:cs typeface="+mj-cs"/>
              </a:rPr>
              <a:t>US Aktienmarkt im Langfristvergleich (1928-2025)</a:t>
            </a:r>
            <a:endParaRPr kumimoji="0" lang="de-AT" sz="4400" b="0" i="0" u="none" strike="noStrike" kern="1200" cap="none" spc="0" normalizeH="0" baseline="0" noProof="0" dirty="0">
              <a:ln>
                <a:noFill/>
              </a:ln>
              <a:solidFill>
                <a:srgbClr val="E50051"/>
              </a:solidFill>
              <a:effectLst/>
              <a:uLnTx/>
              <a:uFillTx/>
              <a:latin typeface="Corporative TAB for BKS" pitchFamily="2" charset="0"/>
              <a:ea typeface="+mj-ea"/>
              <a:cs typeface="+mj-cs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C88BB4E6-C510-E1B1-8173-2ED38E1C101F}"/>
              </a:ext>
            </a:extLst>
          </p:cNvPr>
          <p:cNvGrpSpPr/>
          <p:nvPr/>
        </p:nvGrpSpPr>
        <p:grpSpPr>
          <a:xfrm>
            <a:off x="1127486" y="2126738"/>
            <a:ext cx="2647837" cy="2269652"/>
            <a:chOff x="1127486" y="2126738"/>
            <a:chExt cx="2647837" cy="2269652"/>
          </a:xfrm>
        </p:grpSpPr>
        <p:graphicFrame>
          <p:nvGraphicFramePr>
            <p:cNvPr id="5" name="Objekt 4">
              <a:extLst>
                <a:ext uri="{FF2B5EF4-FFF2-40B4-BE49-F238E27FC236}">
                  <a16:creationId xmlns:a16="http://schemas.microsoft.com/office/drawing/2014/main" id="{920D4D11-5E53-8238-6A21-BBF1DF218DF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37971083"/>
                </p:ext>
              </p:extLst>
            </p:nvPr>
          </p:nvGraphicFramePr>
          <p:xfrm>
            <a:off x="1127486" y="2126738"/>
            <a:ext cx="2628788" cy="2269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4" imgW="2190743" imgH="1895449" progId="Excel.Sheet.12">
                    <p:link updateAutomatic="1"/>
                  </p:oleObj>
                </mc:Choice>
                <mc:Fallback>
                  <p:oleObj name="Worksheet" r:id="rId4" imgW="2190743" imgH="1895449" progId="Excel.Sheet.12">
                    <p:link updateAutomatic="1"/>
                    <p:pic>
                      <p:nvPicPr>
                        <p:cNvPr id="5" name="Objekt 4">
                          <a:extLst>
                            <a:ext uri="{FF2B5EF4-FFF2-40B4-BE49-F238E27FC236}">
                              <a16:creationId xmlns:a16="http://schemas.microsoft.com/office/drawing/2014/main" id="{920D4D11-5E53-8238-6A21-BBF1DF218DF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27486" y="2126738"/>
                          <a:ext cx="2628788" cy="2269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98E60808-296B-23BC-BA57-04E06681DEF9}"/>
                </a:ext>
              </a:extLst>
            </p:cNvPr>
            <p:cNvSpPr/>
            <p:nvPr/>
          </p:nvSpPr>
          <p:spPr>
            <a:xfrm>
              <a:off x="1135974" y="2501439"/>
              <a:ext cx="2620299" cy="775161"/>
            </a:xfrm>
            <a:prstGeom prst="rect">
              <a:avLst/>
            </a:prstGeom>
            <a:noFill/>
            <a:ln w="38100">
              <a:solidFill>
                <a:srgbClr val="E50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84B5E30-7F0F-617C-E646-391B53CC312B}"/>
                </a:ext>
              </a:extLst>
            </p:cNvPr>
            <p:cNvSpPr/>
            <p:nvPr/>
          </p:nvSpPr>
          <p:spPr>
            <a:xfrm>
              <a:off x="1155024" y="4006390"/>
              <a:ext cx="2620299" cy="390000"/>
            </a:xfrm>
            <a:prstGeom prst="rect">
              <a:avLst/>
            </a:prstGeom>
            <a:noFill/>
            <a:ln w="38100">
              <a:solidFill>
                <a:srgbClr val="E50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2A95C7F-A1C0-4755-CC8C-3DB6F86C9360}"/>
              </a:ext>
            </a:extLst>
          </p:cNvPr>
          <p:cNvGrpSpPr/>
          <p:nvPr/>
        </p:nvGrpSpPr>
        <p:grpSpPr>
          <a:xfrm>
            <a:off x="4108179" y="1839271"/>
            <a:ext cx="6947841" cy="4062008"/>
            <a:chOff x="4108179" y="1839271"/>
            <a:chExt cx="6947841" cy="4062008"/>
          </a:xfrm>
        </p:grpSpPr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D31B10F0-7D6C-B3E9-ED28-36A0C16F2D32}"/>
                </a:ext>
              </a:extLst>
            </p:cNvPr>
            <p:cNvCxnSpPr>
              <a:cxnSpLocks/>
              <a:stCxn id="6" idx="7"/>
            </p:cNvCxnSpPr>
            <p:nvPr/>
          </p:nvCxnSpPr>
          <p:spPr>
            <a:xfrm flipV="1">
              <a:off x="4108179" y="3203538"/>
              <a:ext cx="4050734" cy="26977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9" name="Objekt 8">
              <a:extLst>
                <a:ext uri="{FF2B5EF4-FFF2-40B4-BE49-F238E27FC236}">
                  <a16:creationId xmlns:a16="http://schemas.microsoft.com/office/drawing/2014/main" id="{9A284DAD-BC4F-1EDF-53F7-CB3076CCBB2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5723877"/>
                </p:ext>
              </p:extLst>
            </p:nvPr>
          </p:nvGraphicFramePr>
          <p:xfrm>
            <a:off x="8516205" y="2341662"/>
            <a:ext cx="2331734" cy="1325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Worksheet" r:id="rId6" imgW="2295543" imgH="1304989" progId="Excel.Sheet.12">
                    <p:link updateAutomatic="1"/>
                  </p:oleObj>
                </mc:Choice>
                <mc:Fallback>
                  <p:oleObj name="Worksheet" r:id="rId6" imgW="2295543" imgH="1304989" progId="Excel.Sheet.12">
                    <p:link updateAutomatic="1"/>
                    <p:pic>
                      <p:nvPicPr>
                        <p:cNvPr id="9" name="Objekt 8">
                          <a:extLst>
                            <a:ext uri="{FF2B5EF4-FFF2-40B4-BE49-F238E27FC236}">
                              <a16:creationId xmlns:a16="http://schemas.microsoft.com/office/drawing/2014/main" id="{9A284DAD-BC4F-1EDF-53F7-CB3076CCBB26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16205" y="2341662"/>
                          <a:ext cx="2331734" cy="13255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DB047ADB-E7B2-A54A-DAFF-954F49CB47F7}"/>
                </a:ext>
              </a:extLst>
            </p:cNvPr>
            <p:cNvSpPr txBox="1"/>
            <p:nvPr/>
          </p:nvSpPr>
          <p:spPr>
            <a:xfrm>
              <a:off x="8454620" y="1912303"/>
              <a:ext cx="17958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AT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422373"/>
                  </a:solidFill>
                  <a:effectLst/>
                  <a:uLnTx/>
                  <a:uFillTx/>
                  <a:latin typeface="Corporative TAB for BKS"/>
                  <a:ea typeface="+mn-ea"/>
                  <a:cs typeface="+mn-cs"/>
                </a:rPr>
                <a:t>Was geschah nach Krisenjahren?</a:t>
              </a: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6DA36DBA-40E7-5991-B6C2-C1559DA443E4}"/>
                </a:ext>
              </a:extLst>
            </p:cNvPr>
            <p:cNvSpPr/>
            <p:nvPr/>
          </p:nvSpPr>
          <p:spPr>
            <a:xfrm>
              <a:off x="8412265" y="1839271"/>
              <a:ext cx="2643755" cy="2010834"/>
            </a:xfrm>
            <a:prstGeom prst="rect">
              <a:avLst/>
            </a:prstGeom>
            <a:noFill/>
            <a:ln w="38100">
              <a:solidFill>
                <a:srgbClr val="E500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endParaRPr>
            </a:p>
          </p:txBody>
        </p:sp>
      </p:grpSp>
      <p:sp>
        <p:nvSpPr>
          <p:cNvPr id="6" name="Ellipse 5">
            <a:extLst>
              <a:ext uri="{FF2B5EF4-FFF2-40B4-BE49-F238E27FC236}">
                <a16:creationId xmlns:a16="http://schemas.microsoft.com/office/drawing/2014/main" id="{0E8BDF43-7D58-1E90-CA3F-F944BC565442}"/>
              </a:ext>
            </a:extLst>
          </p:cNvPr>
          <p:cNvSpPr/>
          <p:nvPr/>
        </p:nvSpPr>
        <p:spPr>
          <a:xfrm>
            <a:off x="2634362" y="5795825"/>
            <a:ext cx="1726684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porative TAB for BKS"/>
              <a:ea typeface="+mn-ea"/>
              <a:cs typeface="+mn-cs"/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A1400CEF-A433-7D68-08B9-593DF119CDC8}"/>
              </a:ext>
            </a:extLst>
          </p:cNvPr>
          <p:cNvCxnSpPr>
            <a:cxnSpLocks/>
          </p:cNvCxnSpPr>
          <p:nvPr/>
        </p:nvCxnSpPr>
        <p:spPr>
          <a:xfrm>
            <a:off x="5784783" y="1590625"/>
            <a:ext cx="0" cy="5160625"/>
          </a:xfrm>
          <a:prstGeom prst="line">
            <a:avLst/>
          </a:prstGeom>
          <a:ln w="28575">
            <a:solidFill>
              <a:srgbClr val="E5005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308FC2CD-6A47-6BC0-00AB-06C54ED007B2}"/>
              </a:ext>
            </a:extLst>
          </p:cNvPr>
          <p:cNvCxnSpPr>
            <a:cxnSpLocks/>
          </p:cNvCxnSpPr>
          <p:nvPr/>
        </p:nvCxnSpPr>
        <p:spPr>
          <a:xfrm flipH="1" flipV="1">
            <a:off x="2465173" y="6751250"/>
            <a:ext cx="33196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67684AB-A405-B682-5EBE-BE22B26B17D7}"/>
              </a:ext>
            </a:extLst>
          </p:cNvPr>
          <p:cNvCxnSpPr>
            <a:cxnSpLocks/>
          </p:cNvCxnSpPr>
          <p:nvPr/>
        </p:nvCxnSpPr>
        <p:spPr>
          <a:xfrm>
            <a:off x="5808227" y="6751250"/>
            <a:ext cx="3323804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216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9EF01F4-0FC1-76DA-D8EF-A472C0053CC7}"/>
              </a:ext>
            </a:extLst>
          </p:cNvPr>
          <p:cNvSpPr txBox="1">
            <a:spLocks/>
          </p:cNvSpPr>
          <p:nvPr/>
        </p:nvSpPr>
        <p:spPr>
          <a:xfrm>
            <a:off x="9912424" y="6682431"/>
            <a:ext cx="755576" cy="130740"/>
          </a:xfrm>
          <a:prstGeom prst="rect">
            <a:avLst/>
          </a:prstGeom>
        </p:spPr>
        <p:txBody>
          <a:bodyPr/>
          <a:lstStyle>
            <a:defPPr>
              <a:defRPr lang="de-A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28710-600D-48F5-BA32-66F613368EC4}" type="slidenum">
              <a:rPr kumimoji="0" lang="de-AT" sz="800" b="0" i="0" u="none" strike="noStrike" kern="1200" cap="none" spc="0" normalizeH="0" baseline="0" noProof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 Blk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AT" sz="800" b="0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 Blk"/>
              <a:ea typeface="+mn-ea"/>
              <a:cs typeface="Arial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DC9C03-5DCC-78AE-14C8-14F487D710CC}"/>
              </a:ext>
            </a:extLst>
          </p:cNvPr>
          <p:cNvSpPr txBox="1"/>
          <p:nvPr/>
        </p:nvSpPr>
        <p:spPr>
          <a:xfrm>
            <a:off x="192882" y="6396335"/>
            <a:ext cx="3614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Datenquelle: Bloomberg, Wertentwicklung in EUR</a:t>
            </a:r>
            <a:b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</a:b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/>
                <a:ea typeface="+mn-ea"/>
                <a:cs typeface="+mn-cs"/>
              </a:rPr>
              <a:t>Wertentwicklungen in der Vergangenheit sind keine Garantie für zukünftige Erträge. Der Wert kann schwanken und wird nicht garantiert.</a:t>
            </a:r>
            <a:endParaRPr kumimoji="0" lang="de-AT" sz="800" b="0" i="0" u="none" strike="noStrike" kern="1200" cap="none" spc="0" normalizeH="0" baseline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A3A5D6-320D-9EBB-4B56-AEB301B964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690" y="1625213"/>
            <a:ext cx="6913566" cy="474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5A6B7942-79E4-F80F-34F8-CFAEFE15F5A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5150" y="1690690"/>
          <a:ext cx="5656850" cy="2089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152799" imgH="1533667" progId="Excel.Sheet.12">
                  <p:link updateAutomatic="1"/>
                </p:oleObj>
              </mc:Choice>
              <mc:Fallback>
                <p:oleObj name="Worksheet" r:id="rId4" imgW="4152799" imgH="1533667" progId="Excel.Sheet.12">
                  <p:link updateAutomatic="1"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5A6B7942-79E4-F80F-34F8-CFAEFE15F5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35150" y="1690690"/>
                        <a:ext cx="5656850" cy="20891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AA5F06B1-8C0F-5C85-6895-3BB08550E7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35150" y="3996350"/>
          <a:ext cx="5656989" cy="20889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6" imgW="4152799" imgH="1533667" progId="Excel.Sheet.12">
                  <p:link updateAutomatic="1"/>
                </p:oleObj>
              </mc:Choice>
              <mc:Fallback>
                <p:oleObj name="Worksheet" r:id="rId6" imgW="4152799" imgH="1533667" progId="Excel.Sheet.12">
                  <p:link updateAutomatic="1"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AA5F06B1-8C0F-5C85-6895-3BB08550E7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35150" y="3996350"/>
                        <a:ext cx="5656989" cy="20889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58148612-5E93-73F2-0227-35D07D16AFFA}"/>
              </a:ext>
            </a:extLst>
          </p:cNvPr>
          <p:cNvSpPr txBox="1"/>
          <p:nvPr/>
        </p:nvSpPr>
        <p:spPr>
          <a:xfrm>
            <a:off x="451977" y="4699455"/>
            <a:ext cx="5981887" cy="138499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E5005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E50051"/>
                </a:solidFill>
                <a:effectLst/>
                <a:uLnTx/>
                <a:uFillTx/>
                <a:latin typeface="Dreaming Outloud Script Pro" panose="03050502040304050704" pitchFamily="66" charset="0"/>
                <a:ea typeface="+mn-ea"/>
                <a:cs typeface="Dreaming Outloud Script Pro" panose="03050502040304050704" pitchFamily="66" charset="0"/>
              </a:rPr>
              <a:t>„Wer mit Aktien Geld verdienen will, macht dies nicht mit dem Kopf oder mit dem Bauch, sondern mit dem Hintern, indem er möglichst lange drauf sitzen bleibt.“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200" b="0" i="1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Dreaming Outloud Script Pro" panose="03050502040304050704" pitchFamily="66" charset="0"/>
              </a:rPr>
              <a:t>(André Kostolany)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EED2FD45-3803-6D75-CDED-C5D7F61472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2288" y="1719263"/>
          <a:ext cx="5648325" cy="203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152799" imgH="1495438" progId="Excel.Sheet.12">
                  <p:link updateAutomatic="1"/>
                </p:oleObj>
              </mc:Choice>
              <mc:Fallback>
                <p:oleObj name="Worksheet" r:id="rId8" imgW="4152799" imgH="1495438" progId="Excel.Sheet.12">
                  <p:link updateAutomatic="1"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EED2FD45-3803-6D75-CDED-C5D7F61472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2288" y="1719263"/>
                        <a:ext cx="5648325" cy="2033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1">
            <a:extLst>
              <a:ext uri="{FF2B5EF4-FFF2-40B4-BE49-F238E27FC236}">
                <a16:creationId xmlns:a16="http://schemas.microsoft.com/office/drawing/2014/main" id="{F9D9D7BF-A757-3827-66F3-AC25FB35699A}"/>
              </a:ext>
            </a:extLst>
          </p:cNvPr>
          <p:cNvSpPr txBox="1">
            <a:spLocks/>
          </p:cNvSpPr>
          <p:nvPr/>
        </p:nvSpPr>
        <p:spPr>
          <a:xfrm>
            <a:off x="838200" y="365127"/>
            <a:ext cx="1117412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 Blk"/>
                <a:ea typeface="+mj-ea"/>
                <a:cs typeface="+mj-cs"/>
              </a:rPr>
              <a:t>Die Zeit macht den Unterschied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sz="2800" dirty="0">
                <a:solidFill>
                  <a:srgbClr val="E50051"/>
                </a:solidFill>
                <a:latin typeface="Corporative TAB for BKS" pitchFamily="2" charset="0"/>
              </a:rPr>
              <a:t>Der Veranlagungshorizont ist bei Aktieninvestments entscheidend</a:t>
            </a:r>
            <a:endParaRPr kumimoji="0" lang="de-AT" sz="4400" b="0" i="0" u="none" strike="noStrike" kern="1200" cap="none" spc="0" normalizeH="0" baseline="0" noProof="0" dirty="0">
              <a:ln>
                <a:noFill/>
              </a:ln>
              <a:solidFill>
                <a:srgbClr val="E50051"/>
              </a:solidFill>
              <a:effectLst/>
              <a:uLnTx/>
              <a:uFillTx/>
              <a:latin typeface="Corporative TAB for BK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0625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7038A8-C381-5EE2-06A1-22075C8E7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5067DF2-0303-0B43-9B7C-7F6878BC67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07" b="20970"/>
          <a:stretch>
            <a:fillRect/>
          </a:stretch>
        </p:blipFill>
        <p:spPr>
          <a:xfrm>
            <a:off x="3411794" y="10"/>
            <a:ext cx="8780204" cy="6857990"/>
          </a:xfrm>
          <a:prstGeom prst="rect">
            <a:avLst/>
          </a:prstGeom>
        </p:spPr>
      </p:pic>
      <p:sp>
        <p:nvSpPr>
          <p:cNvPr id="32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8CAC2C2-98A5-CCE2-A55F-ABD37565B3FD}"/>
              </a:ext>
            </a:extLst>
          </p:cNvPr>
          <p:cNvSpPr txBox="1"/>
          <p:nvPr/>
        </p:nvSpPr>
        <p:spPr>
          <a:xfrm>
            <a:off x="149939" y="2149254"/>
            <a:ext cx="47713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Krisen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wird es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immer geben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Wo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Unsicherheit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herrscht, eröffnen sich oft die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besten Gelegenheiten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In einer global vernetzten Welt wird es </a:t>
            </a:r>
            <a:r>
              <a:rPr kumimoji="0" lang="de-AT" sz="180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immer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Risiken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, aber auch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Chancen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 geben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Wichtig bleibt der </a:t>
            </a:r>
            <a:r>
              <a:rPr kumimoji="0" lang="de-AT" sz="1800" b="1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Blick auf den Horizont  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29AFF95-2F09-E94F-6BE0-E11142769730}"/>
              </a:ext>
            </a:extLst>
          </p:cNvPr>
          <p:cNvSpPr txBox="1">
            <a:spLocks/>
          </p:cNvSpPr>
          <p:nvPr/>
        </p:nvSpPr>
        <p:spPr>
          <a:xfrm>
            <a:off x="149939" y="3061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44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 Blk"/>
                <a:ea typeface="+mj-ea"/>
                <a:cs typeface="+mj-cs"/>
              </a:rPr>
              <a:t>Conclusio</a:t>
            </a:r>
            <a:endParaRPr kumimoji="0" lang="de-AT" sz="4400" b="0" i="0" u="none" strike="noStrike" kern="1200" cap="none" spc="0" normalizeH="0" baseline="0" noProof="0" dirty="0">
              <a:ln>
                <a:noFill/>
              </a:ln>
              <a:solidFill>
                <a:srgbClr val="E50051"/>
              </a:solidFill>
              <a:effectLst/>
              <a:uLnTx/>
              <a:uFillTx/>
              <a:latin typeface="Corporative TAB for BKS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340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5B3689-B448-C354-CE5E-F8F560EE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975"/>
            <a:ext cx="10515600" cy="2852737"/>
          </a:xfrm>
        </p:spPr>
        <p:txBody>
          <a:bodyPr/>
          <a:lstStyle/>
          <a:p>
            <a:r>
              <a:rPr lang="de-AT" dirty="0"/>
              <a:t>Vielen Dank für Ihre Aufmerksamkeit!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5ABF7E4-01D1-78D6-2DB3-C81F3BC0D045}"/>
              </a:ext>
            </a:extLst>
          </p:cNvPr>
          <p:cNvSpPr txBox="1"/>
          <p:nvPr/>
        </p:nvSpPr>
        <p:spPr>
          <a:xfrm>
            <a:off x="657225" y="4752975"/>
            <a:ext cx="34387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chemeClr val="bg1"/>
                </a:solidFill>
              </a:rPr>
              <a:t>Sandro Colazzo</a:t>
            </a:r>
          </a:p>
          <a:p>
            <a:r>
              <a:rPr lang="de-AT" dirty="0">
                <a:solidFill>
                  <a:schemeClr val="bg1"/>
                </a:solidFill>
              </a:rPr>
              <a:t>CPM, CEFA</a:t>
            </a:r>
          </a:p>
          <a:p>
            <a:r>
              <a:rPr lang="de-AT" dirty="0">
                <a:solidFill>
                  <a:schemeClr val="bg1"/>
                </a:solidFill>
              </a:rPr>
              <a:t>Leiter Vermögensverwaltung</a:t>
            </a:r>
          </a:p>
          <a:p>
            <a:r>
              <a:rPr lang="de-AT" dirty="0" err="1">
                <a:solidFill>
                  <a:schemeClr val="bg1"/>
                </a:solidFill>
              </a:rPr>
              <a:t>E-mail</a:t>
            </a:r>
            <a:r>
              <a:rPr lang="de-AT" dirty="0">
                <a:solidFill>
                  <a:schemeClr val="bg1"/>
                </a:solidFill>
              </a:rPr>
              <a:t>: sandro.colazzo@bks.at</a:t>
            </a:r>
          </a:p>
        </p:txBody>
      </p:sp>
    </p:spTree>
    <p:extLst>
      <p:ext uri="{BB962C8B-B14F-4D97-AF65-F5344CB8AC3E}">
        <p14:creationId xmlns:p14="http://schemas.microsoft.com/office/powerpoint/2010/main" val="236435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A4E72-040C-88C4-9088-C39EEE57E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B4510B3-26F4-5B0C-1665-2A01D69B7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18" y="1842908"/>
            <a:ext cx="5907536" cy="4371211"/>
          </a:xfrm>
          <a:prstGeom prst="rect">
            <a:avLst/>
          </a:prstGeom>
        </p:spPr>
      </p:pic>
      <p:pic>
        <p:nvPicPr>
          <p:cNvPr id="9" name="Picture 2" descr="Let in our flag, EU encourages Eurovision after ban 'mistake' | Reuters">
            <a:extLst>
              <a:ext uri="{FF2B5EF4-FFF2-40B4-BE49-F238E27FC236}">
                <a16:creationId xmlns:a16="http://schemas.microsoft.com/office/drawing/2014/main" id="{543711DA-696E-2EB4-D4C8-F0D862880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959" y="3708440"/>
            <a:ext cx="720000" cy="485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Usa-flagge gegen blauen himmel illustration generative ai | Premium-Foto">
            <a:extLst>
              <a:ext uri="{FF2B5EF4-FFF2-40B4-BE49-F238E27FC236}">
                <a16:creationId xmlns:a16="http://schemas.microsoft.com/office/drawing/2014/main" id="{DEB0C512-8D4C-FB79-F7B9-B3CECD91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9282" y="2523699"/>
            <a:ext cx="720000" cy="479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hina Flag Bilder – Durchsuchen 143,002 Archivfotos, Vektorgrafiken und  Videos | Adobe Stock">
            <a:extLst>
              <a:ext uri="{FF2B5EF4-FFF2-40B4-BE49-F238E27FC236}">
                <a16:creationId xmlns:a16="http://schemas.microsoft.com/office/drawing/2014/main" id="{9F5388DE-E3BF-53D8-7D05-6E9C6CC0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2844" y="3074438"/>
            <a:ext cx="720000" cy="48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lag Of India Iran - Kostenloses Bild auf Pixabay - Pixabay">
            <a:extLst>
              <a:ext uri="{FF2B5EF4-FFF2-40B4-BE49-F238E27FC236}">
                <a16:creationId xmlns:a16="http://schemas.microsoft.com/office/drawing/2014/main" id="{DFDF5F24-167A-16AA-5737-71B722FCB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558" y="4932481"/>
            <a:ext cx="720000" cy="4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Japan Flag Images – Browse 115,599 Stock Photos, Vectors, and Video | Adobe  Stock">
            <a:extLst>
              <a:ext uri="{FF2B5EF4-FFF2-40B4-BE49-F238E27FC236}">
                <a16:creationId xmlns:a16="http://schemas.microsoft.com/office/drawing/2014/main" id="{CE8FE3AF-6D1D-0A7B-3074-4012BC5E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558" y="4300263"/>
            <a:ext cx="720000" cy="4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ritish Flag&quot;-Bilder: Stock-Fotos &amp; -Videos. | Adobe Stock">
            <a:extLst>
              <a:ext uri="{FF2B5EF4-FFF2-40B4-BE49-F238E27FC236}">
                <a16:creationId xmlns:a16="http://schemas.microsoft.com/office/drawing/2014/main" id="{FD91A5D4-567C-740D-D32F-52A61EB81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625" y="5599549"/>
            <a:ext cx="720000" cy="379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14">
            <a:extLst>
              <a:ext uri="{FF2B5EF4-FFF2-40B4-BE49-F238E27FC236}">
                <a16:creationId xmlns:a16="http://schemas.microsoft.com/office/drawing/2014/main" id="{CFA3810A-6482-3BE1-FF7F-D6363E496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30.09.2025; Quelle: Bloomberg Consensus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155CC06-E269-44C4-7D63-F49DCF04AA9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0000"/>
          </a:blip>
          <a:stretch>
            <a:fillRect/>
          </a:stretch>
        </p:blipFill>
        <p:spPr>
          <a:xfrm>
            <a:off x="7706730" y="3835452"/>
            <a:ext cx="3453198" cy="24433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D680CEEA-BED0-8B3E-D2DA-ED363B82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de-AT" dirty="0"/>
              <a:t>Ein neues Machtbündnis formiert sich</a:t>
            </a:r>
          </a:p>
        </p:txBody>
      </p:sp>
    </p:spTree>
    <p:extLst>
      <p:ext uri="{BB962C8B-B14F-4D97-AF65-F5344CB8AC3E}">
        <p14:creationId xmlns:p14="http://schemas.microsoft.com/office/powerpoint/2010/main" val="3114146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55E38-2A81-34B0-C45A-4F5346881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kt 19">
            <a:extLst>
              <a:ext uri="{FF2B5EF4-FFF2-40B4-BE49-F238E27FC236}">
                <a16:creationId xmlns:a16="http://schemas.microsoft.com/office/drawing/2014/main" id="{618A5C53-969C-C3C5-EF69-08E562E87E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499753"/>
              </p:ext>
            </p:extLst>
          </p:nvPr>
        </p:nvGraphicFramePr>
        <p:xfrm>
          <a:off x="838200" y="1410516"/>
          <a:ext cx="10279063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4725484" imgH="7791360" progId="Excel.Sheet.12">
                  <p:link updateAutomatic="1"/>
                </p:oleObj>
              </mc:Choice>
              <mc:Fallback>
                <p:oleObj name="Worksheet" r:id="rId2" imgW="14725484" imgH="7791360" progId="Excel.Sheet.12">
                  <p:link updateAutomatic="1"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644FB754-B084-1B0C-BDBF-CEF460E72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00" y="1410516"/>
                        <a:ext cx="10279063" cy="543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2D6B79DB-1812-15EF-EA0B-8D18722C1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China und Indien holen auf</a:t>
            </a:r>
          </a:p>
        </p:txBody>
      </p:sp>
      <p:pic>
        <p:nvPicPr>
          <p:cNvPr id="5" name="Picture 2" descr="Let in our flag, EU encourages Eurovision after ban 'mistake' | Reuters">
            <a:extLst>
              <a:ext uri="{FF2B5EF4-FFF2-40B4-BE49-F238E27FC236}">
                <a16:creationId xmlns:a16="http://schemas.microsoft.com/office/drawing/2014/main" id="{4CDE00B0-EDFB-AD45-FEB7-36EDF113E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9231" y="4513625"/>
            <a:ext cx="720000" cy="485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ritish Flag&quot;-Bilder: Stock-Fotos &amp; -Videos. | Adobe Stock">
            <a:extLst>
              <a:ext uri="{FF2B5EF4-FFF2-40B4-BE49-F238E27FC236}">
                <a16:creationId xmlns:a16="http://schemas.microsoft.com/office/drawing/2014/main" id="{2A8EFCA6-6D2D-0A9A-A1AD-FD65D945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2374" y="4619213"/>
            <a:ext cx="720000" cy="379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Usa-flagge gegen blauen himmel illustration generative ai | Premium-Foto">
            <a:extLst>
              <a:ext uri="{FF2B5EF4-FFF2-40B4-BE49-F238E27FC236}">
                <a16:creationId xmlns:a16="http://schemas.microsoft.com/office/drawing/2014/main" id="{38B0CA31-A93A-D6D9-D1EC-890606CE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8296" y="4231685"/>
            <a:ext cx="720000" cy="479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China Flag Bilder – Durchsuchen 143,002 Archivfotos, Vektorgrafiken und  Videos | Adobe Stock">
            <a:extLst>
              <a:ext uri="{FF2B5EF4-FFF2-40B4-BE49-F238E27FC236}">
                <a16:creationId xmlns:a16="http://schemas.microsoft.com/office/drawing/2014/main" id="{D9FD1F26-FF26-60F2-0465-02C1D4E1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4527" y="2479337"/>
            <a:ext cx="720000" cy="48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Flag Of India Iran - Kostenloses Bild auf Pixabay - Pixabay">
            <a:extLst>
              <a:ext uri="{FF2B5EF4-FFF2-40B4-BE49-F238E27FC236}">
                <a16:creationId xmlns:a16="http://schemas.microsoft.com/office/drawing/2014/main" id="{0E7054E0-8D9A-94FB-FCEC-19B65F85D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7731" y="1510338"/>
            <a:ext cx="720000" cy="43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48C1440-AAF4-421A-F9BB-E226CA303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3367" y="3429000"/>
            <a:ext cx="648000" cy="6542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4" descr="What is G10 | Capital.com">
            <a:extLst>
              <a:ext uri="{FF2B5EF4-FFF2-40B4-BE49-F238E27FC236}">
                <a16:creationId xmlns:a16="http://schemas.microsoft.com/office/drawing/2014/main" id="{3E4C7EF5-40DB-5F01-AC6C-D97135DFC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6188" y="4264121"/>
            <a:ext cx="900000" cy="675000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Moving beyond developing and developed countries! | by Sanket Mehta | Medium">
            <a:extLst>
              <a:ext uri="{FF2B5EF4-FFF2-40B4-BE49-F238E27FC236}">
                <a16:creationId xmlns:a16="http://schemas.microsoft.com/office/drawing/2014/main" id="{149FD825-095C-7ACB-B828-64801F525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7492" y="3343022"/>
            <a:ext cx="1080000" cy="554626"/>
          </a:xfrm>
          <a:prstGeom prst="ellipse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14">
            <a:extLst>
              <a:ext uri="{FF2B5EF4-FFF2-40B4-BE49-F238E27FC236}">
                <a16:creationId xmlns:a16="http://schemas.microsoft.com/office/drawing/2014/main" id="{22E1B33C-3BF7-E844-68DB-D1D88AA8E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30.09.2025; Quelle: Bloomberg Consensus</a:t>
            </a:r>
          </a:p>
        </p:txBody>
      </p:sp>
      <p:pic>
        <p:nvPicPr>
          <p:cNvPr id="11" name="Picture 6" descr="Japan Flag Images – Browse 115,599 Stock Photos, Vectors, and Video | Adobe  Stock">
            <a:extLst>
              <a:ext uri="{FF2B5EF4-FFF2-40B4-BE49-F238E27FC236}">
                <a16:creationId xmlns:a16="http://schemas.microsoft.com/office/drawing/2014/main" id="{2733A595-65E9-107E-21E4-888BBC97F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9606" y="4575911"/>
            <a:ext cx="720000" cy="4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34BEC3A-B41C-B2A0-93C8-DBAA7D124FBB}"/>
              </a:ext>
            </a:extLst>
          </p:cNvPr>
          <p:cNvSpPr/>
          <p:nvPr/>
        </p:nvSpPr>
        <p:spPr>
          <a:xfrm>
            <a:off x="924232" y="4083261"/>
            <a:ext cx="1091605" cy="2286500"/>
          </a:xfrm>
          <a:custGeom>
            <a:avLst/>
            <a:gdLst>
              <a:gd name="connsiteX0" fmla="*/ 0 w 1091605"/>
              <a:gd name="connsiteY0" fmla="*/ 181938 h 2286500"/>
              <a:gd name="connsiteX1" fmla="*/ 181938 w 1091605"/>
              <a:gd name="connsiteY1" fmla="*/ 0 h 2286500"/>
              <a:gd name="connsiteX2" fmla="*/ 560357 w 1091605"/>
              <a:gd name="connsiteY2" fmla="*/ 0 h 2286500"/>
              <a:gd name="connsiteX3" fmla="*/ 909667 w 1091605"/>
              <a:gd name="connsiteY3" fmla="*/ 0 h 2286500"/>
              <a:gd name="connsiteX4" fmla="*/ 1091605 w 1091605"/>
              <a:gd name="connsiteY4" fmla="*/ 181938 h 2286500"/>
              <a:gd name="connsiteX5" fmla="*/ 1091605 w 1091605"/>
              <a:gd name="connsiteY5" fmla="*/ 765134 h 2286500"/>
              <a:gd name="connsiteX6" fmla="*/ 1091605 w 1091605"/>
              <a:gd name="connsiteY6" fmla="*/ 1348330 h 2286500"/>
              <a:gd name="connsiteX7" fmla="*/ 1091605 w 1091605"/>
              <a:gd name="connsiteY7" fmla="*/ 2104562 h 2286500"/>
              <a:gd name="connsiteX8" fmla="*/ 909667 w 1091605"/>
              <a:gd name="connsiteY8" fmla="*/ 2286500 h 2286500"/>
              <a:gd name="connsiteX9" fmla="*/ 567634 w 1091605"/>
              <a:gd name="connsiteY9" fmla="*/ 2286500 h 2286500"/>
              <a:gd name="connsiteX10" fmla="*/ 181938 w 1091605"/>
              <a:gd name="connsiteY10" fmla="*/ 2286500 h 2286500"/>
              <a:gd name="connsiteX11" fmla="*/ 0 w 1091605"/>
              <a:gd name="connsiteY11" fmla="*/ 2104562 h 2286500"/>
              <a:gd name="connsiteX12" fmla="*/ 0 w 1091605"/>
              <a:gd name="connsiteY12" fmla="*/ 1482914 h 2286500"/>
              <a:gd name="connsiteX13" fmla="*/ 0 w 1091605"/>
              <a:gd name="connsiteY13" fmla="*/ 861265 h 2286500"/>
              <a:gd name="connsiteX14" fmla="*/ 0 w 1091605"/>
              <a:gd name="connsiteY14" fmla="*/ 181938 h 2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605" h="2286500" extrusionOk="0">
                <a:moveTo>
                  <a:pt x="0" y="181938"/>
                </a:moveTo>
                <a:cubicBezTo>
                  <a:pt x="2301" y="80908"/>
                  <a:pt x="80828" y="3852"/>
                  <a:pt x="181938" y="0"/>
                </a:cubicBezTo>
                <a:cubicBezTo>
                  <a:pt x="370881" y="-4890"/>
                  <a:pt x="396587" y="-7280"/>
                  <a:pt x="560357" y="0"/>
                </a:cubicBezTo>
                <a:cubicBezTo>
                  <a:pt x="724127" y="7280"/>
                  <a:pt x="818770" y="13741"/>
                  <a:pt x="909667" y="0"/>
                </a:cubicBezTo>
                <a:cubicBezTo>
                  <a:pt x="1008711" y="-4621"/>
                  <a:pt x="1088897" y="77954"/>
                  <a:pt x="1091605" y="181938"/>
                </a:cubicBezTo>
                <a:cubicBezTo>
                  <a:pt x="1071474" y="438358"/>
                  <a:pt x="1077562" y="631031"/>
                  <a:pt x="1091605" y="765134"/>
                </a:cubicBezTo>
                <a:cubicBezTo>
                  <a:pt x="1105648" y="899237"/>
                  <a:pt x="1117488" y="1093883"/>
                  <a:pt x="1091605" y="1348330"/>
                </a:cubicBezTo>
                <a:cubicBezTo>
                  <a:pt x="1065722" y="1602777"/>
                  <a:pt x="1125542" y="1932008"/>
                  <a:pt x="1091605" y="2104562"/>
                </a:cubicBezTo>
                <a:cubicBezTo>
                  <a:pt x="1112759" y="2207710"/>
                  <a:pt x="1009966" y="2283290"/>
                  <a:pt x="909667" y="2286500"/>
                </a:cubicBezTo>
                <a:cubicBezTo>
                  <a:pt x="821305" y="2281540"/>
                  <a:pt x="727108" y="2276165"/>
                  <a:pt x="567634" y="2286500"/>
                </a:cubicBezTo>
                <a:cubicBezTo>
                  <a:pt x="408160" y="2296835"/>
                  <a:pt x="311122" y="2273108"/>
                  <a:pt x="181938" y="2286500"/>
                </a:cubicBezTo>
                <a:cubicBezTo>
                  <a:pt x="95952" y="2285434"/>
                  <a:pt x="23408" y="2200595"/>
                  <a:pt x="0" y="2104562"/>
                </a:cubicBezTo>
                <a:cubicBezTo>
                  <a:pt x="-5728" y="1796934"/>
                  <a:pt x="-759" y="1677361"/>
                  <a:pt x="0" y="1482914"/>
                </a:cubicBezTo>
                <a:cubicBezTo>
                  <a:pt x="759" y="1288467"/>
                  <a:pt x="-14523" y="1036027"/>
                  <a:pt x="0" y="861265"/>
                </a:cubicBezTo>
                <a:cubicBezTo>
                  <a:pt x="14523" y="686503"/>
                  <a:pt x="-15119" y="324006"/>
                  <a:pt x="0" y="181938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ED9A3CF-9D5E-1CFA-38E3-9B429168C8D2}"/>
              </a:ext>
            </a:extLst>
          </p:cNvPr>
          <p:cNvSpPr/>
          <p:nvPr/>
        </p:nvSpPr>
        <p:spPr>
          <a:xfrm>
            <a:off x="3154735" y="4087075"/>
            <a:ext cx="1091605" cy="2282686"/>
          </a:xfrm>
          <a:custGeom>
            <a:avLst/>
            <a:gdLst>
              <a:gd name="connsiteX0" fmla="*/ 0 w 1091605"/>
              <a:gd name="connsiteY0" fmla="*/ 181938 h 2282686"/>
              <a:gd name="connsiteX1" fmla="*/ 181938 w 1091605"/>
              <a:gd name="connsiteY1" fmla="*/ 0 h 2282686"/>
              <a:gd name="connsiteX2" fmla="*/ 560357 w 1091605"/>
              <a:gd name="connsiteY2" fmla="*/ 0 h 2282686"/>
              <a:gd name="connsiteX3" fmla="*/ 909667 w 1091605"/>
              <a:gd name="connsiteY3" fmla="*/ 0 h 2282686"/>
              <a:gd name="connsiteX4" fmla="*/ 1091605 w 1091605"/>
              <a:gd name="connsiteY4" fmla="*/ 181938 h 2282686"/>
              <a:gd name="connsiteX5" fmla="*/ 1091605 w 1091605"/>
              <a:gd name="connsiteY5" fmla="*/ 763977 h 2282686"/>
              <a:gd name="connsiteX6" fmla="*/ 1091605 w 1091605"/>
              <a:gd name="connsiteY6" fmla="*/ 1346016 h 2282686"/>
              <a:gd name="connsiteX7" fmla="*/ 1091605 w 1091605"/>
              <a:gd name="connsiteY7" fmla="*/ 2100748 h 2282686"/>
              <a:gd name="connsiteX8" fmla="*/ 909667 w 1091605"/>
              <a:gd name="connsiteY8" fmla="*/ 2282686 h 2282686"/>
              <a:gd name="connsiteX9" fmla="*/ 567634 w 1091605"/>
              <a:gd name="connsiteY9" fmla="*/ 2282686 h 2282686"/>
              <a:gd name="connsiteX10" fmla="*/ 181938 w 1091605"/>
              <a:gd name="connsiteY10" fmla="*/ 2282686 h 2282686"/>
              <a:gd name="connsiteX11" fmla="*/ 0 w 1091605"/>
              <a:gd name="connsiteY11" fmla="*/ 2100748 h 2282686"/>
              <a:gd name="connsiteX12" fmla="*/ 0 w 1091605"/>
              <a:gd name="connsiteY12" fmla="*/ 1480333 h 2282686"/>
              <a:gd name="connsiteX13" fmla="*/ 0 w 1091605"/>
              <a:gd name="connsiteY13" fmla="*/ 859918 h 2282686"/>
              <a:gd name="connsiteX14" fmla="*/ 0 w 1091605"/>
              <a:gd name="connsiteY14" fmla="*/ 181938 h 2282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91605" h="2282686" extrusionOk="0">
                <a:moveTo>
                  <a:pt x="0" y="181938"/>
                </a:moveTo>
                <a:cubicBezTo>
                  <a:pt x="2301" y="80908"/>
                  <a:pt x="80828" y="3852"/>
                  <a:pt x="181938" y="0"/>
                </a:cubicBezTo>
                <a:cubicBezTo>
                  <a:pt x="370881" y="-4890"/>
                  <a:pt x="396587" y="-7280"/>
                  <a:pt x="560357" y="0"/>
                </a:cubicBezTo>
                <a:cubicBezTo>
                  <a:pt x="724127" y="7280"/>
                  <a:pt x="818770" y="13741"/>
                  <a:pt x="909667" y="0"/>
                </a:cubicBezTo>
                <a:cubicBezTo>
                  <a:pt x="1008711" y="-4621"/>
                  <a:pt x="1088897" y="77954"/>
                  <a:pt x="1091605" y="181938"/>
                </a:cubicBezTo>
                <a:cubicBezTo>
                  <a:pt x="1091445" y="430079"/>
                  <a:pt x="1092442" y="493229"/>
                  <a:pt x="1091605" y="763977"/>
                </a:cubicBezTo>
                <a:cubicBezTo>
                  <a:pt x="1090768" y="1034725"/>
                  <a:pt x="1067876" y="1221844"/>
                  <a:pt x="1091605" y="1346016"/>
                </a:cubicBezTo>
                <a:cubicBezTo>
                  <a:pt x="1115334" y="1470188"/>
                  <a:pt x="1094488" y="1834170"/>
                  <a:pt x="1091605" y="2100748"/>
                </a:cubicBezTo>
                <a:cubicBezTo>
                  <a:pt x="1112759" y="2203896"/>
                  <a:pt x="1009966" y="2279476"/>
                  <a:pt x="909667" y="2282686"/>
                </a:cubicBezTo>
                <a:cubicBezTo>
                  <a:pt x="821305" y="2277726"/>
                  <a:pt x="727108" y="2272351"/>
                  <a:pt x="567634" y="2282686"/>
                </a:cubicBezTo>
                <a:cubicBezTo>
                  <a:pt x="408160" y="2293021"/>
                  <a:pt x="311122" y="2269294"/>
                  <a:pt x="181938" y="2282686"/>
                </a:cubicBezTo>
                <a:cubicBezTo>
                  <a:pt x="95952" y="2281620"/>
                  <a:pt x="23408" y="2196781"/>
                  <a:pt x="0" y="2100748"/>
                </a:cubicBezTo>
                <a:cubicBezTo>
                  <a:pt x="18097" y="1808140"/>
                  <a:pt x="-19146" y="1656772"/>
                  <a:pt x="0" y="1480333"/>
                </a:cubicBezTo>
                <a:cubicBezTo>
                  <a:pt x="19146" y="1303895"/>
                  <a:pt x="26511" y="1142106"/>
                  <a:pt x="0" y="859918"/>
                </a:cubicBezTo>
                <a:cubicBezTo>
                  <a:pt x="-26511" y="577730"/>
                  <a:pt x="22335" y="398152"/>
                  <a:pt x="0" y="181938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F99C969C-FD38-74EC-FD36-0D7A8344340D}"/>
              </a:ext>
            </a:extLst>
          </p:cNvPr>
          <p:cNvSpPr/>
          <p:nvPr/>
        </p:nvSpPr>
        <p:spPr>
          <a:xfrm>
            <a:off x="5379584" y="1325366"/>
            <a:ext cx="2143190" cy="5102692"/>
          </a:xfrm>
          <a:custGeom>
            <a:avLst/>
            <a:gdLst>
              <a:gd name="connsiteX0" fmla="*/ 0 w 2143190"/>
              <a:gd name="connsiteY0" fmla="*/ 357205 h 5102692"/>
              <a:gd name="connsiteX1" fmla="*/ 357205 w 2143190"/>
              <a:gd name="connsiteY1" fmla="*/ 0 h 5102692"/>
              <a:gd name="connsiteX2" fmla="*/ 862041 w 2143190"/>
              <a:gd name="connsiteY2" fmla="*/ 0 h 5102692"/>
              <a:gd name="connsiteX3" fmla="*/ 1309725 w 2143190"/>
              <a:gd name="connsiteY3" fmla="*/ 0 h 5102692"/>
              <a:gd name="connsiteX4" fmla="*/ 1785985 w 2143190"/>
              <a:gd name="connsiteY4" fmla="*/ 0 h 5102692"/>
              <a:gd name="connsiteX5" fmla="*/ 2143190 w 2143190"/>
              <a:gd name="connsiteY5" fmla="*/ 357205 h 5102692"/>
              <a:gd name="connsiteX6" fmla="*/ 2143190 w 2143190"/>
              <a:gd name="connsiteY6" fmla="*/ 896337 h 5102692"/>
              <a:gd name="connsiteX7" fmla="*/ 2143190 w 2143190"/>
              <a:gd name="connsiteY7" fmla="*/ 1435469 h 5102692"/>
              <a:gd name="connsiteX8" fmla="*/ 2143190 w 2143190"/>
              <a:gd name="connsiteY8" fmla="*/ 2106249 h 5102692"/>
              <a:gd name="connsiteX9" fmla="*/ 2143190 w 2143190"/>
              <a:gd name="connsiteY9" fmla="*/ 2601498 h 5102692"/>
              <a:gd name="connsiteX10" fmla="*/ 2143190 w 2143190"/>
              <a:gd name="connsiteY10" fmla="*/ 3228395 h 5102692"/>
              <a:gd name="connsiteX11" fmla="*/ 2143190 w 2143190"/>
              <a:gd name="connsiteY11" fmla="*/ 3943058 h 5102692"/>
              <a:gd name="connsiteX12" fmla="*/ 2143190 w 2143190"/>
              <a:gd name="connsiteY12" fmla="*/ 4745487 h 5102692"/>
              <a:gd name="connsiteX13" fmla="*/ 1785985 w 2143190"/>
              <a:gd name="connsiteY13" fmla="*/ 5102692 h 5102692"/>
              <a:gd name="connsiteX14" fmla="*/ 1309725 w 2143190"/>
              <a:gd name="connsiteY14" fmla="*/ 5102692 h 5102692"/>
              <a:gd name="connsiteX15" fmla="*/ 819177 w 2143190"/>
              <a:gd name="connsiteY15" fmla="*/ 5102692 h 5102692"/>
              <a:gd name="connsiteX16" fmla="*/ 357205 w 2143190"/>
              <a:gd name="connsiteY16" fmla="*/ 5102692 h 5102692"/>
              <a:gd name="connsiteX17" fmla="*/ 0 w 2143190"/>
              <a:gd name="connsiteY17" fmla="*/ 4745487 h 5102692"/>
              <a:gd name="connsiteX18" fmla="*/ 0 w 2143190"/>
              <a:gd name="connsiteY18" fmla="*/ 4250238 h 5102692"/>
              <a:gd name="connsiteX19" fmla="*/ 0 w 2143190"/>
              <a:gd name="connsiteY19" fmla="*/ 3535575 h 5102692"/>
              <a:gd name="connsiteX20" fmla="*/ 0 w 2143190"/>
              <a:gd name="connsiteY20" fmla="*/ 3040326 h 5102692"/>
              <a:gd name="connsiteX21" fmla="*/ 0 w 2143190"/>
              <a:gd name="connsiteY21" fmla="*/ 2369546 h 5102692"/>
              <a:gd name="connsiteX22" fmla="*/ 0 w 2143190"/>
              <a:gd name="connsiteY22" fmla="*/ 1698765 h 5102692"/>
              <a:gd name="connsiteX23" fmla="*/ 0 w 2143190"/>
              <a:gd name="connsiteY23" fmla="*/ 1159634 h 5102692"/>
              <a:gd name="connsiteX24" fmla="*/ 0 w 2143190"/>
              <a:gd name="connsiteY24" fmla="*/ 357205 h 51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43190" h="5102692" extrusionOk="0">
                <a:moveTo>
                  <a:pt x="0" y="357205"/>
                </a:moveTo>
                <a:cubicBezTo>
                  <a:pt x="19445" y="155291"/>
                  <a:pt x="156393" y="21662"/>
                  <a:pt x="357205" y="0"/>
                </a:cubicBezTo>
                <a:cubicBezTo>
                  <a:pt x="544884" y="-15929"/>
                  <a:pt x="714498" y="24528"/>
                  <a:pt x="862041" y="0"/>
                </a:cubicBezTo>
                <a:cubicBezTo>
                  <a:pt x="1009584" y="-24528"/>
                  <a:pt x="1153247" y="19198"/>
                  <a:pt x="1309725" y="0"/>
                </a:cubicBezTo>
                <a:cubicBezTo>
                  <a:pt x="1466203" y="-19198"/>
                  <a:pt x="1629313" y="21172"/>
                  <a:pt x="1785985" y="0"/>
                </a:cubicBezTo>
                <a:cubicBezTo>
                  <a:pt x="2002609" y="9406"/>
                  <a:pt x="2165719" y="197690"/>
                  <a:pt x="2143190" y="357205"/>
                </a:cubicBezTo>
                <a:cubicBezTo>
                  <a:pt x="2131329" y="559386"/>
                  <a:pt x="2152839" y="653354"/>
                  <a:pt x="2143190" y="896337"/>
                </a:cubicBezTo>
                <a:cubicBezTo>
                  <a:pt x="2133541" y="1139320"/>
                  <a:pt x="2168192" y="1253539"/>
                  <a:pt x="2143190" y="1435469"/>
                </a:cubicBezTo>
                <a:cubicBezTo>
                  <a:pt x="2118188" y="1617399"/>
                  <a:pt x="2154575" y="1953740"/>
                  <a:pt x="2143190" y="2106249"/>
                </a:cubicBezTo>
                <a:cubicBezTo>
                  <a:pt x="2131805" y="2258758"/>
                  <a:pt x="2124983" y="2500842"/>
                  <a:pt x="2143190" y="2601498"/>
                </a:cubicBezTo>
                <a:cubicBezTo>
                  <a:pt x="2161397" y="2702154"/>
                  <a:pt x="2129592" y="2995303"/>
                  <a:pt x="2143190" y="3228395"/>
                </a:cubicBezTo>
                <a:cubicBezTo>
                  <a:pt x="2156788" y="3461487"/>
                  <a:pt x="2114694" y="3644249"/>
                  <a:pt x="2143190" y="3943058"/>
                </a:cubicBezTo>
                <a:cubicBezTo>
                  <a:pt x="2171686" y="4241867"/>
                  <a:pt x="2108779" y="4487470"/>
                  <a:pt x="2143190" y="4745487"/>
                </a:cubicBezTo>
                <a:cubicBezTo>
                  <a:pt x="2130967" y="4939705"/>
                  <a:pt x="1974061" y="5127065"/>
                  <a:pt x="1785985" y="5102692"/>
                </a:cubicBezTo>
                <a:cubicBezTo>
                  <a:pt x="1549841" y="5118403"/>
                  <a:pt x="1510326" y="5080876"/>
                  <a:pt x="1309725" y="5102692"/>
                </a:cubicBezTo>
                <a:cubicBezTo>
                  <a:pt x="1109124" y="5124508"/>
                  <a:pt x="940374" y="5106412"/>
                  <a:pt x="819177" y="5102692"/>
                </a:cubicBezTo>
                <a:cubicBezTo>
                  <a:pt x="697980" y="5098972"/>
                  <a:pt x="542431" y="5110551"/>
                  <a:pt x="357205" y="5102692"/>
                </a:cubicBezTo>
                <a:cubicBezTo>
                  <a:pt x="182132" y="5130777"/>
                  <a:pt x="40675" y="4915511"/>
                  <a:pt x="0" y="4745487"/>
                </a:cubicBezTo>
                <a:cubicBezTo>
                  <a:pt x="16741" y="4568798"/>
                  <a:pt x="-21291" y="4413664"/>
                  <a:pt x="0" y="4250238"/>
                </a:cubicBezTo>
                <a:cubicBezTo>
                  <a:pt x="21291" y="4086812"/>
                  <a:pt x="29466" y="3733782"/>
                  <a:pt x="0" y="3535575"/>
                </a:cubicBezTo>
                <a:cubicBezTo>
                  <a:pt x="-29466" y="3337368"/>
                  <a:pt x="4494" y="3275580"/>
                  <a:pt x="0" y="3040326"/>
                </a:cubicBezTo>
                <a:cubicBezTo>
                  <a:pt x="-4494" y="2805072"/>
                  <a:pt x="-26242" y="2534316"/>
                  <a:pt x="0" y="2369546"/>
                </a:cubicBezTo>
                <a:cubicBezTo>
                  <a:pt x="26242" y="2204776"/>
                  <a:pt x="3733" y="1871614"/>
                  <a:pt x="0" y="1698765"/>
                </a:cubicBezTo>
                <a:cubicBezTo>
                  <a:pt x="-3733" y="1525916"/>
                  <a:pt x="4551" y="1280835"/>
                  <a:pt x="0" y="1159634"/>
                </a:cubicBezTo>
                <a:cubicBezTo>
                  <a:pt x="-4551" y="1038433"/>
                  <a:pt x="-18073" y="682110"/>
                  <a:pt x="0" y="357205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4916288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DB09D2E-A7EA-E790-6E4C-60553472DC99}"/>
              </a:ext>
            </a:extLst>
          </p:cNvPr>
          <p:cNvCxnSpPr/>
          <p:nvPr/>
        </p:nvCxnSpPr>
        <p:spPr>
          <a:xfrm>
            <a:off x="1119231" y="5250579"/>
            <a:ext cx="6484727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72960D9E-6A9E-A482-CDD5-E428DCA4D27F}"/>
              </a:ext>
            </a:extLst>
          </p:cNvPr>
          <p:cNvCxnSpPr>
            <a:cxnSpLocks/>
          </p:cNvCxnSpPr>
          <p:nvPr/>
        </p:nvCxnSpPr>
        <p:spPr>
          <a:xfrm>
            <a:off x="3292938" y="4948984"/>
            <a:ext cx="4311020" cy="0"/>
          </a:xfrm>
          <a:prstGeom prst="line">
            <a:avLst/>
          </a:prstGeom>
          <a:ln w="38100">
            <a:solidFill>
              <a:srgbClr val="92D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5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75BEA-A711-D5B3-9657-D7B12C4C27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9C0B66-D1EB-75E0-AA25-CBB1415D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7"/>
            <a:ext cx="11135627" cy="1325563"/>
          </a:xfrm>
        </p:spPr>
        <p:txBody>
          <a:bodyPr>
            <a:normAutofit/>
          </a:bodyPr>
          <a:lstStyle/>
          <a:p>
            <a:r>
              <a:rPr lang="de-AT" dirty="0"/>
              <a:t>Technische Führerschaft</a:t>
            </a:r>
            <a:br>
              <a:rPr lang="de-AT" dirty="0"/>
            </a:br>
            <a:r>
              <a:rPr lang="de-AT" dirty="0"/>
              <a:t>Ein Paradigmenwechsel zeichnet sich ab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C5D0927B-6064-0488-DFB7-BA39E1C8D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Quelle: </a:t>
            </a:r>
            <a:r>
              <a:rPr lang="de-AT" sz="1000" dirty="0" err="1"/>
              <a:t>Australian</a:t>
            </a:r>
            <a:r>
              <a:rPr lang="de-AT" sz="1000" dirty="0"/>
              <a:t> Strategic Policy Institute - </a:t>
            </a:r>
            <a:r>
              <a:rPr lang="de-AT" sz="1000" dirty="0" err="1"/>
              <a:t>Two-decade</a:t>
            </a:r>
            <a:r>
              <a:rPr lang="de-AT" sz="1000" dirty="0"/>
              <a:t> Critical Technology Tracker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5327A4F4-2063-4793-885F-2A1F5D9568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903016"/>
              </p:ext>
            </p:extLst>
          </p:nvPr>
        </p:nvGraphicFramePr>
        <p:xfrm>
          <a:off x="301883" y="3679691"/>
          <a:ext cx="6204750" cy="17779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02375">
                  <a:extLst>
                    <a:ext uri="{9D8B030D-6E8A-4147-A177-3AD203B41FA5}">
                      <a16:colId xmlns:a16="http://schemas.microsoft.com/office/drawing/2014/main" val="1229851040"/>
                    </a:ext>
                  </a:extLst>
                </a:gridCol>
                <a:gridCol w="3102375">
                  <a:extLst>
                    <a:ext uri="{9D8B030D-6E8A-4147-A177-3AD203B41FA5}">
                      <a16:colId xmlns:a16="http://schemas.microsoft.com/office/drawing/2014/main" val="1913657778"/>
                    </a:ext>
                  </a:extLst>
                </a:gridCol>
              </a:tblGrid>
              <a:tr h="370800">
                <a:tc gridSpan="2"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Wesentliche Ergebnisse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e-A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8506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2003-2007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USA Führerschaft bei 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60 / 64 Technologien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97901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2019-2023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China Führerschaft bei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57 / 64 Technologien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379063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Hohes Risiko Monopolstellung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24 / 64 – alle bei China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548355"/>
                  </a:ext>
                </a:extLst>
              </a:tr>
            </a:tbl>
          </a:graphicData>
        </a:graphic>
      </p:graphicFrame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08D9EE01-CF1B-0E8B-4D94-2B5EA166D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421095"/>
              </p:ext>
            </p:extLst>
          </p:nvPr>
        </p:nvGraphicFramePr>
        <p:xfrm>
          <a:off x="1106633" y="1932707"/>
          <a:ext cx="4500000" cy="148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00">
                  <a:extLst>
                    <a:ext uri="{9D8B030D-6E8A-4147-A177-3AD203B41FA5}">
                      <a16:colId xmlns:a16="http://schemas.microsoft.com/office/drawing/2014/main" val="1229851040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ASPI Critical Technology Tracker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888506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einflussreichsten wissenschaftlichen Publikationen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979016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marL="0" marR="0" lvl="0" indent="0" algn="ctr" defTabSz="91449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64 kritische Technologien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3790632"/>
                  </a:ext>
                </a:extLst>
              </a:tr>
              <a:tr h="37080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Zeitraum 2003-2023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548355"/>
                  </a:ext>
                </a:extLst>
              </a:tr>
            </a:tbl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EA5D32A-2255-91B8-DE19-EDC8DB915150}"/>
              </a:ext>
            </a:extLst>
          </p:cNvPr>
          <p:cNvGrpSpPr/>
          <p:nvPr/>
        </p:nvGrpSpPr>
        <p:grpSpPr>
          <a:xfrm>
            <a:off x="7143217" y="4097251"/>
            <a:ext cx="3808914" cy="2147459"/>
            <a:chOff x="1480530" y="2881773"/>
            <a:chExt cx="3481755" cy="204500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84D10A2-952D-BAC5-C0BB-7621512E1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00199" y="3293067"/>
              <a:ext cx="1732085" cy="1633714"/>
            </a:xfrm>
            <a:prstGeom prst="rect">
              <a:avLst/>
            </a:prstGeom>
          </p:spPr>
        </p:pic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71B2695C-1054-D322-EB94-22E5458333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0530" y="2881773"/>
              <a:ext cx="3481755" cy="338554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AT" sz="1600" b="1" dirty="0">
                  <a:solidFill>
                    <a:schemeClr val="accent2"/>
                  </a:solidFill>
                </a:rPr>
                <a:t>Drohnen und ähnliche Vehikel </a:t>
              </a: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3905CCB6-230B-2CB0-CAB3-37B69B87D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"/>
            <a:stretch/>
          </p:blipFill>
          <p:spPr>
            <a:xfrm>
              <a:off x="3306113" y="3293067"/>
              <a:ext cx="1646670" cy="1633714"/>
            </a:xfrm>
            <a:prstGeom prst="rect">
              <a:avLst/>
            </a:prstGeom>
          </p:spPr>
        </p:pic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8F80AC8-9481-0683-E296-F5D9BC513A21}"/>
              </a:ext>
            </a:extLst>
          </p:cNvPr>
          <p:cNvGrpSpPr/>
          <p:nvPr/>
        </p:nvGrpSpPr>
        <p:grpSpPr>
          <a:xfrm>
            <a:off x="7143217" y="1690690"/>
            <a:ext cx="3818416" cy="2281509"/>
            <a:chOff x="5389873" y="1690690"/>
            <a:chExt cx="3481755" cy="2022866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883EAB9-B838-1178-F0BB-448A93B3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05445" y="2069395"/>
              <a:ext cx="1705708" cy="1644161"/>
            </a:xfrm>
            <a:prstGeom prst="rect">
              <a:avLst/>
            </a:prstGeom>
          </p:spPr>
        </p:pic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F2FA4F6F-1549-E474-918C-4A65F5C8E6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89873" y="1690690"/>
              <a:ext cx="3481755" cy="338554"/>
            </a:xfrm>
            <a:prstGeom prst="rect">
              <a:avLst/>
            </a:prstGeom>
            <a:noFill/>
            <a:ln w="9525" algn="ctr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AT" sz="1600" b="1" dirty="0"/>
                <a:t>Quantum Computing</a:t>
              </a: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ABF98CF7-167C-4759-8825-9A888C8AD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05195" y="2069395"/>
              <a:ext cx="1578416" cy="1644161"/>
            </a:xfrm>
            <a:prstGeom prst="rect">
              <a:avLst/>
            </a:prstGeom>
          </p:spPr>
        </p:pic>
      </p:grpSp>
      <p:pic>
        <p:nvPicPr>
          <p:cNvPr id="14" name="Picture 6" descr="Think Twice Before Using DeepSeek: Security and Trust Issues Explained – AI  at Carleton – Carleton College">
            <a:extLst>
              <a:ext uri="{FF2B5EF4-FFF2-40B4-BE49-F238E27FC236}">
                <a16:creationId xmlns:a16="http://schemas.microsoft.com/office/drawing/2014/main" id="{3F35CEDF-5822-DBF7-7096-7C2C2C422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6633" y="5532436"/>
            <a:ext cx="1260000" cy="895762"/>
          </a:xfrm>
          <a:prstGeom prst="ellipse">
            <a:avLst/>
          </a:prstGeom>
          <a:ln>
            <a:noFill/>
          </a:ln>
          <a:effectLst>
            <a:softEdge rad="190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66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EA7BE-BEF3-AF71-23B3-A08F33E59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:a16="http://schemas.microsoft.com/office/drawing/2014/main" id="{57E013FB-F9F2-357A-38AD-944F38EFD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454" y="6611779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März 2025; Quelle: Bloomberg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A152AF3-5015-DC45-6FFD-6FD8D7491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DD3EBE2-28C9-6A99-AC6B-CDC9AD682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796" y="4455864"/>
            <a:ext cx="10515600" cy="1325563"/>
          </a:xfrm>
        </p:spPr>
        <p:txBody>
          <a:bodyPr>
            <a:normAutofit/>
          </a:bodyPr>
          <a:lstStyle/>
          <a:p>
            <a:r>
              <a:rPr lang="de-AT" dirty="0"/>
              <a:t>… in den USA &amp; Europa</a:t>
            </a:r>
          </a:p>
        </p:txBody>
      </p:sp>
    </p:spTree>
    <p:extLst>
      <p:ext uri="{BB962C8B-B14F-4D97-AF65-F5344CB8AC3E}">
        <p14:creationId xmlns:p14="http://schemas.microsoft.com/office/powerpoint/2010/main" val="185343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B179D-CD63-F75D-A06B-CF2DF895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uters Retracts Bogus Report That Trump Was Considering Tariffs Pause">
            <a:extLst>
              <a:ext uri="{FF2B5EF4-FFF2-40B4-BE49-F238E27FC236}">
                <a16:creationId xmlns:a16="http://schemas.microsoft.com/office/drawing/2014/main" id="{853F317A-21DB-B250-C088-34C571775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D744CE04-E6A4-E700-7B7F-C97BE64D49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005162"/>
            <a:ext cx="10144425" cy="774934"/>
          </a:xfrm>
          <a:noFill/>
        </p:spPr>
        <p:txBody>
          <a:bodyPr vert="horz" lIns="91440" tIns="45720" rIns="91440" bIns="45720" rtlCol="0" anchor="ctr" anchorCtr="0">
            <a:noAutofit/>
          </a:bodyPr>
          <a:lstStyle/>
          <a:p>
            <a:pPr algn="ctr" defTabSz="914400"/>
            <a:r>
              <a:rPr lang="en-US" dirty="0">
                <a:solidFill>
                  <a:srgbClr val="FFFFFF"/>
                </a:solidFill>
                <a:latin typeface="+mj-lt"/>
              </a:rPr>
              <a:t>Die USA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isoliert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sich</a:t>
            </a:r>
            <a:r>
              <a:rPr lang="en-US" dirty="0">
                <a:solidFill>
                  <a:srgbClr val="FFFFFF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+mj-lt"/>
              </a:rPr>
              <a:t>selbst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82662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3D8C1-7BDC-1B61-C874-37984B4E9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4">
            <a:extLst>
              <a:ext uri="{FF2B5EF4-FFF2-40B4-BE49-F238E27FC236}">
                <a16:creationId xmlns:a16="http://schemas.microsoft.com/office/drawing/2014/main" id="{F97B6CDD-1B6D-4B0E-6B75-7803B1E31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30.09.2025; Quelle: Bloomberg Consensus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6819C97-B2AD-1409-2F99-B91CA825B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de-AT" dirty="0"/>
              <a:t>Schulden nehmen Überhand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2AB1EC90-8726-DC6B-5AB2-D54CA141FA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7688307"/>
              </p:ext>
            </p:extLst>
          </p:nvPr>
        </p:nvGraphicFramePr>
        <p:xfrm>
          <a:off x="377040" y="1394527"/>
          <a:ext cx="5590623" cy="3583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934285" imgH="5086157" progId="Excel.Sheet.12">
                  <p:link updateAutomatic="1"/>
                </p:oleObj>
              </mc:Choice>
              <mc:Fallback>
                <p:oleObj name="Worksheet" r:id="rId2" imgW="7934285" imgH="5086157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7040" y="1394527"/>
                        <a:ext cx="5590623" cy="35839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llipse 6">
            <a:extLst>
              <a:ext uri="{FF2B5EF4-FFF2-40B4-BE49-F238E27FC236}">
                <a16:creationId xmlns:a16="http://schemas.microsoft.com/office/drawing/2014/main" id="{91ED5A33-8C40-B049-04B9-93B0AA5377D7}"/>
              </a:ext>
            </a:extLst>
          </p:cNvPr>
          <p:cNvSpPr/>
          <p:nvPr/>
        </p:nvSpPr>
        <p:spPr>
          <a:xfrm>
            <a:off x="5607778" y="3957526"/>
            <a:ext cx="356135" cy="246221"/>
          </a:xfrm>
          <a:custGeom>
            <a:avLst/>
            <a:gdLst>
              <a:gd name="connsiteX0" fmla="*/ 0 w 356135"/>
              <a:gd name="connsiteY0" fmla="*/ 123111 h 246221"/>
              <a:gd name="connsiteX1" fmla="*/ 178068 w 356135"/>
              <a:gd name="connsiteY1" fmla="*/ 0 h 246221"/>
              <a:gd name="connsiteX2" fmla="*/ 356136 w 356135"/>
              <a:gd name="connsiteY2" fmla="*/ 123111 h 246221"/>
              <a:gd name="connsiteX3" fmla="*/ 178068 w 356135"/>
              <a:gd name="connsiteY3" fmla="*/ 246222 h 246221"/>
              <a:gd name="connsiteX4" fmla="*/ 0 w 356135"/>
              <a:gd name="connsiteY4" fmla="*/ 123111 h 24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135" h="246221" extrusionOk="0">
                <a:moveTo>
                  <a:pt x="0" y="123111"/>
                </a:moveTo>
                <a:cubicBezTo>
                  <a:pt x="2047" y="53938"/>
                  <a:pt x="89658" y="-17202"/>
                  <a:pt x="178068" y="0"/>
                </a:cubicBezTo>
                <a:cubicBezTo>
                  <a:pt x="282558" y="-2426"/>
                  <a:pt x="364890" y="45677"/>
                  <a:pt x="356136" y="123111"/>
                </a:cubicBezTo>
                <a:cubicBezTo>
                  <a:pt x="353172" y="180187"/>
                  <a:pt x="264970" y="244742"/>
                  <a:pt x="178068" y="246222"/>
                </a:cubicBezTo>
                <a:cubicBezTo>
                  <a:pt x="73301" y="253723"/>
                  <a:pt x="8578" y="190644"/>
                  <a:pt x="0" y="123111"/>
                </a:cubicBezTo>
                <a:close/>
              </a:path>
            </a:pathLst>
          </a:custGeom>
          <a:noFill/>
          <a:ln>
            <a:solidFill>
              <a:srgbClr val="E5005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67094470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669368FB-30DA-7896-D4E0-F49141B84A3A}"/>
              </a:ext>
            </a:extLst>
          </p:cNvPr>
          <p:cNvSpPr/>
          <p:nvPr/>
        </p:nvSpPr>
        <p:spPr>
          <a:xfrm>
            <a:off x="1894572" y="3758953"/>
            <a:ext cx="356135" cy="246221"/>
          </a:xfrm>
          <a:custGeom>
            <a:avLst/>
            <a:gdLst>
              <a:gd name="connsiteX0" fmla="*/ 0 w 356135"/>
              <a:gd name="connsiteY0" fmla="*/ 123111 h 246221"/>
              <a:gd name="connsiteX1" fmla="*/ 178068 w 356135"/>
              <a:gd name="connsiteY1" fmla="*/ 0 h 246221"/>
              <a:gd name="connsiteX2" fmla="*/ 356136 w 356135"/>
              <a:gd name="connsiteY2" fmla="*/ 123111 h 246221"/>
              <a:gd name="connsiteX3" fmla="*/ 178068 w 356135"/>
              <a:gd name="connsiteY3" fmla="*/ 246222 h 246221"/>
              <a:gd name="connsiteX4" fmla="*/ 0 w 356135"/>
              <a:gd name="connsiteY4" fmla="*/ 123111 h 24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6135" h="246221" extrusionOk="0">
                <a:moveTo>
                  <a:pt x="0" y="123111"/>
                </a:moveTo>
                <a:cubicBezTo>
                  <a:pt x="2047" y="53938"/>
                  <a:pt x="89658" y="-17202"/>
                  <a:pt x="178068" y="0"/>
                </a:cubicBezTo>
                <a:cubicBezTo>
                  <a:pt x="282558" y="-2426"/>
                  <a:pt x="364890" y="45677"/>
                  <a:pt x="356136" y="123111"/>
                </a:cubicBezTo>
                <a:cubicBezTo>
                  <a:pt x="353172" y="180187"/>
                  <a:pt x="264970" y="244742"/>
                  <a:pt x="178068" y="246222"/>
                </a:cubicBezTo>
                <a:cubicBezTo>
                  <a:pt x="73301" y="253723"/>
                  <a:pt x="8578" y="190644"/>
                  <a:pt x="0" y="123111"/>
                </a:cubicBezTo>
                <a:close/>
              </a:path>
            </a:pathLst>
          </a:custGeom>
          <a:noFill/>
          <a:ln>
            <a:solidFill>
              <a:srgbClr val="E5005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670944709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D1BD283-2A4D-4099-115D-135B1ED9DCDC}"/>
              </a:ext>
            </a:extLst>
          </p:cNvPr>
          <p:cNvSpPr txBox="1"/>
          <p:nvPr/>
        </p:nvSpPr>
        <p:spPr>
          <a:xfrm>
            <a:off x="232661" y="4970978"/>
            <a:ext cx="6495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USA mit dem höchsten Budgetdefizit 2024 (- 7,9%)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Frankreich Spitzenreiter innerhalb der Eurozone (-5,8%)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AT" dirty="0"/>
              <a:t>Drei der Vier großen Volkswirtschaften der Eurozone mit einem Budgetdefizit über dem 3%-Limit, Deutschland nur knapp darunter (-2,7%)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48F5A13C-125D-4C45-BDF4-92FB0A975C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883078"/>
              </p:ext>
            </p:extLst>
          </p:nvPr>
        </p:nvGraphicFramePr>
        <p:xfrm>
          <a:off x="7494820" y="1893144"/>
          <a:ext cx="4202076" cy="373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972343" imgH="6191314" progId="Excel.Sheet.12">
                  <p:link updateAutomatic="1"/>
                </p:oleObj>
              </mc:Choice>
              <mc:Fallback>
                <p:oleObj name="Worksheet" r:id="rId4" imgW="6972343" imgH="6191314" progId="Excel.Sheet.12">
                  <p:link updateAutomatic="1"/>
                  <p:pic>
                    <p:nvPicPr>
                      <p:cNvPr id="7" name="Objekt 6">
                        <a:extLst>
                          <a:ext uri="{FF2B5EF4-FFF2-40B4-BE49-F238E27FC236}">
                            <a16:creationId xmlns:a16="http://schemas.microsoft.com/office/drawing/2014/main" id="{573A826D-DA45-7D04-92D1-BE75CFFABD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494820" y="1893144"/>
                        <a:ext cx="4202076" cy="373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47C5CD2D-42CB-99CA-5717-8487821E732E}"/>
              </a:ext>
            </a:extLst>
          </p:cNvPr>
          <p:cNvSpPr txBox="1"/>
          <p:nvPr/>
        </p:nvSpPr>
        <p:spPr>
          <a:xfrm>
            <a:off x="8477493" y="1359254"/>
            <a:ext cx="216116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>
                <a:solidFill>
                  <a:srgbClr val="E50051"/>
                </a:solidFill>
                <a:latin typeface="+mj-lt"/>
              </a:rPr>
              <a:t>Jährlicher Anstieg </a:t>
            </a:r>
          </a:p>
          <a:p>
            <a:pPr algn="ctr"/>
            <a:r>
              <a:rPr lang="de-AT" dirty="0">
                <a:solidFill>
                  <a:srgbClr val="E50051"/>
                </a:solidFill>
                <a:latin typeface="+mj-lt"/>
              </a:rPr>
              <a:t>des US-Schuldenstands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09C34CC-E137-3DFC-2470-D5E3C3B95392}"/>
              </a:ext>
            </a:extLst>
          </p:cNvPr>
          <p:cNvSpPr txBox="1"/>
          <p:nvPr/>
        </p:nvSpPr>
        <p:spPr>
          <a:xfrm>
            <a:off x="7382576" y="5624763"/>
            <a:ext cx="4809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Die jährliche Neuverschuldung in den USA hat ab 2020 deutlich zugenommen!</a:t>
            </a:r>
          </a:p>
        </p:txBody>
      </p:sp>
    </p:spTree>
    <p:extLst>
      <p:ext uri="{BB962C8B-B14F-4D97-AF65-F5344CB8AC3E}">
        <p14:creationId xmlns:p14="http://schemas.microsoft.com/office/powerpoint/2010/main" val="3544540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35875-FB41-2675-6994-3E2B6589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4D2623F-F30C-6E1C-80CC-BE41ACCDB6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734027"/>
              </p:ext>
            </p:extLst>
          </p:nvPr>
        </p:nvGraphicFramePr>
        <p:xfrm>
          <a:off x="704347" y="1690690"/>
          <a:ext cx="7688882" cy="4925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8639085" imgH="5534128" progId="Excel.Sheet.12">
                  <p:link updateAutomatic="1"/>
                </p:oleObj>
              </mc:Choice>
              <mc:Fallback>
                <p:oleObj name="Worksheet" r:id="rId2" imgW="8639085" imgH="5534128" progId="Excel.Shee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4347" y="1690690"/>
                        <a:ext cx="7688882" cy="4925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92FCC1B9-A6F4-B23D-58CE-4FEAF6CD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1174128" cy="1325563"/>
          </a:xfrm>
        </p:spPr>
        <p:txBody>
          <a:bodyPr/>
          <a:lstStyle/>
          <a:p>
            <a:r>
              <a:rPr lang="de-AT" dirty="0"/>
              <a:t>Kreditabsicherungen zeigen Divergenzen bei einzelnen Ländern (S&amp;P)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5351F7F5-1941-EACF-94CE-F9DC89A66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5178" y="6369762"/>
            <a:ext cx="6204750" cy="246221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AT" sz="1000" dirty="0"/>
              <a:t>Daten per 30.09.2025; Quelle: Bloomberg Consensus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B73A8CD-7AA5-6BE5-4519-2F0AA9AAC2CB}"/>
              </a:ext>
            </a:extLst>
          </p:cNvPr>
          <p:cNvSpPr/>
          <p:nvPr/>
        </p:nvSpPr>
        <p:spPr>
          <a:xfrm rot="21216069">
            <a:off x="2223436" y="3195588"/>
            <a:ext cx="3195588" cy="1325563"/>
          </a:xfrm>
          <a:custGeom>
            <a:avLst/>
            <a:gdLst>
              <a:gd name="connsiteX0" fmla="*/ 0 w 3195588"/>
              <a:gd name="connsiteY0" fmla="*/ 662782 h 1325563"/>
              <a:gd name="connsiteX1" fmla="*/ 1597794 w 3195588"/>
              <a:gd name="connsiteY1" fmla="*/ 0 h 1325563"/>
              <a:gd name="connsiteX2" fmla="*/ 3195588 w 3195588"/>
              <a:gd name="connsiteY2" fmla="*/ 662782 h 1325563"/>
              <a:gd name="connsiteX3" fmla="*/ 1597794 w 3195588"/>
              <a:gd name="connsiteY3" fmla="*/ 1325564 h 1325563"/>
              <a:gd name="connsiteX4" fmla="*/ 0 w 3195588"/>
              <a:gd name="connsiteY4" fmla="*/ 662782 h 132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5588" h="1325563" extrusionOk="0">
                <a:moveTo>
                  <a:pt x="0" y="662782"/>
                </a:moveTo>
                <a:cubicBezTo>
                  <a:pt x="-108033" y="301359"/>
                  <a:pt x="722672" y="7192"/>
                  <a:pt x="1597794" y="0"/>
                </a:cubicBezTo>
                <a:cubicBezTo>
                  <a:pt x="2506696" y="54316"/>
                  <a:pt x="3196544" y="325928"/>
                  <a:pt x="3195588" y="662782"/>
                </a:cubicBezTo>
                <a:cubicBezTo>
                  <a:pt x="3189029" y="1018930"/>
                  <a:pt x="2548193" y="1407735"/>
                  <a:pt x="1597794" y="1325564"/>
                </a:cubicBezTo>
                <a:cubicBezTo>
                  <a:pt x="729899" y="1271476"/>
                  <a:pt x="18136" y="1062640"/>
                  <a:pt x="0" y="662782"/>
                </a:cubicBezTo>
                <a:close/>
              </a:path>
            </a:pathLst>
          </a:custGeom>
          <a:noFill/>
          <a:ln>
            <a:solidFill>
              <a:srgbClr val="E50051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1269DE-CCCA-7DAF-C315-0A2C2E50518A}"/>
              </a:ext>
            </a:extLst>
          </p:cNvPr>
          <p:cNvSpPr txBox="1"/>
          <p:nvPr/>
        </p:nvSpPr>
        <p:spPr>
          <a:xfrm>
            <a:off x="8149120" y="2214343"/>
            <a:ext cx="40428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Investoren sehen höhere Risiken in den USA, Frankreich und China als die Ratingagenturen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Wer liegt richtig? – Märkte oder Agenturen?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AT" sz="1800" b="0" i="0" u="none" strike="noStrike" kern="1200" cap="none" spc="0" normalizeH="0" noProof="0" dirty="0">
                <a:ln>
                  <a:noFill/>
                </a:ln>
                <a:solidFill>
                  <a:srgbClr val="422373"/>
                </a:solidFill>
                <a:effectLst/>
                <a:uLnTx/>
                <a:uFillTx/>
                <a:latin typeface="Corporative TAB for BKS" pitchFamily="2" charset="0"/>
                <a:ea typeface="+mn-ea"/>
                <a:cs typeface="+mn-cs"/>
              </a:rPr>
              <a:t>Frankreich: Fitch senkt Rating von AA- auf A+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AT" dirty="0">
                <a:solidFill>
                  <a:srgbClr val="422373"/>
                </a:solidFill>
                <a:latin typeface="Corporative TAB for BKS" pitchFamily="2" charset="0"/>
              </a:rPr>
              <a:t>Offene Frage: Folgen weitere Agenturen?</a:t>
            </a:r>
            <a:endParaRPr kumimoji="0" lang="de-AT" sz="1800" b="0" i="0" u="none" strike="noStrike" kern="1200" cap="none" spc="0" normalizeH="0" noProof="0" dirty="0">
              <a:ln>
                <a:noFill/>
              </a:ln>
              <a:solidFill>
                <a:srgbClr val="422373"/>
              </a:solidFill>
              <a:effectLst/>
              <a:uLnTx/>
              <a:uFillTx/>
              <a:latin typeface="Corporative TAB for BK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980920"/>
      </p:ext>
    </p:extLst>
  </p:cSld>
  <p:clrMapOvr>
    <a:masterClrMapping/>
  </p:clrMapOvr>
</p:sld>
</file>

<file path=ppt/theme/theme1.xml><?xml version="1.0" encoding="utf-8"?>
<a:theme xmlns:a="http://schemas.openxmlformats.org/drawingml/2006/main" name="FolienmasterFullHD">
  <a:themeElements>
    <a:clrScheme name="BKS Bank">
      <a:dk1>
        <a:srgbClr val="422373"/>
      </a:dk1>
      <a:lt1>
        <a:srgbClr val="FFFFFF"/>
      </a:lt1>
      <a:dk2>
        <a:srgbClr val="422373"/>
      </a:dk2>
      <a:lt2>
        <a:srgbClr val="FFFFFF"/>
      </a:lt2>
      <a:accent1>
        <a:srgbClr val="422373"/>
      </a:accent1>
      <a:accent2>
        <a:srgbClr val="E50051"/>
      </a:accent2>
      <a:accent3>
        <a:srgbClr val="A5A5A5"/>
      </a:accent3>
      <a:accent4>
        <a:srgbClr val="E0D9BA"/>
      </a:accent4>
      <a:accent5>
        <a:srgbClr val="A9BFA9"/>
      </a:accent5>
      <a:accent6>
        <a:srgbClr val="D4CCE2"/>
      </a:accent6>
      <a:hlink>
        <a:srgbClr val="E50051"/>
      </a:hlink>
      <a:folHlink>
        <a:srgbClr val="666666"/>
      </a:folHlink>
    </a:clrScheme>
    <a:fontScheme name="BKS Bank">
      <a:majorFont>
        <a:latin typeface="Corporative TAB for BKS Blk"/>
        <a:ea typeface=""/>
        <a:cs typeface=""/>
      </a:majorFont>
      <a:minorFont>
        <a:latin typeface="Corporative TAB for BK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BKSBank" id="{96424EE4-977B-472D-A658-C0D5AF7D1F70}" vid="{E6994A8D-B029-499B-AEE3-3138855179DB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FolienmasterFullHD">
  <a:themeElements>
    <a:clrScheme name="BKS Bank">
      <a:dk1>
        <a:srgbClr val="422373"/>
      </a:dk1>
      <a:lt1>
        <a:srgbClr val="FFFFFF"/>
      </a:lt1>
      <a:dk2>
        <a:srgbClr val="422373"/>
      </a:dk2>
      <a:lt2>
        <a:srgbClr val="FFFFFF"/>
      </a:lt2>
      <a:accent1>
        <a:srgbClr val="422373"/>
      </a:accent1>
      <a:accent2>
        <a:srgbClr val="E50051"/>
      </a:accent2>
      <a:accent3>
        <a:srgbClr val="A5A5A5"/>
      </a:accent3>
      <a:accent4>
        <a:srgbClr val="E0D9BA"/>
      </a:accent4>
      <a:accent5>
        <a:srgbClr val="A9BFA9"/>
      </a:accent5>
      <a:accent6>
        <a:srgbClr val="D4CCE2"/>
      </a:accent6>
      <a:hlink>
        <a:srgbClr val="E50051"/>
      </a:hlink>
      <a:folHlink>
        <a:srgbClr val="666666"/>
      </a:folHlink>
    </a:clrScheme>
    <a:fontScheme name="BKS Bank">
      <a:majorFont>
        <a:latin typeface="Corporative TAB for BKS Blk"/>
        <a:ea typeface=""/>
        <a:cs typeface=""/>
      </a:majorFont>
      <a:minorFont>
        <a:latin typeface="Corporative TAB for BK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BKSBank" id="{96424EE4-977B-472D-A658-C0D5AF7D1F70}" vid="{E6994A8D-B029-499B-AEE3-3138855179DB}"/>
    </a:ext>
  </a:extLst>
</a:theme>
</file>

<file path=ppt/theme/theme4.xml><?xml version="1.0" encoding="utf-8"?>
<a:theme xmlns:a="http://schemas.openxmlformats.org/drawingml/2006/main" name="Office">
  <a:themeElements>
    <a:clrScheme name="BKS Bank">
      <a:dk1>
        <a:srgbClr val="422373"/>
      </a:dk1>
      <a:lt1>
        <a:srgbClr val="FFFFFF"/>
      </a:lt1>
      <a:dk2>
        <a:srgbClr val="422373"/>
      </a:dk2>
      <a:lt2>
        <a:srgbClr val="FFFFFF"/>
      </a:lt2>
      <a:accent1>
        <a:srgbClr val="422373"/>
      </a:accent1>
      <a:accent2>
        <a:srgbClr val="E50051"/>
      </a:accent2>
      <a:accent3>
        <a:srgbClr val="A5A5A5"/>
      </a:accent3>
      <a:accent4>
        <a:srgbClr val="E0D9BA"/>
      </a:accent4>
      <a:accent5>
        <a:srgbClr val="A9BFA9"/>
      </a:accent5>
      <a:accent6>
        <a:srgbClr val="D4CCE2"/>
      </a:accent6>
      <a:hlink>
        <a:srgbClr val="E50051"/>
      </a:hlink>
      <a:folHlink>
        <a:srgbClr val="66666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BKS Bank PPT-Vorlage 2023</Template>
  <TotalTime>0</TotalTime>
  <Words>837</Words>
  <Application>Microsoft Office PowerPoint</Application>
  <PresentationFormat>Breitbild</PresentationFormat>
  <Paragraphs>121</Paragraphs>
  <Slides>25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Links</vt:lpstr>
      </vt:variant>
      <vt:variant>
        <vt:i4>14</vt:i4>
      </vt:variant>
      <vt:variant>
        <vt:lpstr>Folientitel</vt:lpstr>
      </vt:variant>
      <vt:variant>
        <vt:i4>25</vt:i4>
      </vt:variant>
    </vt:vector>
  </HeadingPairs>
  <TitlesOfParts>
    <vt:vector size="50" baseType="lpstr">
      <vt:lpstr>Amasis MT Pro Light</vt:lpstr>
      <vt:lpstr>Aptos</vt:lpstr>
      <vt:lpstr>Aptos Display</vt:lpstr>
      <vt:lpstr>Arial</vt:lpstr>
      <vt:lpstr>Calibri</vt:lpstr>
      <vt:lpstr>Corporative TAB for BKS</vt:lpstr>
      <vt:lpstr>Corporative TAB for BKS Blk</vt:lpstr>
      <vt:lpstr>Dreaming Outloud Script Pro</vt:lpstr>
      <vt:lpstr>FolienmasterFullHD</vt:lpstr>
      <vt:lpstr>1_Office</vt:lpstr>
      <vt:lpstr>1_FolienmasterFullHD</vt:lpstr>
      <vt:lpstr>file:///\\euro.dreibanken.at\DFS\BKSUsers\YZSTCOL\Bereich\ZVV\Vermögensverwaltung%20&amp;%20Depotbank\Vermögensverwaltung\Marktrunde\_Market\Wirtschaftsdaten.xlsx!Wirtschaftsdaten!%5bWirtschaftsdaten.xlsx%5dWirtschaftsdaten%20Diagramm%2026</vt:lpstr>
      <vt:lpstr>file:///\\euro.dreibanken.at\DFS\BKSUsers\YZSTCOL\Bereich\ZVV\Vermögensverwaltung%20&amp;%20Depotbank\Vermögensverwaltung\Marktrunde\_Market\Verschuldung%20Länder%20OECD.xlsx!Charts!%5bVerschuldung%20Länder%20OECD.xlsx%5dCharts%20Diagramm%201</vt:lpstr>
      <vt:lpstr>file:///\\euro.dreibanken.at\DFS\BKSUsers\YZSTCOL\Bereich\ZVV\Vermögensverwaltung%20&amp;%20Depotbank\Colazzo\Trsh\T%202024_1\Schulden%20USA.xlsx!Tabelle1!%5bSchulden%20USA.xlsx%5dTabelle1%20Diagramm%205</vt:lpstr>
      <vt:lpstr>file:///\\euro.dreibanken.at\DFS\BKSUsers\YZSTCOL\Bereich\ZVV\Vermögensverwaltung%20&amp;%20Depotbank\Colazzo\Trsh\T%202025_1\Test%20CDS.xlsx!Auswertung%20Effas%20(2)!%5bTest%20CDS.xlsx%5dAuswertung%20Effas%20(2)%20Diagramm%201</vt:lpstr>
      <vt:lpstr>file:///\\euro.dreibanken.at\DFS\BKSUsers\YZSTCOL\Bereich\ZVV\Vermögensverwaltung%20&amp;%20Depotbank\Vermögensverwaltung\Marktrunde\_Market\Geldmarkt.xlsx!Leitzinsen!%5bGeldmarkt.xlsx%5dLeitzinsen%20Diagramm%201</vt:lpstr>
      <vt:lpstr>file:///\\euro.dreibanken.at\DFS\BKSUsers\YZSTCOL\Bereich\ZVV\Vermögensverwaltung%20&amp;%20Depotbank\Vermögensverwaltung\Marktrunde\_Market\märkte.xlsx!Renditeniveau!%5bmärkte.xlsx%5dRenditeniveau%20Diagramm%2041</vt:lpstr>
      <vt:lpstr>file:///\\euro.dreibanken.at\DFS\BKSUsers\YZSTCOL\Bereich\ZVV\Vermögensverwaltung%20&amp;%20Depotbank\Vermögensverwaltung\Marktrunde\_Market\Geldmarkt.xlsx!Leitzinsen!%5bGeldmarkt.xlsx%5dLeitzinsen%20Diagramm%208</vt:lpstr>
      <vt:lpstr>file:///\\euro.dreibanken.at\DFS\BKSUsers\YZSTCOL\Bereich\ZVV\Vermögensverwaltung%20&amp;%20Depotbank\Vermögensverwaltung\Marktrunde\_Market\Markt%20Overview%20Short.xlsx!Even%20Shorter!%5bMarkt%20Overview%20Short.xlsx%5dEven%20Shorter%20Diagramm%201</vt:lpstr>
      <vt:lpstr>file:///\\euro.dreibanken.at\DFS\BKSUsers\YZSTCOL\Bereich\ZVV\Vermögensverwaltung%20&amp;%20Depotbank\Vermögensverwaltung\Marktrunde\_Market\märkte.xlsx!SPXT_Jahre!Z3S10:Z32S20</vt:lpstr>
      <vt:lpstr>file:///\\euro.dreibanken.at\DFS\BKSUsers\YZSTCOL\Bereich\ZVV\Vermögensverwaltung%20&amp;%20Depotbank\Vermögensverwaltung\Marktrunde\_Market\märkte.xlsx!SPXT_Jahre!Z2S22:Z7S23</vt:lpstr>
      <vt:lpstr>file:///\\euro.dreibanken.at\DFS\BKSUsers\YZSTCOL\Bereich\ZVV\Vermögensverwaltung%20&amp;%20Depotbank\Vermögensverwaltung\Marktrunde\_Market\märkte.xlsx!SPXT_Jahre!Z22S26:Z25S28</vt:lpstr>
      <vt:lpstr>file:///\\euro.dreibanken.at\DFS\BKSUsers\YZSTCOL\Bereich\ZVV\Vermögensverwaltung%20&amp;%20Depotbank\Vermögensverwaltung\Marktrunde\_Market\Gekauft%20und%20geärgert.xlsx!ZeitUndZeitpunkt!Z8S45:Z14S49</vt:lpstr>
      <vt:lpstr>file:///\\euro.dreibanken.at\DFS\BKSUsers\YZSTCOL\Bereich\ZVV\Vermögensverwaltung%20&amp;%20Depotbank\Vermögensverwaltung\Marktrunde\_Market\Gekauft%20und%20geärgert.xlsx!ZeitUndZeitpunkt!Z15S45:Z21S49</vt:lpstr>
      <vt:lpstr>file:///\\euro.dreibanken.at\DFS\BKSUsers\YZSTCOL\Bereich\ZVV\Vermögensverwaltung%20&amp;%20Depotbank\Vermögensverwaltung\Marktrunde\_Market\Gekauft%20und%20geärgert.xlsx!ZeitUndZeitpunkt!Z33S45:Z39S49</vt:lpstr>
      <vt:lpstr>Machtverschiebung, Märkte, Möglichkeiten – Orientierung in unsicheren Zeiten</vt:lpstr>
      <vt:lpstr>Agenda </vt:lpstr>
      <vt:lpstr>Ein neues Machtbündnis formiert sich</vt:lpstr>
      <vt:lpstr>China und Indien holen auf</vt:lpstr>
      <vt:lpstr>Technische Führerschaft Ein Paradigmenwechsel zeichnet sich ab</vt:lpstr>
      <vt:lpstr>… in den USA &amp; Europa</vt:lpstr>
      <vt:lpstr>Die USA isoliert sich selbst</vt:lpstr>
      <vt:lpstr>Schulden nehmen Überhand</vt:lpstr>
      <vt:lpstr>Kreditabsicherungen zeigen Divergenzen bei einzelnen Ländern (S&amp;P)</vt:lpstr>
      <vt:lpstr>Aktienmarkt spiegelt das (noch) nicht wieder</vt:lpstr>
      <vt:lpstr>USA verzerrt von den Big Techs</vt:lpstr>
      <vt:lpstr>Conclusio</vt:lpstr>
      <vt:lpstr>Rückkehr der Zinsen</vt:lpstr>
      <vt:lpstr>Zinsumfeld im Jahr 2021</vt:lpstr>
      <vt:lpstr>Was geschah 2022-2023? Leitzinsen steigen</vt:lpstr>
      <vt:lpstr>Staatsanleihenrenditen im Jahr 2025</vt:lpstr>
      <vt:lpstr>Leitzinsentwicklung</vt:lpstr>
      <vt:lpstr>Conclusio</vt:lpstr>
      <vt:lpstr>PowerPoint-Präsentation</vt:lpstr>
      <vt:lpstr>Aktienmärkte im Jahr 2025</vt:lpstr>
      <vt:lpstr>„What goes up, must come down“ Markt überfällig für Korrektur</vt:lpstr>
      <vt:lpstr>PowerPoint-Präsentation</vt:lpstr>
      <vt:lpstr>PowerPoint-Präsentation</vt:lpstr>
      <vt:lpstr>PowerPoint-Präsentation</vt:lpstr>
      <vt:lpstr>Vielen Dank für Ihre Aufmerksamkeit!</vt:lpstr>
    </vt:vector>
  </TitlesOfParts>
  <Company>3 Banken Gruppe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Colazzo, Sandro</dc:creator>
  <cp:lastModifiedBy>Trisko Michael | WKW</cp:lastModifiedBy>
  <cp:revision>46</cp:revision>
  <dcterms:created xsi:type="dcterms:W3CDTF">2025-09-18T05:48:57Z</dcterms:created>
  <dcterms:modified xsi:type="dcterms:W3CDTF">2025-10-17T08:13:36Z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ac4d372-1123-4ac7-ba0a-c52b94c95fb7_Enabled">
    <vt:lpwstr>true</vt:lpwstr>
  </property>
  <property fmtid="{D5CDD505-2E9C-101B-9397-08002B2CF9AE}" pid="3" name="MSIP_Label_4ac4d372-1123-4ac7-ba0a-c52b94c95fb7_SetDate">
    <vt:lpwstr>2025-09-18T05:55:51Z</vt:lpwstr>
  </property>
  <property fmtid="{D5CDD505-2E9C-101B-9397-08002B2CF9AE}" pid="4" name="MSIP_Label_4ac4d372-1123-4ac7-ba0a-c52b94c95fb7_Method">
    <vt:lpwstr>Privileged</vt:lpwstr>
  </property>
  <property fmtid="{D5CDD505-2E9C-101B-9397-08002B2CF9AE}" pid="5" name="MSIP_Label_4ac4d372-1123-4ac7-ba0a-c52b94c95fb7_Name">
    <vt:lpwstr>Intern (I)</vt:lpwstr>
  </property>
  <property fmtid="{D5CDD505-2E9C-101B-9397-08002B2CF9AE}" pid="6" name="MSIP_Label_4ac4d372-1123-4ac7-ba0a-c52b94c95fb7_SiteId">
    <vt:lpwstr>7b9a58c7-089c-49af-a4dd-96c1ffd68fc4</vt:lpwstr>
  </property>
  <property fmtid="{D5CDD505-2E9C-101B-9397-08002B2CF9AE}" pid="7" name="MSIP_Label_4ac4d372-1123-4ac7-ba0a-c52b94c95fb7_ActionId">
    <vt:lpwstr>1b43cc5e-f757-4a20-ae2e-7e30adf8ca88</vt:lpwstr>
  </property>
  <property fmtid="{D5CDD505-2E9C-101B-9397-08002B2CF9AE}" pid="8" name="MSIP_Label_4ac4d372-1123-4ac7-ba0a-c52b94c95fb7_ContentBits">
    <vt:lpwstr>0</vt:lpwstr>
  </property>
  <property fmtid="{D5CDD505-2E9C-101B-9397-08002B2CF9AE}" pid="9" name="MSIP_Label_4ac4d372-1123-4ac7-ba0a-c52b94c95fb7_Tag">
    <vt:lpwstr>10, 0, 1, 1</vt:lpwstr>
  </property>
</Properties>
</file>