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4231" r:id="rId2"/>
    <p:sldMasterId id="2147483679" r:id="rId3"/>
  </p:sldMasterIdLst>
  <p:notesMasterIdLst>
    <p:notesMasterId r:id="rId22"/>
  </p:notesMasterIdLst>
  <p:sldIdLst>
    <p:sldId id="281" r:id="rId4"/>
    <p:sldId id="282" r:id="rId5"/>
    <p:sldId id="283" r:id="rId6"/>
    <p:sldId id="284" r:id="rId7"/>
    <p:sldId id="285" r:id="rId8"/>
    <p:sldId id="287" r:id="rId9"/>
    <p:sldId id="288" r:id="rId10"/>
    <p:sldId id="286" r:id="rId11"/>
    <p:sldId id="290" r:id="rId12"/>
    <p:sldId id="291" r:id="rId13"/>
    <p:sldId id="295" r:id="rId14"/>
    <p:sldId id="302" r:id="rId15"/>
    <p:sldId id="298" r:id="rId16"/>
    <p:sldId id="296" r:id="rId17"/>
    <p:sldId id="297" r:id="rId18"/>
    <p:sldId id="299" r:id="rId19"/>
    <p:sldId id="300" r:id="rId20"/>
    <p:sldId id="301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DCA1881-9896-4190-8951-F3F2CDA60E77}">
          <p14:sldIdLst>
            <p14:sldId id="281"/>
            <p14:sldId id="282"/>
            <p14:sldId id="283"/>
            <p14:sldId id="284"/>
            <p14:sldId id="285"/>
            <p14:sldId id="287"/>
            <p14:sldId id="288"/>
            <p14:sldId id="286"/>
            <p14:sldId id="290"/>
            <p14:sldId id="291"/>
            <p14:sldId id="295"/>
            <p14:sldId id="302"/>
            <p14:sldId id="298"/>
            <p14:sldId id="296"/>
            <p14:sldId id="297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63776-BD0E-4921-A3AD-BB7167E5F404}" type="datetimeFigureOut">
              <a:rPr lang="de-AT" smtClean="0"/>
              <a:t>17.10.2025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705E3-02D5-41D0-BC20-A44607EFF60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5567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benutzerverwaltung@wko.at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wko.at/wien/lehrling" TargetMode="External"/><Relationship Id="rId2" Type="http://schemas.openxmlformats.org/officeDocument/2006/relationships/hyperlink" Target="mailto:Sebastian.Seifert@wkw.at" TargetMode="External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www.biwi.at/" TargetMode="External"/><Relationship Id="rId4" Type="http://schemas.openxmlformats.org/officeDocument/2006/relationships/hyperlink" Target="http://wko.at/wien/lehrlingsausbildung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-624418" y="7446433"/>
            <a:ext cx="5759451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DE" altLang="de-DE" sz="1333" dirty="0">
                <a:latin typeface="Trebuchet MS" pitchFamily="34" charset="0"/>
              </a:rPr>
              <a:t>Präsentationstitel / Verfasser</a:t>
            </a:r>
            <a:endParaRPr lang="de-DE" altLang="de-DE" sz="1067" dirty="0">
              <a:latin typeface="Trebuchet MS" pitchFamily="34" charset="0"/>
            </a:endParaRPr>
          </a:p>
        </p:txBody>
      </p:sp>
      <p:pic>
        <p:nvPicPr>
          <p:cNvPr id="5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867" y="334434"/>
            <a:ext cx="1439333" cy="45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8"/>
          <a:stretch/>
        </p:blipFill>
        <p:spPr>
          <a:xfrm>
            <a:off x="623392" y="-27385"/>
            <a:ext cx="831416" cy="4819996"/>
          </a:xfrm>
          <a:prstGeom prst="rect">
            <a:avLst/>
          </a:prstGeom>
        </p:spPr>
      </p:pic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1678517" y="1144611"/>
            <a:ext cx="10081683" cy="3648000"/>
          </a:xfrm>
        </p:spPr>
        <p:txBody>
          <a:bodyPr/>
          <a:lstStyle>
            <a:lvl1pPr>
              <a:defRPr/>
            </a:lvl1pPr>
          </a:lstStyle>
          <a:p>
            <a:endParaRPr lang="de-AT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678516" y="5281342"/>
            <a:ext cx="10081683" cy="864095"/>
          </a:xfrm>
        </p:spPr>
        <p:txBody>
          <a:bodyPr anchor="b"/>
          <a:lstStyle>
            <a:lvl1pPr marL="0" indent="0" algn="r">
              <a:buNone/>
              <a:defRPr sz="4533" b="1" i="0" baseline="0">
                <a:latin typeface="Trebuchet MS" panose="020B0603020202020204" pitchFamily="34" charset="0"/>
              </a:defRPr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de-DE" dirty="0"/>
              <a:t>Lehrlingsausbildung</a:t>
            </a:r>
          </a:p>
        </p:txBody>
      </p:sp>
      <p:pic>
        <p:nvPicPr>
          <p:cNvPr id="2" name="Grafik 2">
            <a:extLst>
              <a:ext uri="{FF2B5EF4-FFF2-40B4-BE49-F238E27FC236}">
                <a16:creationId xmlns:a16="http://schemas.microsoft.com/office/drawing/2014/main" id="{E97D8250-C717-4C15-9784-FCE8FCEB1D0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7222" y="754233"/>
            <a:ext cx="6764271" cy="4778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5074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55">
          <p15:clr>
            <a:srgbClr val="FBAE40"/>
          </p15:clr>
        </p15:guide>
        <p15:guide id="2" pos="29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7488" y="1220755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DE" dirty="0"/>
              <a:t>Titelmasterformat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87488" y="2468894"/>
            <a:ext cx="10273141" cy="2784309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 sz="1467"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22889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7488" y="1220755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DE" dirty="0"/>
              <a:t>Titelmasterformat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468894"/>
            <a:ext cx="10273141" cy="647700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2140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e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488018" y="2468033"/>
            <a:ext cx="10272183" cy="3769784"/>
          </a:xfrm>
        </p:spPr>
        <p:txBody>
          <a:bodyPr/>
          <a:lstStyle>
            <a:lvl1pPr marL="457189" indent="-457189">
              <a:buClr>
                <a:srgbClr val="C00000"/>
              </a:buClr>
              <a:buFont typeface="Wingdings" panose="05000000000000000000" pitchFamily="2" charset="2"/>
              <a:buChar char="§"/>
              <a:defRPr sz="2933"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 sz="2933"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 sz="2933"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 sz="2933"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 sz="2933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751368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8456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83498" y="1008111"/>
            <a:ext cx="10177131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246889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3332990"/>
            <a:ext cx="5386917" cy="279317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9" y="246889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9" y="3332990"/>
            <a:ext cx="5389033" cy="279317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3944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8018" y="998105"/>
            <a:ext cx="10272183" cy="1143000"/>
          </a:xfrm>
        </p:spPr>
        <p:txBody>
          <a:bodyPr anchor="b"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6896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01721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45702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de-AT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553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6078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87488" y="1220755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AT" altLang="de-DE" sz="3733" b="1" dirty="0">
                <a:latin typeface="Trebuchet MS" panose="020B0603020202020204" pitchFamily="34" charset="0"/>
              </a:rPr>
              <a:t>VORAUSSETZUNGEN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468894"/>
            <a:ext cx="10273141" cy="2784309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AT" altLang="de-DE" sz="2667" dirty="0">
                <a:latin typeface="Trebuchet MS" panose="020B0603020202020204" pitchFamily="34" charset="0"/>
              </a:rPr>
              <a:t>Gewerbeberechtigung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Feststellungsbescheid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Ausbildungsberechtigung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Fachkräfte / Fachkenntnisse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346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7086" y="1125539"/>
            <a:ext cx="2745316" cy="1727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94786" y="1125539"/>
            <a:ext cx="8039100" cy="17272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59297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5DA83-6BDB-13CC-A904-2F886B6EC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5D874F-852A-39CB-5715-24CFA9AAA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0987AF-AE11-433F-F5C2-210204468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9687-0F2D-4B5A-B3EA-8DB14CBE33A5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7027EC-94C8-E3CC-A927-4FC9F13AC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3F2792-3CEE-6907-0FF1-321658DD2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8292-4FD1-4194-8325-375E7F8004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163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7488" y="1220757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DE"/>
              <a:t>Titelmasterformat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87488" y="2468896"/>
            <a:ext cx="10273141" cy="2784309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 sz="1100"/>
            </a:lvl1pPr>
            <a:lvl2pPr marL="800080" indent="-342891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257269" indent="-342891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1714457" indent="-342891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171646" indent="-342891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4904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7488" y="1220756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DE"/>
              <a:t>Titelmasterformat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87488" y="2468895"/>
            <a:ext cx="10273141" cy="2784309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 sz="1100"/>
            </a:lvl1pPr>
            <a:lvl2pPr marL="8001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2573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17145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171700" indent="-342900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1754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87488" y="1028733"/>
            <a:ext cx="10273141" cy="1100616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AT" b="1" cap="all" dirty="0"/>
              <a:t>Voraussetzungen für einen Lehrbetrieb</a:t>
            </a:r>
            <a:br>
              <a:rPr lang="de-AT" cap="all" dirty="0"/>
            </a:br>
            <a:r>
              <a:rPr lang="de-AT" cap="all" dirty="0"/>
              <a:t>Beispiel: INFORMATIONSTECHNOLOGIE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468894"/>
            <a:ext cx="10273141" cy="3360373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 sz="2000"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AT" altLang="de-DE" dirty="0"/>
              <a:t>Gewerbeberechtigung (Dienstleistungen in der automatischen Datenverarbeitung und Informationstechnik)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dirty="0"/>
              <a:t>Arbeitsplatz, Schreibtisch, PC oder Laptop, …)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dirty="0"/>
              <a:t>Ausbildungsberechtigung (Ausbilder)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dirty="0"/>
              <a:t>Fachkräfte / Fachkenntnisse (Lehrabschluss </a:t>
            </a:r>
            <a:r>
              <a:rPr lang="de-DE" altLang="de-DE" dirty="0" err="1"/>
              <a:t>bzw</a:t>
            </a:r>
            <a:r>
              <a:rPr lang="de-DE" altLang="de-DE" dirty="0"/>
              <a:t> mehrjährige Berufserfahrung/Fachschule…..)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dirty="0"/>
              <a:t>Feststellungsbescheid (für IT – Systemtechnik, IT-Betriebstechnik, Applikationsentwicklung - Coding)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5308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87488" y="1220755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AT" altLang="de-DE" sz="3733" b="1" dirty="0">
                <a:latin typeface="Trebuchet MS" panose="020B0603020202020204" pitchFamily="34" charset="0"/>
              </a:rPr>
              <a:t>NUTZEN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468893"/>
            <a:ext cx="10273141" cy="3264363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AT" altLang="de-DE" sz="2667" dirty="0">
                <a:latin typeface="Trebuchet MS" panose="020B0603020202020204" pitchFamily="34" charset="0"/>
              </a:rPr>
              <a:t>Zukünftige Fachkräfte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Qualifizierte Mitarbeiter/innen für den eigenen Betrieb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Identifikation mit dem Betrieb/Loyalität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Kostenvorteile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Imagevorteile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3325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87488" y="1220755"/>
            <a:ext cx="10273141" cy="90859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AT" altLang="de-DE" sz="3733" b="1" dirty="0">
                <a:latin typeface="Trebuchet MS" panose="020B0603020202020204" pitchFamily="34" charset="0"/>
              </a:rPr>
              <a:t>UNTERSTÜTZUNG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276872"/>
            <a:ext cx="10273141" cy="3936437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AT" altLang="de-DE" sz="2667" dirty="0">
                <a:latin typeface="Trebuchet MS" panose="020B0603020202020204" pitchFamily="34" charset="0"/>
              </a:rPr>
              <a:t>Information/Beratung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Finanzielle Förderungen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Rechtsbeistand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Lehrstellenbörse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Lehrbetriebsübersicht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667" dirty="0">
                <a:latin typeface="Trebuchet MS" panose="020B0603020202020204" pitchFamily="34" charset="0"/>
              </a:rPr>
              <a:t>Vernetzung mit anderen Institutionen</a:t>
            </a:r>
          </a:p>
        </p:txBody>
      </p:sp>
    </p:spTree>
    <p:extLst>
      <p:ext uri="{BB962C8B-B14F-4D97-AF65-F5344CB8AC3E}">
        <p14:creationId xmlns:p14="http://schemas.microsoft.com/office/powerpoint/2010/main" val="1061743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87488" y="1220755"/>
            <a:ext cx="10273141" cy="908595"/>
          </a:xfr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de-AT" sz="3733" b="1" dirty="0">
                <a:latin typeface="Trebuchet MS" panose="020B0603020202020204" pitchFamily="34" charset="0"/>
              </a:rPr>
              <a:t>ONLINE-SERVICES DER LEHRLINGSSTELLE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818808"/>
            <a:ext cx="10273141" cy="2818437"/>
          </a:xfrm>
        </p:spPr>
        <p:txBody>
          <a:bodyPr/>
          <a:lstStyle>
            <a:lvl1pPr marL="380990" indent="-380990">
              <a:buClr>
                <a:srgbClr val="C00000"/>
              </a:buClr>
              <a:buFont typeface="Arial" panose="020B0604020202020204" pitchFamily="34" charset="0"/>
              <a:buChar char="•"/>
              <a:defRPr sz="1867"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>
              <a:defRPr/>
            </a:pPr>
            <a:r>
              <a:rPr lang="de-AT" sz="1867" dirty="0">
                <a:latin typeface="Trebuchet MS" panose="020B0603020202020204" pitchFamily="34" charset="0"/>
              </a:rPr>
              <a:t>Über dieses Portal können Sie mit wenigen Klicks folgende Services in Anspruch nehmen: </a:t>
            </a:r>
          </a:p>
          <a:p>
            <a:pPr>
              <a:defRPr/>
            </a:pPr>
            <a:r>
              <a:rPr lang="de-AT" sz="1867" dirty="0">
                <a:latin typeface="Trebuchet MS" panose="020B0603020202020204" pitchFamily="34" charset="0"/>
              </a:rPr>
              <a:t>Beantragung eines Feststellungsverfahrens bei erstmaliger Lehrausbildung </a:t>
            </a:r>
          </a:p>
          <a:p>
            <a:pPr>
              <a:defRPr/>
            </a:pPr>
            <a:r>
              <a:rPr lang="de-AT" sz="1867" dirty="0">
                <a:latin typeface="Trebuchet MS" panose="020B0603020202020204" pitchFamily="34" charset="0"/>
              </a:rPr>
              <a:t>Lehrvertragsanmeldung </a:t>
            </a:r>
          </a:p>
          <a:p>
            <a:pPr>
              <a:defRPr/>
            </a:pPr>
            <a:r>
              <a:rPr lang="de-AT" sz="1867" dirty="0">
                <a:latin typeface="Trebuchet MS" panose="020B0603020202020204" pitchFamily="34" charset="0"/>
              </a:rPr>
              <a:t>Änderung der Lehrberechtigten-, Lehrlings- und Ausbilderdaten </a:t>
            </a:r>
          </a:p>
          <a:p>
            <a:pPr>
              <a:defRPr/>
            </a:pPr>
            <a:r>
              <a:rPr lang="de-AT" sz="1867" dirty="0">
                <a:latin typeface="Trebuchet MS" panose="020B0603020202020204" pitchFamily="34" charset="0"/>
              </a:rPr>
              <a:t>Bekanntgabe vorzeitiger Auflösungen </a:t>
            </a:r>
          </a:p>
          <a:p>
            <a:pPr>
              <a:defRPr/>
            </a:pPr>
            <a:r>
              <a:rPr lang="de-AT" sz="1867" dirty="0">
                <a:latin typeface="Trebuchet MS" panose="020B0603020202020204" pitchFamily="34" charset="0"/>
              </a:rPr>
              <a:t>Zur erstmaligen Nutzung der E-Services müssen Sie sich unter “Mein WKO“ registrieren. Genauere Informationen bekommen Sie von der WKO-Serviceline unter T 0800 221 221 oder per Mail an </a:t>
            </a:r>
            <a:r>
              <a:rPr lang="de-AT" sz="1867" dirty="0">
                <a:latin typeface="Trebuchet MS" panose="020B0603020202020204" pitchFamily="34" charset="0"/>
                <a:hlinkClick r:id="rId2"/>
              </a:rPr>
              <a:t>benutzerverwaltung@wko.at</a:t>
            </a:r>
            <a:r>
              <a:rPr lang="de-AT" sz="1867" dirty="0">
                <a:latin typeface="Trebuchet MS" panose="020B0603020202020204" pitchFamily="34" charset="0"/>
              </a:rPr>
              <a:t> . </a:t>
            </a:r>
            <a:endParaRPr lang="de-DE" altLang="de-DE" sz="1867" dirty="0">
              <a:latin typeface="Trebuchet MS" panose="020B0603020202020204" pitchFamily="34" charset="0"/>
            </a:endParaRP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72498962-64F3-2744-93B0-9F24B95E1F8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487488" y="2208000"/>
            <a:ext cx="10273141" cy="548925"/>
          </a:xfrm>
        </p:spPr>
        <p:txBody>
          <a:bodyPr/>
          <a:lstStyle>
            <a:lvl1pPr marL="0" indent="0">
              <a:buClr>
                <a:srgbClr val="C00000"/>
              </a:buClr>
              <a:buFont typeface="Arial" panose="020B0604020202020204" pitchFamily="34" charset="0"/>
              <a:buNone/>
              <a:defRPr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de-AT" sz="2667" dirty="0">
                <a:latin typeface="Trebuchet MS" panose="020B0603020202020204" pitchFamily="34" charset="0"/>
              </a:rPr>
              <a:t>Das Online-Portal </a:t>
            </a:r>
            <a:r>
              <a:rPr lang="de-AT" sz="2667" b="1" u="sng" dirty="0">
                <a:latin typeface="Trebuchet MS" panose="020B0603020202020204" pitchFamily="34" charset="0"/>
              </a:rPr>
              <a:t>lehre.wko.at/</a:t>
            </a:r>
            <a:r>
              <a:rPr lang="de-AT" sz="2667" b="1" u="sng" dirty="0" err="1">
                <a:latin typeface="Trebuchet MS" panose="020B0603020202020204" pitchFamily="34" charset="0"/>
              </a:rPr>
              <a:t>elv</a:t>
            </a:r>
            <a:r>
              <a:rPr lang="de-AT" sz="2667" b="1" u="sng" dirty="0">
                <a:latin typeface="Trebuchet MS" panose="020B0603020202020204" pitchFamily="34" charset="0"/>
              </a:rPr>
              <a:t>/      </a:t>
            </a:r>
          </a:p>
        </p:txBody>
      </p:sp>
      <p:pic>
        <p:nvPicPr>
          <p:cNvPr id="8" name="Grafik 7" descr="Ein Bild, das Muster, Quadrat, Symmetrie, Design enthält.&#10;&#10;Automatisch generierte Beschreibung">
            <a:extLst>
              <a:ext uri="{FF2B5EF4-FFF2-40B4-BE49-F238E27FC236}">
                <a16:creationId xmlns:a16="http://schemas.microsoft.com/office/drawing/2014/main" id="{1159FAF4-B7DF-8C09-0EC3-AA557B139D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459" y="3332989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90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pic>
        <p:nvPicPr>
          <p:cNvPr id="3" name="Grafik 1">
            <a:extLst>
              <a:ext uri="{FF2B5EF4-FFF2-40B4-BE49-F238E27FC236}">
                <a16:creationId xmlns:a16="http://schemas.microsoft.com/office/drawing/2014/main" id="{6D4D961E-E0AC-2487-B0BF-85126E9FB9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1" y="936018"/>
            <a:ext cx="9489115" cy="47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491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87488" y="1604797"/>
            <a:ext cx="10273141" cy="524552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de-AT" altLang="de-DE" b="1" dirty="0"/>
              <a:t>BERUFSINFORMATION DER WIENER WIRTSCHAFT / BIWI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487488" y="2468893"/>
            <a:ext cx="10273141" cy="2592288"/>
          </a:xfrm>
        </p:spPr>
        <p:txBody>
          <a:bodyPr/>
          <a:lstStyle>
            <a:lvl1pPr marL="0" indent="0">
              <a:buClr>
                <a:srgbClr val="C00000"/>
              </a:buClr>
              <a:buFont typeface="Wingdings" panose="05000000000000000000" pitchFamily="2" charset="2"/>
              <a:buNone/>
              <a:defRPr sz="2133"/>
            </a:lvl1pPr>
            <a:lvl2pPr marL="106677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2pPr>
            <a:lvl3pPr marL="167635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3pPr>
            <a:lvl4pPr marL="2285943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4pPr>
            <a:lvl5pPr marL="2895528" indent="-457189">
              <a:buClr>
                <a:srgbClr val="C000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AT" altLang="de-DE" sz="2133" dirty="0"/>
              <a:t>Interessensprofil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133" dirty="0" err="1"/>
              <a:t>LehrstellenCheck</a:t>
            </a:r>
            <a:r>
              <a:rPr lang="de-DE" altLang="de-DE" sz="2133" dirty="0"/>
              <a:t>-Basis</a:t>
            </a:r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133" dirty="0"/>
              <a:t>Handwerklicher/Technischer </a:t>
            </a:r>
            <a:r>
              <a:rPr lang="de-DE" altLang="de-DE" sz="2133" dirty="0" err="1"/>
              <a:t>TalenteCheck</a:t>
            </a:r>
            <a:endParaRPr lang="de-DE" altLang="de-DE" sz="2133" dirty="0"/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133" dirty="0"/>
              <a:t>Büro/Organisation </a:t>
            </a:r>
            <a:r>
              <a:rPr lang="de-DE" altLang="de-DE" sz="2133" dirty="0" err="1"/>
              <a:t>TalenteCheck</a:t>
            </a:r>
            <a:endParaRPr lang="de-DE" altLang="de-DE" sz="2133" dirty="0"/>
          </a:p>
          <a:p>
            <a:pPr lvl="1" eaLnBrk="1" hangingPunct="1">
              <a:spcAft>
                <a:spcPct val="450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altLang="de-DE" sz="2133" dirty="0"/>
              <a:t>Bank/Versicherung </a:t>
            </a:r>
            <a:r>
              <a:rPr lang="de-DE" altLang="de-DE" sz="2133" dirty="0" err="1"/>
              <a:t>TalenteCheck</a:t>
            </a:r>
            <a:endParaRPr lang="de-DE" altLang="de-DE" sz="2133" dirty="0"/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0087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20151" y="6237818"/>
            <a:ext cx="2844800" cy="476249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A42A141-813D-778E-DBDC-F0D3A81A0BA7}"/>
              </a:ext>
            </a:extLst>
          </p:cNvPr>
          <p:cNvSpPr txBox="1"/>
          <p:nvPr userDrawn="1"/>
        </p:nvSpPr>
        <p:spPr>
          <a:xfrm>
            <a:off x="1679510" y="1508787"/>
            <a:ext cx="7331901" cy="3936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130000"/>
              </a:lnSpc>
            </a:pPr>
            <a:r>
              <a:rPr lang="en-US" altLang="de-DE" sz="2133" b="1" dirty="0">
                <a:latin typeface="Trebuchet MS" panose="020B0603020202020204" pitchFamily="34" charset="0"/>
              </a:rPr>
              <a:t>Seifert Sebastian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de-DE" sz="2133" b="1" dirty="0">
                <a:latin typeface="Trebuchet MS" panose="020B0603020202020204" pitchFamily="34" charset="0"/>
              </a:rPr>
              <a:t>Lehrlingsstelle</a:t>
            </a:r>
          </a:p>
          <a:p>
            <a:pPr lvl="1" eaLnBrk="1" hangingPunct="1">
              <a:lnSpc>
                <a:spcPct val="130000"/>
              </a:lnSpc>
            </a:pPr>
            <a:endParaRPr lang="en-US" altLang="de-DE" sz="2133" dirty="0">
              <a:latin typeface="Trebuchet MS" panose="020B0603020202020204" pitchFamily="34" charset="0"/>
            </a:endParaRPr>
          </a:p>
          <a:p>
            <a:pPr lvl="1" eaLnBrk="1" hangingPunct="1">
              <a:lnSpc>
                <a:spcPct val="130000"/>
              </a:lnSpc>
            </a:pPr>
            <a:r>
              <a:rPr lang="de-AT" altLang="de-DE" sz="2133" dirty="0">
                <a:latin typeface="Trebuchet MS" panose="020B0603020202020204" pitchFamily="34" charset="0"/>
              </a:rPr>
              <a:t>1020 Wien </a:t>
            </a:r>
            <a:r>
              <a:rPr lang="en-US" altLang="de-DE" sz="2133" dirty="0">
                <a:latin typeface="Trebuchet MS" panose="020B0603020202020204" pitchFamily="34" charset="0"/>
              </a:rPr>
              <a:t>| </a:t>
            </a:r>
            <a:r>
              <a:rPr lang="en-US" altLang="de-DE" sz="2133" dirty="0" err="1">
                <a:latin typeface="Trebuchet MS" panose="020B0603020202020204" pitchFamily="34" charset="0"/>
              </a:rPr>
              <a:t>Straße</a:t>
            </a:r>
            <a:r>
              <a:rPr lang="en-US" altLang="de-DE" sz="2133" dirty="0">
                <a:latin typeface="Trebuchet MS" panose="020B0603020202020204" pitchFamily="34" charset="0"/>
              </a:rPr>
              <a:t> der Wiener </a:t>
            </a:r>
            <a:r>
              <a:rPr lang="en-US" altLang="de-DE" sz="2133" dirty="0" err="1">
                <a:latin typeface="Trebuchet MS" panose="020B0603020202020204" pitchFamily="34" charset="0"/>
              </a:rPr>
              <a:t>Wirtschaft</a:t>
            </a:r>
            <a:r>
              <a:rPr lang="en-US" altLang="de-DE" sz="2133" dirty="0">
                <a:latin typeface="Trebuchet MS" panose="020B0603020202020204" pitchFamily="34" charset="0"/>
              </a:rPr>
              <a:t> 1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de-DE" sz="2133" dirty="0">
                <a:latin typeface="Trebuchet MS" panose="020B0603020202020204" pitchFamily="34" charset="0"/>
              </a:rPr>
              <a:t>T 01/514 50-2456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de-DE" sz="2133" dirty="0">
                <a:solidFill>
                  <a:srgbClr val="000000"/>
                </a:solidFill>
                <a:latin typeface="Trebuchet MS" panose="020B0603020202020204" pitchFamily="34" charset="0"/>
              </a:rPr>
              <a:t>E </a:t>
            </a:r>
            <a:r>
              <a:rPr lang="en-US" altLang="de-DE" sz="2133" dirty="0">
                <a:solidFill>
                  <a:srgbClr val="000000"/>
                </a:solidFill>
                <a:latin typeface="Trebuchet MS" panose="020B0603020202020204" pitchFamily="34" charset="0"/>
                <a:hlinkClick r:id="rId2"/>
              </a:rPr>
              <a:t>Sebastian.Seifert@wkw.at</a:t>
            </a:r>
            <a:endParaRPr lang="en-US" altLang="de-DE" sz="2133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lvl="1" eaLnBrk="1" hangingPunct="1">
              <a:lnSpc>
                <a:spcPct val="130000"/>
              </a:lnSpc>
            </a:pPr>
            <a:r>
              <a:rPr lang="en-US" altLang="de-DE" sz="2133" dirty="0">
                <a:solidFill>
                  <a:srgbClr val="000000"/>
                </a:solidFill>
                <a:latin typeface="Trebuchet MS" panose="020B0603020202020204" pitchFamily="34" charset="0"/>
              </a:rPr>
              <a:t>W</a:t>
            </a:r>
            <a:r>
              <a:rPr lang="en-US" altLang="de-DE" sz="2133" dirty="0">
                <a:latin typeface="Trebuchet MS" panose="020B0603020202020204" pitchFamily="34" charset="0"/>
              </a:rPr>
              <a:t> </a:t>
            </a:r>
            <a:r>
              <a:rPr lang="en-US" altLang="de-DE" sz="2133" dirty="0">
                <a:latin typeface="Trebuchet MS" panose="020B0603020202020204" pitchFamily="34" charset="0"/>
                <a:hlinkClick r:id="rId3"/>
              </a:rPr>
              <a:t>http://wko.at/wien/lehrling</a:t>
            </a:r>
            <a:r>
              <a:rPr lang="en-US" altLang="de-DE" sz="2133" dirty="0">
                <a:latin typeface="Trebuchet MS" panose="020B0603020202020204" pitchFamily="34" charset="0"/>
              </a:rPr>
              <a:t>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de-DE" sz="2133" dirty="0">
                <a:latin typeface="Trebuchet MS" panose="020B0603020202020204" pitchFamily="34" charset="0"/>
              </a:rPr>
              <a:t>W </a:t>
            </a:r>
            <a:r>
              <a:rPr lang="en-US" altLang="de-DE" sz="2133" dirty="0">
                <a:latin typeface="Trebuchet MS" panose="020B0603020202020204" pitchFamily="34" charset="0"/>
                <a:hlinkClick r:id="rId4"/>
              </a:rPr>
              <a:t>http://</a:t>
            </a:r>
            <a:r>
              <a:rPr lang="de-AT" altLang="de-DE" sz="2133" u="sng" dirty="0">
                <a:latin typeface="Trebuchet MS" panose="020B0603020202020204" pitchFamily="34" charset="0"/>
                <a:hlinkClick r:id="rId4"/>
              </a:rPr>
              <a:t>wko.at/</a:t>
            </a:r>
            <a:r>
              <a:rPr lang="de-AT" altLang="de-DE" sz="2133" u="sng" dirty="0" err="1">
                <a:latin typeface="Trebuchet MS" panose="020B0603020202020204" pitchFamily="34" charset="0"/>
                <a:hlinkClick r:id="rId4"/>
              </a:rPr>
              <a:t>wien</a:t>
            </a:r>
            <a:r>
              <a:rPr lang="de-AT" altLang="de-DE" sz="2133" u="sng" dirty="0">
                <a:latin typeface="Trebuchet MS" panose="020B0603020202020204" pitchFamily="34" charset="0"/>
                <a:hlinkClick r:id="rId4"/>
              </a:rPr>
              <a:t>/</a:t>
            </a:r>
            <a:r>
              <a:rPr lang="de-AT" altLang="de-DE" sz="2133" u="sng" dirty="0" err="1">
                <a:latin typeface="Trebuchet MS" panose="020B0603020202020204" pitchFamily="34" charset="0"/>
                <a:hlinkClick r:id="rId4"/>
              </a:rPr>
              <a:t>lehrlingsausbildung</a:t>
            </a:r>
            <a:endParaRPr lang="de-AT" altLang="de-DE" sz="2133" u="sng" dirty="0">
              <a:latin typeface="Trebuchet MS" panose="020B0603020202020204" pitchFamily="34" charset="0"/>
            </a:endParaRPr>
          </a:p>
          <a:p>
            <a:pPr lvl="1" eaLnBrk="1" hangingPunct="1">
              <a:lnSpc>
                <a:spcPct val="130000"/>
              </a:lnSpc>
            </a:pPr>
            <a:r>
              <a:rPr lang="en-US" altLang="de-DE" sz="2133" dirty="0">
                <a:latin typeface="Trebuchet MS" panose="020B0603020202020204" pitchFamily="34" charset="0"/>
              </a:rPr>
              <a:t>W </a:t>
            </a:r>
            <a:r>
              <a:rPr lang="en-US" altLang="de-DE" sz="2133" dirty="0">
                <a:latin typeface="Trebuchet MS" panose="020B0603020202020204" pitchFamily="34" charset="0"/>
                <a:hlinkClick r:id="rId5"/>
              </a:rPr>
              <a:t>http://www.biw</a:t>
            </a:r>
            <a:r>
              <a:rPr lang="en-US" altLang="de-DE" sz="2400" dirty="0">
                <a:latin typeface="Trebuchet MS" panose="020B0603020202020204" pitchFamily="34" charset="0"/>
                <a:hlinkClick r:id="rId5"/>
              </a:rPr>
              <a:t>i.at</a:t>
            </a:r>
            <a:endParaRPr lang="en-US" altLang="de-DE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87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409267"/>
            <a:ext cx="12192000" cy="35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 sz="240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F1C6EC0-70FA-BBA1-47A9-DE4F76579AB2}"/>
              </a:ext>
            </a:extLst>
          </p:cNvPr>
          <p:cNvGrpSpPr/>
          <p:nvPr userDrawn="1"/>
        </p:nvGrpSpPr>
        <p:grpSpPr>
          <a:xfrm>
            <a:off x="4079776" y="5952661"/>
            <a:ext cx="4416491" cy="1796819"/>
            <a:chOff x="3059832" y="4464496"/>
            <a:chExt cx="3312368" cy="1347614"/>
          </a:xfrm>
        </p:grpSpPr>
        <p:pic>
          <p:nvPicPr>
            <p:cNvPr id="6" name="Grafik 5" descr="Ein Bild, das Screenshot, Kreis, Schwarz, Schwarzweiß enthält.&#10;&#10;Automatisch generierte Beschreibung">
              <a:extLst>
                <a:ext uri="{FF2B5EF4-FFF2-40B4-BE49-F238E27FC236}">
                  <a16:creationId xmlns:a16="http://schemas.microsoft.com/office/drawing/2014/main" id="{05C8CAA0-EC75-3898-7881-7793B7743C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6945" y="4464496"/>
              <a:ext cx="1907044" cy="1347614"/>
            </a:xfrm>
            <a:prstGeom prst="rect">
              <a:avLst/>
            </a:prstGeom>
          </p:spPr>
        </p:pic>
        <p:sp>
          <p:nvSpPr>
            <p:cNvPr id="10" name="Textfeld 9"/>
            <p:cNvSpPr txBox="1"/>
            <p:nvPr userDrawn="1"/>
          </p:nvSpPr>
          <p:spPr>
            <a:xfrm>
              <a:off x="3059832" y="4858206"/>
              <a:ext cx="3312368" cy="192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067" dirty="0">
                  <a:latin typeface="+mj-lt"/>
                </a:rPr>
                <a:t>Folgen Sie uns auf:                                                 /</a:t>
              </a:r>
              <a:r>
                <a:rPr lang="de-AT" sz="1067" dirty="0" err="1">
                  <a:latin typeface="+mj-lt"/>
                </a:rPr>
                <a:t>WKOwien</a:t>
              </a:r>
              <a:endParaRPr lang="de-AT" sz="1067" dirty="0">
                <a:latin typeface="+mj-lt"/>
              </a:endParaRP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88018" y="1269763"/>
            <a:ext cx="1027218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Willkommen zum </a:t>
            </a:r>
            <a:br>
              <a:rPr lang="de-DE" altLang="de-DE" dirty="0"/>
            </a:br>
            <a:r>
              <a:rPr lang="de-DE" altLang="de-DE" dirty="0"/>
              <a:t>Workshop zur Lehrlingsausbildung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8018" y="2874434"/>
            <a:ext cx="1027218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Start um 9.10 Uhr</a:t>
            </a:r>
          </a:p>
          <a:p>
            <a:pPr lvl="0"/>
            <a:endParaRPr lang="de-DE" altLang="de-DE" dirty="0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198967" y="6485748"/>
            <a:ext cx="2497667" cy="22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DE" altLang="de-DE" sz="1067" dirty="0">
                <a:latin typeface="Trebuchet MS" pitchFamily="34" charset="0"/>
              </a:rPr>
              <a:t>Präsentationstitel / Verfasser</a:t>
            </a: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10320868" y="6462185"/>
            <a:ext cx="2783417" cy="47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fld id="{7468D84D-7E3C-4BAF-9359-27FD5812BBBB}" type="slidenum">
              <a:rPr lang="de-DE" altLang="de-DE" sz="1067" smtClean="0">
                <a:latin typeface="Trebuchet MS" pitchFamily="34" charset="0"/>
              </a:rPr>
              <a:pPr algn="ctr" eaLnBrk="1" hangingPunct="1">
                <a:defRPr/>
              </a:pPr>
              <a:t>‹Nr.›</a:t>
            </a:fld>
            <a:endParaRPr lang="de-DE" altLang="de-DE" sz="1067" dirty="0">
              <a:latin typeface="Trebuchet MS" pitchFamily="34" charset="0"/>
            </a:endParaRPr>
          </a:p>
        </p:txBody>
      </p:sp>
      <p:pic>
        <p:nvPicPr>
          <p:cNvPr id="1032" name="Grafik 8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867" y="334434"/>
            <a:ext cx="1439333" cy="45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90"/>
          <a:stretch/>
        </p:blipFill>
        <p:spPr>
          <a:xfrm>
            <a:off x="623392" y="-170686"/>
            <a:ext cx="831416" cy="21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72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4245" r:id="rId19"/>
    <p:sldLayoutId id="2147484246" r:id="rId20"/>
    <p:sldLayoutId id="2147483681" r:id="rId2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33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33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33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33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33" b="1">
          <a:solidFill>
            <a:schemeClr val="tx2"/>
          </a:solidFill>
          <a:latin typeface="Trebuchet MS" pitchFamily="34" charset="0"/>
        </a:defRPr>
      </a:lvl5pPr>
      <a:lvl6pPr marL="609585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121917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828754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2438339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FontTx/>
        <a:buNone/>
        <a:defRPr sz="29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5pPr>
      <a:lvl6pPr marL="3352716" indent="-304792" algn="l" rtl="0" fontAlgn="base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6pPr>
      <a:lvl7pPr marL="3962301" indent="-304792" algn="l" rtl="0" fontAlgn="base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7pPr>
      <a:lvl8pPr marL="4571886" indent="-304792" algn="l" rtl="0" fontAlgn="base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8pPr>
      <a:lvl9pPr marL="5181470" indent="-304792" algn="l" rtl="0" fontAlgn="base">
        <a:spcBef>
          <a:spcPct val="20000"/>
        </a:spcBef>
        <a:spcAft>
          <a:spcPct val="0"/>
        </a:spcAft>
        <a:defRPr sz="2667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2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AC4DC107-167E-07F4-A01B-8CF62224B16E}"/>
              </a:ext>
            </a:extLst>
          </p:cNvPr>
          <p:cNvSpPr/>
          <p:nvPr userDrawn="1"/>
        </p:nvSpPr>
        <p:spPr>
          <a:xfrm>
            <a:off x="0" y="6409267"/>
            <a:ext cx="12192000" cy="35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77">
              <a:defRPr/>
            </a:pPr>
            <a:endParaRPr lang="de-AT" sz="1800">
              <a:solidFill>
                <a:srgbClr val="FFFFFF"/>
              </a:solidFill>
            </a:endParaRPr>
          </a:p>
        </p:txBody>
      </p:sp>
      <p:grpSp>
        <p:nvGrpSpPr>
          <p:cNvPr id="2051" name="Gruppieren 7">
            <a:extLst>
              <a:ext uri="{FF2B5EF4-FFF2-40B4-BE49-F238E27FC236}">
                <a16:creationId xmlns:a16="http://schemas.microsoft.com/office/drawing/2014/main" id="{F15DF6FD-C08F-6FD6-D359-0F8F14E25C8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078817" y="5952067"/>
            <a:ext cx="4417483" cy="1797051"/>
            <a:chOff x="3059832" y="4464496"/>
            <a:chExt cx="3312368" cy="1347614"/>
          </a:xfrm>
        </p:grpSpPr>
        <p:pic>
          <p:nvPicPr>
            <p:cNvPr id="2058" name="Grafik 5" descr="Ein Bild, das Screenshot, Kreis, Schwarz, Schwarzweiß enthält.&#10;&#10;Automatisch generierte Beschreibung">
              <a:extLst>
                <a:ext uri="{FF2B5EF4-FFF2-40B4-BE49-F238E27FC236}">
                  <a16:creationId xmlns:a16="http://schemas.microsoft.com/office/drawing/2014/main" id="{29C93601-669C-94E7-A413-0AE2D4A5F90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6945" y="4464496"/>
              <a:ext cx="1907044" cy="1347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9" name="Textfeld 9">
              <a:extLst>
                <a:ext uri="{FF2B5EF4-FFF2-40B4-BE49-F238E27FC236}">
                  <a16:creationId xmlns:a16="http://schemas.microsoft.com/office/drawing/2014/main" id="{C980B456-B6A2-A8BC-5F13-A847B1C0ADA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059832" y="4858206"/>
              <a:ext cx="331236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85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85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85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858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AT" altLang="de-DE" sz="800">
                  <a:solidFill>
                    <a:srgbClr val="000000"/>
                  </a:solidFill>
                  <a:latin typeface="Trebuchet MS" panose="020B0603020202020204" pitchFamily="34" charset="0"/>
                </a:rPr>
                <a:t>Folgen Sie uns auf:                                                 /WKOwien</a:t>
              </a:r>
            </a:p>
          </p:txBody>
        </p: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0C3EB30A-C8E1-B714-50B1-E39900DF65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8018" y="1270000"/>
            <a:ext cx="10272183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Willkommen zum </a:t>
            </a:r>
            <a:br>
              <a:rPr lang="de-DE" altLang="de-DE"/>
            </a:br>
            <a:r>
              <a:rPr lang="de-DE" altLang="de-DE"/>
              <a:t>Workshop zur Lehrlingsausbildung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DAD1AB3D-48D2-8B30-2399-4484DE8DC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88018" y="2874434"/>
            <a:ext cx="10272183" cy="6477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Start um 9.10 Uhr</a:t>
            </a:r>
          </a:p>
          <a:p>
            <a:pPr lvl="0"/>
            <a:endParaRPr lang="de-DE" altLang="de-DE"/>
          </a:p>
        </p:txBody>
      </p:sp>
      <p:sp>
        <p:nvSpPr>
          <p:cNvPr id="1029" name="Rectangle 9">
            <a:extLst>
              <a:ext uri="{FF2B5EF4-FFF2-40B4-BE49-F238E27FC236}">
                <a16:creationId xmlns:a16="http://schemas.microsoft.com/office/drawing/2014/main" id="{E1476C96-62B4-5947-96AA-6156FACDE4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8967" y="6485467"/>
            <a:ext cx="2497667" cy="222251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7" eaLnBrk="1" hangingPunct="1">
              <a:defRPr/>
            </a:pPr>
            <a:r>
              <a:rPr lang="de-DE" altLang="de-DE" sz="800">
                <a:solidFill>
                  <a:srgbClr val="000000"/>
                </a:solidFill>
                <a:latin typeface="Trebuchet MS" pitchFamily="34" charset="0"/>
              </a:rPr>
              <a:t>Präsentationstitel / Verfasser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4A14EDA-D404-4F25-24F0-DB5F9BC27E2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20868" y="6462185"/>
            <a:ext cx="2783417" cy="476249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377" eaLnBrk="1" hangingPunct="1">
              <a:defRPr/>
            </a:pPr>
            <a:fld id="{B0C46AF7-6FC8-4040-A89F-B7C3D67B69FA}" type="slidenum">
              <a:rPr lang="de-DE" altLang="de-DE" sz="800" smtClean="0">
                <a:solidFill>
                  <a:srgbClr val="000000"/>
                </a:solidFill>
                <a:latin typeface="Trebuchet MS" pitchFamily="34" charset="0"/>
              </a:rPr>
              <a:pPr algn="ctr" defTabSz="914377" eaLnBrk="1" hangingPunct="1">
                <a:defRPr/>
              </a:pPr>
              <a:t>‹Nr.›</a:t>
            </a:fld>
            <a:endParaRPr lang="de-DE" altLang="de-DE" sz="800">
              <a:solidFill>
                <a:srgbClr val="000000"/>
              </a:solidFill>
              <a:latin typeface="Trebuchet MS" pitchFamily="34" charset="0"/>
            </a:endParaRPr>
          </a:p>
        </p:txBody>
      </p:sp>
      <p:pic>
        <p:nvPicPr>
          <p:cNvPr id="2056" name="Grafik 8">
            <a:extLst>
              <a:ext uri="{FF2B5EF4-FFF2-40B4-BE49-F238E27FC236}">
                <a16:creationId xmlns:a16="http://schemas.microsoft.com/office/drawing/2014/main" id="{0104835D-36AB-9614-529A-E72CBF1F61C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867" y="334434"/>
            <a:ext cx="1439333" cy="45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Grafik 12">
            <a:extLst>
              <a:ext uri="{FF2B5EF4-FFF2-40B4-BE49-F238E27FC236}">
                <a16:creationId xmlns:a16="http://schemas.microsoft.com/office/drawing/2014/main" id="{C0EFE272-0CF6-125B-B975-8403C18FCF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90"/>
          <a:stretch>
            <a:fillRect/>
          </a:stretch>
        </p:blipFill>
        <p:spPr bwMode="auto">
          <a:xfrm>
            <a:off x="624418" y="-171451"/>
            <a:ext cx="829733" cy="216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4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Trebuchet MS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Trebuchet MS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Trebuchet MS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Trebuchet MS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Trebuchet MS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409267"/>
            <a:ext cx="12192000" cy="35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F1C6EC0-70FA-BBA1-47A9-DE4F76579AB2}"/>
              </a:ext>
            </a:extLst>
          </p:cNvPr>
          <p:cNvGrpSpPr/>
          <p:nvPr userDrawn="1"/>
        </p:nvGrpSpPr>
        <p:grpSpPr>
          <a:xfrm>
            <a:off x="4079776" y="5952662"/>
            <a:ext cx="4416491" cy="1796819"/>
            <a:chOff x="3059832" y="4464496"/>
            <a:chExt cx="3312368" cy="1347614"/>
          </a:xfrm>
        </p:grpSpPr>
        <p:pic>
          <p:nvPicPr>
            <p:cNvPr id="6" name="Grafik 5" descr="Ein Bild, das Screenshot, Kreis, Schwarz, Schwarzweiß enthält.&#10;&#10;Automatisch generierte Beschreibung">
              <a:extLst>
                <a:ext uri="{FF2B5EF4-FFF2-40B4-BE49-F238E27FC236}">
                  <a16:creationId xmlns:a16="http://schemas.microsoft.com/office/drawing/2014/main" id="{05C8CAA0-EC75-3898-7881-7793B7743C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6945" y="4464496"/>
              <a:ext cx="1907044" cy="1347614"/>
            </a:xfrm>
            <a:prstGeom prst="rect">
              <a:avLst/>
            </a:prstGeom>
          </p:spPr>
        </p:pic>
        <p:sp>
          <p:nvSpPr>
            <p:cNvPr id="10" name="Textfeld 9"/>
            <p:cNvSpPr txBox="1"/>
            <p:nvPr userDrawn="1"/>
          </p:nvSpPr>
          <p:spPr>
            <a:xfrm>
              <a:off x="3059832" y="4858206"/>
              <a:ext cx="3312368" cy="161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sz="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Folgen Sie uns auf:                                                 /</a:t>
              </a:r>
              <a:r>
                <a:rPr kumimoji="0" lang="de-AT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WKOwien</a:t>
              </a:r>
              <a:endParaRPr kumimoji="0" lang="de-AT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88019" y="1269763"/>
            <a:ext cx="1027218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Willkommen zum </a:t>
            </a:r>
            <a:br>
              <a:rPr lang="de-DE" altLang="de-DE"/>
            </a:br>
            <a:r>
              <a:rPr lang="de-DE" altLang="de-DE"/>
              <a:t>Workshop zur Lehrlingsausbildung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8019" y="2874434"/>
            <a:ext cx="1027218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Start um 9.10 Uhr</a:t>
            </a:r>
          </a:p>
          <a:p>
            <a:pPr lvl="0"/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198967" y="6485749"/>
            <a:ext cx="2497667" cy="22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Präsentationstitel / Verfasser</a:t>
            </a: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10320869" y="6462186"/>
            <a:ext cx="2783417" cy="47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68D84D-7E3C-4BAF-9359-27FD5812BBBB}" type="slidenum">
              <a:rPr kumimoji="0" lang="de-DE" alt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altLang="de-DE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032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867" y="334434"/>
            <a:ext cx="1439333" cy="45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90"/>
          <a:stretch/>
        </p:blipFill>
        <p:spPr>
          <a:xfrm>
            <a:off x="623392" y="-170685"/>
            <a:ext cx="831416" cy="215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46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rebuchet MS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FontTx/>
        <a:buNone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2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hyperlink" Target="http://www.waff.at/" TargetMode="Externa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Technische_Produktspezifikation%20HERSTELLEr.pdf" TargetMode="Externa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hre-statt-leere.at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hre-foerdern.at/" TargetMode="External"/><Relationship Id="rId2" Type="http://schemas.openxmlformats.org/officeDocument/2006/relationships/hyperlink" Target="mailto:lehre.foerdern@wkw.at" TargetMode="Externa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://wko.at/wien/lehr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904127" y="2543104"/>
            <a:ext cx="6624736" cy="1783507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endParaRPr lang="de-AT" ker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de-AT" kern="0">
                <a:solidFill>
                  <a:schemeClr val="tx1">
                    <a:lumMod val="50000"/>
                    <a:lumOff val="50000"/>
                  </a:schemeClr>
                </a:solidFill>
              </a:rPr>
              <a:t>Förderungen für Lehrberechtigte</a:t>
            </a:r>
          </a:p>
        </p:txBody>
      </p:sp>
    </p:spTree>
    <p:extLst>
      <p:ext uri="{BB962C8B-B14F-4D97-AF65-F5344CB8AC3E}">
        <p14:creationId xmlns:p14="http://schemas.microsoft.com/office/powerpoint/2010/main" val="3629370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>
                <a:latin typeface="+mj-lt"/>
              </a:rPr>
              <a:t>Weiterbildung der Ausbilder/innen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3524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5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Kurse und Seminare für Ausbilder/innen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im Zusammenhang mit der Lehrlingsausbildung (Umgang mit Lehrlingen, Methodik, Didaktik, Ausbildungsrecht usw.)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Dauer mindestens 8 Stunden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Voraussetzung: Ausbilderprüfung bzw. Ausbilderqualifikation 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792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Vor oder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nach dem Kurs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75% der Kurskosten ohne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Umsatzsteuer, max. € 2.000 pro Ausbilder/in und Kalenderjahr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Ausbilder/in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ist beim Le</a:t>
                      </a: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hrberechtigten beschäftigt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Mindestens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ein aufrechter Lehrvertrag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1044348" y="5650642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60761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Maßnahmen für Lehrlinge mit Lernschwierigkeiten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387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22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-36195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Wiederholung einer negativ absolvierten Berufsschulklasse bzw. zusätzlicher Besuch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einer Berufsschulstufe bei Lehrzeitanrechnungen oder -verkürzungen über das vorgesehene Ausmaß des Berufsschulbesuchs hinaus</a:t>
                      </a:r>
                    </a:p>
                    <a:p>
                      <a:pPr marL="361950" indent="-36195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Kursen oder sonstigen Bildungsmaßnahmen zur Prüfungsvorbereitung in der Berufsschule oder auf die theoretische Lehrabschlussprüfung </a:t>
                      </a:r>
                    </a:p>
                    <a:p>
                      <a:pPr marL="361950" indent="-36195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Nachhilfekurse auf Pflichtschulniveau (D, M, lebende Fremdsprache; Muttersprache bei Lehrlingen mit Migrationshintergrund) 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Nach Wiederholung der Berufsschulklasse oder dem zusätzlichen Besuch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der Berufsschulstufe bzw. nach Kursende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Für a) Ersatz der BLE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für die Dauer des zusätzlichen Besuchs der Berufsschule; für b) und c) 100% der Kurskosten bis max. € 3.000 pro Lehrling 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0966856" y="6141422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9117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Unterstützung bei erstmaliger Lehrausbildung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9338125"/>
              </p:ext>
            </p:extLst>
          </p:nvPr>
        </p:nvGraphicFramePr>
        <p:xfrm>
          <a:off x="1487488" y="2468563"/>
          <a:ext cx="10272711" cy="336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Für Lehrbetriebe die erstmals Lehrlinge (in Wien) ausbilden oder Lehrbetriebe, die seit mindestens 5 Jahren keine Lehrlinge (in Wien) mehr ausgebildet haben.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Nach Ende der Probezeit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. 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Übernahme der Kosten für das kollektivvertragliche Bruttolehrlingseinkommen (BLE) zuzüglich 20 % Lohnnebenkostenpauschale für das erste Jahr der Lehrzeit im Betrieb unter Anrechnung der Basisförderung des Bundes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Antragsformulare und Förderrichtlinien auf </a:t>
                      </a: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  <a:hlinkClick r:id="rId2"/>
                        </a:rPr>
                        <a:t>http://www.waff.at</a:t>
                      </a: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 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Lehrling hat Wohnort in Wien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Keine Förderung des AMS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Nicht gleichzeitig mit Klimaschutzlehrausbildungsprämie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rId3" action="ppaction://hlinksldjump"/>
          </p:cNvPr>
          <p:cNvSpPr/>
          <p:nvPr/>
        </p:nvSpPr>
        <p:spPr>
          <a:xfrm>
            <a:off x="10902280" y="5637727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59831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Klimaschutz-Lehrausbildungsprämie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089681"/>
              </p:ext>
            </p:extLst>
          </p:nvPr>
        </p:nvGraphicFramePr>
        <p:xfrm>
          <a:off x="1487488" y="2129351"/>
          <a:ext cx="10272711" cy="4386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de-AT" sz="18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Für Lehrbetriebe, die Lehrlinge (UNTER 18 Jahren mit Wohnsitz in Wien) in klimarelevanten Lehrberufen (gemäß Liste) im ersten oder zweiten Lehrjahr. aufnehmen. Extraprämie für weibliche Lehrlinge: € 1000,-- einmalig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Nach Ende der Probezeit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innerhalb weiterer 3 Monate. ONLINE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Pauschalierter Zuschuss zum Lehrlingseinkommen für das erste Lehrjahr im Betrieb: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1.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Lehrjahr: max.  9 Monate à € 1.100,--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2. Lehrjahr (Anrechnungen): max. 10 Monate à € 1.500,--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Antragsformulare, Liste der Berufe und Förderrichtlinien auf </a:t>
                      </a: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  <a:hlinkClick r:id="rId2" action="ppaction://hlinkfile"/>
                        </a:rPr>
                        <a:t>www.waff.at/unternehmen/klimaschutz-lehrausbildungspraemie/</a:t>
                      </a:r>
                      <a:endParaRPr lang="de-AT" sz="1800" b="0" dirty="0">
                        <a:solidFill>
                          <a:srgbClr val="FF0000"/>
                        </a:solidFill>
                        <a:latin typeface="+mj-lt"/>
                        <a:cs typeface="Calibri" pitchFamily="34" charset="0"/>
                      </a:endParaRP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Lehrverhältnis mit Lehrzeitbeginn </a:t>
                      </a:r>
                      <a:r>
                        <a:rPr lang="de-AT" sz="1800" b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ab 1.9.2024.</a:t>
                      </a:r>
                      <a:endParaRPr lang="de-AT" sz="1800" b="0" dirty="0">
                        <a:solidFill>
                          <a:srgbClr val="FF0000"/>
                        </a:solidFill>
                        <a:latin typeface="+mj-lt"/>
                        <a:cs typeface="Calibri" pitchFamily="34" charset="0"/>
                      </a:endParaRP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Lehrling hat Wohnort in Wien und ist unter 18 Jahre alt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Keine Förderung</a:t>
                      </a:r>
                      <a:r>
                        <a:rPr lang="de-AT" sz="1800" b="0" baseline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 des AMS, nicht gleichzeitig mit </a:t>
                      </a:r>
                      <a:r>
                        <a:rPr lang="de-AT" sz="1800" b="0" baseline="0" dirty="0" err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waff</a:t>
                      </a:r>
                      <a:r>
                        <a:rPr lang="de-AT" sz="1800" b="0" baseline="0" dirty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 Förderung erstmalige Lehrausbildung</a:t>
                      </a:r>
                      <a:endParaRPr lang="de-AT" sz="1800" b="0" dirty="0">
                        <a:solidFill>
                          <a:srgbClr val="FF0000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1238077" y="6038100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13957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>
                <a:latin typeface="+mj-lt"/>
              </a:rPr>
              <a:t>Auslandspraktika für Lehrlinge</a:t>
            </a:r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3252" y="2468563"/>
            <a:ext cx="8511795" cy="3159017"/>
          </a:xfrm>
          <a:prstGeom prst="rect">
            <a:avLst/>
          </a:prstGeom>
        </p:spPr>
      </p:pic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9636585" y="5301930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95411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Ersatz der Internatskosten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291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-3619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Lehrberechtigte, die die Internatskosten für ihre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Lehrlinge </a:t>
                      </a: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übernehmen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Beantragung ist unmittelbar nach Ende des jeweiligen Berufsschullehrgangs möglich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. 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Die Kosten im Internat bzw. einem Lehrlingshaus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und auch bei Unterbringung in einem anderen Quartier.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0">
                          <a:solidFill>
                            <a:schemeClr val="tx1"/>
                          </a:solidFill>
                          <a:latin typeface="+mj-lt"/>
                          <a:cs typeface="Calibri" pitchFamily="34" charset="0"/>
                        </a:rPr>
                        <a:t>Bei Unterbringung</a:t>
                      </a:r>
                      <a:r>
                        <a:rPr lang="de-AT" sz="1800" b="0" baseline="0">
                          <a:solidFill>
                            <a:schemeClr val="tx1"/>
                          </a:solidFill>
                          <a:latin typeface="+mj-lt"/>
                          <a:cs typeface="Calibri" pitchFamily="34" charset="0"/>
                        </a:rPr>
                        <a:t> in einem anderen Quartier sind die Kosten bis zu der Höhe zu ersetzen, die bei einer Unterbringung im Lehrlingshaus  bzw. Internat entstanden wären.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0915195" y="5392337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2111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Haydnr\AppData\Local\Microsoft\Windows\Temporary Internet Files\Content.Outlook\IHBSJ690\Header E-Mail 700x230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84" y="1322874"/>
            <a:ext cx="4232306" cy="1251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Coaching und Beratung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3370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83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146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Initiative des BMWFW &amp; BMASK</a:t>
                      </a:r>
                      <a:endParaRPr lang="de-AT" sz="18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None/>
                      </a:pP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19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Coaching für Lehrlinge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None/>
                      </a:pPr>
                      <a:r>
                        <a:rPr lang="de-AT" sz="18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Kostenlos; bei persönlichen Problemen,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 Schwierigkeiten in der Berufsschule oder in der Ausbildung; 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  <a:hlinkClick r:id="rId3"/>
                        </a:rPr>
                        <a:t>http://www.lehre-statt-leere.at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   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2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/>
                        </a:rPr>
                        <a:t>Coaching für Lehrbetriebe</a:t>
                      </a:r>
                      <a:endParaRPr lang="de-AT" sz="1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None/>
                      </a:pPr>
                      <a:r>
                        <a:rPr lang="de-AT" sz="18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Kostenlos; bei Herausforderungen im Zusammenhang mit der Lehrlingsausbildung; 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Informationen 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/>
                          <a:hlinkClick r:id="rId3"/>
                        </a:rPr>
                        <a:t>http://www.lehre-statt-leere.at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/>
                        </a:rPr>
                        <a:t> 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71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Erweiterte Beratung für Lehrbetriebe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None/>
                      </a:pPr>
                      <a:r>
                        <a:rPr lang="de-AT" sz="18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Kostenlos, persönlich, unverbindlich; auch im Rahmen eines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 </a:t>
                      </a:r>
                      <a:r>
                        <a:rPr lang="de-AT" sz="18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Betriebsbesuchs;</a:t>
                      </a:r>
                      <a:r>
                        <a:rPr lang="de-AT" sz="18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/>
                        </a:rPr>
                        <a:t> Themen: Förderungen, Bildungsangebote für Lehrlinge und Ausbilder/innen, Qualität in der Ausbildungsplanung, Umgang mit Lehrlingen (allgemein). </a:t>
                      </a:r>
                      <a:endParaRPr lang="de-AT" sz="1800" b="0" kern="1200" baseline="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9552384" y="6309853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05795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>
                <a:latin typeface="+mj-lt"/>
              </a:rPr>
              <a:t>Allgemeine Bestimmungen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1800" b="1">
                <a:solidFill>
                  <a:srgbClr val="FF0000"/>
                </a:solidFill>
                <a:latin typeface="+mj-lt"/>
              </a:rPr>
              <a:t>Wichtig</a:t>
            </a:r>
            <a:r>
              <a:rPr lang="de-AT" sz="1800">
                <a:latin typeface="+mj-lt"/>
              </a:rPr>
              <a:t>: Die </a:t>
            </a:r>
            <a:r>
              <a:rPr lang="de-AT" sz="1800" b="1">
                <a:latin typeface="+mj-lt"/>
              </a:rPr>
              <a:t>Frist für die Antragstellung </a:t>
            </a:r>
            <a:r>
              <a:rPr lang="de-AT" sz="1800">
                <a:latin typeface="+mj-lt"/>
              </a:rPr>
              <a:t>endet 3 Monate nach dem „förderbaren Ereignis“ (Kursende, Ende des Lehrjahres, Ende des Auslandspraktikums, Lehrabschlussprüfung) </a:t>
            </a:r>
          </a:p>
          <a:p>
            <a:endParaRPr lang="de-AT" sz="1800">
              <a:latin typeface="+mj-lt"/>
            </a:endParaRPr>
          </a:p>
          <a:p>
            <a:r>
              <a:rPr lang="de-AT" sz="1800">
                <a:latin typeface="+mj-lt"/>
              </a:rPr>
              <a:t>Kein Rechtsanspruch auf Förderung, Beträge unter € 30 werden nicht ausbezahlt; bei unrichtigen Angaben sind bereits ausbezahlte Förderungen zurückzuzahlen. </a:t>
            </a:r>
          </a:p>
          <a:p>
            <a:endParaRPr lang="de-AT" sz="1800">
              <a:latin typeface="+mj-lt"/>
            </a:endParaRPr>
          </a:p>
          <a:p>
            <a:r>
              <a:rPr lang="de-AT" sz="1800" b="1">
                <a:solidFill>
                  <a:srgbClr val="FF0000"/>
                </a:solidFill>
                <a:latin typeface="+mj-lt"/>
              </a:rPr>
              <a:t>Service</a:t>
            </a:r>
            <a:r>
              <a:rPr lang="de-AT" sz="1800">
                <a:latin typeface="+mj-lt"/>
              </a:rPr>
              <a:t> Für </a:t>
            </a:r>
            <a:r>
              <a:rPr lang="de-AT" sz="1800" b="1">
                <a:latin typeface="+mj-lt"/>
              </a:rPr>
              <a:t>Basis- und LAP-Förderung </a:t>
            </a:r>
            <a:r>
              <a:rPr lang="de-AT" sz="1800">
                <a:latin typeface="+mj-lt"/>
              </a:rPr>
              <a:t>werden Förderanträge vorbereitet und den Lehrberechtigten zugesandt. Bitte um Kontaktaufnahme mit der Lehrlingsstelle, falls 6 Wochen nach LAP oder Vollendung des Lehrjahres kein Antrag einlangt ist. </a:t>
            </a:r>
          </a:p>
        </p:txBody>
      </p:sp>
    </p:spTree>
    <p:extLst>
      <p:ext uri="{BB962C8B-B14F-4D97-AF65-F5344CB8AC3E}">
        <p14:creationId xmlns:p14="http://schemas.microsoft.com/office/powerpoint/2010/main" val="2613363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162120" y="2500547"/>
            <a:ext cx="9020549" cy="295174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r"/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INFOS und KONTAKT</a:t>
            </a:r>
            <a:br>
              <a:rPr lang="de-AT" sz="1500" kern="0">
                <a:solidFill>
                  <a:schemeClr val="tx1"/>
                </a:solidFill>
                <a:cs typeface="Calibri" pitchFamily="34" charset="0"/>
              </a:rPr>
            </a:br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Lehrlingsstelle-Förderungen</a:t>
            </a:r>
            <a:br>
              <a:rPr lang="de-AT" sz="1500" kern="0">
                <a:solidFill>
                  <a:schemeClr val="tx1"/>
                </a:solidFill>
                <a:cs typeface="Calibri" pitchFamily="34" charset="0"/>
              </a:rPr>
            </a:br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1020 Wien, Straße der Wiener Wirtschaft 11, T 51450-2460 </a:t>
            </a:r>
            <a:br>
              <a:rPr lang="de-AT" sz="1500" kern="0">
                <a:solidFill>
                  <a:schemeClr val="tx1"/>
                </a:solidFill>
                <a:cs typeface="Calibri" pitchFamily="34" charset="0"/>
              </a:rPr>
            </a:br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E </a:t>
            </a:r>
            <a:r>
              <a:rPr lang="de-AT" sz="1500" kern="0">
                <a:solidFill>
                  <a:schemeClr val="tx1"/>
                </a:solidFill>
                <a:cs typeface="Calibri" pitchFamily="34" charset="0"/>
                <a:hlinkClick r:id="rId2"/>
              </a:rPr>
              <a:t>lehre.foerdern@wkw.at</a:t>
            </a:r>
            <a:br>
              <a:rPr lang="de-AT" sz="1500" kern="0">
                <a:solidFill>
                  <a:schemeClr val="tx1"/>
                </a:solidFill>
                <a:cs typeface="Calibri" pitchFamily="34" charset="0"/>
              </a:rPr>
            </a:br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W </a:t>
            </a:r>
            <a:r>
              <a:rPr lang="de-AT" sz="1500" kern="0">
                <a:solidFill>
                  <a:schemeClr val="tx1"/>
                </a:solidFill>
                <a:cs typeface="Calibri" pitchFamily="34" charset="0"/>
                <a:hlinkClick r:id="rId3"/>
              </a:rPr>
              <a:t>www.lehre-foerdern.at</a:t>
            </a:r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, W </a:t>
            </a:r>
            <a:r>
              <a:rPr lang="de-AT" sz="1500" kern="0">
                <a:solidFill>
                  <a:schemeClr val="tx1"/>
                </a:solidFill>
                <a:cs typeface="Calibri" pitchFamily="34" charset="0"/>
                <a:hlinkClick r:id="rId4"/>
              </a:rPr>
              <a:t>http://wko.at/wien/lehre</a:t>
            </a:r>
            <a:r>
              <a:rPr lang="de-AT" sz="1500" kern="0">
                <a:solidFill>
                  <a:schemeClr val="tx1"/>
                </a:solidFill>
                <a:cs typeface="Calibri" pitchFamily="34" charset="0"/>
              </a:rPr>
              <a:t>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677234" y="548680"/>
            <a:ext cx="14927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0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Danke. </a:t>
            </a:r>
          </a:p>
        </p:txBody>
      </p:sp>
    </p:spTree>
    <p:extLst>
      <p:ext uri="{BB962C8B-B14F-4D97-AF65-F5344CB8AC3E}">
        <p14:creationId xmlns:p14="http://schemas.microsoft.com/office/powerpoint/2010/main" val="82714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chseck 4">
            <a:hlinkClick r:id="" action="ppaction://noaction"/>
          </p:cNvPr>
          <p:cNvSpPr/>
          <p:nvPr/>
        </p:nvSpPr>
        <p:spPr>
          <a:xfrm>
            <a:off x="1669224" y="1232892"/>
            <a:ext cx="1656184" cy="1368152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rgbClr val="000000"/>
                </a:solidFill>
                <a:hlinkClick r:id="" action="ppaction://noaction"/>
              </a:rPr>
              <a:t>Basis-förderung</a:t>
            </a:r>
            <a:endParaRPr lang="de-AT" sz="1700">
              <a:solidFill>
                <a:srgbClr val="000000"/>
              </a:solidFill>
            </a:endParaRPr>
          </a:p>
        </p:txBody>
      </p:sp>
      <p:sp>
        <p:nvSpPr>
          <p:cNvPr id="6" name="Sechseck 5"/>
          <p:cNvSpPr/>
          <p:nvPr/>
        </p:nvSpPr>
        <p:spPr>
          <a:xfrm>
            <a:off x="1669224" y="2730288"/>
            <a:ext cx="1656184" cy="1391000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tx1"/>
                </a:solidFill>
                <a:hlinkClick r:id="" action="ppaction://noaction"/>
              </a:rPr>
              <a:t>Weiter-bildung Lehrlinge (</a:t>
            </a:r>
            <a:r>
              <a:rPr lang="de-AT" sz="1700" err="1">
                <a:solidFill>
                  <a:schemeClr val="tx1"/>
                </a:solidFill>
                <a:hlinkClick r:id="" action="ppaction://noaction"/>
              </a:rPr>
              <a:t>Ausb</a:t>
            </a:r>
            <a:r>
              <a:rPr lang="de-AT" sz="1700">
                <a:solidFill>
                  <a:schemeClr val="tx1"/>
                </a:solidFill>
                <a:hlinkClick r:id="" action="ppaction://noaction"/>
              </a:rPr>
              <a:t>. Verbund)</a:t>
            </a:r>
            <a:endParaRPr lang="de-AT" sz="1700">
              <a:solidFill>
                <a:schemeClr val="tx1"/>
              </a:solidFill>
            </a:endParaRPr>
          </a:p>
        </p:txBody>
      </p:sp>
      <p:sp>
        <p:nvSpPr>
          <p:cNvPr id="8" name="Sechseck 7"/>
          <p:cNvSpPr/>
          <p:nvPr/>
        </p:nvSpPr>
        <p:spPr>
          <a:xfrm>
            <a:off x="3168499" y="3539507"/>
            <a:ext cx="1656184" cy="1368152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tx1"/>
                </a:solidFill>
                <a:hlinkClick r:id="" action="ppaction://noaction"/>
              </a:rPr>
              <a:t>Gute und ausgez. LAP</a:t>
            </a:r>
            <a:endParaRPr lang="de-AT" sz="1700">
              <a:solidFill>
                <a:schemeClr val="tx1"/>
              </a:solidFill>
            </a:endParaRPr>
          </a:p>
        </p:txBody>
      </p:sp>
      <p:sp>
        <p:nvSpPr>
          <p:cNvPr id="9" name="Sechseck 8"/>
          <p:cNvSpPr/>
          <p:nvPr/>
        </p:nvSpPr>
        <p:spPr>
          <a:xfrm>
            <a:off x="3102552" y="2030335"/>
            <a:ext cx="1656184" cy="1368152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tx1"/>
                </a:solidFill>
                <a:hlinkClick r:id="" action="ppaction://noaction"/>
              </a:rPr>
              <a:t>Lern-schwache Lehrlinge</a:t>
            </a:r>
            <a:endParaRPr lang="de-AT" sz="1700">
              <a:solidFill>
                <a:schemeClr val="tx1"/>
              </a:solidFill>
            </a:endParaRPr>
          </a:p>
        </p:txBody>
      </p:sp>
      <p:sp>
        <p:nvSpPr>
          <p:cNvPr id="10" name="Sechseck 9"/>
          <p:cNvSpPr/>
          <p:nvPr/>
        </p:nvSpPr>
        <p:spPr>
          <a:xfrm>
            <a:off x="4758737" y="5693990"/>
            <a:ext cx="1038687" cy="703874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ABN</a:t>
            </a:r>
          </a:p>
        </p:txBody>
      </p:sp>
      <p:sp>
        <p:nvSpPr>
          <p:cNvPr id="11" name="Sechseck 10"/>
          <p:cNvSpPr/>
          <p:nvPr/>
        </p:nvSpPr>
        <p:spPr>
          <a:xfrm>
            <a:off x="4519411" y="1197305"/>
            <a:ext cx="1656184" cy="1368152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tx1"/>
                </a:solidFill>
                <a:hlinkClick r:id="" action="ppaction://noaction"/>
              </a:rPr>
              <a:t>Auslands-praktika Lehrlinge </a:t>
            </a:r>
            <a:endParaRPr lang="de-AT" sz="1700">
              <a:solidFill>
                <a:schemeClr val="tx1"/>
              </a:solidFill>
            </a:endParaRPr>
          </a:p>
        </p:txBody>
      </p:sp>
      <p:sp>
        <p:nvSpPr>
          <p:cNvPr id="12" name="Sechseck 11"/>
          <p:cNvSpPr/>
          <p:nvPr/>
        </p:nvSpPr>
        <p:spPr>
          <a:xfrm>
            <a:off x="1669224" y="4293096"/>
            <a:ext cx="1714512" cy="1368152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tx1"/>
                </a:solidFill>
                <a:hlinkClick r:id="" action="ppaction://noaction"/>
              </a:rPr>
              <a:t>Weiter-bildung Ausbilder/-innen</a:t>
            </a:r>
            <a:endParaRPr lang="de-AT" sz="1700">
              <a:solidFill>
                <a:schemeClr val="tx1"/>
              </a:solidFill>
            </a:endParaRPr>
          </a:p>
        </p:txBody>
      </p:sp>
      <p:sp>
        <p:nvSpPr>
          <p:cNvPr id="13" name="Sechseck 12"/>
          <p:cNvSpPr/>
          <p:nvPr/>
        </p:nvSpPr>
        <p:spPr>
          <a:xfrm>
            <a:off x="4677724" y="4167666"/>
            <a:ext cx="1706308" cy="1325203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Teil-</a:t>
            </a:r>
          </a:p>
          <a:p>
            <a:pPr algn="ctr"/>
            <a:r>
              <a:rPr lang="de-AT" sz="1700" err="1">
                <a:solidFill>
                  <a:schemeClr val="bg1">
                    <a:lumMod val="75000"/>
                  </a:schemeClr>
                </a:solidFill>
              </a:rPr>
              <a:t>nahme</a:t>
            </a:r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 an Berufs-</a:t>
            </a:r>
            <a:r>
              <a:rPr lang="de-AT" sz="1700" err="1">
                <a:solidFill>
                  <a:schemeClr val="bg1">
                    <a:lumMod val="75000"/>
                  </a:schemeClr>
                </a:solidFill>
              </a:rPr>
              <a:t>wettbe</a:t>
            </a:r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-werben</a:t>
            </a:r>
          </a:p>
        </p:txBody>
      </p:sp>
      <p:sp>
        <p:nvSpPr>
          <p:cNvPr id="16" name="Sechseck 15"/>
          <p:cNvSpPr/>
          <p:nvPr/>
        </p:nvSpPr>
        <p:spPr>
          <a:xfrm>
            <a:off x="7623577" y="1617722"/>
            <a:ext cx="1619671" cy="1368152"/>
          </a:xfrm>
          <a:prstGeom prst="hexagon">
            <a:avLst/>
          </a:prstGeom>
          <a:solidFill>
            <a:srgbClr val="12281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hlinkClick r:id="" action="ppaction://noaction"/>
              </a:rPr>
              <a:t>Coaching für Lehrlinge </a:t>
            </a:r>
            <a:endParaRPr lang="de-AT" sz="1700"/>
          </a:p>
        </p:txBody>
      </p:sp>
      <p:sp>
        <p:nvSpPr>
          <p:cNvPr id="17" name="Sechseck 16"/>
          <p:cNvSpPr/>
          <p:nvPr/>
        </p:nvSpPr>
        <p:spPr>
          <a:xfrm>
            <a:off x="8922005" y="870273"/>
            <a:ext cx="1656184" cy="1368152"/>
          </a:xfrm>
          <a:prstGeom prst="hexagon">
            <a:avLst/>
          </a:prstGeom>
          <a:solidFill>
            <a:srgbClr val="12281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hlinkClick r:id="" action="ppaction://noaction"/>
              </a:rPr>
              <a:t>Coaching für Lehr-betriebe</a:t>
            </a:r>
            <a:endParaRPr lang="de-AT" sz="1700"/>
          </a:p>
        </p:txBody>
      </p:sp>
      <p:sp>
        <p:nvSpPr>
          <p:cNvPr id="19" name="Sechseck 18"/>
          <p:cNvSpPr/>
          <p:nvPr/>
        </p:nvSpPr>
        <p:spPr>
          <a:xfrm>
            <a:off x="6214325" y="5042542"/>
            <a:ext cx="1702699" cy="1335524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 dirty="0">
                <a:solidFill>
                  <a:schemeClr val="bg1">
                    <a:lumMod val="75000"/>
                  </a:schemeClr>
                </a:solidFill>
              </a:rPr>
              <a:t>Qualität in der Aus </a:t>
            </a:r>
            <a:r>
              <a:rPr lang="de-AT" sz="1700" dirty="0" err="1">
                <a:solidFill>
                  <a:schemeClr val="bg1">
                    <a:lumMod val="75000"/>
                  </a:schemeClr>
                </a:solidFill>
              </a:rPr>
              <a:t>bildung</a:t>
            </a:r>
            <a:endParaRPr lang="de-AT" sz="17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Sechseck 19"/>
          <p:cNvSpPr/>
          <p:nvPr/>
        </p:nvSpPr>
        <p:spPr>
          <a:xfrm>
            <a:off x="8952812" y="2300074"/>
            <a:ext cx="1656184" cy="1447434"/>
          </a:xfrm>
          <a:prstGeom prst="hexagon">
            <a:avLst/>
          </a:prstGeom>
          <a:solidFill>
            <a:srgbClr val="12281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hlinkClick r:id="" action="ppaction://noaction"/>
              </a:rPr>
              <a:t>Beratung für Lehr-betriebe</a:t>
            </a:r>
            <a:endParaRPr lang="de-AT" sz="1700"/>
          </a:p>
        </p:txBody>
      </p:sp>
      <p:sp>
        <p:nvSpPr>
          <p:cNvPr id="24" name="Sechseck 23"/>
          <p:cNvSpPr/>
          <p:nvPr/>
        </p:nvSpPr>
        <p:spPr>
          <a:xfrm>
            <a:off x="3295909" y="836712"/>
            <a:ext cx="1401364" cy="1080256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rgbClr val="4EAFB6"/>
                </a:solidFill>
                <a:hlinkClick r:id="" action="ppaction://noaction"/>
              </a:rPr>
              <a:t>Lehre für Erwach-</a:t>
            </a:r>
            <a:r>
              <a:rPr lang="de-AT" sz="1700" err="1">
                <a:solidFill>
                  <a:srgbClr val="4EAFB6"/>
                </a:solidFill>
                <a:hlinkClick r:id="" action="ppaction://noaction"/>
              </a:rPr>
              <a:t>sene</a:t>
            </a:r>
            <a:endParaRPr lang="de-AT" sz="1700">
              <a:solidFill>
                <a:srgbClr val="4EAFB6"/>
              </a:solidFill>
            </a:endParaRPr>
          </a:p>
        </p:txBody>
      </p:sp>
      <p:sp>
        <p:nvSpPr>
          <p:cNvPr id="26" name="Sechseck 25"/>
          <p:cNvSpPr/>
          <p:nvPr/>
        </p:nvSpPr>
        <p:spPr>
          <a:xfrm>
            <a:off x="8989685" y="4807741"/>
            <a:ext cx="1656184" cy="1368152"/>
          </a:xfrm>
          <a:prstGeom prst="hexagon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rgbClr val="4EAFB6"/>
                </a:solidFill>
                <a:hlinkClick r:id="" action="ppaction://noaction"/>
              </a:rPr>
              <a:t>Vorbereitungskurs LAP</a:t>
            </a:r>
            <a:endParaRPr lang="de-AT" sz="1700">
              <a:solidFill>
                <a:srgbClr val="4EAFB6"/>
              </a:solidFill>
            </a:endParaRPr>
          </a:p>
        </p:txBody>
      </p:sp>
      <p:sp>
        <p:nvSpPr>
          <p:cNvPr id="27" name="Sechseck 26"/>
          <p:cNvSpPr/>
          <p:nvPr/>
        </p:nvSpPr>
        <p:spPr>
          <a:xfrm>
            <a:off x="7611130" y="4085843"/>
            <a:ext cx="1632117" cy="1340409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Wieder </a:t>
            </a:r>
            <a:r>
              <a:rPr lang="de-AT" sz="1700" err="1">
                <a:solidFill>
                  <a:schemeClr val="bg1">
                    <a:lumMod val="75000"/>
                  </a:schemeClr>
                </a:solidFill>
              </a:rPr>
              <a:t>holung</a:t>
            </a:r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 LAP</a:t>
            </a:r>
          </a:p>
        </p:txBody>
      </p:sp>
      <p:sp>
        <p:nvSpPr>
          <p:cNvPr id="28" name="Sechseck 27">
            <a:hlinkClick r:id="" action="ppaction://noaction"/>
          </p:cNvPr>
          <p:cNvSpPr/>
          <p:nvPr/>
        </p:nvSpPr>
        <p:spPr>
          <a:xfrm>
            <a:off x="3172741" y="4977172"/>
            <a:ext cx="1656184" cy="1368152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chemeClr val="bg1">
                    <a:lumMod val="75000"/>
                  </a:schemeClr>
                </a:solidFill>
              </a:rPr>
              <a:t>Ersatz der Internatskosten</a:t>
            </a:r>
          </a:p>
        </p:txBody>
      </p:sp>
      <p:sp>
        <p:nvSpPr>
          <p:cNvPr id="29" name="Sechseck 28"/>
          <p:cNvSpPr/>
          <p:nvPr/>
        </p:nvSpPr>
        <p:spPr>
          <a:xfrm>
            <a:off x="4594354" y="2664405"/>
            <a:ext cx="1656184" cy="1368152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 dirty="0">
                <a:solidFill>
                  <a:srgbClr val="4EAFB6"/>
                </a:solidFill>
                <a:hlinkClick r:id="" action="ppaction://noaction"/>
              </a:rPr>
              <a:t>WAFF </a:t>
            </a:r>
            <a:r>
              <a:rPr lang="de-AT" sz="1700" dirty="0" err="1">
                <a:solidFill>
                  <a:srgbClr val="4EAFB6"/>
                </a:solidFill>
                <a:hlinkClick r:id="" action="ppaction://noaction"/>
              </a:rPr>
              <a:t>Förder</a:t>
            </a:r>
            <a:r>
              <a:rPr lang="de-AT" sz="1700" dirty="0">
                <a:solidFill>
                  <a:srgbClr val="4EAFB6"/>
                </a:solidFill>
                <a:hlinkClick r:id="" action="ppaction://noaction"/>
              </a:rPr>
              <a:t> </a:t>
            </a:r>
            <a:r>
              <a:rPr lang="de-AT" sz="1700" dirty="0" err="1">
                <a:solidFill>
                  <a:srgbClr val="4EAFB6"/>
                </a:solidFill>
                <a:hlinkClick r:id="" action="ppaction://noaction"/>
              </a:rPr>
              <a:t>ungen</a:t>
            </a:r>
            <a:endParaRPr lang="de-AT" sz="1700" dirty="0">
              <a:solidFill>
                <a:srgbClr val="4EAFB6"/>
              </a:solidFill>
            </a:endParaRPr>
          </a:p>
        </p:txBody>
      </p:sp>
      <p:sp>
        <p:nvSpPr>
          <p:cNvPr id="30" name="Sechseck 29"/>
          <p:cNvSpPr/>
          <p:nvPr/>
        </p:nvSpPr>
        <p:spPr>
          <a:xfrm>
            <a:off x="6384032" y="3548033"/>
            <a:ext cx="1227099" cy="1014576"/>
          </a:xfrm>
          <a:prstGeom prst="hexag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 dirty="0">
                <a:solidFill>
                  <a:srgbClr val="4EAFB6"/>
                </a:solidFill>
                <a:hlinkClick r:id="" action="ppaction://noaction"/>
              </a:rPr>
              <a:t>DIGI Scheck</a:t>
            </a:r>
            <a:endParaRPr lang="de-AT" sz="1700" dirty="0">
              <a:solidFill>
                <a:srgbClr val="4EAFB6"/>
              </a:solidFill>
            </a:endParaRPr>
          </a:p>
        </p:txBody>
      </p:sp>
      <p:sp>
        <p:nvSpPr>
          <p:cNvPr id="31" name="Sechseck 30"/>
          <p:cNvSpPr/>
          <p:nvPr/>
        </p:nvSpPr>
        <p:spPr>
          <a:xfrm>
            <a:off x="5951682" y="1812398"/>
            <a:ext cx="1751276" cy="1497570"/>
          </a:xfrm>
          <a:prstGeom prst="hexago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700">
                <a:solidFill>
                  <a:srgbClr val="48A7AE"/>
                </a:solidFill>
                <a:hlinkClick r:id="" action="ppaction://noaction"/>
              </a:rPr>
              <a:t>Prämie für Lehrlings über </a:t>
            </a:r>
            <a:r>
              <a:rPr lang="de-AT" sz="1700" err="1">
                <a:solidFill>
                  <a:srgbClr val="48A7AE"/>
                </a:solidFill>
                <a:hlinkClick r:id="" action="ppaction://noaction"/>
              </a:rPr>
              <a:t>nahme</a:t>
            </a:r>
            <a:endParaRPr lang="de-AT" sz="1700">
              <a:solidFill>
                <a:srgbClr val="48A7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96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>
                <a:latin typeface="+mj-lt"/>
              </a:rPr>
              <a:t>Zielgruppen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000" b="1" dirty="0">
                <a:solidFill>
                  <a:srgbClr val="00B050"/>
                </a:solidFill>
                <a:latin typeface="+mj-lt"/>
              </a:rPr>
              <a:t>Gefördert werden können</a:t>
            </a:r>
          </a:p>
          <a:p>
            <a:r>
              <a:rPr lang="de-AT" sz="2000" dirty="0">
                <a:latin typeface="+mj-lt"/>
              </a:rPr>
              <a:t>	Lehrberechtigte gem. § 2 Berufsausbildungsgesetz (BAG) und </a:t>
            </a:r>
          </a:p>
          <a:p>
            <a:pPr marL="361950" indent="0">
              <a:tabLst>
                <a:tab pos="361950" algn="l"/>
              </a:tabLst>
            </a:pPr>
            <a:r>
              <a:rPr lang="de-AT" sz="2000" dirty="0">
                <a:latin typeface="+mj-lt"/>
              </a:rPr>
              <a:t>Lehrberechtigte gem. § 2 Abs. 1 Land- und Forstwirtschaftliches Berufsausbildungsgesetz (LFBAG). </a:t>
            </a:r>
          </a:p>
          <a:p>
            <a:pPr marL="361950" indent="-361950">
              <a:tabLst>
                <a:tab pos="361950" algn="l"/>
              </a:tabLst>
            </a:pPr>
            <a:endParaRPr lang="de-AT" sz="2000" dirty="0">
              <a:latin typeface="+mj-lt"/>
            </a:endParaRPr>
          </a:p>
          <a:p>
            <a:pPr marL="361950" indent="-361950">
              <a:tabLst>
                <a:tab pos="361950" algn="l"/>
              </a:tabLst>
            </a:pPr>
            <a:r>
              <a:rPr lang="de-AT" sz="2000" b="1" dirty="0">
                <a:solidFill>
                  <a:srgbClr val="FF0000"/>
                </a:solidFill>
                <a:latin typeface="+mj-lt"/>
              </a:rPr>
              <a:t>Nicht gefördert werden </a:t>
            </a:r>
          </a:p>
          <a:p>
            <a:pPr marL="361950" indent="-361950">
              <a:tabLst>
                <a:tab pos="361950" algn="l"/>
              </a:tabLst>
            </a:pPr>
            <a:r>
              <a:rPr lang="de-AT" sz="2000" dirty="0">
                <a:latin typeface="+mj-lt"/>
              </a:rPr>
              <a:t>	Gebietskörperschaften (Bund, Länder, Gemeinden)</a:t>
            </a:r>
          </a:p>
          <a:p>
            <a:pPr marL="361950" indent="-361950">
              <a:tabLst>
                <a:tab pos="361950" algn="l"/>
              </a:tabLst>
            </a:pPr>
            <a:r>
              <a:rPr lang="de-AT" sz="2000" dirty="0">
                <a:latin typeface="+mj-lt"/>
              </a:rPr>
              <a:t>	Politische Parteien</a:t>
            </a:r>
          </a:p>
          <a:p>
            <a:pPr marL="361950" indent="-361950">
              <a:tabLst>
                <a:tab pos="361950" algn="l"/>
              </a:tabLst>
            </a:pPr>
            <a:r>
              <a:rPr lang="de-AT" sz="2000" dirty="0">
                <a:latin typeface="+mj-lt"/>
              </a:rPr>
              <a:t>	Selbständige Ausbildungseinrichtungen (gem. §§ 8c, 29, 30, 30b BAG bzw. gem. LFBAG). </a:t>
            </a:r>
          </a:p>
        </p:txBody>
      </p:sp>
      <p:sp>
        <p:nvSpPr>
          <p:cNvPr id="4" name="Rechteck 3"/>
          <p:cNvSpPr/>
          <p:nvPr/>
        </p:nvSpPr>
        <p:spPr>
          <a:xfrm>
            <a:off x="1847528" y="6597352"/>
            <a:ext cx="20882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AT">
              <a:solidFill>
                <a:srgbClr val="FFFFFF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39126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>
                <a:latin typeface="+mj-lt"/>
              </a:rPr>
              <a:t>Basisförderung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3654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5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Für alle aufrechten Lehrverhältnisse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Jeweils nach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Vollendung eines Lehrjahres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Nach dem 1. LJ: 3 monatliche Bruttolehrlingseinkommen (BLE)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Nach dem 2. LJ: 2 monatliche BLE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Nach dem 3. und 4. LJ: Jeweils eine monatliche BLE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Lehrberufe mit 2 ½ oder 3 ½ Jahren Dauer: ½ BLE für das letzte Lehrhalbjahr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Aliquotierung bei Anrechnung, verkürzter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Lehrzeit, vorzeitigem Antritt zur Lehrabschlussprüfung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Keine Förderung bei vorzeitiger Auflösung 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Pfeil nach links 2">
            <a:hlinkClick r:id="" action="ppaction://noaction"/>
          </p:cNvPr>
          <p:cNvSpPr/>
          <p:nvPr/>
        </p:nvSpPr>
        <p:spPr>
          <a:xfrm>
            <a:off x="11225161" y="5899567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231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Lehre für Erwachsene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3399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-3619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Lehrberechtigte, die Personen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über 18 als Lehrlinge aufnehmen und sie mit dem Entgelt für Hilfskräfte bezahlen. </a:t>
                      </a:r>
                    </a:p>
                    <a:p>
                      <a:pPr marL="361950" indent="-3619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Ziel: Lehrabschluss in möglichst kurzer Zeit zu erreichen.  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Basis: Entgelt für Hilfskräfte, bis zu 20% Überzahlung möglich; Sonst analog zur Basisförderung (3, 2, 1…)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Basisförderung – jeweils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nach Vollendung eines Lehrjahres.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de-AT" sz="1800" b="1" kern="1200" baseline="0">
                          <a:solidFill>
                            <a:srgbClr val="FF0000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NICHT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gefördert werden Personen, die eine Lehre im verwandten Lehrberuf, eine BHS bzw. BMS im Fachbereich erfolgreich abgeschlossen haben. 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  <a:p>
                      <a:pPr marL="342900" indent="-342900"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1" kern="1200" baseline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NICHT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 gleichzeitig mit der AMS-Förderung für über 18-Jährige.</a:t>
                      </a:r>
                    </a:p>
                    <a:p>
                      <a:pPr marL="0" indent="0"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</a:pPr>
                      <a:endParaRPr lang="de-AT" sz="1800" b="0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0566483" y="5663557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3691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>
                <a:latin typeface="+mj-lt"/>
              </a:rPr>
              <a:t>Zwischen- und überbetriebliche Ausbildungen</a:t>
            </a:r>
          </a:p>
        </p:txBody>
      </p:sp>
      <p:graphicFrame>
        <p:nvGraphicFramePr>
          <p:cNvPr id="6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4449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5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61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Verpflichtende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Ausbildungsverbünde (innerhalb Berufsbild)</a:t>
                      </a:r>
                    </a:p>
                    <a:p>
                      <a:pPr marL="457200" indent="-4572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Freiwillige Ausbildungsverbünde (innerhalb Berufsbild)</a:t>
                      </a:r>
                    </a:p>
                    <a:p>
                      <a:pPr marL="457200" indent="-4572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Zusatzausbildungen (über das Berufsbild hinaus)</a:t>
                      </a:r>
                    </a:p>
                    <a:p>
                      <a:pPr marL="457200" indent="-4572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Vorbereitungskurse auf die Lehrabschlussprüfung</a:t>
                      </a:r>
                    </a:p>
                    <a:p>
                      <a:pPr marL="457200" indent="-4572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+mj-lt"/>
                        <a:buAutoNum type="alphaLcParenR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Vorbereitungskurse auf die Berufsreifeprüfung (BRP)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Vor oder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nach dem Kurs bzw. der zwischen- oder überbetrieblichen Maßnahme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a ,</a:t>
                      </a:r>
                      <a:r>
                        <a:rPr lang="de-AT" sz="1800" b="0" kern="120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b,c</a:t>
                      </a: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: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75% der Kurskosten ohne Umsatzsteuer, insgesamt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max. € 3.000 pro Lehrling, zusätzliche Deckelung pro Lehrbetrieb (20.000,-) bzw. ab 40 LL 22.000,- 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d: 75% der Kurskosten ohne </a:t>
                      </a:r>
                      <a:r>
                        <a:rPr lang="de-AT" sz="1800" b="0" kern="1200" baseline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Ust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. bis max. 500,--/LL bzw. 5000,-/Jahr/Betrieb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e: Ersatz des Lehrlingseinkommens für die in der Arbeitszeit besuchten Vorbereitungskurse auf die BRP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feil nach links 3">
            <a:hlinkClick r:id="" action="ppaction://noaction"/>
          </p:cNvPr>
          <p:cNvSpPr/>
          <p:nvPr/>
        </p:nvSpPr>
        <p:spPr>
          <a:xfrm>
            <a:off x="10889365" y="6541795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5452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Vorbereitungskurse auf die Lehrabschlussprüfung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288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5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Für wen?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Für alle Lehrlinge (ausgenommen ÜBA). </a:t>
                      </a:r>
                    </a:p>
                    <a:p>
                      <a:pPr marL="0" algn="l" defTabSz="914400" rtl="0" eaLnBrk="1" latinLnBrk="0" hangingPunct="1"/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Lehrlinge können eine Förderung für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Kurse beantragen, die </a:t>
                      </a:r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f</a:t>
                      </a:r>
                      <a:r>
                        <a:rPr lang="de-AT" sz="1800" b="1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rühestens innerhalb von 12 Monaten vor Lehrzeitende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bzw. </a:t>
                      </a:r>
                      <a:r>
                        <a:rPr lang="de-AT" sz="1800" b="1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spätestens innerhalb von 36 Monaten nach Ende der Ausbildung 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beim Lehrberechtigten stattfinden.  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Nach dem Kurs (innerhalb von 6 Monaten nach Kursende), ggf. Einholung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einer AK-Stellungnahme auch vor dem Kurs (inhaltliche Prüfung) möglich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0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100%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der marktkonformen Kurskosten pro Kursteilnahme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Antragsteller ist der </a:t>
                      </a:r>
                      <a:r>
                        <a:rPr lang="de-AT" sz="2000" b="1" baseline="0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LEHRLING, nicht für ÜBA</a:t>
                      </a:r>
                      <a:endParaRPr lang="de-AT" sz="2000" b="1">
                        <a:solidFill>
                          <a:srgbClr val="FF0000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Pfeil nach links 2">
            <a:hlinkClick r:id="" action="ppaction://noaction"/>
          </p:cNvPr>
          <p:cNvSpPr/>
          <p:nvPr/>
        </p:nvSpPr>
        <p:spPr>
          <a:xfrm>
            <a:off x="9843229" y="5305466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7630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Ausgezeichnete und gute Lehrabschlussprüfungen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2968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-3619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Lehrlinge des Lehrberechtigten, die die Lehrabschlussprüfung mit Auszeichnung oder Gutem Erfolg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absolviert haben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Nach  der Lehrabschlussprüfung (LAP)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€ 250 für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 LAP mit Auszeichnung</a:t>
                      </a:r>
                    </a:p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€ 200 für LAP mit Gutem Erfolg</a:t>
                      </a:r>
                      <a:endParaRPr lang="de-AT" sz="1800" b="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Der Lehrling muss mindestens 12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Monate vor Lehrzeitende laut Lehrvertrag beim Lehrberechtigten beschäftigt gewesen sein. 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Nur bei erstmaligem Antritt im erlernten Lehrberuf. 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0269433" y="5443998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75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600"/>
              <a:t>Prämie für die Lehrlingsübernahme </a:t>
            </a:r>
          </a:p>
        </p:txBody>
      </p:sp>
      <p:graphicFrame>
        <p:nvGraphicFramePr>
          <p:cNvPr id="5" name="Inhaltsplatzhalter 3"/>
          <p:cNvGraphicFramePr>
            <a:graphicFrameLocks noGrp="1"/>
          </p:cNvGraphicFramePr>
          <p:nvPr>
            <p:ph idx="1"/>
          </p:nvPr>
        </p:nvGraphicFramePr>
        <p:xfrm>
          <a:off x="1487488" y="2468563"/>
          <a:ext cx="10272711" cy="3427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9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Wofür?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-361950" algn="l" defTabSz="914400" rtl="0" eaLnBrk="1" latinLnBrk="0" hangingPunct="1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Übernahme von Lehrlingen aus überbetrieblichen Ausbildungseinrichtungen gemäß § 30 bzw. § 30b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de-AT" sz="1800" b="1">
                          <a:latin typeface="+mj-lt"/>
                          <a:cs typeface="Calibri" pitchFamily="34" charset="0"/>
                        </a:rPr>
                        <a:t>Wann?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Nach dem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1. Jahr der Ausbildung bzw. Ende der Weiterbeschäftigungszeit </a:t>
                      </a:r>
                      <a:endParaRPr lang="de-AT" sz="1800">
                        <a:latin typeface="+mj-lt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7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AT" sz="18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Wie viel?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bg1">
                            <a:lumMod val="65000"/>
                          </a:schemeClr>
                        </a:buClr>
                        <a:buFont typeface="Arial" pitchFamily="34" charset="0"/>
                        <a:buChar char="•"/>
                      </a:pPr>
                      <a:r>
                        <a:rPr lang="de-AT" sz="1800" b="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Calibri" pitchFamily="34" charset="0"/>
                        </a:rPr>
                        <a:t>€ 1.000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800" b="1">
                          <a:solidFill>
                            <a:srgbClr val="FF0000"/>
                          </a:solidFill>
                          <a:latin typeface="+mj-lt"/>
                          <a:cs typeface="Calibri" pitchFamily="34" charset="0"/>
                        </a:rPr>
                        <a:t>Wichtig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>
                          <a:latin typeface="+mj-lt"/>
                          <a:cs typeface="Calibri" pitchFamily="34" charset="0"/>
                        </a:rPr>
                        <a:t>Die Ausbildung</a:t>
                      </a: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 erfolgt im selben oder einem verwandten Lehrberuf.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Die bereits zurückgelegte Ausbildungszeit wird angerechnet. </a:t>
                      </a:r>
                    </a:p>
                    <a:p>
                      <a:pPr marL="342900" indent="-342900">
                        <a:spcBef>
                          <a:spcPts val="300"/>
                        </a:spcBef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aseline="0">
                          <a:latin typeface="+mj-lt"/>
                          <a:cs typeface="Calibri" pitchFamily="34" charset="0"/>
                        </a:rPr>
                        <a:t>Lehrling wird mindestens 1 Jahr im Lehrbetrieb beschäftigt bzw. bis zum Ende der Weiterbeschäftigungszeit. </a:t>
                      </a:r>
                    </a:p>
                    <a:p>
                      <a:pPr marL="342900" indent="-342900"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Char char="Ø"/>
                      </a:pPr>
                      <a:r>
                        <a:rPr lang="de-AT" sz="1800" b="1" kern="1200" baseline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NICHT</a:t>
                      </a:r>
                      <a:r>
                        <a:rPr lang="de-AT" sz="18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 gleichzeitig mit einer AMS-Förderung (Ausnahme: Frauen in Männerberufen). 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feil nach links 5">
            <a:hlinkClick r:id="" action="ppaction://noaction"/>
          </p:cNvPr>
          <p:cNvSpPr/>
          <p:nvPr/>
        </p:nvSpPr>
        <p:spPr>
          <a:xfrm>
            <a:off x="11134755" y="5573150"/>
            <a:ext cx="360040" cy="216024"/>
          </a:xfrm>
          <a:prstGeom prst="lef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6606267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1421</Words>
  <Application>Microsoft Office PowerPoint</Application>
  <PresentationFormat>Breitbild</PresentationFormat>
  <Paragraphs>174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18</vt:i4>
      </vt:variant>
    </vt:vector>
  </HeadingPairs>
  <TitlesOfParts>
    <vt:vector size="26" baseType="lpstr">
      <vt:lpstr>Aptos</vt:lpstr>
      <vt:lpstr>Arial</vt:lpstr>
      <vt:lpstr>Calibri</vt:lpstr>
      <vt:lpstr>Trebuchet MS</vt:lpstr>
      <vt:lpstr>Wingdings</vt:lpstr>
      <vt:lpstr>Benutzerdefiniertes Design</vt:lpstr>
      <vt:lpstr>3_Benutzerdefiniertes Design</vt:lpstr>
      <vt:lpstr>2_Benutzerdefiniertes Design</vt:lpstr>
      <vt:lpstr>PowerPoint-Präsentation</vt:lpstr>
      <vt:lpstr>PowerPoint-Präsentation</vt:lpstr>
      <vt:lpstr>Zielgruppen</vt:lpstr>
      <vt:lpstr>Basisförderung</vt:lpstr>
      <vt:lpstr>Lehre für Erwachsene</vt:lpstr>
      <vt:lpstr>Zwischen- und überbetriebliche Ausbildungen</vt:lpstr>
      <vt:lpstr>Vorbereitungskurse auf die Lehrabschlussprüfung</vt:lpstr>
      <vt:lpstr>Ausgezeichnete und gute Lehrabschlussprüfungen</vt:lpstr>
      <vt:lpstr>Prämie für die Lehrlingsübernahme </vt:lpstr>
      <vt:lpstr>Weiterbildung der Ausbilder/innen</vt:lpstr>
      <vt:lpstr>Maßnahmen für Lehrlinge mit Lernschwierigkeiten</vt:lpstr>
      <vt:lpstr>Unterstützung bei erstmaliger Lehrausbildung</vt:lpstr>
      <vt:lpstr>Klimaschutz-Lehrausbildungsprämie</vt:lpstr>
      <vt:lpstr>Auslandspraktika für Lehrlinge</vt:lpstr>
      <vt:lpstr>Ersatz der Internatskosten</vt:lpstr>
      <vt:lpstr>Coaching und Beratung</vt:lpstr>
      <vt:lpstr>Allgemeine Bestimmungen</vt:lpstr>
      <vt:lpstr>PowerPoint-Präsentation</vt:lpstr>
    </vt:vector>
  </TitlesOfParts>
  <Company>WKO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Seifert Sebastian | WKW</dc:creator>
  <cp:lastModifiedBy>Wendler Susanna | WKW</cp:lastModifiedBy>
  <cp:revision>20</cp:revision>
  <dcterms:created xsi:type="dcterms:W3CDTF">2024-05-13T11:23:29Z</dcterms:created>
  <dcterms:modified xsi:type="dcterms:W3CDTF">2025-10-17T08:57:04Z</dcterms:modified>
</cp:coreProperties>
</file>