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79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8913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Begrüßung. Kurze Vorstellung. 'Heute zeige ich Ihnen, wie digitale KI-Mitarbeiter Ihren Betrieb entlasten können – konkret, praktisch, und schon heute einsetzbar.'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Agenda durchgehen. 'Wir schauen uns an, was KI-Agenten überhaupt sind, welche Aufgaben sie übernehmen können, sehen Live-Beispiele, sprechen über Kosten und ich gebe Ihnen einen konkreten Fahrplan für den Start.'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Kernunterschied erklären: ChatGPT ist wie Google – man fragt, kriegt eine Antwort. Ein KI-Agent ist wie ein Mitarbeiter – man gibt ihm eine Aufgabe und er arbeitet sie ab. Eigenständig, mit Zugriff auf Ihre Systeme. 24/7, ohne Pausen, ohne Urlaub.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Den Ablauf an einem Beispiel erklären: 'Stellen Sie sich vor, ein Kunde schickt eine Anfrage. Der Agent liest die E-Mail, versteht was gebraucht wird, erstellt automatisch ein Angebot aus Ihren Vorlagen und schickt es raus. In 5 Minuten statt 45.'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Hier zwei echte Beispiele zeigen: Links ein ganz simpler Workflow – Zahlung kommt rein bei Stripe, wird automatisch in einer Google-Tabelle erfasst. Das sind 2 Schritte, das kann man in 5 Minuten aufsetzen. Rechts ein komplexerer Agent: der sucht automatisch auf Google Maps nach Unternehmen, analysiert deren Websites, bewertet die Leads und schickt eine Benachrichtigung wenn ein heißer Lead gefunden wird. Das ist ein 15-Schritte-Workflow – aber einmal aufgesetzt, läuft er Tag und Nacht. Tool heißt n8n, Open Source, oder Make.com/Zapier als Alternative.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Übersicht über die häufigsten Einsatzbereiche. 'Die meisten KMU können mit 2-3 dieser Agents sofort anfangen. E-Mail und Angebote sind der schnellste Quick Win.'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Deep-Dive E-Mail-Agent: 'Wer von Ihnen verbringt mehr als eine Stunde am Tag mit E-Mails? [Hände heben lassen] Ein E-Mail-Agent kann 60-80% davon übernehmen. Er sortiert, kategorisiert, antwortet auf Standard-Anfragen und leitet komplexe Sachen an Sie weiter.'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Deep-Dive Angebots-Agent: Timeline durchgehen. 'Von Anfrage bis fertiges Angebot beim Kunden: 5 Minuten. Manuell dauert das oft einen halben Tag – oder der Kunde wartet 3 Tage. Wer schneller anbietet, bekommt den Auftrag.' Hier kann BauKIT kurz erwähnt werden als Praxisbeispiel aus der Baubranche.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Weitere Use Cases durchgehen. 'Das sind nur Beispiele – fast jeder wiederkehrende Prozess in Ihrem Betrieb kann automatisiert werden.' BauKIT kurz als Praxis-Proof zeigen: 'Ich habe selbst einen KI-Agenten für Baukostenkalkulation entwickelt – das funktioniert bereits im produktiven Einsatz.'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Kostenvergleich: 'Eine Teilzeitkraft kostet Sie 1.500-2.500 pro Monat mit allen Nebenkosten. Ein KI-Agent kostet 50-300 Euro – und arbeitet rund um die Uhr. Natürlich ersetzt er nicht alle Mitarbeiter, aber für Routineaufgaben ist das Verhältnis unschlagbar.'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Ehrlich sein: 'KI ist kein Wundermittel. Sie braucht Aufsicht, besonders am Anfang. DSGVO ist wichtig – nutzen Sie europäische Anbieter. Und bitte: Reden Sie mit Ihrem Team. KI soll entlasten, nicht bedrohlich wirken.'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Konkreter Fahrplan: 'Sie müssen nicht alles auf einmal machen. Finden Sie den einen Prozess, der Sie am meisten nervt. Bauen oder beauftragen Sie einen simplen Agenten dafür. Testen Sie 2 Wochen. Wenn's funktioniert, erweitern Sie.' Werkzeuge erwähnen: ChatGPT, Claude, Make.com, Zapier, n8n.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Abschluss: 'Die Technologie ist da. Sie ist leistbar. Die Frage ist nicht ob, sondern wann. Und wer zuerst automatisiert, hat den Wettbewerbsvorteil.' → Fragen aus dem Publikum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943600" y="0"/>
            <a:ext cx="3200400" cy="5143500"/>
          </a:xfrm>
          <a:prstGeom prst="rect">
            <a:avLst/>
          </a:prstGeom>
          <a:solidFill>
            <a:srgbClr val="0284C7">
              <a:alpha val="10000"/>
            </a:srgbClr>
          </a:solidFill>
          <a:ln/>
        </p:spPr>
        <p:txBody>
          <a:bodyPr/>
          <a:lstStyle/>
          <a:p>
            <a:endParaRPr lang="de-AT"/>
          </a:p>
        </p:txBody>
      </p:sp>
      <p:sp>
        <p:nvSpPr>
          <p:cNvPr id="3" name="Shape 1"/>
          <p:cNvSpPr/>
          <p:nvPr/>
        </p:nvSpPr>
        <p:spPr>
          <a:xfrm>
            <a:off x="0" y="4389120"/>
            <a:ext cx="9144000" cy="754380"/>
          </a:xfrm>
          <a:prstGeom prst="rect">
            <a:avLst/>
          </a:prstGeom>
          <a:solidFill>
            <a:srgbClr val="0EA5E9">
              <a:alpha val="15000"/>
            </a:srgbClr>
          </a:solidFill>
          <a:ln/>
        </p:spPr>
        <p:txBody>
          <a:bodyPr/>
          <a:lstStyle/>
          <a:p>
            <a:endParaRPr lang="de-AT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731520"/>
            <a:ext cx="822960" cy="82296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731520" y="1737360"/>
            <a:ext cx="7680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Digitale KI-Mitarbeiter</a:t>
            </a:r>
            <a:endParaRPr lang="en-US" sz="4000" dirty="0"/>
          </a:p>
          <a:p>
            <a:pPr marL="0" indent="0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im Betrieb</a:t>
            </a:r>
            <a:endParaRPr lang="en-US" sz="4000" dirty="0"/>
          </a:p>
        </p:txBody>
      </p:sp>
      <p:sp>
        <p:nvSpPr>
          <p:cNvPr id="6" name="Text 3"/>
          <p:cNvSpPr/>
          <p:nvPr/>
        </p:nvSpPr>
        <p:spPr>
          <a:xfrm>
            <a:off x="731520" y="3291840"/>
            <a:ext cx="6400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0EA5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einfach kann man viel Zeit und Personalkosten sparen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731520" y="44805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WKO im Bezirk  |  April 2026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1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Agenda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640080" y="1234440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EA5E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22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440" y="1307592"/>
            <a:ext cx="411480" cy="4114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920240" y="1234440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Was sind KI-Agenten?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1920240" y="155448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Der Unterschied zwischen ChatGPT und einem digitalen Mitarbeiter</a:t>
            </a:r>
            <a:endParaRPr lang="en-US" sz="1200" dirty="0"/>
          </a:p>
        </p:txBody>
      </p:sp>
      <p:sp>
        <p:nvSpPr>
          <p:cNvPr id="7" name="Text 4"/>
          <p:cNvSpPr/>
          <p:nvPr/>
        </p:nvSpPr>
        <p:spPr>
          <a:xfrm>
            <a:off x="640080" y="1984248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EA5E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22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4440" y="2057400"/>
            <a:ext cx="411480" cy="41148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920240" y="1984248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Welche Aufgaben können sie übernehmen?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1920240" y="2304288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Konkrete Use Cases für KMU-Betriebe in Österreich</a:t>
            </a:r>
            <a:endParaRPr lang="en-US" sz="1200" dirty="0"/>
          </a:p>
        </p:txBody>
      </p:sp>
      <p:sp>
        <p:nvSpPr>
          <p:cNvPr id="11" name="Text 7"/>
          <p:cNvSpPr/>
          <p:nvPr/>
        </p:nvSpPr>
        <p:spPr>
          <a:xfrm>
            <a:off x="640080" y="2734056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EA5E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2200" dirty="0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4440" y="2807208"/>
            <a:ext cx="411480" cy="4114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920240" y="2734056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Live-Beispiele</a:t>
            </a:r>
            <a:endParaRPr lang="en-US" sz="1600" dirty="0"/>
          </a:p>
        </p:txBody>
      </p:sp>
      <p:sp>
        <p:nvSpPr>
          <p:cNvPr id="14" name="Text 9"/>
          <p:cNvSpPr/>
          <p:nvPr/>
        </p:nvSpPr>
        <p:spPr>
          <a:xfrm>
            <a:off x="1920240" y="3054096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sieht das in der Praxis aus</a:t>
            </a:r>
            <a:endParaRPr lang="en-US" sz="1200" dirty="0"/>
          </a:p>
        </p:txBody>
      </p:sp>
      <p:sp>
        <p:nvSpPr>
          <p:cNvPr id="15" name="Text 10"/>
          <p:cNvSpPr/>
          <p:nvPr/>
        </p:nvSpPr>
        <p:spPr>
          <a:xfrm>
            <a:off x="640080" y="3483864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EA5E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04</a:t>
            </a:r>
            <a:endParaRPr lang="en-US" sz="2200" dirty="0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34440" y="3557016"/>
            <a:ext cx="411480" cy="41148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1920240" y="3483864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Kosten vs. Ersparnis</a:t>
            </a:r>
            <a:endParaRPr lang="en-US" sz="1600" dirty="0"/>
          </a:p>
        </p:txBody>
      </p:sp>
      <p:sp>
        <p:nvSpPr>
          <p:cNvPr id="18" name="Text 12"/>
          <p:cNvSpPr/>
          <p:nvPr/>
        </p:nvSpPr>
        <p:spPr>
          <a:xfrm>
            <a:off x="1920240" y="3803904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Was bringt es wirklich und was kostet es?</a:t>
            </a:r>
            <a:endParaRPr lang="en-US" sz="1200" dirty="0"/>
          </a:p>
        </p:txBody>
      </p:sp>
      <p:sp>
        <p:nvSpPr>
          <p:cNvPr id="19" name="Text 13"/>
          <p:cNvSpPr/>
          <p:nvPr/>
        </p:nvSpPr>
        <p:spPr>
          <a:xfrm>
            <a:off x="640080" y="4233672"/>
            <a:ext cx="5486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0EA5E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05</a:t>
            </a:r>
            <a:endParaRPr lang="en-US" sz="2200" dirty="0"/>
          </a:p>
        </p:txBody>
      </p:sp>
      <p:pic>
        <p:nvPicPr>
          <p:cNvPr id="20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4440" y="4306824"/>
            <a:ext cx="411480" cy="411480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1920240" y="4233672"/>
            <a:ext cx="6400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Erste Schritte</a:t>
            </a:r>
            <a:endParaRPr lang="en-US" sz="1600" dirty="0"/>
          </a:p>
        </p:txBody>
      </p:sp>
      <p:sp>
        <p:nvSpPr>
          <p:cNvPr id="22" name="Text 15"/>
          <p:cNvSpPr/>
          <p:nvPr/>
        </p:nvSpPr>
        <p:spPr>
          <a:xfrm>
            <a:off x="1920240" y="4553712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 starten Sie morgen mit KI im Betrieb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Was sind KI-Agenten?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280160"/>
            <a:ext cx="3749040" cy="3200400"/>
          </a:xfrm>
          <a:prstGeom prst="rect">
            <a:avLst/>
          </a:prstGeom>
          <a:solidFill>
            <a:srgbClr val="F1F5F9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/>
          </a:p>
        </p:txBody>
      </p:sp>
      <p:sp>
        <p:nvSpPr>
          <p:cNvPr id="4" name="Shape 2"/>
          <p:cNvSpPr/>
          <p:nvPr/>
        </p:nvSpPr>
        <p:spPr>
          <a:xfrm>
            <a:off x="640080" y="1280160"/>
            <a:ext cx="3749040" cy="54864"/>
          </a:xfrm>
          <a:prstGeom prst="rect">
            <a:avLst/>
          </a:prstGeom>
          <a:solidFill>
            <a:srgbClr val="94A3B8"/>
          </a:solidFill>
          <a:ln/>
        </p:spPr>
        <p:txBody>
          <a:bodyPr/>
          <a:lstStyle/>
          <a:p>
            <a:endParaRPr lang="de-AT"/>
          </a:p>
        </p:txBody>
      </p:sp>
      <p:sp>
        <p:nvSpPr>
          <p:cNvPr id="5" name="Text 3"/>
          <p:cNvSpPr/>
          <p:nvPr/>
        </p:nvSpPr>
        <p:spPr>
          <a:xfrm>
            <a:off x="822960" y="146304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47556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ChatGPT &amp; Co.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22960" y="187452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"Werkzeug"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22960" y="233172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 stellen eine Frage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 gibt eine Antwort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Sie müssen selbst handeln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Jedes Mal von vorne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754880" y="1280160"/>
            <a:ext cx="3749040" cy="3200400"/>
          </a:xfrm>
          <a:prstGeom prst="rect">
            <a:avLst/>
          </a:prstGeom>
          <a:solidFill>
            <a:srgbClr val="E0F2FE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/>
          </a:p>
        </p:txBody>
      </p:sp>
      <p:sp>
        <p:nvSpPr>
          <p:cNvPr id="9" name="Shape 7"/>
          <p:cNvSpPr/>
          <p:nvPr/>
        </p:nvSpPr>
        <p:spPr>
          <a:xfrm>
            <a:off x="4754880" y="1280160"/>
            <a:ext cx="3749040" cy="54864"/>
          </a:xfrm>
          <a:prstGeom prst="rect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de-AT"/>
          </a:p>
        </p:txBody>
      </p:sp>
      <p:sp>
        <p:nvSpPr>
          <p:cNvPr id="10" name="Text 8"/>
          <p:cNvSpPr/>
          <p:nvPr/>
        </p:nvSpPr>
        <p:spPr>
          <a:xfrm>
            <a:off x="4937760" y="146304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0284C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KI-Agent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4937760" y="187452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0EA5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"Digitaler Mitarbeiter"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937760" y="2331720"/>
            <a:ext cx="33832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Bekommt eine Aufgabe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Arbeitet selbstständig ab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Nutzt Tools &amp; Datenbanken</a:t>
            </a:r>
            <a:endParaRPr lang="en-US" sz="14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4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Läuft automatisch im Hintergrund</a:t>
            </a:r>
            <a:endParaRPr lang="en-US" sz="1400" dirty="0"/>
          </a:p>
        </p:txBody>
      </p:sp>
      <p:pic>
        <p:nvPicPr>
          <p:cNvPr id="1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0520" y="2560320"/>
            <a:ext cx="365760" cy="36576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640080" y="4617720"/>
            <a:ext cx="7863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Denken Sie an einen Mitarbeiter, der nie krank wird, nie Pause braucht und 24/7 erreichbar ist.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Wie funktioniert ein KI-Agent?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1143000" y="1371600"/>
            <a:ext cx="822960" cy="822960"/>
          </a:xfrm>
          <a:prstGeom prst="ellipse">
            <a:avLst/>
          </a:prstGeom>
          <a:solidFill>
            <a:srgbClr val="E0F2FE"/>
          </a:solidFill>
          <a:ln/>
        </p:spPr>
        <p:txBody>
          <a:bodyPr/>
          <a:lstStyle/>
          <a:p>
            <a:endParaRPr lang="de-AT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0160" y="1508760"/>
            <a:ext cx="548640" cy="54864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40080" y="23317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Auslöser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640080" y="26974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E-Mail, Formular,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Zeitplan, Webhook</a:t>
            </a:r>
            <a:endParaRPr lang="en-US" sz="1100" dirty="0"/>
          </a:p>
        </p:txBody>
      </p:sp>
      <p:sp>
        <p:nvSpPr>
          <p:cNvPr id="7" name="Shape 4"/>
          <p:cNvSpPr/>
          <p:nvPr/>
        </p:nvSpPr>
        <p:spPr>
          <a:xfrm>
            <a:off x="2468880" y="1783080"/>
            <a:ext cx="320040" cy="0"/>
          </a:xfrm>
          <a:prstGeom prst="line">
            <a:avLst/>
          </a:prstGeom>
          <a:noFill/>
          <a:ln w="25400">
            <a:solidFill>
              <a:srgbClr val="0EA5E9"/>
            </a:solidFill>
            <a:prstDash val="solid"/>
          </a:ln>
        </p:spPr>
        <p:txBody>
          <a:bodyPr/>
          <a:lstStyle/>
          <a:p>
            <a:endParaRPr lang="de-AT"/>
          </a:p>
        </p:txBody>
      </p:sp>
      <p:sp>
        <p:nvSpPr>
          <p:cNvPr id="8" name="Shape 5"/>
          <p:cNvSpPr/>
          <p:nvPr/>
        </p:nvSpPr>
        <p:spPr>
          <a:xfrm>
            <a:off x="3291840" y="1371600"/>
            <a:ext cx="822960" cy="822960"/>
          </a:xfrm>
          <a:prstGeom prst="ellipse">
            <a:avLst/>
          </a:prstGeom>
          <a:solidFill>
            <a:srgbClr val="E0F2FE"/>
          </a:solidFill>
          <a:ln/>
        </p:spPr>
        <p:txBody>
          <a:bodyPr/>
          <a:lstStyle/>
          <a:p>
            <a:endParaRPr lang="de-AT"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9000" y="1508760"/>
            <a:ext cx="548640" cy="54864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2788920" y="23317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KI denkt</a:t>
            </a:r>
            <a:endParaRPr lang="en-US" sz="1500" dirty="0"/>
          </a:p>
        </p:txBody>
      </p:sp>
      <p:sp>
        <p:nvSpPr>
          <p:cNvPr id="11" name="Text 7"/>
          <p:cNvSpPr/>
          <p:nvPr/>
        </p:nvSpPr>
        <p:spPr>
          <a:xfrm>
            <a:off x="2788920" y="26974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Versteht Kontext,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trifft Entscheidungen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4617720" y="1783080"/>
            <a:ext cx="320040" cy="0"/>
          </a:xfrm>
          <a:prstGeom prst="line">
            <a:avLst/>
          </a:prstGeom>
          <a:noFill/>
          <a:ln w="25400">
            <a:solidFill>
              <a:srgbClr val="0EA5E9"/>
            </a:solidFill>
            <a:prstDash val="solid"/>
          </a:ln>
        </p:spPr>
        <p:txBody>
          <a:bodyPr/>
          <a:lstStyle/>
          <a:p>
            <a:endParaRPr lang="de-AT"/>
          </a:p>
        </p:txBody>
      </p:sp>
      <p:sp>
        <p:nvSpPr>
          <p:cNvPr id="13" name="Shape 9"/>
          <p:cNvSpPr/>
          <p:nvPr/>
        </p:nvSpPr>
        <p:spPr>
          <a:xfrm>
            <a:off x="5440680" y="1371600"/>
            <a:ext cx="822960" cy="822960"/>
          </a:xfrm>
          <a:prstGeom prst="ellipse">
            <a:avLst/>
          </a:prstGeom>
          <a:solidFill>
            <a:srgbClr val="E0F2FE"/>
          </a:solidFill>
          <a:ln/>
        </p:spPr>
        <p:txBody>
          <a:bodyPr/>
          <a:lstStyle/>
          <a:p>
            <a:endParaRPr lang="de-AT"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7840" y="1508760"/>
            <a:ext cx="548640" cy="54864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4937760" y="23317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KI handelt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4937760" y="26974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Schreibt, bucht,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recherchiert, prüft</a:t>
            </a:r>
            <a:endParaRPr lang="en-US" sz="1100" dirty="0"/>
          </a:p>
        </p:txBody>
      </p:sp>
      <p:sp>
        <p:nvSpPr>
          <p:cNvPr id="17" name="Shape 12"/>
          <p:cNvSpPr/>
          <p:nvPr/>
        </p:nvSpPr>
        <p:spPr>
          <a:xfrm>
            <a:off x="6766560" y="1783080"/>
            <a:ext cx="320040" cy="0"/>
          </a:xfrm>
          <a:prstGeom prst="line">
            <a:avLst/>
          </a:prstGeom>
          <a:noFill/>
          <a:ln w="25400">
            <a:solidFill>
              <a:srgbClr val="0EA5E9"/>
            </a:solidFill>
            <a:prstDash val="solid"/>
          </a:ln>
        </p:spPr>
        <p:txBody>
          <a:bodyPr/>
          <a:lstStyle/>
          <a:p>
            <a:endParaRPr lang="de-AT"/>
          </a:p>
        </p:txBody>
      </p:sp>
      <p:sp>
        <p:nvSpPr>
          <p:cNvPr id="18" name="Shape 13"/>
          <p:cNvSpPr/>
          <p:nvPr/>
        </p:nvSpPr>
        <p:spPr>
          <a:xfrm>
            <a:off x="7589520" y="1371600"/>
            <a:ext cx="822960" cy="822960"/>
          </a:xfrm>
          <a:prstGeom prst="ellipse">
            <a:avLst/>
          </a:prstGeom>
          <a:solidFill>
            <a:srgbClr val="E0F2FE"/>
          </a:solidFill>
          <a:ln/>
        </p:spPr>
        <p:txBody>
          <a:bodyPr/>
          <a:lstStyle/>
          <a:p>
            <a:endParaRPr lang="de-AT"/>
          </a:p>
        </p:txBody>
      </p:sp>
      <p:pic>
        <p:nvPicPr>
          <p:cNvPr id="1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6680" y="1508760"/>
            <a:ext cx="548640" cy="54864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7086600" y="2331720"/>
            <a:ext cx="1828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Ergebnis</a:t>
            </a:r>
            <a:endParaRPr lang="en-US" sz="1500" dirty="0"/>
          </a:p>
        </p:txBody>
      </p:sp>
      <p:sp>
        <p:nvSpPr>
          <p:cNvPr id="21" name="Text 15"/>
          <p:cNvSpPr/>
          <p:nvPr/>
        </p:nvSpPr>
        <p:spPr>
          <a:xfrm>
            <a:off x="7086600" y="26974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Antwort, Dokument,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Buchung, Bericht</a:t>
            </a:r>
            <a:endParaRPr lang="en-US" sz="1100" dirty="0"/>
          </a:p>
        </p:txBody>
      </p:sp>
      <p:sp>
        <p:nvSpPr>
          <p:cNvPr id="22" name="Shape 16"/>
          <p:cNvSpPr/>
          <p:nvPr/>
        </p:nvSpPr>
        <p:spPr>
          <a:xfrm>
            <a:off x="640080" y="3566160"/>
            <a:ext cx="7863840" cy="1188720"/>
          </a:xfrm>
          <a:prstGeom prst="rect">
            <a:avLst/>
          </a:prstGeom>
          <a:solidFill>
            <a:srgbClr val="F1F5F9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/>
          </a:p>
        </p:txBody>
      </p:sp>
      <p:pic>
        <p:nvPicPr>
          <p:cNvPr id="2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" y="3794760"/>
            <a:ext cx="457200" cy="457200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1554480" y="3657600"/>
            <a:ext cx="6675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Beispiel:</a:t>
            </a:r>
            <a:endParaRPr lang="en-US" sz="1400" dirty="0"/>
          </a:p>
        </p:txBody>
      </p:sp>
      <p:sp>
        <p:nvSpPr>
          <p:cNvPr id="25" name="Text 18"/>
          <p:cNvSpPr/>
          <p:nvPr/>
        </p:nvSpPr>
        <p:spPr>
          <a:xfrm>
            <a:off x="1554480" y="3977640"/>
            <a:ext cx="66751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 schickt Anfrage per E-Mail → KI liest und versteht die Anfrage → KI erstellt Angebot aus Vorlagen → Angebot wird an Kunden gesendet, Termin wird im Kalender eingetragen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743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 sieht das in der Praxis aus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640080" y="914400"/>
            <a:ext cx="1097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EA5E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Einfach: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1737360" y="91440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Stripe-Zahlung kommt rein → wird automatisch in Google Sheets erfasst</a:t>
            </a:r>
            <a:endParaRPr lang="en-US" sz="1300" dirty="0"/>
          </a:p>
        </p:txBody>
      </p:sp>
      <p:pic>
        <p:nvPicPr>
          <p:cNvPr id="5" name="Image 0" descr="/mnt/user-data/uploads/1775714297540_grafik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40080" y="1325880"/>
            <a:ext cx="3819378" cy="14630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40080" y="2971800"/>
            <a:ext cx="1371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59E0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Komplex: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2011680" y="297180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Automatische Lead-Recherche: Google Maps → Website analysieren → Bewerten → Benachrichtigen</a:t>
            </a:r>
            <a:endParaRPr lang="en-US" sz="1300" dirty="0"/>
          </a:p>
        </p:txBody>
      </p:sp>
      <p:pic>
        <p:nvPicPr>
          <p:cNvPr id="8" name="Image 1" descr="/mnt/user-data/uploads/1775714337701_grafik.png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40080" y="3383280"/>
            <a:ext cx="7863840" cy="128016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40080" y="4709160"/>
            <a:ext cx="7863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Aufgebaut mit n8n – einem visuellen Automatisierungs-Tool (Open Source, auch als Cloud verfügbar)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1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Welche Aufgaben können KI-Agenten übernehmen?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97280"/>
            <a:ext cx="2514600" cy="15544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/>
          </a:p>
        </p:txBody>
      </p:sp>
      <p:sp>
        <p:nvSpPr>
          <p:cNvPr id="4" name="Shape 2"/>
          <p:cNvSpPr/>
          <p:nvPr/>
        </p:nvSpPr>
        <p:spPr>
          <a:xfrm>
            <a:off x="640080" y="1097280"/>
            <a:ext cx="54864" cy="1554480"/>
          </a:xfrm>
          <a:prstGeom prst="rect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de-AT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28016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68680" y="17373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E-Mail &amp; Kommunikation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868680" y="20574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Anfragen beantworten, sortieren, weiterleiten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3429000" y="1097280"/>
            <a:ext cx="2514600" cy="15544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/>
          </a:p>
        </p:txBody>
      </p:sp>
      <p:sp>
        <p:nvSpPr>
          <p:cNvPr id="9" name="Shape 6"/>
          <p:cNvSpPr/>
          <p:nvPr/>
        </p:nvSpPr>
        <p:spPr>
          <a:xfrm>
            <a:off x="3429000" y="1097280"/>
            <a:ext cx="54864" cy="1554480"/>
          </a:xfrm>
          <a:prstGeom prst="rect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de-AT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0" y="128016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657600" y="17373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Angebote &amp; Rechnungen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3657600" y="20574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Automatisch erstellen, prüfen, nachfassen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6217920" y="1097280"/>
            <a:ext cx="2514600" cy="15544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/>
          </a:p>
        </p:txBody>
      </p:sp>
      <p:sp>
        <p:nvSpPr>
          <p:cNvPr id="14" name="Shape 10"/>
          <p:cNvSpPr/>
          <p:nvPr/>
        </p:nvSpPr>
        <p:spPr>
          <a:xfrm>
            <a:off x="6217920" y="1097280"/>
            <a:ext cx="54864" cy="1554480"/>
          </a:xfrm>
          <a:prstGeom prst="rect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de-AT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6520" y="1280160"/>
            <a:ext cx="365760" cy="36576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446520" y="17373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Terminplanung</a:t>
            </a:r>
            <a:endParaRPr lang="en-US" sz="1300" dirty="0"/>
          </a:p>
        </p:txBody>
      </p:sp>
      <p:sp>
        <p:nvSpPr>
          <p:cNvPr id="17" name="Text 12"/>
          <p:cNvSpPr/>
          <p:nvPr/>
        </p:nvSpPr>
        <p:spPr>
          <a:xfrm>
            <a:off x="6446520" y="20574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Koordination, Erinnerungen, Bestätigungen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640080" y="2926080"/>
            <a:ext cx="2514600" cy="15544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/>
          </a:p>
        </p:txBody>
      </p:sp>
      <p:sp>
        <p:nvSpPr>
          <p:cNvPr id="19" name="Shape 14"/>
          <p:cNvSpPr/>
          <p:nvPr/>
        </p:nvSpPr>
        <p:spPr>
          <a:xfrm>
            <a:off x="640080" y="2926080"/>
            <a:ext cx="54864" cy="1554480"/>
          </a:xfrm>
          <a:prstGeom prst="rect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de-AT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8680" y="3108960"/>
            <a:ext cx="365760" cy="36576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868680" y="35661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Recherche &amp; Analyse</a:t>
            </a:r>
            <a:endParaRPr lang="en-US" sz="1300" dirty="0"/>
          </a:p>
        </p:txBody>
      </p:sp>
      <p:sp>
        <p:nvSpPr>
          <p:cNvPr id="22" name="Text 16"/>
          <p:cNvSpPr/>
          <p:nvPr/>
        </p:nvSpPr>
        <p:spPr>
          <a:xfrm>
            <a:off x="868680" y="38862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Marktpreise, Lieferanten, Wettbewerber</a:t>
            </a:r>
            <a:endParaRPr lang="en-US" sz="1100" dirty="0"/>
          </a:p>
        </p:txBody>
      </p:sp>
      <p:sp>
        <p:nvSpPr>
          <p:cNvPr id="23" name="Shape 17"/>
          <p:cNvSpPr/>
          <p:nvPr/>
        </p:nvSpPr>
        <p:spPr>
          <a:xfrm>
            <a:off x="3429000" y="2926080"/>
            <a:ext cx="2514600" cy="15544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/>
          </a:p>
        </p:txBody>
      </p:sp>
      <p:sp>
        <p:nvSpPr>
          <p:cNvPr id="24" name="Shape 18"/>
          <p:cNvSpPr/>
          <p:nvPr/>
        </p:nvSpPr>
        <p:spPr>
          <a:xfrm>
            <a:off x="3429000" y="2926080"/>
            <a:ext cx="54864" cy="1554480"/>
          </a:xfrm>
          <a:prstGeom prst="rect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de-AT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57600" y="3108960"/>
            <a:ext cx="365760" cy="365760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3657600" y="35661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Daten &amp; Buchhaltung</a:t>
            </a:r>
            <a:endParaRPr lang="en-US" sz="1300" dirty="0"/>
          </a:p>
        </p:txBody>
      </p:sp>
      <p:sp>
        <p:nvSpPr>
          <p:cNvPr id="27" name="Text 20"/>
          <p:cNvSpPr/>
          <p:nvPr/>
        </p:nvSpPr>
        <p:spPr>
          <a:xfrm>
            <a:off x="3657600" y="38862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Belege erfassen, zuordnen, exportieren</a:t>
            </a:r>
            <a:endParaRPr lang="en-US" sz="1100" dirty="0"/>
          </a:p>
        </p:txBody>
      </p:sp>
      <p:sp>
        <p:nvSpPr>
          <p:cNvPr id="28" name="Shape 21"/>
          <p:cNvSpPr/>
          <p:nvPr/>
        </p:nvSpPr>
        <p:spPr>
          <a:xfrm>
            <a:off x="6217920" y="2926080"/>
            <a:ext cx="2514600" cy="155448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/>
          </a:p>
        </p:txBody>
      </p:sp>
      <p:sp>
        <p:nvSpPr>
          <p:cNvPr id="29" name="Shape 22"/>
          <p:cNvSpPr/>
          <p:nvPr/>
        </p:nvSpPr>
        <p:spPr>
          <a:xfrm>
            <a:off x="6217920" y="2926080"/>
            <a:ext cx="54864" cy="1554480"/>
          </a:xfrm>
          <a:prstGeom prst="rect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de-AT"/>
          </a:p>
        </p:txBody>
      </p:sp>
      <p:pic>
        <p:nvPicPr>
          <p:cNvPr id="3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46520" y="3108960"/>
            <a:ext cx="365760" cy="365760"/>
          </a:xfrm>
          <a:prstGeom prst="rect">
            <a:avLst/>
          </a:prstGeom>
        </p:spPr>
      </p:pic>
      <p:sp>
        <p:nvSpPr>
          <p:cNvPr id="31" name="Text 23"/>
          <p:cNvSpPr/>
          <p:nvPr/>
        </p:nvSpPr>
        <p:spPr>
          <a:xfrm>
            <a:off x="6446520" y="356616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Kundenservice</a:t>
            </a:r>
            <a:endParaRPr lang="en-US" sz="1300" dirty="0"/>
          </a:p>
        </p:txBody>
      </p:sp>
      <p:sp>
        <p:nvSpPr>
          <p:cNvPr id="32" name="Text 24"/>
          <p:cNvSpPr/>
          <p:nvPr/>
        </p:nvSpPr>
        <p:spPr>
          <a:xfrm>
            <a:off x="6446520" y="3886200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24/7 Anfragen beantworten, FAQ, Support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Beispiel: Der E-Mail-Agent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188720"/>
            <a:ext cx="3840480" cy="3474720"/>
          </a:xfrm>
          <a:prstGeom prst="rect">
            <a:avLst/>
          </a:prstGeom>
          <a:solidFill>
            <a:srgbClr val="E0F2FE"/>
          </a:solidFill>
          <a:ln/>
        </p:spPr>
        <p:txBody>
          <a:bodyPr/>
          <a:lstStyle/>
          <a:p>
            <a:endParaRPr lang="de-AT"/>
          </a:p>
        </p:txBody>
      </p:sp>
      <p:sp>
        <p:nvSpPr>
          <p:cNvPr id="4" name="Text 2"/>
          <p:cNvSpPr/>
          <p:nvPr/>
        </p:nvSpPr>
        <p:spPr>
          <a:xfrm>
            <a:off x="822960" y="132588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284C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Was er macht: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822960" y="1783080"/>
            <a:ext cx="3474720" cy="2560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Liest jede eingehende E-Mail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Erkennt: Anfrage, Beschwerde, Bestellung?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Antwortet automatisch oder leitet weiter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Erstellt Aufgaben im System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Fasst nach bei offenen Anfragen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754880" y="1188720"/>
            <a:ext cx="3749040" cy="3474720"/>
          </a:xfrm>
          <a:prstGeom prst="rect">
            <a:avLst/>
          </a:prstGeom>
          <a:solidFill>
            <a:srgbClr val="FEF3C7"/>
          </a:solidFill>
          <a:ln/>
        </p:spPr>
        <p:txBody>
          <a:bodyPr/>
          <a:lstStyle/>
          <a:p>
            <a:endParaRPr lang="de-AT"/>
          </a:p>
        </p:txBody>
      </p:sp>
      <p:sp>
        <p:nvSpPr>
          <p:cNvPr id="7" name="Text 5"/>
          <p:cNvSpPr/>
          <p:nvPr/>
        </p:nvSpPr>
        <p:spPr>
          <a:xfrm>
            <a:off x="4937760" y="1325880"/>
            <a:ext cx="3383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rgbClr val="F59E0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Was das spart: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937760" y="182880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59E0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2–3h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6309360" y="187452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 Tag weniger E-Mail-Arbeit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937760" y="260604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59E0B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90%</a:t>
            </a:r>
            <a:endParaRPr lang="en-US" sz="3200" dirty="0"/>
          </a:p>
        </p:txBody>
      </p:sp>
      <p:sp>
        <p:nvSpPr>
          <p:cNvPr id="11" name="Text 9"/>
          <p:cNvSpPr/>
          <p:nvPr/>
        </p:nvSpPr>
        <p:spPr>
          <a:xfrm>
            <a:off x="6309360" y="265176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schnellere Reaktionszeit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937760" y="338328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0B98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0 €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6309360" y="3429000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vergessene Anfragen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Beispiel: Der Angebots-Agent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914400" y="1920240"/>
            <a:ext cx="7315200" cy="0"/>
          </a:xfrm>
          <a:prstGeom prst="line">
            <a:avLst/>
          </a:prstGeom>
          <a:noFill/>
          <a:ln w="38100">
            <a:solidFill>
              <a:srgbClr val="0EA5E9"/>
            </a:solidFill>
            <a:prstDash val="solid"/>
          </a:ln>
        </p:spPr>
        <p:txBody>
          <a:bodyPr/>
          <a:lstStyle/>
          <a:p>
            <a:endParaRPr lang="de-AT"/>
          </a:p>
        </p:txBody>
      </p:sp>
      <p:sp>
        <p:nvSpPr>
          <p:cNvPr id="4" name="Shape 2"/>
          <p:cNvSpPr/>
          <p:nvPr/>
        </p:nvSpPr>
        <p:spPr>
          <a:xfrm>
            <a:off x="777240" y="1691640"/>
            <a:ext cx="457200" cy="457200"/>
          </a:xfrm>
          <a:prstGeom prst="ellipse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de-AT"/>
          </a:p>
        </p:txBody>
      </p:sp>
      <p:sp>
        <p:nvSpPr>
          <p:cNvPr id="5" name="Text 3"/>
          <p:cNvSpPr/>
          <p:nvPr/>
        </p:nvSpPr>
        <p:spPr>
          <a:xfrm>
            <a:off x="77724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365760" y="228600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Anfrage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eingeht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365760" y="11887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EA5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 Min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2606040" y="1691640"/>
            <a:ext cx="457200" cy="457200"/>
          </a:xfrm>
          <a:prstGeom prst="ellipse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de-AT"/>
          </a:p>
        </p:txBody>
      </p:sp>
      <p:sp>
        <p:nvSpPr>
          <p:cNvPr id="9" name="Text 7"/>
          <p:cNvSpPr/>
          <p:nvPr/>
        </p:nvSpPr>
        <p:spPr>
          <a:xfrm>
            <a:off x="260604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2194560" y="228600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Daten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extrahiert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2194560" y="11887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EA5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Min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4434840" y="1691640"/>
            <a:ext cx="457200" cy="457200"/>
          </a:xfrm>
          <a:prstGeom prst="ellipse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de-AT"/>
          </a:p>
        </p:txBody>
      </p:sp>
      <p:sp>
        <p:nvSpPr>
          <p:cNvPr id="13" name="Text 11"/>
          <p:cNvSpPr/>
          <p:nvPr/>
        </p:nvSpPr>
        <p:spPr>
          <a:xfrm>
            <a:off x="443484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4023360" y="228600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Kalkulation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erstellt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023360" y="11887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EA5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Min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263640" y="1691640"/>
            <a:ext cx="457200" cy="457200"/>
          </a:xfrm>
          <a:prstGeom prst="ellipse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de-AT"/>
          </a:p>
        </p:txBody>
      </p:sp>
      <p:sp>
        <p:nvSpPr>
          <p:cNvPr id="17" name="Text 15"/>
          <p:cNvSpPr/>
          <p:nvPr/>
        </p:nvSpPr>
        <p:spPr>
          <a:xfrm>
            <a:off x="626364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5852160" y="228600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Angebot als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PDF generiert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852160" y="11887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EA5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Min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8092440" y="1691640"/>
            <a:ext cx="457200" cy="457200"/>
          </a:xfrm>
          <a:prstGeom prst="ellipse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de-AT"/>
          </a:p>
        </p:txBody>
      </p:sp>
      <p:sp>
        <p:nvSpPr>
          <p:cNvPr id="21" name="Text 19"/>
          <p:cNvSpPr/>
          <p:nvPr/>
        </p:nvSpPr>
        <p:spPr>
          <a:xfrm>
            <a:off x="8092440" y="169164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680960" y="228600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Kunden</a:t>
            </a:r>
            <a:endParaRPr lang="en-US" sz="1100" dirty="0"/>
          </a:p>
          <a:p>
            <a:pPr marL="0" indent="0" algn="ctr">
              <a:buNone/>
            </a:pPr>
            <a:r>
              <a:rPr lang="en-US" sz="11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gesendet</a:t>
            </a:r>
            <a:endParaRPr lang="en-US" sz="1100" dirty="0"/>
          </a:p>
        </p:txBody>
      </p:sp>
      <p:sp>
        <p:nvSpPr>
          <p:cNvPr id="23" name="Text 21"/>
          <p:cNvSpPr/>
          <p:nvPr/>
        </p:nvSpPr>
        <p:spPr>
          <a:xfrm>
            <a:off x="7680960" y="1188720"/>
            <a:ext cx="1371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0EA5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640080" y="3200400"/>
            <a:ext cx="3840480" cy="1463040"/>
          </a:xfrm>
          <a:prstGeom prst="rect">
            <a:avLst/>
          </a:prstGeom>
          <a:solidFill>
            <a:srgbClr val="F1F5F9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/>
          </a:p>
        </p:txBody>
      </p:sp>
      <p:sp>
        <p:nvSpPr>
          <p:cNvPr id="25" name="Text 23"/>
          <p:cNvSpPr/>
          <p:nvPr/>
        </p:nvSpPr>
        <p:spPr>
          <a:xfrm>
            <a:off x="822960" y="32918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EF444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Manuell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822960" y="3611880"/>
            <a:ext cx="3474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30–60 Minuten pro Angebot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Fehleranfällig bei Kalkulation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 wartet oft tagelang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4754880" y="3200400"/>
            <a:ext cx="3749040" cy="1463040"/>
          </a:xfrm>
          <a:prstGeom prst="rect">
            <a:avLst/>
          </a:prstGeom>
          <a:solidFill>
            <a:srgbClr val="D1FAE5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/>
          </a:p>
        </p:txBody>
      </p:sp>
      <p:sp>
        <p:nvSpPr>
          <p:cNvPr id="28" name="Text 26"/>
          <p:cNvSpPr/>
          <p:nvPr/>
        </p:nvSpPr>
        <p:spPr>
          <a:xfrm>
            <a:off x="4937760" y="3291840"/>
            <a:ext cx="33832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0B98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Mit KI-Agent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937760" y="3611880"/>
            <a:ext cx="338328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Minuten – vollautomatisch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Konsistente, geprüfte Kalkulation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 erhält Angebot sofort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1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743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Weitere Use Cases für Ihren Betrieb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640080" y="1051560"/>
            <a:ext cx="7863840" cy="6858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/>
          </a:p>
        </p:txBody>
      </p:sp>
      <p:sp>
        <p:nvSpPr>
          <p:cNvPr id="4" name="Shape 2"/>
          <p:cNvSpPr/>
          <p:nvPr/>
        </p:nvSpPr>
        <p:spPr>
          <a:xfrm>
            <a:off x="640080" y="1051560"/>
            <a:ext cx="54864" cy="685800"/>
          </a:xfrm>
          <a:prstGeom prst="rect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de-AT"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188720"/>
            <a:ext cx="365760" cy="3657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508760" y="11430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Buchhaltungs-Assistent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1508760" y="1435608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Belege scannen, kategorisieren, an den Steuerberater übergeben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640080" y="1874520"/>
            <a:ext cx="7863840" cy="6858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/>
          </a:p>
        </p:txBody>
      </p:sp>
      <p:sp>
        <p:nvSpPr>
          <p:cNvPr id="9" name="Shape 6"/>
          <p:cNvSpPr/>
          <p:nvPr/>
        </p:nvSpPr>
        <p:spPr>
          <a:xfrm>
            <a:off x="640080" y="1874520"/>
            <a:ext cx="54864" cy="685800"/>
          </a:xfrm>
          <a:prstGeom prst="rect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de-AT"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011680"/>
            <a:ext cx="365760" cy="3657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508760" y="196596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Social-Media-Agent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1508760" y="2258568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Posts erstellen, planen und auf Kommentare reagieren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640080" y="2697480"/>
            <a:ext cx="7863840" cy="6858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/>
          </a:p>
        </p:txBody>
      </p:sp>
      <p:sp>
        <p:nvSpPr>
          <p:cNvPr id="14" name="Shape 10"/>
          <p:cNvSpPr/>
          <p:nvPr/>
        </p:nvSpPr>
        <p:spPr>
          <a:xfrm>
            <a:off x="640080" y="2697480"/>
            <a:ext cx="54864" cy="685800"/>
          </a:xfrm>
          <a:prstGeom prst="rect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de-AT"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2834640"/>
            <a:ext cx="365760" cy="365760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508760" y="278892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Bewerbungs-Agent</a:t>
            </a:r>
            <a:endParaRPr lang="en-US" sz="1400" dirty="0"/>
          </a:p>
        </p:txBody>
      </p:sp>
      <p:sp>
        <p:nvSpPr>
          <p:cNvPr id="17" name="Text 12"/>
          <p:cNvSpPr/>
          <p:nvPr/>
        </p:nvSpPr>
        <p:spPr>
          <a:xfrm>
            <a:off x="1508760" y="3081528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Bewerbungen sichten, Erstgespräche führen, Termine koordinieren</a:t>
            </a:r>
            <a:endParaRPr lang="en-US" sz="1200" dirty="0"/>
          </a:p>
        </p:txBody>
      </p:sp>
      <p:sp>
        <p:nvSpPr>
          <p:cNvPr id="18" name="Shape 13"/>
          <p:cNvSpPr/>
          <p:nvPr/>
        </p:nvSpPr>
        <p:spPr>
          <a:xfrm>
            <a:off x="640080" y="3520440"/>
            <a:ext cx="7863840" cy="685800"/>
          </a:xfrm>
          <a:prstGeom prst="rect">
            <a:avLst/>
          </a:prstGeom>
          <a:solidFill>
            <a:srgbClr val="FFFFFF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/>
          </a:p>
        </p:txBody>
      </p:sp>
      <p:sp>
        <p:nvSpPr>
          <p:cNvPr id="19" name="Shape 14"/>
          <p:cNvSpPr/>
          <p:nvPr/>
        </p:nvSpPr>
        <p:spPr>
          <a:xfrm>
            <a:off x="640080" y="3520440"/>
            <a:ext cx="54864" cy="685800"/>
          </a:xfrm>
          <a:prstGeom prst="rect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de-AT"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3657600"/>
            <a:ext cx="365760" cy="365760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508760" y="3611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Bestell-Agent</a:t>
            </a:r>
            <a:endParaRPr lang="en-US" sz="1400" dirty="0"/>
          </a:p>
        </p:txBody>
      </p:sp>
      <p:sp>
        <p:nvSpPr>
          <p:cNvPr id="22" name="Text 16"/>
          <p:cNvSpPr/>
          <p:nvPr/>
        </p:nvSpPr>
        <p:spPr>
          <a:xfrm>
            <a:off x="1508760" y="3904488"/>
            <a:ext cx="6766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Lagerbestände prüfen, automatisch nachbestellen, Lieferanten vergleichen</a:t>
            </a:r>
            <a:endParaRPr lang="en-US" sz="1200" dirty="0"/>
          </a:p>
        </p:txBody>
      </p:sp>
      <p:sp>
        <p:nvSpPr>
          <p:cNvPr id="23" name="Shape 17"/>
          <p:cNvSpPr/>
          <p:nvPr/>
        </p:nvSpPr>
        <p:spPr>
          <a:xfrm>
            <a:off x="640080" y="4206240"/>
            <a:ext cx="7863840" cy="640080"/>
          </a:xfrm>
          <a:prstGeom prst="rect">
            <a:avLst/>
          </a:prstGeom>
          <a:solidFill>
            <a:srgbClr val="E0F2FE"/>
          </a:solidFill>
          <a:ln/>
        </p:spPr>
        <p:txBody>
          <a:bodyPr/>
          <a:lstStyle/>
          <a:p>
            <a:endParaRPr lang="de-AT"/>
          </a:p>
        </p:txBody>
      </p:sp>
      <p:pic>
        <p:nvPicPr>
          <p:cNvPr id="24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" y="4315968"/>
            <a:ext cx="365760" cy="365760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1463040" y="425196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28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Praxisbeispiel: BauKIT – KI-gestützte Baukostenkalkulation für die österreichische Baubranche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Kosten vs. Ersparnis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188720"/>
            <a:ext cx="7863840" cy="457200"/>
          </a:xfrm>
          <a:prstGeom prst="rect">
            <a:avLst/>
          </a:prstGeom>
          <a:solidFill>
            <a:srgbClr val="0F172A"/>
          </a:solidFill>
          <a:ln/>
        </p:spPr>
        <p:txBody>
          <a:bodyPr/>
          <a:lstStyle/>
          <a:p>
            <a:endParaRPr lang="de-AT"/>
          </a:p>
        </p:txBody>
      </p:sp>
      <p:sp>
        <p:nvSpPr>
          <p:cNvPr id="4" name="Text 2"/>
          <p:cNvSpPr/>
          <p:nvPr/>
        </p:nvSpPr>
        <p:spPr>
          <a:xfrm>
            <a:off x="822960" y="118872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Position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114800" y="11887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Teilzeit-Kraft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6400800" y="11887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EA5E9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KI-Agent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40080" y="1645920"/>
            <a:ext cx="7863840" cy="502920"/>
          </a:xfrm>
          <a:prstGeom prst="rect">
            <a:avLst/>
          </a:prstGeom>
          <a:solidFill>
            <a:srgbClr val="F1F5F9"/>
          </a:solidFill>
          <a:ln/>
        </p:spPr>
        <p:txBody>
          <a:bodyPr/>
          <a:lstStyle/>
          <a:p>
            <a:endParaRPr lang="de-AT"/>
          </a:p>
        </p:txBody>
      </p:sp>
      <p:sp>
        <p:nvSpPr>
          <p:cNvPr id="8" name="Text 6"/>
          <p:cNvSpPr/>
          <p:nvPr/>
        </p:nvSpPr>
        <p:spPr>
          <a:xfrm>
            <a:off x="822960" y="164592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Monatliche Kosten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114800" y="164592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€ 1.500–2.500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400800" y="164592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€ 50–300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148840"/>
            <a:ext cx="7863840" cy="5029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de-AT"/>
          </a:p>
        </p:txBody>
      </p:sp>
      <p:sp>
        <p:nvSpPr>
          <p:cNvPr id="12" name="Text 10"/>
          <p:cNvSpPr/>
          <p:nvPr/>
        </p:nvSpPr>
        <p:spPr>
          <a:xfrm>
            <a:off x="822960" y="21488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Verfügbarkeit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4114800" y="214884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8h / Tag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400800" y="214884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24/7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2651760"/>
            <a:ext cx="7863840" cy="502920"/>
          </a:xfrm>
          <a:prstGeom prst="rect">
            <a:avLst/>
          </a:prstGeom>
          <a:solidFill>
            <a:srgbClr val="F1F5F9"/>
          </a:solidFill>
          <a:ln/>
        </p:spPr>
        <p:txBody>
          <a:bodyPr/>
          <a:lstStyle/>
          <a:p>
            <a:endParaRPr lang="de-AT"/>
          </a:p>
        </p:txBody>
      </p:sp>
      <p:sp>
        <p:nvSpPr>
          <p:cNvPr id="16" name="Text 14"/>
          <p:cNvSpPr/>
          <p:nvPr/>
        </p:nvSpPr>
        <p:spPr>
          <a:xfrm>
            <a:off x="822960" y="265176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Skalierung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114800" y="265176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Neue Kraft einstellen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400800" y="265176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Sofort skalierbar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3154680"/>
            <a:ext cx="7863840" cy="5029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de-AT"/>
          </a:p>
        </p:txBody>
      </p:sp>
      <p:sp>
        <p:nvSpPr>
          <p:cNvPr id="20" name="Text 18"/>
          <p:cNvSpPr/>
          <p:nvPr/>
        </p:nvSpPr>
        <p:spPr>
          <a:xfrm>
            <a:off x="822960" y="315468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Einarbeitungszeit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4114800" y="315468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2–4 Wochen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6400800" y="315468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Stunden / Tage</a:t>
            </a:r>
            <a:endParaRPr lang="en-US" sz="1200" dirty="0"/>
          </a:p>
        </p:txBody>
      </p:sp>
      <p:sp>
        <p:nvSpPr>
          <p:cNvPr id="23" name="Shape 21"/>
          <p:cNvSpPr/>
          <p:nvPr/>
        </p:nvSpPr>
        <p:spPr>
          <a:xfrm>
            <a:off x="640080" y="3657600"/>
            <a:ext cx="7863840" cy="502920"/>
          </a:xfrm>
          <a:prstGeom prst="rect">
            <a:avLst/>
          </a:prstGeom>
          <a:solidFill>
            <a:srgbClr val="F1F5F9"/>
          </a:solidFill>
          <a:ln/>
        </p:spPr>
        <p:txBody>
          <a:bodyPr/>
          <a:lstStyle/>
          <a:p>
            <a:endParaRPr lang="de-AT"/>
          </a:p>
        </p:txBody>
      </p:sp>
      <p:sp>
        <p:nvSpPr>
          <p:cNvPr id="24" name="Text 22"/>
          <p:cNvSpPr/>
          <p:nvPr/>
        </p:nvSpPr>
        <p:spPr>
          <a:xfrm>
            <a:off x="822960" y="365760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Fehlerquote bei Routine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4114800" y="365760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Menschlich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6400800" y="365760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Nahezu Null</a:t>
            </a:r>
            <a:endParaRPr lang="en-US" sz="1200" dirty="0"/>
          </a:p>
        </p:txBody>
      </p:sp>
      <p:sp>
        <p:nvSpPr>
          <p:cNvPr id="27" name="Shape 25"/>
          <p:cNvSpPr/>
          <p:nvPr/>
        </p:nvSpPr>
        <p:spPr>
          <a:xfrm>
            <a:off x="640080" y="4251960"/>
            <a:ext cx="7863840" cy="640080"/>
          </a:xfrm>
          <a:prstGeom prst="rect">
            <a:avLst/>
          </a:prstGeom>
          <a:solidFill>
            <a:srgbClr val="D1FAE5"/>
          </a:solidFill>
          <a:ln/>
        </p:spPr>
        <p:txBody>
          <a:bodyPr/>
          <a:lstStyle/>
          <a:p>
            <a:endParaRPr lang="de-AT"/>
          </a:p>
        </p:txBody>
      </p:sp>
      <p:pic>
        <p:nvPicPr>
          <p:cNvPr id="2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4370832"/>
            <a:ext cx="365760" cy="365760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1463040" y="4297680"/>
            <a:ext cx="6858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0F172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 KI-Agent kann die Arbeit von 1–2 Teilzeitkräften übernehmen – bei einem Bruchteil der Kosten.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Worauf Sie achten sollten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188720"/>
            <a:ext cx="3886200" cy="1554480"/>
          </a:xfrm>
          <a:prstGeom prst="rect">
            <a:avLst/>
          </a:prstGeom>
          <a:solidFill>
            <a:srgbClr val="F1F5F9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8680" y="1417320"/>
            <a:ext cx="411480" cy="41148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1463040" y="141732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Datenschutz (DSGVO)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868680" y="192024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Kundendaten nur mit DSGVO-konformen Anbietern verarbeiten. Hosting in der EU bevorzugen.</a:t>
            </a:r>
            <a:endParaRPr lang="en-US" sz="1200" dirty="0"/>
          </a:p>
        </p:txBody>
      </p:sp>
      <p:sp>
        <p:nvSpPr>
          <p:cNvPr id="7" name="Shape 4"/>
          <p:cNvSpPr/>
          <p:nvPr/>
        </p:nvSpPr>
        <p:spPr>
          <a:xfrm>
            <a:off x="4800600" y="1188720"/>
            <a:ext cx="3886200" cy="1554480"/>
          </a:xfrm>
          <a:prstGeom prst="rect">
            <a:avLst/>
          </a:prstGeom>
          <a:solidFill>
            <a:srgbClr val="F1F5F9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1417320"/>
            <a:ext cx="411480" cy="41148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5623560" y="141732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Qualitätskontrolle</a:t>
            </a:r>
            <a:endParaRPr lang="en-US" sz="1500" dirty="0"/>
          </a:p>
        </p:txBody>
      </p:sp>
      <p:sp>
        <p:nvSpPr>
          <p:cNvPr id="10" name="Text 6"/>
          <p:cNvSpPr/>
          <p:nvPr/>
        </p:nvSpPr>
        <p:spPr>
          <a:xfrm>
            <a:off x="5029200" y="192024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KI-Agenten brauchen anfangs Aufsicht. Ergebnisse regelmäßig prüfen und Feedback geben.</a:t>
            </a:r>
            <a:endParaRPr lang="en-US" sz="1200" dirty="0"/>
          </a:p>
        </p:txBody>
      </p:sp>
      <p:sp>
        <p:nvSpPr>
          <p:cNvPr id="11" name="Shape 7"/>
          <p:cNvSpPr/>
          <p:nvPr/>
        </p:nvSpPr>
        <p:spPr>
          <a:xfrm>
            <a:off x="640080" y="3017520"/>
            <a:ext cx="3886200" cy="1554480"/>
          </a:xfrm>
          <a:prstGeom prst="rect">
            <a:avLst/>
          </a:prstGeom>
          <a:solidFill>
            <a:srgbClr val="F1F5F9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8680" y="3246120"/>
            <a:ext cx="411480" cy="41148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1463040" y="324612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Klein anfangen</a:t>
            </a:r>
            <a:endParaRPr lang="en-US" sz="1500" dirty="0"/>
          </a:p>
        </p:txBody>
      </p:sp>
      <p:sp>
        <p:nvSpPr>
          <p:cNvPr id="14" name="Text 9"/>
          <p:cNvSpPr/>
          <p:nvPr/>
        </p:nvSpPr>
        <p:spPr>
          <a:xfrm>
            <a:off x="868680" y="374904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Starten Sie mit EINEM Prozess. Nicht alles auf einmal automatisieren.</a:t>
            </a:r>
            <a:endParaRPr lang="en-US" sz="1200" dirty="0"/>
          </a:p>
        </p:txBody>
      </p:sp>
      <p:sp>
        <p:nvSpPr>
          <p:cNvPr id="15" name="Shape 10"/>
          <p:cNvSpPr/>
          <p:nvPr/>
        </p:nvSpPr>
        <p:spPr>
          <a:xfrm>
            <a:off x="4800600" y="3017520"/>
            <a:ext cx="3886200" cy="1554480"/>
          </a:xfrm>
          <a:prstGeom prst="rect">
            <a:avLst/>
          </a:prstGeom>
          <a:solidFill>
            <a:srgbClr val="F1F5F9"/>
          </a:solidFill>
          <a:ln/>
          <a:effectLst>
            <a:outerShdw blurRad="101600" dist="38100" dir="8100000" algn="bl" rotWithShape="0">
              <a:srgbClr val="000000">
                <a:alpha val="12000"/>
              </a:srgbClr>
            </a:outerShdw>
          </a:effectLst>
        </p:spPr>
        <p:txBody>
          <a:bodyPr/>
          <a:lstStyle/>
          <a:p>
            <a:endParaRPr lang="de-AT"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9200" y="3246120"/>
            <a:ext cx="411480" cy="411480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5623560" y="3246120"/>
            <a:ext cx="28346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Mitarbeiter mitnehmen</a:t>
            </a:r>
            <a:endParaRPr lang="en-US" sz="1500" dirty="0"/>
          </a:p>
        </p:txBody>
      </p:sp>
      <p:sp>
        <p:nvSpPr>
          <p:cNvPr id="18" name="Text 12"/>
          <p:cNvSpPr/>
          <p:nvPr/>
        </p:nvSpPr>
        <p:spPr>
          <a:xfrm>
            <a:off x="5029200" y="3749040"/>
            <a:ext cx="3474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 ersetzt keine Menschen – sie entlastet. Kommunizieren Sie das klar im Team.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1F5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6576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 starten Sie morgen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40080" y="1143000"/>
            <a:ext cx="502920" cy="502920"/>
          </a:xfrm>
          <a:prstGeom prst="ellipse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de-AT"/>
          </a:p>
        </p:txBody>
      </p:sp>
      <p:sp>
        <p:nvSpPr>
          <p:cNvPr id="4" name="Text 2"/>
          <p:cNvSpPr/>
          <p:nvPr/>
        </p:nvSpPr>
        <p:spPr>
          <a:xfrm>
            <a:off x="640080" y="114300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371600" y="109728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Einen Prozess identifizieren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371600" y="143560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Welche Aufgabe kostet Sie am meisten Zeit und ist wiederkehrend?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640080" y="1892808"/>
            <a:ext cx="502920" cy="502920"/>
          </a:xfrm>
          <a:prstGeom prst="ellipse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de-AT"/>
          </a:p>
        </p:txBody>
      </p:sp>
      <p:sp>
        <p:nvSpPr>
          <p:cNvPr id="8" name="Text 6"/>
          <p:cNvSpPr/>
          <p:nvPr/>
        </p:nvSpPr>
        <p:spPr>
          <a:xfrm>
            <a:off x="640080" y="189280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1371600" y="1847088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Tools ausprobieren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1371600" y="2185416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ChatGPT, Claude, Make.com, Zapier – viele haben kostenlose Einstiegspläne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40080" y="2642616"/>
            <a:ext cx="502920" cy="502920"/>
          </a:xfrm>
          <a:prstGeom prst="ellipse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de-AT"/>
          </a:p>
        </p:txBody>
      </p:sp>
      <p:sp>
        <p:nvSpPr>
          <p:cNvPr id="12" name="Text 10"/>
          <p:cNvSpPr/>
          <p:nvPr/>
        </p:nvSpPr>
        <p:spPr>
          <a:xfrm>
            <a:off x="640080" y="264261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1371600" y="2596896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Prototyp bauen (lassen)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371600" y="2935224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Einen einfachen Agenten für diesen einen Prozess aufsetzen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3392424"/>
            <a:ext cx="502920" cy="502920"/>
          </a:xfrm>
          <a:prstGeom prst="ellipse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de-AT"/>
          </a:p>
        </p:txBody>
      </p:sp>
      <p:sp>
        <p:nvSpPr>
          <p:cNvPr id="16" name="Text 14"/>
          <p:cNvSpPr/>
          <p:nvPr/>
        </p:nvSpPr>
        <p:spPr>
          <a:xfrm>
            <a:off x="640080" y="33924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371600" y="3346704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Testen &amp; Optimieren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1371600" y="3685032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Wochen parallel laufen lassen, Ergebnisse vergleichen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640080" y="4142232"/>
            <a:ext cx="502920" cy="502920"/>
          </a:xfrm>
          <a:prstGeom prst="ellipse">
            <a:avLst/>
          </a:prstGeom>
          <a:solidFill>
            <a:srgbClr val="0EA5E9"/>
          </a:solidFill>
          <a:ln/>
        </p:spPr>
        <p:txBody>
          <a:bodyPr/>
          <a:lstStyle/>
          <a:p>
            <a:endParaRPr lang="de-AT"/>
          </a:p>
        </p:txBody>
      </p:sp>
      <p:sp>
        <p:nvSpPr>
          <p:cNvPr id="20" name="Text 18"/>
          <p:cNvSpPr/>
          <p:nvPr/>
        </p:nvSpPr>
        <p:spPr>
          <a:xfrm>
            <a:off x="640080" y="4142232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5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1371600" y="4096512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F172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Ausrollen &amp; Erweitern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371600" y="443484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4755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Funktioniert es? → Nächsten Prozess automatisieren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4389120"/>
            <a:ext cx="9144000" cy="754380"/>
          </a:xfrm>
          <a:prstGeom prst="rect">
            <a:avLst/>
          </a:prstGeom>
          <a:solidFill>
            <a:srgbClr val="0EA5E9">
              <a:alpha val="15000"/>
            </a:srgbClr>
          </a:solidFill>
          <a:ln/>
        </p:spPr>
        <p:txBody>
          <a:bodyPr/>
          <a:lstStyle/>
          <a:p>
            <a:endParaRPr lang="de-AT"/>
          </a:p>
        </p:txBody>
      </p:sp>
      <p:sp>
        <p:nvSpPr>
          <p:cNvPr id="3" name="Shape 1"/>
          <p:cNvSpPr/>
          <p:nvPr/>
        </p:nvSpPr>
        <p:spPr>
          <a:xfrm>
            <a:off x="3794760" y="640080"/>
            <a:ext cx="1463040" cy="1463040"/>
          </a:xfrm>
          <a:prstGeom prst="ellipse">
            <a:avLst/>
          </a:prstGeom>
          <a:solidFill>
            <a:srgbClr val="0EA5E9">
              <a:alpha val="30000"/>
            </a:srgbClr>
          </a:solidFill>
          <a:ln/>
        </p:spPr>
        <p:txBody>
          <a:bodyPr/>
          <a:lstStyle/>
          <a:p>
            <a:endParaRPr lang="de-AT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080" y="822960"/>
            <a:ext cx="914400" cy="91440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914400" y="1920240"/>
            <a:ext cx="7315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Die Zukunft gehört den Betrieben,</a:t>
            </a:r>
            <a:endParaRPr lang="en-US" sz="28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die KI als Mitarbeiter einsetzen.</a:t>
            </a:r>
            <a:endParaRPr lang="en-US" sz="2800" dirty="0"/>
          </a:p>
        </p:txBody>
      </p:sp>
      <p:sp>
        <p:nvSpPr>
          <p:cNvPr id="6" name="Text 3"/>
          <p:cNvSpPr/>
          <p:nvPr/>
        </p:nvSpPr>
        <p:spPr>
          <a:xfrm>
            <a:off x="914400" y="292608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dirty="0">
                <a:solidFill>
                  <a:srgbClr val="0EA5E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Nicht morgen. Heute.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914400" y="3657600"/>
            <a:ext cx="7315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Fragen? Lassen Sie uns reden.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31520" y="448056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WKO im Bezirk  |  April 2026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1315</Words>
  <Application>Microsoft Office PowerPoint</Application>
  <PresentationFormat>Bildschirmpräsentation (16:9)</PresentationFormat>
  <Paragraphs>197</Paragraphs>
  <Slides>13</Slides>
  <Notes>13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7" baseType="lpstr">
      <vt:lpstr>Arial</vt:lpstr>
      <vt:lpstr>Calibri</vt:lpstr>
      <vt:lpstr>Trebuchet MS</vt:lpstr>
      <vt:lpstr>Office Theme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Digitale KI-Mitarbeiter im Betrieb</dc:title>
  <dc:subject>PptxGenJS Presentation</dc:subject>
  <dc:creator>Atdhe</dc:creator>
  <cp:lastModifiedBy>Goetz Thomas | WKW</cp:lastModifiedBy>
  <cp:revision>2</cp:revision>
  <dcterms:created xsi:type="dcterms:W3CDTF">2026-04-09T06:00:24Z</dcterms:created>
  <dcterms:modified xsi:type="dcterms:W3CDTF">2026-04-09T13:27:34Z</dcterms:modified>
</cp:coreProperties>
</file>