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5"/>
  </p:notesMasterIdLst>
  <p:handoutMasterIdLst>
    <p:handoutMasterId r:id="rId16"/>
  </p:handoutMasterIdLst>
  <p:sldIdLst>
    <p:sldId id="348" r:id="rId2"/>
    <p:sldId id="343" r:id="rId3"/>
    <p:sldId id="257" r:id="rId4"/>
    <p:sldId id="305" r:id="rId5"/>
    <p:sldId id="291" r:id="rId6"/>
    <p:sldId id="318" r:id="rId7"/>
    <p:sldId id="263" r:id="rId8"/>
    <p:sldId id="345" r:id="rId9"/>
    <p:sldId id="286" r:id="rId10"/>
    <p:sldId id="372" r:id="rId11"/>
    <p:sldId id="416" r:id="rId12"/>
    <p:sldId id="328" r:id="rId13"/>
    <p:sldId id="418" r:id="rId14"/>
  </p:sldIdLst>
  <p:sldSz cx="9144000" cy="5143500" type="screen16x9"/>
  <p:notesSz cx="6805613" cy="9944100"/>
  <p:defaultTex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0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2214"/>
    <a:srgbClr val="CCCC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320" autoAdjust="0"/>
  </p:normalViewPr>
  <p:slideViewPr>
    <p:cSldViewPr showGuides="1">
      <p:cViewPr varScale="1">
        <p:scale>
          <a:sx n="126" d="100"/>
          <a:sy n="126" d="100"/>
        </p:scale>
        <p:origin x="1230" y="198"/>
      </p:cViewPr>
      <p:guideLst>
        <p:guide orient="horz" pos="1620"/>
        <p:guide pos="204"/>
      </p:guideLst>
    </p:cSldViewPr>
  </p:slideViewPr>
  <p:outlineViewPr>
    <p:cViewPr>
      <p:scale>
        <a:sx n="33" d="100"/>
        <a:sy n="33" d="100"/>
      </p:scale>
      <p:origin x="0" y="-9252"/>
    </p:cViewPr>
  </p:outlineViewPr>
  <p:notesTextViewPr>
    <p:cViewPr>
      <p:scale>
        <a:sx n="3" d="2"/>
        <a:sy n="3" d="2"/>
      </p:scale>
      <p:origin x="0" y="0"/>
    </p:cViewPr>
  </p:notesTextViewPr>
  <p:sorterViewPr>
    <p:cViewPr>
      <p:scale>
        <a:sx n="130" d="100"/>
        <a:sy n="130" d="100"/>
      </p:scale>
      <p:origin x="0" y="-2052"/>
    </p:cViewPr>
  </p:sorterViewPr>
  <p:notesViewPr>
    <p:cSldViewPr showGuides="1">
      <p:cViewPr varScale="1">
        <p:scale>
          <a:sx n="58" d="100"/>
          <a:sy n="58" d="100"/>
        </p:scale>
        <p:origin x="33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510E88-1E5F-4B29-B36D-B6CEF4F0EE49}"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de-DE"/>
        </a:p>
      </dgm:t>
    </dgm:pt>
    <dgm:pt modelId="{EDE1851F-B52F-4494-88AF-E179703092A8}">
      <dgm:prSet phldrT="[Text]"/>
      <dgm:spPr/>
      <dgm:t>
        <a:bodyPr/>
        <a:lstStyle/>
        <a:p>
          <a:r>
            <a:rPr lang="de-DE" dirty="0">
              <a:solidFill>
                <a:schemeClr val="tx1"/>
              </a:solidFill>
            </a:rPr>
            <a:t>Förderantrag</a:t>
          </a:r>
        </a:p>
      </dgm:t>
    </dgm:pt>
    <dgm:pt modelId="{6E13AA8F-0971-4BC9-A0F0-AAC439603E10}" type="parTrans" cxnId="{E82AD8F5-7E00-47DA-AF72-0F24E0675356}">
      <dgm:prSet/>
      <dgm:spPr/>
      <dgm:t>
        <a:bodyPr/>
        <a:lstStyle/>
        <a:p>
          <a:endParaRPr lang="de-DE"/>
        </a:p>
      </dgm:t>
    </dgm:pt>
    <dgm:pt modelId="{6D48CBE5-AEEB-42A5-A855-95835FC4AADB}" type="sibTrans" cxnId="{E82AD8F5-7E00-47DA-AF72-0F24E0675356}">
      <dgm:prSet/>
      <dgm:spPr/>
      <dgm:t>
        <a:bodyPr/>
        <a:lstStyle/>
        <a:p>
          <a:endParaRPr lang="de-DE"/>
        </a:p>
      </dgm:t>
    </dgm:pt>
    <dgm:pt modelId="{DFD0A27A-3152-4731-AB17-0B937DD59131}">
      <dgm:prSet phldrT="[Text]"/>
      <dgm:spPr/>
      <dgm:t>
        <a:bodyPr/>
        <a:lstStyle/>
        <a:p>
          <a:r>
            <a:rPr lang="de-DE" dirty="0">
              <a:solidFill>
                <a:schemeClr val="tx1"/>
              </a:solidFill>
            </a:rPr>
            <a:t>Beantragung der Förderaus-zahlung</a:t>
          </a:r>
        </a:p>
      </dgm:t>
    </dgm:pt>
    <dgm:pt modelId="{2A3D2F31-F14E-40A5-BC66-323C56936EE0}" type="parTrans" cxnId="{10A943E8-C2A7-4990-9549-434BB0DBAECC}">
      <dgm:prSet/>
      <dgm:spPr/>
      <dgm:t>
        <a:bodyPr/>
        <a:lstStyle/>
        <a:p>
          <a:endParaRPr lang="de-DE"/>
        </a:p>
      </dgm:t>
    </dgm:pt>
    <dgm:pt modelId="{99F91977-6D42-473B-9218-32CB1206FDFE}" type="sibTrans" cxnId="{10A943E8-C2A7-4990-9549-434BB0DBAECC}">
      <dgm:prSet/>
      <dgm:spPr/>
      <dgm:t>
        <a:bodyPr/>
        <a:lstStyle/>
        <a:p>
          <a:endParaRPr lang="de-DE"/>
        </a:p>
      </dgm:t>
    </dgm:pt>
    <dgm:pt modelId="{4A4834DE-85B0-4FC6-9A7F-B29B714D3D88}">
      <dgm:prSet phldrT="[Text]"/>
      <dgm:spPr/>
      <dgm:t>
        <a:bodyPr/>
        <a:lstStyle/>
        <a:p>
          <a:r>
            <a:rPr lang="de-DE" dirty="0">
              <a:solidFill>
                <a:schemeClr val="tx1"/>
              </a:solidFill>
            </a:rPr>
            <a:t>Förderzusage</a:t>
          </a:r>
        </a:p>
      </dgm:t>
    </dgm:pt>
    <dgm:pt modelId="{93FDBA03-E8B5-4392-8539-014B334E6CFF}" type="parTrans" cxnId="{7E32632F-AA05-4BDD-8D5F-66F0BF930740}">
      <dgm:prSet/>
      <dgm:spPr/>
      <dgm:t>
        <a:bodyPr/>
        <a:lstStyle/>
        <a:p>
          <a:endParaRPr lang="de-DE"/>
        </a:p>
      </dgm:t>
    </dgm:pt>
    <dgm:pt modelId="{7C247A42-06B3-4E42-88B3-E6432238B228}" type="sibTrans" cxnId="{7E32632F-AA05-4BDD-8D5F-66F0BF930740}">
      <dgm:prSet/>
      <dgm:spPr/>
      <dgm:t>
        <a:bodyPr/>
        <a:lstStyle/>
        <a:p>
          <a:endParaRPr lang="de-DE"/>
        </a:p>
      </dgm:t>
    </dgm:pt>
    <dgm:pt modelId="{BB3606AC-43FA-46AB-94C9-835ED7B04F28}">
      <dgm:prSet phldrT="[Text]"/>
      <dgm:spPr/>
      <dgm:t>
        <a:bodyPr/>
        <a:lstStyle/>
        <a:p>
          <a:r>
            <a:rPr lang="de-DE">
              <a:solidFill>
                <a:schemeClr val="tx1"/>
              </a:solidFill>
            </a:rPr>
            <a:t>Beratung</a:t>
          </a:r>
          <a:endParaRPr lang="de-DE" dirty="0">
            <a:solidFill>
              <a:schemeClr val="tx1"/>
            </a:solidFill>
          </a:endParaRPr>
        </a:p>
      </dgm:t>
    </dgm:pt>
    <dgm:pt modelId="{DBA3DC5E-3D88-40F0-AFDA-DEECCCCE8C60}" type="parTrans" cxnId="{8B15CC89-2030-4663-A725-C226DF08BBF4}">
      <dgm:prSet/>
      <dgm:spPr/>
      <dgm:t>
        <a:bodyPr/>
        <a:lstStyle/>
        <a:p>
          <a:endParaRPr lang="de-DE"/>
        </a:p>
      </dgm:t>
    </dgm:pt>
    <dgm:pt modelId="{D4F654A8-8878-48A5-B3A1-A778135F4AE1}" type="sibTrans" cxnId="{8B15CC89-2030-4663-A725-C226DF08BBF4}">
      <dgm:prSet/>
      <dgm:spPr/>
      <dgm:t>
        <a:bodyPr/>
        <a:lstStyle/>
        <a:p>
          <a:endParaRPr lang="de-DE"/>
        </a:p>
      </dgm:t>
    </dgm:pt>
    <dgm:pt modelId="{3892018F-5A33-4969-8B9A-CAB08CD2D2AE}" type="pres">
      <dgm:prSet presAssocID="{12510E88-1E5F-4B29-B36D-B6CEF4F0EE49}" presName="CompostProcess" presStyleCnt="0">
        <dgm:presLayoutVars>
          <dgm:dir/>
          <dgm:resizeHandles val="exact"/>
        </dgm:presLayoutVars>
      </dgm:prSet>
      <dgm:spPr/>
    </dgm:pt>
    <dgm:pt modelId="{B80AF206-3F4D-4329-A1F5-1D1ED383B333}" type="pres">
      <dgm:prSet presAssocID="{12510E88-1E5F-4B29-B36D-B6CEF4F0EE49}" presName="arrow" presStyleLbl="bgShp" presStyleIdx="0" presStyleCnt="1"/>
      <dgm:spPr/>
    </dgm:pt>
    <dgm:pt modelId="{470D0303-856C-4A03-9C6E-CB5194E526CE}" type="pres">
      <dgm:prSet presAssocID="{12510E88-1E5F-4B29-B36D-B6CEF4F0EE49}" presName="linearProcess" presStyleCnt="0"/>
      <dgm:spPr/>
    </dgm:pt>
    <dgm:pt modelId="{8D900734-C31B-4112-99BB-491CD4B8640A}" type="pres">
      <dgm:prSet presAssocID="{EDE1851F-B52F-4494-88AF-E179703092A8}" presName="textNode" presStyleLbl="node1" presStyleIdx="0" presStyleCnt="4">
        <dgm:presLayoutVars>
          <dgm:bulletEnabled val="1"/>
        </dgm:presLayoutVars>
      </dgm:prSet>
      <dgm:spPr/>
    </dgm:pt>
    <dgm:pt modelId="{5E09267A-C226-418A-9F58-0499C1441315}" type="pres">
      <dgm:prSet presAssocID="{6D48CBE5-AEEB-42A5-A855-95835FC4AADB}" presName="sibTrans" presStyleCnt="0"/>
      <dgm:spPr/>
    </dgm:pt>
    <dgm:pt modelId="{ACF0C1C1-D922-4CFB-B517-71035083F791}" type="pres">
      <dgm:prSet presAssocID="{4A4834DE-85B0-4FC6-9A7F-B29B714D3D88}" presName="textNode" presStyleLbl="node1" presStyleIdx="1" presStyleCnt="4">
        <dgm:presLayoutVars>
          <dgm:bulletEnabled val="1"/>
        </dgm:presLayoutVars>
      </dgm:prSet>
      <dgm:spPr/>
    </dgm:pt>
    <dgm:pt modelId="{00B194F8-31D6-4C66-BE23-D4CF394F3C6B}" type="pres">
      <dgm:prSet presAssocID="{7C247A42-06B3-4E42-88B3-E6432238B228}" presName="sibTrans" presStyleCnt="0"/>
      <dgm:spPr/>
    </dgm:pt>
    <dgm:pt modelId="{AD08B51F-1B28-4FF2-A0EB-5D0F482DF2A9}" type="pres">
      <dgm:prSet presAssocID="{BB3606AC-43FA-46AB-94C9-835ED7B04F28}" presName="textNode" presStyleLbl="node1" presStyleIdx="2" presStyleCnt="4">
        <dgm:presLayoutVars>
          <dgm:bulletEnabled val="1"/>
        </dgm:presLayoutVars>
      </dgm:prSet>
      <dgm:spPr/>
    </dgm:pt>
    <dgm:pt modelId="{0CD7D9C3-B0A1-4F8B-8933-13E35687ED15}" type="pres">
      <dgm:prSet presAssocID="{D4F654A8-8878-48A5-B3A1-A778135F4AE1}" presName="sibTrans" presStyleCnt="0"/>
      <dgm:spPr/>
    </dgm:pt>
    <dgm:pt modelId="{F2098020-340C-476B-B414-C05EACAF2F1F}" type="pres">
      <dgm:prSet presAssocID="{DFD0A27A-3152-4731-AB17-0B937DD59131}" presName="textNode" presStyleLbl="node1" presStyleIdx="3" presStyleCnt="4">
        <dgm:presLayoutVars>
          <dgm:bulletEnabled val="1"/>
        </dgm:presLayoutVars>
      </dgm:prSet>
      <dgm:spPr/>
    </dgm:pt>
  </dgm:ptLst>
  <dgm:cxnLst>
    <dgm:cxn modelId="{178EBE27-7B28-4BF8-8BEA-CE392541D855}" type="presOf" srcId="{BB3606AC-43FA-46AB-94C9-835ED7B04F28}" destId="{AD08B51F-1B28-4FF2-A0EB-5D0F482DF2A9}" srcOrd="0" destOrd="0" presId="urn:microsoft.com/office/officeart/2005/8/layout/hProcess9"/>
    <dgm:cxn modelId="{2ECA0B29-A827-43ED-B072-EBE44F01A669}" type="presOf" srcId="{4A4834DE-85B0-4FC6-9A7F-B29B714D3D88}" destId="{ACF0C1C1-D922-4CFB-B517-71035083F791}" srcOrd="0" destOrd="0" presId="urn:microsoft.com/office/officeart/2005/8/layout/hProcess9"/>
    <dgm:cxn modelId="{7E32632F-AA05-4BDD-8D5F-66F0BF930740}" srcId="{12510E88-1E5F-4B29-B36D-B6CEF4F0EE49}" destId="{4A4834DE-85B0-4FC6-9A7F-B29B714D3D88}" srcOrd="1" destOrd="0" parTransId="{93FDBA03-E8B5-4392-8539-014B334E6CFF}" sibTransId="{7C247A42-06B3-4E42-88B3-E6432238B228}"/>
    <dgm:cxn modelId="{5084FD46-EE44-46FB-8452-568636F16FFB}" type="presOf" srcId="{DFD0A27A-3152-4731-AB17-0B937DD59131}" destId="{F2098020-340C-476B-B414-C05EACAF2F1F}" srcOrd="0" destOrd="0" presId="urn:microsoft.com/office/officeart/2005/8/layout/hProcess9"/>
    <dgm:cxn modelId="{0BD4EE6A-1571-4FAB-BF79-C8E8D2C232FC}" type="presOf" srcId="{12510E88-1E5F-4B29-B36D-B6CEF4F0EE49}" destId="{3892018F-5A33-4969-8B9A-CAB08CD2D2AE}" srcOrd="0" destOrd="0" presId="urn:microsoft.com/office/officeart/2005/8/layout/hProcess9"/>
    <dgm:cxn modelId="{8B15CC89-2030-4663-A725-C226DF08BBF4}" srcId="{12510E88-1E5F-4B29-B36D-B6CEF4F0EE49}" destId="{BB3606AC-43FA-46AB-94C9-835ED7B04F28}" srcOrd="2" destOrd="0" parTransId="{DBA3DC5E-3D88-40F0-AFDA-DEECCCCE8C60}" sibTransId="{D4F654A8-8878-48A5-B3A1-A778135F4AE1}"/>
    <dgm:cxn modelId="{ADE935C3-6843-4567-BD4C-FDA0FF76CADA}" type="presOf" srcId="{EDE1851F-B52F-4494-88AF-E179703092A8}" destId="{8D900734-C31B-4112-99BB-491CD4B8640A}" srcOrd="0" destOrd="0" presId="urn:microsoft.com/office/officeart/2005/8/layout/hProcess9"/>
    <dgm:cxn modelId="{10A943E8-C2A7-4990-9549-434BB0DBAECC}" srcId="{12510E88-1E5F-4B29-B36D-B6CEF4F0EE49}" destId="{DFD0A27A-3152-4731-AB17-0B937DD59131}" srcOrd="3" destOrd="0" parTransId="{2A3D2F31-F14E-40A5-BC66-323C56936EE0}" sibTransId="{99F91977-6D42-473B-9218-32CB1206FDFE}"/>
    <dgm:cxn modelId="{E82AD8F5-7E00-47DA-AF72-0F24E0675356}" srcId="{12510E88-1E5F-4B29-B36D-B6CEF4F0EE49}" destId="{EDE1851F-B52F-4494-88AF-E179703092A8}" srcOrd="0" destOrd="0" parTransId="{6E13AA8F-0971-4BC9-A0F0-AAC439603E10}" sibTransId="{6D48CBE5-AEEB-42A5-A855-95835FC4AADB}"/>
    <dgm:cxn modelId="{802F7FCB-D637-4FFC-8B9A-D7688304FCDB}" type="presParOf" srcId="{3892018F-5A33-4969-8B9A-CAB08CD2D2AE}" destId="{B80AF206-3F4D-4329-A1F5-1D1ED383B333}" srcOrd="0" destOrd="0" presId="urn:microsoft.com/office/officeart/2005/8/layout/hProcess9"/>
    <dgm:cxn modelId="{E4238CF1-927A-465E-AA91-85E4B6999959}" type="presParOf" srcId="{3892018F-5A33-4969-8B9A-CAB08CD2D2AE}" destId="{470D0303-856C-4A03-9C6E-CB5194E526CE}" srcOrd="1" destOrd="0" presId="urn:microsoft.com/office/officeart/2005/8/layout/hProcess9"/>
    <dgm:cxn modelId="{7C1456D8-2D10-40E3-974B-5D5E97EC8BB6}" type="presParOf" srcId="{470D0303-856C-4A03-9C6E-CB5194E526CE}" destId="{8D900734-C31B-4112-99BB-491CD4B8640A}" srcOrd="0" destOrd="0" presId="urn:microsoft.com/office/officeart/2005/8/layout/hProcess9"/>
    <dgm:cxn modelId="{0C297389-E602-4B6B-8EFC-7A05734D853B}" type="presParOf" srcId="{470D0303-856C-4A03-9C6E-CB5194E526CE}" destId="{5E09267A-C226-418A-9F58-0499C1441315}" srcOrd="1" destOrd="0" presId="urn:microsoft.com/office/officeart/2005/8/layout/hProcess9"/>
    <dgm:cxn modelId="{4B944783-E410-4C03-88AF-C7625CBF98FE}" type="presParOf" srcId="{470D0303-856C-4A03-9C6E-CB5194E526CE}" destId="{ACF0C1C1-D922-4CFB-B517-71035083F791}" srcOrd="2" destOrd="0" presId="urn:microsoft.com/office/officeart/2005/8/layout/hProcess9"/>
    <dgm:cxn modelId="{BB98C701-0C05-4458-B66B-FC9C7180C6B8}" type="presParOf" srcId="{470D0303-856C-4A03-9C6E-CB5194E526CE}" destId="{00B194F8-31D6-4C66-BE23-D4CF394F3C6B}" srcOrd="3" destOrd="0" presId="urn:microsoft.com/office/officeart/2005/8/layout/hProcess9"/>
    <dgm:cxn modelId="{9C0D9514-86E6-496F-878D-0B2128B257BB}" type="presParOf" srcId="{470D0303-856C-4A03-9C6E-CB5194E526CE}" destId="{AD08B51F-1B28-4FF2-A0EB-5D0F482DF2A9}" srcOrd="4" destOrd="0" presId="urn:microsoft.com/office/officeart/2005/8/layout/hProcess9"/>
    <dgm:cxn modelId="{12882C6F-8274-4BE3-BB61-DFBFBE2894AC}" type="presParOf" srcId="{470D0303-856C-4A03-9C6E-CB5194E526CE}" destId="{0CD7D9C3-B0A1-4F8B-8933-13E35687ED15}" srcOrd="5" destOrd="0" presId="urn:microsoft.com/office/officeart/2005/8/layout/hProcess9"/>
    <dgm:cxn modelId="{212B6769-1B7C-469A-978F-E2BD7F880775}" type="presParOf" srcId="{470D0303-856C-4A03-9C6E-CB5194E526CE}" destId="{F2098020-340C-476B-B414-C05EACAF2F1F}"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510E88-1E5F-4B29-B36D-B6CEF4F0EE49}" type="doc">
      <dgm:prSet loTypeId="urn:microsoft.com/office/officeart/2005/8/layout/hChevron3" loCatId="process" qsTypeId="urn:microsoft.com/office/officeart/2005/8/quickstyle/simple1" qsCatId="simple" csTypeId="urn:microsoft.com/office/officeart/2005/8/colors/accent1_2" csCatId="accent1" phldr="1"/>
      <dgm:spPr/>
    </dgm:pt>
    <dgm:pt modelId="{5693A826-65B4-4337-B480-97016B429F27}">
      <dgm:prSet phldrT="[Text]" custT="1"/>
      <dgm:spPr/>
      <dgm:t>
        <a:bodyPr/>
        <a:lstStyle/>
        <a:p>
          <a:r>
            <a:rPr lang="de-DE" sz="1800" dirty="0">
              <a:solidFill>
                <a:schemeClr val="tx1"/>
              </a:solidFill>
            </a:rPr>
            <a:t>Antragstellung online</a:t>
          </a:r>
        </a:p>
      </dgm:t>
    </dgm:pt>
    <dgm:pt modelId="{F760210B-C187-4750-888D-7E00B51CBD67}" type="parTrans" cxnId="{7503DF1F-D873-42EF-B24B-DF0D7896D236}">
      <dgm:prSet/>
      <dgm:spPr/>
      <dgm:t>
        <a:bodyPr/>
        <a:lstStyle/>
        <a:p>
          <a:endParaRPr lang="de-DE"/>
        </a:p>
      </dgm:t>
    </dgm:pt>
    <dgm:pt modelId="{14A6BA0D-976E-416E-A206-A271BB480116}" type="sibTrans" cxnId="{7503DF1F-D873-42EF-B24B-DF0D7896D236}">
      <dgm:prSet/>
      <dgm:spPr/>
      <dgm:t>
        <a:bodyPr/>
        <a:lstStyle/>
        <a:p>
          <a:endParaRPr lang="de-DE"/>
        </a:p>
      </dgm:t>
    </dgm:pt>
    <dgm:pt modelId="{F6B7969D-E4CD-461B-A69A-FA47784228D8}">
      <dgm:prSet phldrT="[Text]" custT="1"/>
      <dgm:spPr/>
      <dgm:t>
        <a:bodyPr/>
        <a:lstStyle/>
        <a:p>
          <a:r>
            <a:rPr lang="de-DE" sz="1800" dirty="0">
              <a:solidFill>
                <a:schemeClr val="tx1"/>
              </a:solidFill>
            </a:rPr>
            <a:t>Prüfung und Entscheid</a:t>
          </a:r>
        </a:p>
      </dgm:t>
    </dgm:pt>
    <dgm:pt modelId="{2BE1CB88-778F-4CF3-B7EE-155E6666553B}" type="parTrans" cxnId="{66E9C973-38E3-48C1-B511-98C2FBFAD022}">
      <dgm:prSet/>
      <dgm:spPr/>
      <dgm:t>
        <a:bodyPr/>
        <a:lstStyle/>
        <a:p>
          <a:endParaRPr lang="de-DE"/>
        </a:p>
      </dgm:t>
    </dgm:pt>
    <dgm:pt modelId="{79E1F5E4-B643-4BBF-9E0C-BBF7633E6DAD}" type="sibTrans" cxnId="{66E9C973-38E3-48C1-B511-98C2FBFAD022}">
      <dgm:prSet/>
      <dgm:spPr/>
      <dgm:t>
        <a:bodyPr/>
        <a:lstStyle/>
        <a:p>
          <a:endParaRPr lang="de-DE"/>
        </a:p>
      </dgm:t>
    </dgm:pt>
    <dgm:pt modelId="{AD287AEA-5613-4912-BDE3-BD91F9CE8E09}">
      <dgm:prSet phldrT="[Text]" custT="1"/>
      <dgm:spPr/>
      <dgm:t>
        <a:bodyPr/>
        <a:lstStyle/>
        <a:p>
          <a:r>
            <a:rPr lang="de-DE" sz="1800" dirty="0">
              <a:solidFill>
                <a:schemeClr val="tx1"/>
              </a:solidFill>
            </a:rPr>
            <a:t>ev. Bedingungen</a:t>
          </a:r>
        </a:p>
      </dgm:t>
    </dgm:pt>
    <dgm:pt modelId="{C5CAD6FF-4E58-490B-8D26-64FA82B9DCD3}" type="parTrans" cxnId="{AF734E67-F1B1-43B6-AF92-231376ABC28B}">
      <dgm:prSet/>
      <dgm:spPr/>
      <dgm:t>
        <a:bodyPr/>
        <a:lstStyle/>
        <a:p>
          <a:endParaRPr lang="de-DE"/>
        </a:p>
      </dgm:t>
    </dgm:pt>
    <dgm:pt modelId="{92A5FCF8-BF7B-42A6-8DA3-289BF6483FEE}" type="sibTrans" cxnId="{AF734E67-F1B1-43B6-AF92-231376ABC28B}">
      <dgm:prSet/>
      <dgm:spPr/>
      <dgm:t>
        <a:bodyPr/>
        <a:lstStyle/>
        <a:p>
          <a:endParaRPr lang="de-DE"/>
        </a:p>
      </dgm:t>
    </dgm:pt>
    <dgm:pt modelId="{8C2C1EA7-7A51-4BFF-A504-9FC4E97EBE43}">
      <dgm:prSet phldrT="[Text]" custT="1"/>
      <dgm:spPr/>
      <dgm:t>
        <a:bodyPr/>
        <a:lstStyle/>
        <a:p>
          <a:r>
            <a:rPr lang="de-DE" sz="1800" dirty="0">
              <a:solidFill>
                <a:schemeClr val="tx1"/>
              </a:solidFill>
            </a:rPr>
            <a:t>Überweisung des Zuschusses</a:t>
          </a:r>
        </a:p>
      </dgm:t>
    </dgm:pt>
    <dgm:pt modelId="{5EBD39AF-2CF7-4611-A094-3D4912D87D69}" type="parTrans" cxnId="{1397C3C0-FFB4-4E82-9DFD-31FA4349D495}">
      <dgm:prSet/>
      <dgm:spPr/>
      <dgm:t>
        <a:bodyPr/>
        <a:lstStyle/>
        <a:p>
          <a:endParaRPr lang="de-DE"/>
        </a:p>
      </dgm:t>
    </dgm:pt>
    <dgm:pt modelId="{6AEFF6D2-6FF5-4010-882A-EE47F677FF19}" type="sibTrans" cxnId="{1397C3C0-FFB4-4E82-9DFD-31FA4349D495}">
      <dgm:prSet/>
      <dgm:spPr/>
      <dgm:t>
        <a:bodyPr/>
        <a:lstStyle/>
        <a:p>
          <a:endParaRPr lang="de-DE"/>
        </a:p>
      </dgm:t>
    </dgm:pt>
    <dgm:pt modelId="{863E2A1D-BB50-42A1-9D0E-48CA0624089B}" type="pres">
      <dgm:prSet presAssocID="{12510E88-1E5F-4B29-B36D-B6CEF4F0EE49}" presName="Name0" presStyleCnt="0">
        <dgm:presLayoutVars>
          <dgm:dir/>
          <dgm:resizeHandles val="exact"/>
        </dgm:presLayoutVars>
      </dgm:prSet>
      <dgm:spPr/>
    </dgm:pt>
    <dgm:pt modelId="{752B7D6F-408C-4484-8C89-5C4D040341ED}" type="pres">
      <dgm:prSet presAssocID="{5693A826-65B4-4337-B480-97016B429F27}" presName="parTxOnly" presStyleLbl="node1" presStyleIdx="0" presStyleCnt="4">
        <dgm:presLayoutVars>
          <dgm:bulletEnabled val="1"/>
        </dgm:presLayoutVars>
      </dgm:prSet>
      <dgm:spPr/>
    </dgm:pt>
    <dgm:pt modelId="{57A153FC-F018-43A0-BA57-C2B5E534AD4D}" type="pres">
      <dgm:prSet presAssocID="{14A6BA0D-976E-416E-A206-A271BB480116}" presName="parSpace" presStyleCnt="0"/>
      <dgm:spPr/>
    </dgm:pt>
    <dgm:pt modelId="{241A4D34-BAC7-42C1-8036-561840726012}" type="pres">
      <dgm:prSet presAssocID="{F6B7969D-E4CD-461B-A69A-FA47784228D8}" presName="parTxOnly" presStyleLbl="node1" presStyleIdx="1" presStyleCnt="4">
        <dgm:presLayoutVars>
          <dgm:bulletEnabled val="1"/>
        </dgm:presLayoutVars>
      </dgm:prSet>
      <dgm:spPr/>
    </dgm:pt>
    <dgm:pt modelId="{B386307E-74E3-4199-98D2-CBBBECF9DE81}" type="pres">
      <dgm:prSet presAssocID="{79E1F5E4-B643-4BBF-9E0C-BBF7633E6DAD}" presName="parSpace" presStyleCnt="0"/>
      <dgm:spPr/>
    </dgm:pt>
    <dgm:pt modelId="{1F674899-3D45-4D95-B414-1D7F91BD3432}" type="pres">
      <dgm:prSet presAssocID="{AD287AEA-5613-4912-BDE3-BD91F9CE8E09}" presName="parTxOnly" presStyleLbl="node1" presStyleIdx="2" presStyleCnt="4">
        <dgm:presLayoutVars>
          <dgm:bulletEnabled val="1"/>
        </dgm:presLayoutVars>
      </dgm:prSet>
      <dgm:spPr/>
    </dgm:pt>
    <dgm:pt modelId="{994E3098-443B-4F1D-97D6-6635925C745B}" type="pres">
      <dgm:prSet presAssocID="{92A5FCF8-BF7B-42A6-8DA3-289BF6483FEE}" presName="parSpace" presStyleCnt="0"/>
      <dgm:spPr/>
    </dgm:pt>
    <dgm:pt modelId="{FA442B46-98E4-4835-A36C-43958EE63E6F}" type="pres">
      <dgm:prSet presAssocID="{8C2C1EA7-7A51-4BFF-A504-9FC4E97EBE43}" presName="parTxOnly" presStyleLbl="node1" presStyleIdx="3" presStyleCnt="4">
        <dgm:presLayoutVars>
          <dgm:bulletEnabled val="1"/>
        </dgm:presLayoutVars>
      </dgm:prSet>
      <dgm:spPr/>
    </dgm:pt>
  </dgm:ptLst>
  <dgm:cxnLst>
    <dgm:cxn modelId="{CB380106-47BF-4F92-B23A-BAD94D030048}" type="presOf" srcId="{8C2C1EA7-7A51-4BFF-A504-9FC4E97EBE43}" destId="{FA442B46-98E4-4835-A36C-43958EE63E6F}" srcOrd="0" destOrd="0" presId="urn:microsoft.com/office/officeart/2005/8/layout/hChevron3"/>
    <dgm:cxn modelId="{651E1F17-45C6-429C-ABA0-D6FD8DBE4BF4}" type="presOf" srcId="{12510E88-1E5F-4B29-B36D-B6CEF4F0EE49}" destId="{863E2A1D-BB50-42A1-9D0E-48CA0624089B}" srcOrd="0" destOrd="0" presId="urn:microsoft.com/office/officeart/2005/8/layout/hChevron3"/>
    <dgm:cxn modelId="{7503DF1F-D873-42EF-B24B-DF0D7896D236}" srcId="{12510E88-1E5F-4B29-B36D-B6CEF4F0EE49}" destId="{5693A826-65B4-4337-B480-97016B429F27}" srcOrd="0" destOrd="0" parTransId="{F760210B-C187-4750-888D-7E00B51CBD67}" sibTransId="{14A6BA0D-976E-416E-A206-A271BB480116}"/>
    <dgm:cxn modelId="{D8ED2665-11C4-44B7-9CE3-E0255CDDF8BE}" type="presOf" srcId="{AD287AEA-5613-4912-BDE3-BD91F9CE8E09}" destId="{1F674899-3D45-4D95-B414-1D7F91BD3432}" srcOrd="0" destOrd="0" presId="urn:microsoft.com/office/officeart/2005/8/layout/hChevron3"/>
    <dgm:cxn modelId="{AF734E67-F1B1-43B6-AF92-231376ABC28B}" srcId="{12510E88-1E5F-4B29-B36D-B6CEF4F0EE49}" destId="{AD287AEA-5613-4912-BDE3-BD91F9CE8E09}" srcOrd="2" destOrd="0" parTransId="{C5CAD6FF-4E58-490B-8D26-64FA82B9DCD3}" sibTransId="{92A5FCF8-BF7B-42A6-8DA3-289BF6483FEE}"/>
    <dgm:cxn modelId="{66E9C973-38E3-48C1-B511-98C2FBFAD022}" srcId="{12510E88-1E5F-4B29-B36D-B6CEF4F0EE49}" destId="{F6B7969D-E4CD-461B-A69A-FA47784228D8}" srcOrd="1" destOrd="0" parTransId="{2BE1CB88-778F-4CF3-B7EE-155E6666553B}" sibTransId="{79E1F5E4-B643-4BBF-9E0C-BBF7633E6DAD}"/>
    <dgm:cxn modelId="{DCBEA79B-3069-4EC3-ADA8-FC5E25795C92}" type="presOf" srcId="{F6B7969D-E4CD-461B-A69A-FA47784228D8}" destId="{241A4D34-BAC7-42C1-8036-561840726012}" srcOrd="0" destOrd="0" presId="urn:microsoft.com/office/officeart/2005/8/layout/hChevron3"/>
    <dgm:cxn modelId="{1397C3C0-FFB4-4E82-9DFD-31FA4349D495}" srcId="{12510E88-1E5F-4B29-B36D-B6CEF4F0EE49}" destId="{8C2C1EA7-7A51-4BFF-A504-9FC4E97EBE43}" srcOrd="3" destOrd="0" parTransId="{5EBD39AF-2CF7-4611-A094-3D4912D87D69}" sibTransId="{6AEFF6D2-6FF5-4010-882A-EE47F677FF19}"/>
    <dgm:cxn modelId="{44CADAFA-297A-4EE4-8DBE-B48DEEBEF6A7}" type="presOf" srcId="{5693A826-65B4-4337-B480-97016B429F27}" destId="{752B7D6F-408C-4484-8C89-5C4D040341ED}" srcOrd="0" destOrd="0" presId="urn:microsoft.com/office/officeart/2005/8/layout/hChevron3"/>
    <dgm:cxn modelId="{A4D202E7-AF7D-4125-AE61-0382E7F28D00}" type="presParOf" srcId="{863E2A1D-BB50-42A1-9D0E-48CA0624089B}" destId="{752B7D6F-408C-4484-8C89-5C4D040341ED}" srcOrd="0" destOrd="0" presId="urn:microsoft.com/office/officeart/2005/8/layout/hChevron3"/>
    <dgm:cxn modelId="{59394C41-CB86-47EF-ABDB-B0F7C291C857}" type="presParOf" srcId="{863E2A1D-BB50-42A1-9D0E-48CA0624089B}" destId="{57A153FC-F018-43A0-BA57-C2B5E534AD4D}" srcOrd="1" destOrd="0" presId="urn:microsoft.com/office/officeart/2005/8/layout/hChevron3"/>
    <dgm:cxn modelId="{64AD34DC-0646-40CB-B923-D600AC40695D}" type="presParOf" srcId="{863E2A1D-BB50-42A1-9D0E-48CA0624089B}" destId="{241A4D34-BAC7-42C1-8036-561840726012}" srcOrd="2" destOrd="0" presId="urn:microsoft.com/office/officeart/2005/8/layout/hChevron3"/>
    <dgm:cxn modelId="{2EA9DFD3-8DE7-4D48-B1F6-9E22EA593C15}" type="presParOf" srcId="{863E2A1D-BB50-42A1-9D0E-48CA0624089B}" destId="{B386307E-74E3-4199-98D2-CBBBECF9DE81}" srcOrd="3" destOrd="0" presId="urn:microsoft.com/office/officeart/2005/8/layout/hChevron3"/>
    <dgm:cxn modelId="{9AC99749-F2A3-4283-933D-2CB43D029329}" type="presParOf" srcId="{863E2A1D-BB50-42A1-9D0E-48CA0624089B}" destId="{1F674899-3D45-4D95-B414-1D7F91BD3432}" srcOrd="4" destOrd="0" presId="urn:microsoft.com/office/officeart/2005/8/layout/hChevron3"/>
    <dgm:cxn modelId="{62217576-9002-4B54-B3FA-6AFA6BF22B33}" type="presParOf" srcId="{863E2A1D-BB50-42A1-9D0E-48CA0624089B}" destId="{994E3098-443B-4F1D-97D6-6635925C745B}" srcOrd="5" destOrd="0" presId="urn:microsoft.com/office/officeart/2005/8/layout/hChevron3"/>
    <dgm:cxn modelId="{6DD6A109-49E5-4F64-88ED-D0EF26CF5BFC}" type="presParOf" srcId="{863E2A1D-BB50-42A1-9D0E-48CA0624089B}" destId="{FA442B46-98E4-4835-A36C-43958EE63E6F}"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0AF206-3F4D-4329-A1F5-1D1ED383B333}">
      <dsp:nvSpPr>
        <dsp:cNvPr id="0" name=""/>
        <dsp:cNvSpPr/>
      </dsp:nvSpPr>
      <dsp:spPr>
        <a:xfrm>
          <a:off x="626439" y="0"/>
          <a:ext cx="7099651" cy="282733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900734-C31B-4112-99BB-491CD4B8640A}">
      <dsp:nvSpPr>
        <dsp:cNvPr id="0" name=""/>
        <dsp:cNvSpPr/>
      </dsp:nvSpPr>
      <dsp:spPr>
        <a:xfrm>
          <a:off x="4180" y="848201"/>
          <a:ext cx="2010643" cy="11309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kern="1200" dirty="0">
              <a:solidFill>
                <a:schemeClr val="tx1"/>
              </a:solidFill>
            </a:rPr>
            <a:t>Förderantrag</a:t>
          </a:r>
        </a:p>
      </dsp:txBody>
      <dsp:txXfrm>
        <a:off x="59388" y="903409"/>
        <a:ext cx="1900227" cy="1020519"/>
      </dsp:txXfrm>
    </dsp:sp>
    <dsp:sp modelId="{ACF0C1C1-D922-4CFB-B517-71035083F791}">
      <dsp:nvSpPr>
        <dsp:cNvPr id="0" name=""/>
        <dsp:cNvSpPr/>
      </dsp:nvSpPr>
      <dsp:spPr>
        <a:xfrm>
          <a:off x="2115355" y="848201"/>
          <a:ext cx="2010643" cy="11309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kern="1200" dirty="0">
              <a:solidFill>
                <a:schemeClr val="tx1"/>
              </a:solidFill>
            </a:rPr>
            <a:t>Förderzusage</a:t>
          </a:r>
        </a:p>
      </dsp:txBody>
      <dsp:txXfrm>
        <a:off x="2170563" y="903409"/>
        <a:ext cx="1900227" cy="1020519"/>
      </dsp:txXfrm>
    </dsp:sp>
    <dsp:sp modelId="{AD08B51F-1B28-4FF2-A0EB-5D0F482DF2A9}">
      <dsp:nvSpPr>
        <dsp:cNvPr id="0" name=""/>
        <dsp:cNvSpPr/>
      </dsp:nvSpPr>
      <dsp:spPr>
        <a:xfrm>
          <a:off x="4226531" y="848201"/>
          <a:ext cx="2010643" cy="11309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kern="1200">
              <a:solidFill>
                <a:schemeClr val="tx1"/>
              </a:solidFill>
            </a:rPr>
            <a:t>Beratung</a:t>
          </a:r>
          <a:endParaRPr lang="de-DE" sz="2000" kern="1200" dirty="0">
            <a:solidFill>
              <a:schemeClr val="tx1"/>
            </a:solidFill>
          </a:endParaRPr>
        </a:p>
      </dsp:txBody>
      <dsp:txXfrm>
        <a:off x="4281739" y="903409"/>
        <a:ext cx="1900227" cy="1020519"/>
      </dsp:txXfrm>
    </dsp:sp>
    <dsp:sp modelId="{F2098020-340C-476B-B414-C05EACAF2F1F}">
      <dsp:nvSpPr>
        <dsp:cNvPr id="0" name=""/>
        <dsp:cNvSpPr/>
      </dsp:nvSpPr>
      <dsp:spPr>
        <a:xfrm>
          <a:off x="6337707" y="848201"/>
          <a:ext cx="2010643" cy="113093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de-DE" sz="2000" kern="1200" dirty="0">
              <a:solidFill>
                <a:schemeClr val="tx1"/>
              </a:solidFill>
            </a:rPr>
            <a:t>Beantragung der Förderaus-zahlung</a:t>
          </a:r>
        </a:p>
      </dsp:txBody>
      <dsp:txXfrm>
        <a:off x="6392915" y="903409"/>
        <a:ext cx="1900227" cy="10205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2B7D6F-408C-4484-8C89-5C4D040341ED}">
      <dsp:nvSpPr>
        <dsp:cNvPr id="0" name=""/>
        <dsp:cNvSpPr/>
      </dsp:nvSpPr>
      <dsp:spPr>
        <a:xfrm>
          <a:off x="2447" y="922631"/>
          <a:ext cx="2455187" cy="982074"/>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a:lnSpc>
              <a:spcPct val="90000"/>
            </a:lnSpc>
            <a:spcBef>
              <a:spcPct val="0"/>
            </a:spcBef>
            <a:spcAft>
              <a:spcPct val="35000"/>
            </a:spcAft>
            <a:buNone/>
          </a:pPr>
          <a:r>
            <a:rPr lang="de-DE" sz="1800" kern="1200" dirty="0">
              <a:solidFill>
                <a:schemeClr val="tx1"/>
              </a:solidFill>
            </a:rPr>
            <a:t>Antragstellung online</a:t>
          </a:r>
        </a:p>
      </dsp:txBody>
      <dsp:txXfrm>
        <a:off x="2447" y="922631"/>
        <a:ext cx="2209669" cy="982074"/>
      </dsp:txXfrm>
    </dsp:sp>
    <dsp:sp modelId="{241A4D34-BAC7-42C1-8036-561840726012}">
      <dsp:nvSpPr>
        <dsp:cNvPr id="0" name=""/>
        <dsp:cNvSpPr/>
      </dsp:nvSpPr>
      <dsp:spPr>
        <a:xfrm>
          <a:off x="1966596" y="922631"/>
          <a:ext cx="2455187" cy="9820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de-DE" sz="1800" kern="1200" dirty="0">
              <a:solidFill>
                <a:schemeClr val="tx1"/>
              </a:solidFill>
            </a:rPr>
            <a:t>Prüfung und Entscheid</a:t>
          </a:r>
        </a:p>
      </dsp:txBody>
      <dsp:txXfrm>
        <a:off x="2457633" y="922631"/>
        <a:ext cx="1473113" cy="982074"/>
      </dsp:txXfrm>
    </dsp:sp>
    <dsp:sp modelId="{1F674899-3D45-4D95-B414-1D7F91BD3432}">
      <dsp:nvSpPr>
        <dsp:cNvPr id="0" name=""/>
        <dsp:cNvSpPr/>
      </dsp:nvSpPr>
      <dsp:spPr>
        <a:xfrm>
          <a:off x="3930746" y="922631"/>
          <a:ext cx="2455187" cy="9820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de-DE" sz="1800" kern="1200" dirty="0">
              <a:solidFill>
                <a:schemeClr val="tx1"/>
              </a:solidFill>
            </a:rPr>
            <a:t>ev. Bedingungen</a:t>
          </a:r>
        </a:p>
      </dsp:txBody>
      <dsp:txXfrm>
        <a:off x="4421783" y="922631"/>
        <a:ext cx="1473113" cy="982074"/>
      </dsp:txXfrm>
    </dsp:sp>
    <dsp:sp modelId="{FA442B46-98E4-4835-A36C-43958EE63E6F}">
      <dsp:nvSpPr>
        <dsp:cNvPr id="0" name=""/>
        <dsp:cNvSpPr/>
      </dsp:nvSpPr>
      <dsp:spPr>
        <a:xfrm>
          <a:off x="5894896" y="922631"/>
          <a:ext cx="2455187" cy="982074"/>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de-DE" sz="1800" kern="1200" dirty="0">
              <a:solidFill>
                <a:schemeClr val="tx1"/>
              </a:solidFill>
            </a:rPr>
            <a:t>Überweisung des Zuschusses</a:t>
          </a:r>
        </a:p>
      </dsp:txBody>
      <dsp:txXfrm>
        <a:off x="6385933" y="922631"/>
        <a:ext cx="1473113" cy="98207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49099" cy="498932"/>
          </a:xfrm>
          <a:prstGeom prst="rect">
            <a:avLst/>
          </a:prstGeom>
        </p:spPr>
        <p:txBody>
          <a:bodyPr vert="horz" lIns="91432" tIns="45716" rIns="91432" bIns="45716" rtlCol="0"/>
          <a:lstStyle>
            <a:lvl1pPr algn="l">
              <a:defRPr sz="1200"/>
            </a:lvl1pPr>
          </a:lstStyle>
          <a:p>
            <a:r>
              <a:rPr lang="de-AT" dirty="0"/>
              <a:t>Förderdschungel</a:t>
            </a:r>
          </a:p>
        </p:txBody>
      </p:sp>
      <p:sp>
        <p:nvSpPr>
          <p:cNvPr id="3" name="Datumsplatzhalter 2"/>
          <p:cNvSpPr>
            <a:spLocks noGrp="1"/>
          </p:cNvSpPr>
          <p:nvPr>
            <p:ph type="dt" sz="quarter" idx="1"/>
          </p:nvPr>
        </p:nvSpPr>
        <p:spPr>
          <a:xfrm>
            <a:off x="3854940" y="0"/>
            <a:ext cx="2949099" cy="498932"/>
          </a:xfrm>
          <a:prstGeom prst="rect">
            <a:avLst/>
          </a:prstGeom>
        </p:spPr>
        <p:txBody>
          <a:bodyPr vert="horz" lIns="91432" tIns="45716" rIns="91432" bIns="45716" rtlCol="0"/>
          <a:lstStyle>
            <a:lvl1pPr algn="r">
              <a:defRPr sz="1200"/>
            </a:lvl1pPr>
          </a:lstStyle>
          <a:p>
            <a:r>
              <a:rPr lang="de-AT" dirty="0"/>
              <a:t>13.06.2024</a:t>
            </a:r>
          </a:p>
        </p:txBody>
      </p:sp>
      <p:sp>
        <p:nvSpPr>
          <p:cNvPr id="4" name="Fußzeilenplatzhalter 3"/>
          <p:cNvSpPr>
            <a:spLocks noGrp="1"/>
          </p:cNvSpPr>
          <p:nvPr>
            <p:ph type="ftr" sz="quarter" idx="2"/>
          </p:nvPr>
        </p:nvSpPr>
        <p:spPr>
          <a:xfrm>
            <a:off x="1" y="9445171"/>
            <a:ext cx="2949099" cy="498931"/>
          </a:xfrm>
          <a:prstGeom prst="rect">
            <a:avLst/>
          </a:prstGeom>
        </p:spPr>
        <p:txBody>
          <a:bodyPr vert="horz" lIns="91432" tIns="45716" rIns="91432" bIns="45716" rtlCol="0" anchor="b"/>
          <a:lstStyle>
            <a:lvl1pPr algn="l">
              <a:defRPr sz="1200"/>
            </a:lvl1pPr>
          </a:lstStyle>
          <a:p>
            <a:r>
              <a:rPr lang="de-AT" dirty="0"/>
              <a:t>Wirtschaftsservice</a:t>
            </a:r>
          </a:p>
        </p:txBody>
      </p:sp>
      <p:sp>
        <p:nvSpPr>
          <p:cNvPr id="5" name="Foliennummernplatzhalter 4"/>
          <p:cNvSpPr>
            <a:spLocks noGrp="1"/>
          </p:cNvSpPr>
          <p:nvPr>
            <p:ph type="sldNum" sz="quarter" idx="3"/>
          </p:nvPr>
        </p:nvSpPr>
        <p:spPr>
          <a:xfrm>
            <a:off x="3854940" y="9445171"/>
            <a:ext cx="2949099" cy="498931"/>
          </a:xfrm>
          <a:prstGeom prst="rect">
            <a:avLst/>
          </a:prstGeom>
        </p:spPr>
        <p:txBody>
          <a:bodyPr vert="horz" lIns="91432" tIns="45716" rIns="91432" bIns="45716" rtlCol="0" anchor="b"/>
          <a:lstStyle>
            <a:lvl1pPr algn="r">
              <a:defRPr sz="1200"/>
            </a:lvl1pPr>
          </a:lstStyle>
          <a:p>
            <a:fld id="{15A1BF4B-0425-410C-9E46-A1C9E1B5AEFB}" type="slidenum">
              <a:rPr lang="de-AT" smtClean="0"/>
              <a:t>‹Nr.›</a:t>
            </a:fld>
            <a:endParaRPr lang="de-AT"/>
          </a:p>
        </p:txBody>
      </p:sp>
    </p:spTree>
    <p:extLst>
      <p:ext uri="{BB962C8B-B14F-4D97-AF65-F5344CB8AC3E}">
        <p14:creationId xmlns:p14="http://schemas.microsoft.com/office/powerpoint/2010/main" val="11557519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1" y="1"/>
            <a:ext cx="2949099" cy="497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lvl1pPr eaLnBrk="1" hangingPunct="1">
              <a:defRPr sz="1200">
                <a:latin typeface="Arial" charset="0"/>
              </a:defRPr>
            </a:lvl1pPr>
          </a:lstStyle>
          <a:p>
            <a:pPr>
              <a:defRPr/>
            </a:pPr>
            <a:endParaRPr lang="de-DE"/>
          </a:p>
        </p:txBody>
      </p:sp>
      <p:sp>
        <p:nvSpPr>
          <p:cNvPr id="34819" name="Rectangle 3"/>
          <p:cNvSpPr>
            <a:spLocks noGrp="1" noChangeArrowheads="1"/>
          </p:cNvSpPr>
          <p:nvPr>
            <p:ph type="dt" idx="1"/>
          </p:nvPr>
        </p:nvSpPr>
        <p:spPr bwMode="auto">
          <a:xfrm>
            <a:off x="3854940" y="1"/>
            <a:ext cx="2949099" cy="497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lvl1pPr algn="r" eaLnBrk="1" hangingPunct="1">
              <a:defRPr sz="1200">
                <a:latin typeface="Arial" charset="0"/>
              </a:defRPr>
            </a:lvl1pPr>
          </a:lstStyle>
          <a:p>
            <a:pPr>
              <a:defRPr/>
            </a:pPr>
            <a:endParaRPr lang="de-DE"/>
          </a:p>
        </p:txBody>
      </p:sp>
      <p:sp>
        <p:nvSpPr>
          <p:cNvPr id="12292" name="Rectangle 4"/>
          <p:cNvSpPr>
            <a:spLocks noGrp="1" noRot="1" noChangeAspect="1" noChangeArrowheads="1" noTextEdit="1"/>
          </p:cNvSpPr>
          <p:nvPr>
            <p:ph type="sldImg" idx="2"/>
          </p:nvPr>
        </p:nvSpPr>
        <p:spPr bwMode="auto">
          <a:xfrm>
            <a:off x="88900" y="746125"/>
            <a:ext cx="6627813"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4821" name="Rectangle 5"/>
          <p:cNvSpPr>
            <a:spLocks noGrp="1" noChangeArrowheads="1"/>
          </p:cNvSpPr>
          <p:nvPr>
            <p:ph type="body" sz="quarter" idx="3"/>
          </p:nvPr>
        </p:nvSpPr>
        <p:spPr bwMode="auto">
          <a:xfrm>
            <a:off x="680562" y="4723448"/>
            <a:ext cx="5444490" cy="4474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4822" name="Rectangle 6"/>
          <p:cNvSpPr>
            <a:spLocks noGrp="1" noChangeArrowheads="1"/>
          </p:cNvSpPr>
          <p:nvPr>
            <p:ph type="ftr" sz="quarter" idx="4"/>
          </p:nvPr>
        </p:nvSpPr>
        <p:spPr bwMode="auto">
          <a:xfrm>
            <a:off x="1" y="9445170"/>
            <a:ext cx="2949099" cy="497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b" anchorCtr="0" compatLnSpc="1">
            <a:prstTxWarp prst="textNoShape">
              <a:avLst/>
            </a:prstTxWarp>
          </a:bodyPr>
          <a:lstStyle>
            <a:lvl1pPr eaLnBrk="1" hangingPunct="1">
              <a:defRPr sz="1200">
                <a:latin typeface="Arial" charset="0"/>
              </a:defRPr>
            </a:lvl1pPr>
          </a:lstStyle>
          <a:p>
            <a:pPr>
              <a:defRPr/>
            </a:pPr>
            <a:endParaRPr lang="de-DE"/>
          </a:p>
        </p:txBody>
      </p:sp>
      <p:sp>
        <p:nvSpPr>
          <p:cNvPr id="34823" name="Rectangle 7"/>
          <p:cNvSpPr>
            <a:spLocks noGrp="1" noChangeArrowheads="1"/>
          </p:cNvSpPr>
          <p:nvPr>
            <p:ph type="sldNum" sz="quarter" idx="5"/>
          </p:nvPr>
        </p:nvSpPr>
        <p:spPr bwMode="auto">
          <a:xfrm>
            <a:off x="3854940" y="9445170"/>
            <a:ext cx="2949099" cy="497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2" tIns="45716" rIns="91432" bIns="45716" numCol="1" anchor="b" anchorCtr="0" compatLnSpc="1">
            <a:prstTxWarp prst="textNoShape">
              <a:avLst/>
            </a:prstTxWarp>
          </a:bodyPr>
          <a:lstStyle>
            <a:lvl1pPr algn="r" eaLnBrk="1" hangingPunct="1">
              <a:defRPr sz="1200"/>
            </a:lvl1pPr>
          </a:lstStyle>
          <a:p>
            <a:pPr>
              <a:defRPr/>
            </a:pPr>
            <a:fld id="{33132AFE-F97D-4B21-A65D-4F45096CC4F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DB765-BBA2-6CEF-3DFC-8E0A72A4AC9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17F39FF-0EBB-8A73-26BE-899769CF4F4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1E6227B-8CCC-300D-17E2-D2452E41EB16}"/>
              </a:ext>
            </a:extLst>
          </p:cNvPr>
          <p:cNvSpPr>
            <a:spLocks noGrp="1"/>
          </p:cNvSpPr>
          <p:nvPr>
            <p:ph type="body" idx="1"/>
          </p:nvPr>
        </p:nvSpPr>
        <p:spPr/>
        <p:txBody>
          <a:bodyPr/>
          <a:lstStyle/>
          <a:p>
            <a:r>
              <a:rPr lang="de-AT" sz="1700" dirty="0">
                <a:latin typeface="Calibri" panose="020F0502020204030204" pitchFamily="34" charset="0"/>
                <a:ea typeface="Calibri" panose="020F0502020204030204" pitchFamily="34" charset="0"/>
              </a:rPr>
              <a:t>Und somit herzlich willkommen beim Webinar Förderwissen kompakt  </a:t>
            </a:r>
          </a:p>
          <a:p>
            <a:r>
              <a:rPr lang="de-AT" sz="1700" dirty="0">
                <a:latin typeface="Calibri" panose="020F0502020204030204" pitchFamily="34" charset="0"/>
                <a:ea typeface="Calibri" panose="020F0502020204030204" pitchFamily="34" charset="0"/>
              </a:rPr>
              <a:t>Mein Name ist Alexandra Mühlhauser aus dem Förderservice der Wirtschaftskammer Wien. </a:t>
            </a:r>
            <a:endParaRPr lang="de-DE" dirty="0"/>
          </a:p>
          <a:p>
            <a:endParaRPr lang="de-DE" dirty="0"/>
          </a:p>
        </p:txBody>
      </p:sp>
      <p:sp>
        <p:nvSpPr>
          <p:cNvPr id="4" name="Foliennummernplatzhalter 3">
            <a:extLst>
              <a:ext uri="{FF2B5EF4-FFF2-40B4-BE49-F238E27FC236}">
                <a16:creationId xmlns:a16="http://schemas.microsoft.com/office/drawing/2014/main" id="{189DE5C1-0638-C46C-7932-D62ECDAE1B9A}"/>
              </a:ext>
            </a:extLst>
          </p:cNvPr>
          <p:cNvSpPr>
            <a:spLocks noGrp="1"/>
          </p:cNvSpPr>
          <p:nvPr>
            <p:ph type="sldNum" sz="quarter" idx="5"/>
          </p:nvPr>
        </p:nvSpPr>
        <p:spPr/>
        <p:txBody>
          <a:bodyPr/>
          <a:lstStyle/>
          <a:p>
            <a:pPr>
              <a:defRPr/>
            </a:pPr>
            <a:fld id="{33132AFE-F97D-4B21-A65D-4F45096CC4FB}" type="slidenum">
              <a:rPr lang="de-DE" altLang="de-DE" smtClean="0"/>
              <a:pPr>
                <a:defRPr/>
              </a:pPr>
              <a:t>1</a:t>
            </a:fld>
            <a:endParaRPr lang="de-DE" altLang="de-DE"/>
          </a:p>
        </p:txBody>
      </p:sp>
    </p:spTree>
    <p:extLst>
      <p:ext uri="{BB962C8B-B14F-4D97-AF65-F5344CB8AC3E}">
        <p14:creationId xmlns:p14="http://schemas.microsoft.com/office/powerpoint/2010/main" val="25189584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CB398-BD60-6326-785B-6AB1BA695C6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A136B59-1E74-FE71-0A47-DCD910EB5AD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3E82956-E6DF-03CA-ABAF-8C1560C8986F}"/>
              </a:ext>
            </a:extLst>
          </p:cNvPr>
          <p:cNvSpPr>
            <a:spLocks noGrp="1"/>
          </p:cNvSpPr>
          <p:nvPr>
            <p:ph type="body" idx="1"/>
          </p:nvPr>
        </p:nvSpPr>
        <p:spPr/>
        <p:txBody>
          <a:bodyPr/>
          <a:lstStyle/>
          <a:p>
            <a:r>
              <a:rPr lang="de-DE" b="1" dirty="0"/>
              <a:t>Hausbankprinzip:</a:t>
            </a:r>
            <a:r>
              <a:rPr lang="de-DE" dirty="0"/>
              <a:t> Der Antrag wird nicht direkt bei der aws gestellt, sondern über die eigene Hausbank eingereicht. Diese prüft das Vorhaben vorab.</a:t>
            </a:r>
          </a:p>
          <a:p>
            <a:r>
              <a:rPr lang="de-DE" b="1" dirty="0"/>
              <a:t>Besicherung:</a:t>
            </a:r>
            <a:r>
              <a:rPr lang="de-DE" dirty="0"/>
              <a:t> Die Besicherung erfolgt meist durch die Hausbank, kann aber oft durch eine </a:t>
            </a:r>
            <a:r>
              <a:rPr lang="de-DE" b="1" dirty="0"/>
              <a:t>aws-Garantie</a:t>
            </a:r>
            <a:r>
              <a:rPr lang="de-DE" dirty="0"/>
              <a:t> (Bürgschaft) ergänzt werden, falls nicht genug Eigenkapital vorhanden ist.</a:t>
            </a:r>
          </a:p>
          <a:p>
            <a:r>
              <a:rPr lang="de-DE" b="1" dirty="0"/>
              <a:t>Projektbeginn:</a:t>
            </a:r>
            <a:r>
              <a:rPr lang="de-DE" dirty="0"/>
              <a:t> Wichtig für den Vortrag! Der Antrag muss </a:t>
            </a:r>
            <a:r>
              <a:rPr lang="de-DE" b="1" dirty="0"/>
              <a:t>vor</a:t>
            </a:r>
            <a:r>
              <a:rPr lang="de-DE" dirty="0"/>
              <a:t> dem physischen Beginn des Projekts (z. B. erste Bestellung oder Bauauftrag) gestellt werden.</a:t>
            </a:r>
          </a:p>
          <a:p>
            <a:endParaRPr lang="de-DE" dirty="0"/>
          </a:p>
        </p:txBody>
      </p:sp>
      <p:sp>
        <p:nvSpPr>
          <p:cNvPr id="4" name="Foliennummernplatzhalter 3">
            <a:extLst>
              <a:ext uri="{FF2B5EF4-FFF2-40B4-BE49-F238E27FC236}">
                <a16:creationId xmlns:a16="http://schemas.microsoft.com/office/drawing/2014/main" id="{66F7B6F9-F77E-184F-3ABC-7E9ED8D5BEAA}"/>
              </a:ext>
            </a:extLst>
          </p:cNvPr>
          <p:cNvSpPr>
            <a:spLocks noGrp="1"/>
          </p:cNvSpPr>
          <p:nvPr>
            <p:ph type="sldNum" sz="quarter" idx="5"/>
          </p:nvPr>
        </p:nvSpPr>
        <p:spPr/>
        <p:txBody>
          <a:bodyPr/>
          <a:lstStyle/>
          <a:p>
            <a:pPr>
              <a:defRPr/>
            </a:pPr>
            <a:fld id="{33132AFE-F97D-4B21-A65D-4F45096CC4FB}" type="slidenum">
              <a:rPr lang="de-DE" altLang="de-DE" smtClean="0"/>
              <a:pPr>
                <a:defRPr/>
              </a:pPr>
              <a:t>10</a:t>
            </a:fld>
            <a:endParaRPr lang="de-DE" altLang="de-DE"/>
          </a:p>
        </p:txBody>
      </p:sp>
    </p:spTree>
    <p:extLst>
      <p:ext uri="{BB962C8B-B14F-4D97-AF65-F5344CB8AC3E}">
        <p14:creationId xmlns:p14="http://schemas.microsoft.com/office/powerpoint/2010/main" val="3458133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11</a:t>
            </a:fld>
            <a:endParaRPr lang="de-DE" altLang="de-DE"/>
          </a:p>
        </p:txBody>
      </p:sp>
    </p:spTree>
    <p:extLst>
      <p:ext uri="{BB962C8B-B14F-4D97-AF65-F5344CB8AC3E}">
        <p14:creationId xmlns:p14="http://schemas.microsoft.com/office/powerpoint/2010/main" val="3996075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12</a:t>
            </a:fld>
            <a:endParaRPr lang="de-DE" altLang="de-DE"/>
          </a:p>
        </p:txBody>
      </p:sp>
    </p:spTree>
    <p:extLst>
      <p:ext uri="{BB962C8B-B14F-4D97-AF65-F5344CB8AC3E}">
        <p14:creationId xmlns:p14="http://schemas.microsoft.com/office/powerpoint/2010/main" val="1488130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5444C-A060-DB9F-9BD4-DE731007F2D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98BF53C-30BD-554A-544A-3ED5C0EB75F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E90EEB5-8948-B52F-0AA1-B2802033BD77}"/>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C101AC65-5DE5-B8DA-D4AC-79A248C21609}"/>
              </a:ext>
            </a:extLst>
          </p:cNvPr>
          <p:cNvSpPr>
            <a:spLocks noGrp="1"/>
          </p:cNvSpPr>
          <p:nvPr>
            <p:ph type="sldNum" sz="quarter" idx="5"/>
          </p:nvPr>
        </p:nvSpPr>
        <p:spPr/>
        <p:txBody>
          <a:bodyPr/>
          <a:lstStyle/>
          <a:p>
            <a:pPr>
              <a:defRPr/>
            </a:pPr>
            <a:fld id="{33132AFE-F97D-4B21-A65D-4F45096CC4FB}" type="slidenum">
              <a:rPr lang="de-DE" altLang="de-DE" smtClean="0"/>
              <a:pPr>
                <a:defRPr/>
              </a:pPr>
              <a:t>13</a:t>
            </a:fld>
            <a:endParaRPr lang="de-DE" altLang="de-DE"/>
          </a:p>
        </p:txBody>
      </p:sp>
    </p:spTree>
    <p:extLst>
      <p:ext uri="{BB962C8B-B14F-4D97-AF65-F5344CB8AC3E}">
        <p14:creationId xmlns:p14="http://schemas.microsoft.com/office/powerpoint/2010/main" val="1378268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89B7-D254-5C7F-A8AC-16B8B21757F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CE82091-878D-7663-71C3-82D8037062B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A4213B0-5983-4A79-88E2-078789DA9A16}"/>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DAA6B93-F3F1-9E6A-580D-1EA77A82D47E}"/>
              </a:ext>
            </a:extLst>
          </p:cNvPr>
          <p:cNvSpPr>
            <a:spLocks noGrp="1"/>
          </p:cNvSpPr>
          <p:nvPr>
            <p:ph type="sldNum" sz="quarter" idx="5"/>
          </p:nvPr>
        </p:nvSpPr>
        <p:spPr/>
        <p:txBody>
          <a:bodyPr/>
          <a:lstStyle/>
          <a:p>
            <a:pPr>
              <a:defRPr/>
            </a:pPr>
            <a:fld id="{33132AFE-F97D-4B21-A65D-4F45096CC4FB}" type="slidenum">
              <a:rPr lang="de-DE" altLang="de-DE" smtClean="0"/>
              <a:pPr>
                <a:defRPr/>
              </a:pPr>
              <a:t>2</a:t>
            </a:fld>
            <a:endParaRPr lang="de-DE" altLang="de-DE"/>
          </a:p>
        </p:txBody>
      </p:sp>
    </p:spTree>
    <p:extLst>
      <p:ext uri="{BB962C8B-B14F-4D97-AF65-F5344CB8AC3E}">
        <p14:creationId xmlns:p14="http://schemas.microsoft.com/office/powerpoint/2010/main" val="2234260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a:t>Schritt 1: Das Gründerservice (Die Pflicht)</a:t>
            </a:r>
            <a:endParaRPr lang="de-DE" dirty="0"/>
          </a:p>
          <a:p>
            <a:r>
              <a:rPr lang="de-DE" dirty="0"/>
              <a:t>Rechtsform-Check: Was passt zu meinem Risiko?</a:t>
            </a:r>
          </a:p>
          <a:p>
            <a:r>
              <a:rPr lang="de-DE" dirty="0"/>
              <a:t>Gewerberecht: Darf ich das überhaupt (Meisterpflicht, Befähigung)?</a:t>
            </a:r>
          </a:p>
          <a:p>
            <a:r>
              <a:rPr lang="de-DE" dirty="0"/>
              <a:t>Betriebsanlage: Brauche ich eine Genehmigung?</a:t>
            </a:r>
          </a:p>
          <a:p>
            <a:r>
              <a:rPr lang="de-DE" b="1" dirty="0"/>
              <a:t>Schritt 2: Die Investitionsplanung</a:t>
            </a:r>
            <a:endParaRPr lang="de-DE" dirty="0"/>
          </a:p>
          <a:p>
            <a:r>
              <a:rPr lang="de-DE" dirty="0"/>
              <a:t>Was muss ich kaufen, damit mein Business läuft?</a:t>
            </a:r>
          </a:p>
          <a:p>
            <a:r>
              <a:rPr lang="de-DE" b="1" dirty="0"/>
              <a:t>Schritt 3: Das Förder-</a:t>
            </a:r>
            <a:r>
              <a:rPr lang="de-DE" b="1" dirty="0" err="1"/>
              <a:t>Matching</a:t>
            </a:r>
            <a:endParaRPr lang="de-DE" dirty="0"/>
          </a:p>
          <a:p>
            <a:r>
              <a:rPr lang="de-DE" dirty="0"/>
              <a:t>Welcher Topf passt zu meinem (geprüften!) Vorhaben?</a:t>
            </a:r>
          </a:p>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3</a:t>
            </a:fld>
            <a:endParaRPr lang="de-DE" altLang="de-DE"/>
          </a:p>
        </p:txBody>
      </p:sp>
    </p:spTree>
    <p:extLst>
      <p:ext uri="{BB962C8B-B14F-4D97-AF65-F5344CB8AC3E}">
        <p14:creationId xmlns:p14="http://schemas.microsoft.com/office/powerpoint/2010/main" val="935964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Eine Bürgschaft ist eine Form der Kreditsicherung. Da Banken für die Vergabe von Darlehen oft hohe Sicherheiten (z. B. Immobilien oder Ersparnisse) verlangen, springt hier eine Förderstelle (z. B. eine Bürgschaftsbank oder die staatliche Förderbank) als Bürge ein.</a:t>
            </a:r>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4</a:t>
            </a:fld>
            <a:endParaRPr lang="de-DE" altLang="de-DE"/>
          </a:p>
        </p:txBody>
      </p:sp>
    </p:spTree>
    <p:extLst>
      <p:ext uri="{BB962C8B-B14F-4D97-AF65-F5344CB8AC3E}">
        <p14:creationId xmlns:p14="http://schemas.microsoft.com/office/powerpoint/2010/main" val="1269590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5</a:t>
            </a:fld>
            <a:endParaRPr lang="de-DE" altLang="de-DE"/>
          </a:p>
        </p:txBody>
      </p:sp>
    </p:spTree>
    <p:extLst>
      <p:ext uri="{BB962C8B-B14F-4D97-AF65-F5344CB8AC3E}">
        <p14:creationId xmlns:p14="http://schemas.microsoft.com/office/powerpoint/2010/main" val="3924659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6</a:t>
            </a:fld>
            <a:endParaRPr lang="de-DE" altLang="de-DE"/>
          </a:p>
        </p:txBody>
      </p:sp>
    </p:spTree>
    <p:extLst>
      <p:ext uri="{BB962C8B-B14F-4D97-AF65-F5344CB8AC3E}">
        <p14:creationId xmlns:p14="http://schemas.microsoft.com/office/powerpoint/2010/main" val="4366004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7</a:t>
            </a:fld>
            <a:endParaRPr lang="de-DE" altLang="de-DE"/>
          </a:p>
        </p:txBody>
      </p:sp>
    </p:spTree>
    <p:extLst>
      <p:ext uri="{BB962C8B-B14F-4D97-AF65-F5344CB8AC3E}">
        <p14:creationId xmlns:p14="http://schemas.microsoft.com/office/powerpoint/2010/main" val="4046745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57B24-6446-4BA9-F8D2-1D63C1EB126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4C8E852-15CB-62C1-3494-2468B08655B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CF403B5-C702-70FE-1F64-029114895A18}"/>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287EB6A4-0DDD-24FC-BCA6-079D6DE0E9B6}"/>
              </a:ext>
            </a:extLst>
          </p:cNvPr>
          <p:cNvSpPr>
            <a:spLocks noGrp="1"/>
          </p:cNvSpPr>
          <p:nvPr>
            <p:ph type="sldNum" sz="quarter" idx="5"/>
          </p:nvPr>
        </p:nvSpPr>
        <p:spPr/>
        <p:txBody>
          <a:bodyPr/>
          <a:lstStyle/>
          <a:p>
            <a:pPr>
              <a:defRPr/>
            </a:pPr>
            <a:fld id="{33132AFE-F97D-4B21-A65D-4F45096CC4FB}" type="slidenum">
              <a:rPr lang="de-DE" altLang="de-DE" smtClean="0"/>
              <a:pPr>
                <a:defRPr/>
              </a:pPr>
              <a:t>8</a:t>
            </a:fld>
            <a:endParaRPr lang="de-DE" altLang="de-DE"/>
          </a:p>
        </p:txBody>
      </p:sp>
    </p:spTree>
    <p:extLst>
      <p:ext uri="{BB962C8B-B14F-4D97-AF65-F5344CB8AC3E}">
        <p14:creationId xmlns:p14="http://schemas.microsoft.com/office/powerpoint/2010/main" val="65125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6 Monate tilgungsfrei</a:t>
            </a:r>
          </a:p>
          <a:p>
            <a:r>
              <a:rPr lang="de-DE" dirty="0"/>
              <a:t>nicht für Umschuldung </a:t>
            </a:r>
          </a:p>
          <a:p>
            <a:r>
              <a:rPr lang="de-DE"/>
              <a:t>Nachweis </a:t>
            </a:r>
            <a:r>
              <a:rPr lang="de-DE" dirty="0"/>
              <a:t>nach 6 Monaten </a:t>
            </a:r>
          </a:p>
          <a:p>
            <a:endParaRPr lang="de-DE" dirty="0"/>
          </a:p>
        </p:txBody>
      </p:sp>
      <p:sp>
        <p:nvSpPr>
          <p:cNvPr id="4" name="Foliennummernplatzhalter 3"/>
          <p:cNvSpPr>
            <a:spLocks noGrp="1"/>
          </p:cNvSpPr>
          <p:nvPr>
            <p:ph type="sldNum" sz="quarter" idx="5"/>
          </p:nvPr>
        </p:nvSpPr>
        <p:spPr/>
        <p:txBody>
          <a:bodyPr/>
          <a:lstStyle/>
          <a:p>
            <a:pPr>
              <a:defRPr/>
            </a:pPr>
            <a:fld id="{33132AFE-F97D-4B21-A65D-4F45096CC4FB}" type="slidenum">
              <a:rPr lang="de-DE" altLang="de-DE" smtClean="0"/>
              <a:pPr>
                <a:defRPr/>
              </a:pPr>
              <a:t>9</a:t>
            </a:fld>
            <a:endParaRPr lang="de-DE" altLang="de-DE"/>
          </a:p>
        </p:txBody>
      </p:sp>
    </p:spTree>
    <p:extLst>
      <p:ext uri="{BB962C8B-B14F-4D97-AF65-F5344CB8AC3E}">
        <p14:creationId xmlns:p14="http://schemas.microsoft.com/office/powerpoint/2010/main" val="3449788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468313" y="5584825"/>
            <a:ext cx="4319588"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altLang="de-DE" sz="1000" dirty="0">
                <a:latin typeface="Trebuchet MS" pitchFamily="34" charset="0"/>
              </a:rPr>
              <a:t>Präsentationstitel / Verfasser</a:t>
            </a:r>
            <a:endParaRPr lang="de-DE" altLang="de-DE" sz="800" dirty="0">
              <a:latin typeface="Trebuchet MS" pitchFamily="34" charset="0"/>
            </a:endParaRPr>
          </a:p>
        </p:txBody>
      </p:sp>
      <p:pic>
        <p:nvPicPr>
          <p:cNvPr id="5" name="Grafik 8"/>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740650" y="250825"/>
            <a:ext cx="10795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Grafik 2"/>
          <p:cNvPicPr>
            <a:picLocks noChangeAspect="1"/>
          </p:cNvPicPr>
          <p:nvPr userDrawn="1"/>
        </p:nvPicPr>
        <p:blipFill rotWithShape="1">
          <a:blip r:embed="rId3" cstate="print">
            <a:extLst>
              <a:ext uri="{28A0092B-C50C-407E-A947-70E740481C1C}">
                <a14:useLocalDpi xmlns:a14="http://schemas.microsoft.com/office/drawing/2010/main" val="0"/>
              </a:ext>
            </a:extLst>
          </a:blip>
          <a:srcRect t="2888"/>
          <a:stretch/>
        </p:blipFill>
        <p:spPr>
          <a:xfrm>
            <a:off x="467544" y="-20539"/>
            <a:ext cx="623562" cy="3614997"/>
          </a:xfrm>
          <a:prstGeom prst="rect">
            <a:avLst/>
          </a:prstGeom>
        </p:spPr>
      </p:pic>
      <p:sp>
        <p:nvSpPr>
          <p:cNvPr id="6" name="Bildplatzhalter 5"/>
          <p:cNvSpPr>
            <a:spLocks noGrp="1"/>
          </p:cNvSpPr>
          <p:nvPr>
            <p:ph type="pic" sz="quarter" idx="10"/>
          </p:nvPr>
        </p:nvSpPr>
        <p:spPr>
          <a:xfrm>
            <a:off x="1258888" y="858458"/>
            <a:ext cx="7561262" cy="2736000"/>
          </a:xfrm>
        </p:spPr>
        <p:txBody>
          <a:bodyPr/>
          <a:lstStyle/>
          <a:p>
            <a:endParaRPr lang="de-AT"/>
          </a:p>
        </p:txBody>
      </p:sp>
      <p:sp>
        <p:nvSpPr>
          <p:cNvPr id="12" name="Titel 1"/>
          <p:cNvSpPr>
            <a:spLocks noGrp="1"/>
          </p:cNvSpPr>
          <p:nvPr>
            <p:ph type="title" hasCustomPrompt="1"/>
          </p:nvPr>
        </p:nvSpPr>
        <p:spPr>
          <a:xfrm>
            <a:off x="1258888" y="4299942"/>
            <a:ext cx="7561262" cy="490710"/>
          </a:xfrm>
        </p:spPr>
        <p:txBody>
          <a:bodyPr anchor="t"/>
          <a:lstStyle>
            <a:lvl1pPr algn="r">
              <a:defRPr sz="2200" b="0" cap="none" baseline="0"/>
            </a:lvl1pPr>
          </a:lstStyle>
          <a:p>
            <a:r>
              <a:rPr lang="de-DE" dirty="0"/>
              <a:t>Untertitel</a:t>
            </a:r>
            <a:endParaRPr lang="de-AT" dirty="0"/>
          </a:p>
        </p:txBody>
      </p:sp>
      <p:sp>
        <p:nvSpPr>
          <p:cNvPr id="13" name="Textplatzhalter 2"/>
          <p:cNvSpPr>
            <a:spLocks noGrp="1"/>
          </p:cNvSpPr>
          <p:nvPr>
            <p:ph type="body" idx="1" hasCustomPrompt="1"/>
          </p:nvPr>
        </p:nvSpPr>
        <p:spPr>
          <a:xfrm>
            <a:off x="1258888" y="3651869"/>
            <a:ext cx="7561262" cy="648071"/>
          </a:xfrm>
        </p:spPr>
        <p:txBody>
          <a:bodyPr anchor="b"/>
          <a:lstStyle>
            <a:lvl1pPr marL="0" indent="0" algn="r">
              <a:buNone/>
              <a:defRPr sz="3400" b="1" i="0" baseline="0">
                <a:latin typeface="Trebuchet MS" panose="020B0603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dirty="0"/>
              <a:t>Titel</a:t>
            </a:r>
          </a:p>
        </p:txBody>
      </p:sp>
    </p:spTree>
    <p:extLst>
      <p:ext uri="{BB962C8B-B14F-4D97-AF65-F5344CB8AC3E}">
        <p14:creationId xmlns:p14="http://schemas.microsoft.com/office/powerpoint/2010/main" val="861594878"/>
      </p:ext>
    </p:extLst>
  </p:cSld>
  <p:clrMapOvr>
    <a:masterClrMapping/>
  </p:clrMapOvr>
  <p:extLst>
    <p:ext uri="{DCECCB84-F9BA-43D5-87BE-67443E8EF086}">
      <p15:sldGuideLst xmlns:p15="http://schemas.microsoft.com/office/powerpoint/2012/main">
        <p15:guide id="1" orient="horz" pos="2255" userDrawn="1">
          <p15:clr>
            <a:srgbClr val="FBAE40"/>
          </p15:clr>
        </p15:guide>
        <p15:guide id="2" pos="29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104551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7814" y="844154"/>
            <a:ext cx="2058987" cy="1295400"/>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46089" y="844154"/>
            <a:ext cx="6029325" cy="12954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644399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1115616" y="915566"/>
            <a:ext cx="7704856" cy="681446"/>
          </a:xfrm>
        </p:spPr>
        <p:txBody>
          <a:bodyPr anchor="b"/>
          <a:lstStyle>
            <a:lvl1pPr>
              <a:defRPr/>
            </a:lvl1pPr>
          </a:lstStyle>
          <a:p>
            <a:r>
              <a:rPr lang="de-DE" dirty="0"/>
              <a:t>Titelmasterformat</a:t>
            </a:r>
            <a:endParaRPr lang="de-AT" dirty="0"/>
          </a:p>
        </p:txBody>
      </p:sp>
      <p:sp>
        <p:nvSpPr>
          <p:cNvPr id="3" name="Inhaltsplatzhalter 2"/>
          <p:cNvSpPr>
            <a:spLocks noGrp="1"/>
          </p:cNvSpPr>
          <p:nvPr>
            <p:ph idx="1" hasCustomPrompt="1"/>
          </p:nvPr>
        </p:nvSpPr>
        <p:spPr>
          <a:xfrm>
            <a:off x="1115616" y="1851670"/>
            <a:ext cx="7704856" cy="485775"/>
          </a:xfrm>
        </p:spPr>
        <p:txBody>
          <a:bodyPr/>
          <a:lstStyle>
            <a:lvl1pPr marL="0" indent="0">
              <a:buClr>
                <a:srgbClr val="C00000"/>
              </a:buClr>
              <a:buFont typeface="Wingdings" panose="05000000000000000000" pitchFamily="2" charset="2"/>
              <a:buNone/>
              <a:defRPr/>
            </a:lvl1pPr>
            <a:lvl2pPr marL="800100" indent="-342900">
              <a:buClr>
                <a:srgbClr val="C00000"/>
              </a:buClr>
              <a:buFont typeface="Wingdings" panose="05000000000000000000" pitchFamily="2" charset="2"/>
              <a:buChar char="§"/>
              <a:defRPr/>
            </a:lvl2pPr>
            <a:lvl3pPr marL="1257300" indent="-342900">
              <a:buClr>
                <a:srgbClr val="C00000"/>
              </a:buClr>
              <a:buFont typeface="Wingdings" panose="05000000000000000000" pitchFamily="2" charset="2"/>
              <a:buChar char="§"/>
              <a:defRPr/>
            </a:lvl3pPr>
            <a:lvl4pPr marL="1714500" indent="-342900">
              <a:buClr>
                <a:srgbClr val="C00000"/>
              </a:buClr>
              <a:buFont typeface="Wingdings" panose="05000000000000000000" pitchFamily="2" charset="2"/>
              <a:buChar char="§"/>
              <a:defRPr/>
            </a:lvl4pPr>
            <a:lvl5pPr marL="2171700" indent="-342900">
              <a:buClr>
                <a:srgbClr val="C00000"/>
              </a:buClr>
              <a:buFont typeface="Wingdings" panose="05000000000000000000" pitchFamily="2" charset="2"/>
              <a:buChar char="§"/>
              <a:defRPr/>
            </a:lvl5pPr>
          </a:lstStyle>
          <a:p>
            <a:pPr lvl="0"/>
            <a:r>
              <a:rPr lang="de-DE" dirty="0"/>
              <a:t>Textmasterformat bearbeiten</a:t>
            </a:r>
          </a:p>
        </p:txBody>
      </p:sp>
    </p:spTree>
    <p:extLst>
      <p:ext uri="{BB962C8B-B14F-4D97-AF65-F5344CB8AC3E}">
        <p14:creationId xmlns:p14="http://schemas.microsoft.com/office/powerpoint/2010/main" val="405192773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eue Aufzählu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5"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
        <p:nvSpPr>
          <p:cNvPr id="7" name="Textplatzhalter 6"/>
          <p:cNvSpPr>
            <a:spLocks noGrp="1"/>
          </p:cNvSpPr>
          <p:nvPr>
            <p:ph type="body" sz="quarter" idx="11"/>
          </p:nvPr>
        </p:nvSpPr>
        <p:spPr>
          <a:xfrm>
            <a:off x="1116013" y="1851025"/>
            <a:ext cx="7704137" cy="2827338"/>
          </a:xfrm>
        </p:spPr>
        <p:txBody>
          <a:bodyPr/>
          <a:lstStyle>
            <a:lvl1pPr marL="342900" indent="-342900">
              <a:buClr>
                <a:srgbClr val="C00000"/>
              </a:buClr>
              <a:buFont typeface="Wingdings" panose="05000000000000000000" pitchFamily="2" charset="2"/>
              <a:buChar char="§"/>
              <a:defRPr sz="2200"/>
            </a:lvl1pPr>
            <a:lvl2pPr marL="800100" indent="-342900">
              <a:buClr>
                <a:srgbClr val="C00000"/>
              </a:buClr>
              <a:buFont typeface="Wingdings" panose="05000000000000000000" pitchFamily="2" charset="2"/>
              <a:buChar char="§"/>
              <a:defRPr sz="2200"/>
            </a:lvl2pPr>
            <a:lvl3pPr marL="1257300" indent="-342900">
              <a:buClr>
                <a:srgbClr val="C00000"/>
              </a:buClr>
              <a:buFont typeface="Wingdings" panose="05000000000000000000" pitchFamily="2" charset="2"/>
              <a:buChar char="§"/>
              <a:defRPr sz="2200"/>
            </a:lvl3pPr>
            <a:lvl4pPr marL="1714500" indent="-342900">
              <a:buClr>
                <a:srgbClr val="C00000"/>
              </a:buClr>
              <a:buFont typeface="Wingdings" panose="05000000000000000000" pitchFamily="2" charset="2"/>
              <a:buChar char="§"/>
              <a:defRPr sz="2200"/>
            </a:lvl4pPr>
            <a:lvl5pPr marL="2171700" indent="-342900">
              <a:buClr>
                <a:srgbClr val="C00000"/>
              </a:buClr>
              <a:buFont typeface="Wingdings" panose="05000000000000000000" pitchFamily="2" charset="2"/>
              <a:buChar char="§"/>
              <a:defRPr sz="2200"/>
            </a:lvl5pPr>
          </a:lstStyle>
          <a:p>
            <a:pPr lvl="0"/>
            <a:r>
              <a:rPr lang="de-DE" dirty="0"/>
              <a:t>Formatvorlagen des Textmasters bearbeiten</a:t>
            </a:r>
          </a:p>
        </p:txBody>
      </p:sp>
    </p:spTree>
    <p:extLst>
      <p:ext uri="{BB962C8B-B14F-4D97-AF65-F5344CB8AC3E}">
        <p14:creationId xmlns:p14="http://schemas.microsoft.com/office/powerpoint/2010/main" val="948164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dirty="0"/>
              <a:t>Textmasterformat bearbeiten</a:t>
            </a:r>
          </a:p>
        </p:txBody>
      </p:sp>
      <p:sp>
        <p:nvSpPr>
          <p:cNvPr id="4"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1916959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187624" y="756083"/>
            <a:ext cx="7632848" cy="857250"/>
          </a:xfrm>
        </p:spPr>
        <p:txBody>
          <a:bodyPr anchor="b"/>
          <a:lstStyle>
            <a:lvl1pPr>
              <a:defRPr/>
            </a:lvl1pPr>
          </a:lstStyle>
          <a:p>
            <a:r>
              <a:rPr lang="de-DE" dirty="0"/>
              <a:t>Titelmasterformat durch Klicken bearbeiten</a:t>
            </a:r>
            <a:endParaRPr lang="de-AT" dirty="0"/>
          </a:p>
        </p:txBody>
      </p:sp>
      <p:sp>
        <p:nvSpPr>
          <p:cNvPr id="3" name="Textplatzhalter 2"/>
          <p:cNvSpPr>
            <a:spLocks noGrp="1"/>
          </p:cNvSpPr>
          <p:nvPr>
            <p:ph type="body" idx="1"/>
          </p:nvPr>
        </p:nvSpPr>
        <p:spPr>
          <a:xfrm>
            <a:off x="457200" y="1851670"/>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499742"/>
            <a:ext cx="4040188" cy="20948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5" name="Textplatzhalter 4"/>
          <p:cNvSpPr>
            <a:spLocks noGrp="1"/>
          </p:cNvSpPr>
          <p:nvPr>
            <p:ph type="body" sz="quarter" idx="3"/>
          </p:nvPr>
        </p:nvSpPr>
        <p:spPr>
          <a:xfrm>
            <a:off x="4645026" y="1851670"/>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Inhaltsplatzhalter 5"/>
          <p:cNvSpPr>
            <a:spLocks noGrp="1"/>
          </p:cNvSpPr>
          <p:nvPr>
            <p:ph sz="quarter" idx="4"/>
          </p:nvPr>
        </p:nvSpPr>
        <p:spPr>
          <a:xfrm>
            <a:off x="4645026" y="2499742"/>
            <a:ext cx="4041775" cy="20948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367975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1116013" y="748579"/>
            <a:ext cx="7704137" cy="857250"/>
          </a:xfrm>
        </p:spPr>
        <p:txBody>
          <a:bodyPr anchor="b"/>
          <a:lstStyle/>
          <a:p>
            <a:r>
              <a:rPr lang="de-DE" dirty="0"/>
              <a:t>Titelmasterformat durch Klicken bearbeiten</a:t>
            </a:r>
            <a:endParaRPr lang="de-AT" dirty="0"/>
          </a:p>
        </p:txBody>
      </p:sp>
      <p:sp>
        <p:nvSpPr>
          <p:cNvPr id="3"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1162361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4124131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68224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dirty="0"/>
          </a:p>
        </p:txBody>
      </p:sp>
      <p:sp>
        <p:nvSpPr>
          <p:cNvPr id="4" name="Textplatzhalt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6"/>
          <p:cNvSpPr>
            <a:spLocks noGrp="1" noChangeArrowheads="1"/>
          </p:cNvSpPr>
          <p:nvPr>
            <p:ph type="sldNum" sz="quarter" idx="10"/>
          </p:nvPr>
        </p:nvSpPr>
        <p:spPr>
          <a:xfrm>
            <a:off x="6615113" y="4678363"/>
            <a:ext cx="2133600" cy="357187"/>
          </a:xfrm>
          <a:prstGeom prst="rect">
            <a:avLst/>
          </a:prstGeom>
        </p:spPr>
        <p:txBody>
          <a:bodyPr/>
          <a:lstStyle>
            <a:lvl1pPr eaLnBrk="1" hangingPunct="1">
              <a:defRPr>
                <a:latin typeface="Arial" charset="0"/>
              </a:defRPr>
            </a:lvl1pPr>
          </a:lstStyle>
          <a:p>
            <a:pPr>
              <a:defRPr/>
            </a:pPr>
            <a:endParaRPr lang="de-AT"/>
          </a:p>
        </p:txBody>
      </p:sp>
    </p:spTree>
    <p:extLst>
      <p:ext uri="{BB962C8B-B14F-4D97-AF65-F5344CB8AC3E}">
        <p14:creationId xmlns:p14="http://schemas.microsoft.com/office/powerpoint/2010/main" val="3874270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Rechteck 4"/>
          <p:cNvSpPr/>
          <p:nvPr userDrawn="1"/>
        </p:nvSpPr>
        <p:spPr>
          <a:xfrm>
            <a:off x="0" y="4806950"/>
            <a:ext cx="9144000" cy="2667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grpSp>
        <p:nvGrpSpPr>
          <p:cNvPr id="8" name="Gruppieren 7">
            <a:extLst>
              <a:ext uri="{FF2B5EF4-FFF2-40B4-BE49-F238E27FC236}">
                <a16:creationId xmlns:a16="http://schemas.microsoft.com/office/drawing/2014/main" id="{BF1C6EC0-70FA-BBA1-47A9-DE4F76579AB2}"/>
              </a:ext>
            </a:extLst>
          </p:cNvPr>
          <p:cNvGrpSpPr/>
          <p:nvPr userDrawn="1"/>
        </p:nvGrpSpPr>
        <p:grpSpPr>
          <a:xfrm>
            <a:off x="3059832" y="4464496"/>
            <a:ext cx="3312368" cy="1347614"/>
            <a:chOff x="3059832" y="4464496"/>
            <a:chExt cx="3312368" cy="1347614"/>
          </a:xfrm>
        </p:grpSpPr>
        <p:pic>
          <p:nvPicPr>
            <p:cNvPr id="6" name="Grafik 5" descr="Ein Bild, das Screenshot, Kreis, Schwarz, Schwarzweiß enthält.&#10;&#10;Automatisch generierte Beschreibung">
              <a:extLst>
                <a:ext uri="{FF2B5EF4-FFF2-40B4-BE49-F238E27FC236}">
                  <a16:creationId xmlns:a16="http://schemas.microsoft.com/office/drawing/2014/main" id="{05C8CAA0-EC75-3898-7881-7793B7743C7A}"/>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26945" y="4464496"/>
              <a:ext cx="1907044" cy="1347614"/>
            </a:xfrm>
            <a:prstGeom prst="rect">
              <a:avLst/>
            </a:prstGeom>
          </p:spPr>
        </p:pic>
        <p:sp>
          <p:nvSpPr>
            <p:cNvPr id="10" name="Textfeld 9"/>
            <p:cNvSpPr txBox="1"/>
            <p:nvPr userDrawn="1"/>
          </p:nvSpPr>
          <p:spPr>
            <a:xfrm>
              <a:off x="3059832" y="4858206"/>
              <a:ext cx="3312368" cy="215444"/>
            </a:xfrm>
            <a:prstGeom prst="rect">
              <a:avLst/>
            </a:prstGeom>
            <a:noFill/>
          </p:spPr>
          <p:txBody>
            <a:bodyPr wrap="square" rtlCol="0">
              <a:spAutoFit/>
            </a:bodyPr>
            <a:lstStyle/>
            <a:p>
              <a:r>
                <a:rPr lang="de-AT" sz="800" dirty="0">
                  <a:latin typeface="+mj-lt"/>
                </a:rPr>
                <a:t>Folgen Sie uns auf:                                                 /</a:t>
              </a:r>
              <a:r>
                <a:rPr lang="de-AT" sz="800" dirty="0" err="1">
                  <a:latin typeface="+mj-lt"/>
                </a:rPr>
                <a:t>WKOwien</a:t>
              </a:r>
              <a:endParaRPr lang="de-AT" sz="800" dirty="0">
                <a:latin typeface="+mj-lt"/>
              </a:endParaRPr>
            </a:p>
          </p:txBody>
        </p:sp>
      </p:grpSp>
      <p:sp>
        <p:nvSpPr>
          <p:cNvPr id="1027" name="Rectangle 2"/>
          <p:cNvSpPr>
            <a:spLocks noGrp="1" noChangeArrowheads="1"/>
          </p:cNvSpPr>
          <p:nvPr>
            <p:ph type="title"/>
          </p:nvPr>
        </p:nvSpPr>
        <p:spPr bwMode="auto">
          <a:xfrm>
            <a:off x="1116013" y="952322"/>
            <a:ext cx="770413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dirty="0"/>
              <a:t>Titelmasterformat durch Klicken bearbeiten</a:t>
            </a:r>
          </a:p>
        </p:txBody>
      </p:sp>
      <p:sp>
        <p:nvSpPr>
          <p:cNvPr id="1028" name="Rectangle 3"/>
          <p:cNvSpPr>
            <a:spLocks noGrp="1" noChangeArrowheads="1"/>
          </p:cNvSpPr>
          <p:nvPr>
            <p:ph type="body" idx="1"/>
          </p:nvPr>
        </p:nvSpPr>
        <p:spPr bwMode="auto">
          <a:xfrm>
            <a:off x="1116013" y="2155825"/>
            <a:ext cx="7704137"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dirty="0"/>
              <a:t>Textmasterformate durch Klicken bearbeiten</a:t>
            </a:r>
          </a:p>
          <a:p>
            <a:pPr lvl="0"/>
            <a:endParaRPr lang="de-DE" altLang="de-DE" dirty="0"/>
          </a:p>
        </p:txBody>
      </p:sp>
      <p:sp>
        <p:nvSpPr>
          <p:cNvPr id="1029" name="Rectangle 9"/>
          <p:cNvSpPr>
            <a:spLocks noChangeArrowheads="1"/>
          </p:cNvSpPr>
          <p:nvPr userDrawn="1"/>
        </p:nvSpPr>
        <p:spPr bwMode="auto">
          <a:xfrm>
            <a:off x="149225" y="4864311"/>
            <a:ext cx="1873250" cy="166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de-DE" altLang="de-DE" sz="800" dirty="0">
                <a:latin typeface="Trebuchet MS" pitchFamily="34" charset="0"/>
              </a:rPr>
              <a:t>Förderungen / Wirtschaftsservice</a:t>
            </a:r>
          </a:p>
        </p:txBody>
      </p:sp>
      <p:sp>
        <p:nvSpPr>
          <p:cNvPr id="7" name="Rectangle 9"/>
          <p:cNvSpPr>
            <a:spLocks noChangeArrowheads="1"/>
          </p:cNvSpPr>
          <p:nvPr userDrawn="1"/>
        </p:nvSpPr>
        <p:spPr bwMode="auto">
          <a:xfrm>
            <a:off x="7740650" y="4846638"/>
            <a:ext cx="2087563" cy="35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7468D84D-7E3C-4BAF-9359-27FD5812BBBB}" type="slidenum">
              <a:rPr lang="de-DE" altLang="de-DE" sz="800" smtClean="0">
                <a:latin typeface="Trebuchet MS" pitchFamily="34" charset="0"/>
              </a:rPr>
              <a:pPr algn="ctr" eaLnBrk="1" hangingPunct="1">
                <a:defRPr/>
              </a:pPr>
              <a:t>‹Nr.›</a:t>
            </a:fld>
            <a:endParaRPr lang="de-DE" altLang="de-DE" sz="800" dirty="0">
              <a:latin typeface="Trebuchet MS" pitchFamily="34" charset="0"/>
            </a:endParaRPr>
          </a:p>
        </p:txBody>
      </p:sp>
      <p:pic>
        <p:nvPicPr>
          <p:cNvPr id="1032" name="Grafik 8"/>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740650" y="250825"/>
            <a:ext cx="1079500"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Grafik 12"/>
          <p:cNvPicPr>
            <a:picLocks noChangeAspect="1"/>
          </p:cNvPicPr>
          <p:nvPr userDrawn="1"/>
        </p:nvPicPr>
        <p:blipFill rotWithShape="1">
          <a:blip r:embed="rId15" cstate="print">
            <a:extLst>
              <a:ext uri="{28A0092B-C50C-407E-A947-70E740481C1C}">
                <a14:useLocalDpi xmlns:a14="http://schemas.microsoft.com/office/drawing/2010/main" val="0"/>
              </a:ext>
            </a:extLst>
          </a:blip>
          <a:srcRect b="56490"/>
          <a:stretch/>
        </p:blipFill>
        <p:spPr>
          <a:xfrm>
            <a:off x="467544" y="-128015"/>
            <a:ext cx="623562" cy="1619645"/>
          </a:xfrm>
          <a:prstGeom prst="rect">
            <a:avLst/>
          </a:prstGeom>
        </p:spPr>
      </p:pic>
    </p:spTree>
  </p:cSld>
  <p:clrMap bg1="lt1" tx1="dk1" bg2="lt2" tx2="dk2" accent1="accent1" accent2="accent2" accent3="accent3" accent4="accent4" accent5="accent5" accent6="accent6" hlink="hlink" folHlink="folHlink"/>
  <p:sldLayoutIdLst>
    <p:sldLayoutId id="2147483907" r:id="rId1"/>
    <p:sldLayoutId id="2147483906" r:id="rId2"/>
    <p:sldLayoutId id="2147483917" r:id="rId3"/>
    <p:sldLayoutId id="2147483908"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l" rtl="0" eaLnBrk="0" fontAlgn="base" hangingPunct="0">
        <a:spcBef>
          <a:spcPct val="0"/>
        </a:spcBef>
        <a:spcAft>
          <a:spcPct val="0"/>
        </a:spcAft>
        <a:defRPr sz="2500" b="1">
          <a:solidFill>
            <a:schemeClr val="tx2"/>
          </a:solidFill>
          <a:latin typeface="+mj-lt"/>
          <a:ea typeface="+mj-ea"/>
          <a:cs typeface="+mj-cs"/>
        </a:defRPr>
      </a:lvl1pPr>
      <a:lvl2pPr algn="l" rtl="0" eaLnBrk="0" fontAlgn="base" hangingPunct="0">
        <a:spcBef>
          <a:spcPct val="0"/>
        </a:spcBef>
        <a:spcAft>
          <a:spcPct val="0"/>
        </a:spcAft>
        <a:defRPr sz="2500" b="1">
          <a:solidFill>
            <a:schemeClr val="tx2"/>
          </a:solidFill>
          <a:latin typeface="Trebuchet MS" pitchFamily="34" charset="0"/>
        </a:defRPr>
      </a:lvl2pPr>
      <a:lvl3pPr algn="l" rtl="0" eaLnBrk="0" fontAlgn="base" hangingPunct="0">
        <a:spcBef>
          <a:spcPct val="0"/>
        </a:spcBef>
        <a:spcAft>
          <a:spcPct val="0"/>
        </a:spcAft>
        <a:defRPr sz="2500" b="1">
          <a:solidFill>
            <a:schemeClr val="tx2"/>
          </a:solidFill>
          <a:latin typeface="Trebuchet MS" pitchFamily="34" charset="0"/>
        </a:defRPr>
      </a:lvl3pPr>
      <a:lvl4pPr algn="l" rtl="0" eaLnBrk="0" fontAlgn="base" hangingPunct="0">
        <a:spcBef>
          <a:spcPct val="0"/>
        </a:spcBef>
        <a:spcAft>
          <a:spcPct val="0"/>
        </a:spcAft>
        <a:defRPr sz="2500" b="1">
          <a:solidFill>
            <a:schemeClr val="tx2"/>
          </a:solidFill>
          <a:latin typeface="Trebuchet MS" pitchFamily="34" charset="0"/>
        </a:defRPr>
      </a:lvl4pPr>
      <a:lvl5pPr algn="l" rtl="0" eaLnBrk="0" fontAlgn="base" hangingPunct="0">
        <a:spcBef>
          <a:spcPct val="0"/>
        </a:spcBef>
        <a:spcAft>
          <a:spcPct val="0"/>
        </a:spcAft>
        <a:defRPr sz="2500" b="1">
          <a:solidFill>
            <a:schemeClr val="tx2"/>
          </a:solidFill>
          <a:latin typeface="Trebuchet MS" pitchFamily="34" charset="0"/>
        </a:defRPr>
      </a:lvl5pPr>
      <a:lvl6pPr marL="457200" algn="l" rtl="0" fontAlgn="base">
        <a:spcBef>
          <a:spcPct val="0"/>
        </a:spcBef>
        <a:spcAft>
          <a:spcPct val="0"/>
        </a:spcAft>
        <a:defRPr sz="3000">
          <a:solidFill>
            <a:schemeClr val="tx2"/>
          </a:solidFill>
          <a:latin typeface="Trebuchet MS" pitchFamily="34" charset="0"/>
        </a:defRPr>
      </a:lvl6pPr>
      <a:lvl7pPr marL="914400" algn="l" rtl="0" fontAlgn="base">
        <a:spcBef>
          <a:spcPct val="0"/>
        </a:spcBef>
        <a:spcAft>
          <a:spcPct val="0"/>
        </a:spcAft>
        <a:defRPr sz="3000">
          <a:solidFill>
            <a:schemeClr val="tx2"/>
          </a:solidFill>
          <a:latin typeface="Trebuchet MS" pitchFamily="34" charset="0"/>
        </a:defRPr>
      </a:lvl7pPr>
      <a:lvl8pPr marL="1371600" algn="l" rtl="0" fontAlgn="base">
        <a:spcBef>
          <a:spcPct val="0"/>
        </a:spcBef>
        <a:spcAft>
          <a:spcPct val="0"/>
        </a:spcAft>
        <a:defRPr sz="3000">
          <a:solidFill>
            <a:schemeClr val="tx2"/>
          </a:solidFill>
          <a:latin typeface="Trebuchet MS" pitchFamily="34" charset="0"/>
        </a:defRPr>
      </a:lvl8pPr>
      <a:lvl9pPr marL="1828800" algn="l" rtl="0" fontAlgn="base">
        <a:spcBef>
          <a:spcPct val="0"/>
        </a:spcBef>
        <a:spcAft>
          <a:spcPct val="0"/>
        </a:spcAft>
        <a:defRPr sz="3000">
          <a:solidFill>
            <a:schemeClr val="tx2"/>
          </a:solidFill>
          <a:latin typeface="Trebuchet MS" pitchFamily="34" charset="0"/>
        </a:defRPr>
      </a:lvl9pPr>
    </p:titleStyle>
    <p:bodyStyle>
      <a:lvl1pPr marL="0" indent="0" algn="l" rtl="0" eaLnBrk="0" fontAlgn="base" hangingPunct="0">
        <a:spcBef>
          <a:spcPct val="20000"/>
        </a:spcBef>
        <a:spcAft>
          <a:spcPct val="0"/>
        </a:spcAft>
        <a:buFontTx/>
        <a:buNone/>
        <a:defRPr sz="2200">
          <a:solidFill>
            <a:schemeClr val="tx1"/>
          </a:solidFill>
          <a:latin typeface="+mn-lt"/>
          <a:ea typeface="+mn-ea"/>
          <a:cs typeface="+mn-cs"/>
        </a:defRPr>
      </a:lvl1pPr>
      <a:lvl2pPr marL="742950" indent="-285750" algn="l" rtl="0" eaLnBrk="0" fontAlgn="base" hangingPunct="0">
        <a:spcBef>
          <a:spcPct val="20000"/>
        </a:spcBef>
        <a:spcAft>
          <a:spcPct val="0"/>
        </a:spcAft>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defRPr>
      </a:lvl3pPr>
      <a:lvl4pPr marL="1600200" indent="-228600" algn="l" rtl="0" eaLnBrk="0" fontAlgn="base" hangingPunct="0">
        <a:spcBef>
          <a:spcPct val="20000"/>
        </a:spcBef>
        <a:spcAft>
          <a:spcPct val="0"/>
        </a:spcAft>
        <a:defRPr sz="2000">
          <a:solidFill>
            <a:schemeClr val="tx1"/>
          </a:solidFill>
          <a:latin typeface="+mn-lt"/>
        </a:defRPr>
      </a:lvl4pPr>
      <a:lvl5pPr marL="2057400" indent="-228600" algn="l" rtl="0" eaLnBrk="0" fontAlgn="base" hangingPunct="0">
        <a:spcBef>
          <a:spcPct val="20000"/>
        </a:spcBef>
        <a:spcAft>
          <a:spcPct val="0"/>
        </a:spcAft>
        <a:defRPr sz="2000">
          <a:solidFill>
            <a:schemeClr val="tx1"/>
          </a:solidFill>
          <a:latin typeface="+mn-lt"/>
        </a:defRPr>
      </a:lvl5pPr>
      <a:lvl6pPr marL="2514600" indent="-228600" algn="l" rtl="0" fontAlgn="base">
        <a:spcBef>
          <a:spcPct val="20000"/>
        </a:spcBef>
        <a:spcAft>
          <a:spcPct val="0"/>
        </a:spcAft>
        <a:defRPr sz="2000">
          <a:solidFill>
            <a:schemeClr val="tx1"/>
          </a:solidFill>
          <a:latin typeface="+mn-lt"/>
        </a:defRPr>
      </a:lvl6pPr>
      <a:lvl7pPr marL="2971800" indent="-228600" algn="l" rtl="0" fontAlgn="base">
        <a:spcBef>
          <a:spcPct val="20000"/>
        </a:spcBef>
        <a:spcAft>
          <a:spcPct val="0"/>
        </a:spcAft>
        <a:defRPr sz="2000">
          <a:solidFill>
            <a:schemeClr val="tx1"/>
          </a:solidFill>
          <a:latin typeface="+mn-lt"/>
        </a:defRPr>
      </a:lvl7pPr>
      <a:lvl8pPr marL="3429000" indent="-228600" algn="l" rtl="0" fontAlgn="base">
        <a:spcBef>
          <a:spcPct val="20000"/>
        </a:spcBef>
        <a:spcAft>
          <a:spcPct val="0"/>
        </a:spcAft>
        <a:defRPr sz="2000">
          <a:solidFill>
            <a:schemeClr val="tx1"/>
          </a:solidFill>
          <a:latin typeface="+mn-lt"/>
        </a:defRPr>
      </a:lvl8pPr>
      <a:lvl9pPr marL="3886200" indent="-228600" algn="l" rtl="0" fontAlgn="base">
        <a:spcBef>
          <a:spcPct val="20000"/>
        </a:spcBef>
        <a:spcAft>
          <a:spcPct val="0"/>
        </a:spcAft>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2"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wko.at/foerderungen"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aws.at/aws-erp-kredit/"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wko.at/wien/netzwerke/epu/unterstuetzungsfonds"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wko.at/arbeitsrecht/betriebshilfe"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svs.at/cdscontent/?contentid=10007.816734"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wko.at/wien/wirtschaft/gefoerderte-unternehmensberatung"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wko.at/foerderungen/betriebsuebernahme-zuschuss-wien"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ermikrokredit.at/"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A7662-9D66-BBBC-FF32-6BE1CC9FD643}"/>
            </a:ext>
          </a:extLst>
        </p:cNvPr>
        <p:cNvGrpSpPr/>
        <p:nvPr/>
      </p:nvGrpSpPr>
      <p:grpSpPr>
        <a:xfrm>
          <a:off x="0" y="0"/>
          <a:ext cx="0" cy="0"/>
          <a:chOff x="0" y="0"/>
          <a:chExt cx="0" cy="0"/>
        </a:xfrm>
      </p:grpSpPr>
      <p:sp>
        <p:nvSpPr>
          <p:cNvPr id="7" name="Titel 2">
            <a:extLst>
              <a:ext uri="{FF2B5EF4-FFF2-40B4-BE49-F238E27FC236}">
                <a16:creationId xmlns:a16="http://schemas.microsoft.com/office/drawing/2014/main" id="{43F3AAD7-DDA4-D613-B2E0-C9F08BAC1A94}"/>
              </a:ext>
            </a:extLst>
          </p:cNvPr>
          <p:cNvSpPr>
            <a:spLocks noGrp="1"/>
          </p:cNvSpPr>
          <p:nvPr>
            <p:ph type="title"/>
          </p:nvPr>
        </p:nvSpPr>
        <p:spPr>
          <a:xfrm>
            <a:off x="1258888" y="3768472"/>
            <a:ext cx="7561262" cy="490710"/>
          </a:xfrm>
        </p:spPr>
        <p:txBody>
          <a:bodyPr/>
          <a:lstStyle/>
          <a:p>
            <a:pPr lvl="0"/>
            <a:r>
              <a:rPr lang="de-DE" dirty="0"/>
              <a:t>PROGRAMME VERSTEHEN, CHANCEN NUTZEN </a:t>
            </a:r>
            <a:r>
              <a:rPr lang="de-DE" altLang="de-DE" dirty="0"/>
              <a:t> </a:t>
            </a:r>
          </a:p>
        </p:txBody>
      </p:sp>
      <p:sp>
        <p:nvSpPr>
          <p:cNvPr id="8" name="Textplatzhalter 3">
            <a:extLst>
              <a:ext uri="{FF2B5EF4-FFF2-40B4-BE49-F238E27FC236}">
                <a16:creationId xmlns:a16="http://schemas.microsoft.com/office/drawing/2014/main" id="{951A0189-FEFB-D30E-6CBF-1E5DF56BCE99}"/>
              </a:ext>
            </a:extLst>
          </p:cNvPr>
          <p:cNvSpPr>
            <a:spLocks noGrp="1"/>
          </p:cNvSpPr>
          <p:nvPr>
            <p:ph type="body" idx="1"/>
          </p:nvPr>
        </p:nvSpPr>
        <p:spPr>
          <a:xfrm>
            <a:off x="467544" y="3147814"/>
            <a:ext cx="8352606" cy="576063"/>
          </a:xfrm>
        </p:spPr>
        <p:txBody>
          <a:bodyPr/>
          <a:lstStyle/>
          <a:p>
            <a:r>
              <a:rPr lang="de-DE" dirty="0"/>
              <a:t>FÖRDERWISSEN KOMPAKT</a:t>
            </a:r>
            <a:endParaRPr lang="de-AT" dirty="0"/>
          </a:p>
        </p:txBody>
      </p:sp>
      <p:pic>
        <p:nvPicPr>
          <p:cNvPr id="4" name="Grafik 3" descr="Ein Bild, das Schuhwerk, Jeans, Zeichnung, Handschrift enthält.&#10;&#10;KI-generierte Inhalte können fehlerhaft sein.">
            <a:extLst>
              <a:ext uri="{FF2B5EF4-FFF2-40B4-BE49-F238E27FC236}">
                <a16:creationId xmlns:a16="http://schemas.microsoft.com/office/drawing/2014/main" id="{00A03DC8-BB85-82AA-E080-A47B6B7BA4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90845" y="195486"/>
            <a:ext cx="4362309" cy="2907733"/>
          </a:xfrm>
          <a:prstGeom prst="rect">
            <a:avLst/>
          </a:prstGeom>
        </p:spPr>
      </p:pic>
      <p:sp>
        <p:nvSpPr>
          <p:cNvPr id="3" name="Textfeld 2">
            <a:extLst>
              <a:ext uri="{FF2B5EF4-FFF2-40B4-BE49-F238E27FC236}">
                <a16:creationId xmlns:a16="http://schemas.microsoft.com/office/drawing/2014/main" id="{0F2CF343-1899-238A-FA83-3D5A4F466555}"/>
              </a:ext>
            </a:extLst>
          </p:cNvPr>
          <p:cNvSpPr txBox="1"/>
          <p:nvPr/>
        </p:nvSpPr>
        <p:spPr>
          <a:xfrm>
            <a:off x="256868" y="4668002"/>
            <a:ext cx="3562658" cy="369332"/>
          </a:xfrm>
          <a:prstGeom prst="rect">
            <a:avLst/>
          </a:prstGeom>
          <a:noFill/>
        </p:spPr>
        <p:txBody>
          <a:bodyPr wrap="square">
            <a:spAutoFit/>
          </a:bodyPr>
          <a:lstStyle/>
          <a:p>
            <a:r>
              <a:rPr lang="de-DE" dirty="0">
                <a:hlinkClick r:id="rId4"/>
              </a:rPr>
              <a:t>https://www.wko.at/foerderungen</a:t>
            </a:r>
            <a:endParaRPr lang="de-DE" dirty="0"/>
          </a:p>
        </p:txBody>
      </p:sp>
      <p:sp>
        <p:nvSpPr>
          <p:cNvPr id="6" name="Textfeld 5">
            <a:extLst>
              <a:ext uri="{FF2B5EF4-FFF2-40B4-BE49-F238E27FC236}">
                <a16:creationId xmlns:a16="http://schemas.microsoft.com/office/drawing/2014/main" id="{707DC1D3-D082-5C23-0BEA-098982906730}"/>
              </a:ext>
            </a:extLst>
          </p:cNvPr>
          <p:cNvSpPr txBox="1"/>
          <p:nvPr/>
        </p:nvSpPr>
        <p:spPr>
          <a:xfrm>
            <a:off x="5220072" y="4259182"/>
            <a:ext cx="3672408" cy="369332"/>
          </a:xfrm>
          <a:prstGeom prst="rect">
            <a:avLst/>
          </a:prstGeom>
          <a:noFill/>
        </p:spPr>
        <p:txBody>
          <a:bodyPr wrap="square">
            <a:spAutoFit/>
          </a:bodyPr>
          <a:lstStyle/>
          <a:p>
            <a:pPr marL="0" indent="0">
              <a:buNone/>
            </a:pPr>
            <a:r>
              <a:rPr lang="de-DE" dirty="0"/>
              <a:t>Wirtschaftsservice - Förderservice</a:t>
            </a:r>
          </a:p>
        </p:txBody>
      </p:sp>
      <p:sp>
        <p:nvSpPr>
          <p:cNvPr id="10" name="Textfeld 9">
            <a:extLst>
              <a:ext uri="{FF2B5EF4-FFF2-40B4-BE49-F238E27FC236}">
                <a16:creationId xmlns:a16="http://schemas.microsoft.com/office/drawing/2014/main" id="{2255AB68-A77B-FDA7-2650-C04CE3B9604D}"/>
              </a:ext>
            </a:extLst>
          </p:cNvPr>
          <p:cNvSpPr txBox="1"/>
          <p:nvPr/>
        </p:nvSpPr>
        <p:spPr>
          <a:xfrm>
            <a:off x="6314038" y="4628514"/>
            <a:ext cx="2634615" cy="369332"/>
          </a:xfrm>
          <a:prstGeom prst="rect">
            <a:avLst/>
          </a:prstGeom>
          <a:noFill/>
        </p:spPr>
        <p:txBody>
          <a:bodyPr wrap="square">
            <a:spAutoFit/>
          </a:bodyPr>
          <a:lstStyle/>
          <a:p>
            <a:r>
              <a:rPr lang="de-DE" dirty="0"/>
              <a:t>foerderservice@wkw.at</a:t>
            </a:r>
          </a:p>
        </p:txBody>
      </p:sp>
    </p:spTree>
    <p:extLst>
      <p:ext uri="{BB962C8B-B14F-4D97-AF65-F5344CB8AC3E}">
        <p14:creationId xmlns:p14="http://schemas.microsoft.com/office/powerpoint/2010/main" val="1951244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DCA2B-DA89-8125-E0B0-3FDC43A12F7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4855CC2-04D8-289A-DC2D-461CA701922B}"/>
              </a:ext>
            </a:extLst>
          </p:cNvPr>
          <p:cNvSpPr>
            <a:spLocks noGrp="1"/>
          </p:cNvSpPr>
          <p:nvPr>
            <p:ph type="title"/>
          </p:nvPr>
        </p:nvSpPr>
        <p:spPr/>
        <p:txBody>
          <a:bodyPr/>
          <a:lstStyle/>
          <a:p>
            <a:r>
              <a:rPr lang="de-DE" sz="2800" dirty="0"/>
              <a:t>Austria Wirtschaftsservice (</a:t>
            </a:r>
            <a:r>
              <a:rPr lang="de-DE" sz="2800" dirty="0" err="1"/>
              <a:t>aws</a:t>
            </a:r>
            <a:r>
              <a:rPr lang="de-DE" sz="2800" dirty="0"/>
              <a:t>)</a:t>
            </a:r>
            <a:r>
              <a:rPr lang="de-AT" sz="2500" dirty="0"/>
              <a:t> </a:t>
            </a:r>
            <a:endParaRPr lang="de-DE" dirty="0"/>
          </a:p>
        </p:txBody>
      </p:sp>
      <p:sp>
        <p:nvSpPr>
          <p:cNvPr id="3" name="Textplatzhalter 2">
            <a:extLst>
              <a:ext uri="{FF2B5EF4-FFF2-40B4-BE49-F238E27FC236}">
                <a16:creationId xmlns:a16="http://schemas.microsoft.com/office/drawing/2014/main" id="{02F17F30-CF06-1248-D6C3-EBA1F1417264}"/>
              </a:ext>
            </a:extLst>
          </p:cNvPr>
          <p:cNvSpPr>
            <a:spLocks noGrp="1"/>
          </p:cNvSpPr>
          <p:nvPr>
            <p:ph type="body" sz="quarter" idx="11"/>
          </p:nvPr>
        </p:nvSpPr>
        <p:spPr/>
        <p:txBody>
          <a:bodyPr/>
          <a:lstStyle/>
          <a:p>
            <a:pPr marL="457200" lvl="1" indent="0">
              <a:buNone/>
            </a:pPr>
            <a:r>
              <a:rPr lang="de-DE" sz="2000" dirty="0">
                <a:ea typeface="+mn-ea"/>
                <a:cs typeface="+mn-cs"/>
              </a:rPr>
              <a:t>ERP-Kredit (</a:t>
            </a:r>
            <a:r>
              <a:rPr lang="de-DE" sz="2000" dirty="0"/>
              <a:t>European Recovery </a:t>
            </a:r>
            <a:r>
              <a:rPr lang="de-DE" sz="2000" dirty="0" err="1"/>
              <a:t>Program</a:t>
            </a:r>
            <a:r>
              <a:rPr lang="de-DE" sz="2000" dirty="0"/>
              <a:t>)</a:t>
            </a:r>
            <a:endParaRPr lang="de-DE" sz="2000" dirty="0">
              <a:ea typeface="+mn-ea"/>
              <a:cs typeface="+mn-cs"/>
            </a:endParaRPr>
          </a:p>
          <a:p>
            <a:pPr lvl="1"/>
            <a:r>
              <a:rPr lang="de-DE" sz="1600" dirty="0"/>
              <a:t>alle Branchen und Unternehmensgrößen</a:t>
            </a:r>
          </a:p>
          <a:p>
            <a:pPr lvl="1"/>
            <a:r>
              <a:rPr lang="de-DE" sz="1600" dirty="0"/>
              <a:t>für Gründung, Modernisierung, Wachstum, Innovation</a:t>
            </a:r>
          </a:p>
          <a:p>
            <a:pPr lvl="1"/>
            <a:r>
              <a:rPr lang="de-DE" sz="1600" dirty="0"/>
              <a:t>10.000 – 30 </a:t>
            </a:r>
            <a:r>
              <a:rPr lang="de-DE" sz="1600" dirty="0" err="1"/>
              <a:t>Mio</a:t>
            </a:r>
            <a:r>
              <a:rPr lang="de-DE" sz="1600" dirty="0"/>
              <a:t> Euro</a:t>
            </a:r>
          </a:p>
          <a:p>
            <a:pPr lvl="1"/>
            <a:r>
              <a:rPr lang="de-DE" sz="1600" dirty="0"/>
              <a:t>Zinsbegünstigt: </a:t>
            </a:r>
          </a:p>
          <a:p>
            <a:pPr lvl="2"/>
            <a:r>
              <a:rPr lang="de-DE" sz="1600" dirty="0"/>
              <a:t>2,25% fix bei unter 10 Jahren </a:t>
            </a:r>
          </a:p>
          <a:p>
            <a:pPr lvl="2"/>
            <a:r>
              <a:rPr lang="de-DE" sz="1600" dirty="0"/>
              <a:t>sprungfix bei über 10 Jahren </a:t>
            </a:r>
          </a:p>
          <a:p>
            <a:pPr lvl="2"/>
            <a:r>
              <a:rPr lang="de-DE" sz="1600" dirty="0"/>
              <a:t>Gründerkonditionen: 2,125% fix</a:t>
            </a:r>
          </a:p>
          <a:p>
            <a:pPr lvl="1"/>
            <a:r>
              <a:rPr lang="de-DE" sz="1400" dirty="0">
                <a:hlinkClick r:id="rId3"/>
              </a:rPr>
              <a:t>https://www.aws.at/aws-erp-kredit/</a:t>
            </a:r>
            <a:r>
              <a:rPr lang="de-DE" sz="1400" dirty="0"/>
              <a:t> </a:t>
            </a:r>
            <a:endParaRPr lang="de-DE" dirty="0"/>
          </a:p>
        </p:txBody>
      </p:sp>
    </p:spTree>
    <p:extLst>
      <p:ext uri="{BB962C8B-B14F-4D97-AF65-F5344CB8AC3E}">
        <p14:creationId xmlns:p14="http://schemas.microsoft.com/office/powerpoint/2010/main" val="3638762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621081-090E-2699-1CCB-861EC1392526}"/>
              </a:ext>
            </a:extLst>
          </p:cNvPr>
          <p:cNvSpPr>
            <a:spLocks noGrp="1"/>
          </p:cNvSpPr>
          <p:nvPr>
            <p:ph type="title"/>
          </p:nvPr>
        </p:nvSpPr>
        <p:spPr/>
        <p:txBody>
          <a:bodyPr/>
          <a:lstStyle/>
          <a:p>
            <a:r>
              <a:rPr lang="de-AT" sz="2500" dirty="0"/>
              <a:t>Förderangebote der WK Wien</a:t>
            </a:r>
            <a:endParaRPr lang="de-DE" dirty="0"/>
          </a:p>
        </p:txBody>
      </p:sp>
      <p:sp>
        <p:nvSpPr>
          <p:cNvPr id="3" name="Textplatzhalter 2">
            <a:extLst>
              <a:ext uri="{FF2B5EF4-FFF2-40B4-BE49-F238E27FC236}">
                <a16:creationId xmlns:a16="http://schemas.microsoft.com/office/drawing/2014/main" id="{7672F71D-5926-CBDA-257D-4D48F38F7FA6}"/>
              </a:ext>
            </a:extLst>
          </p:cNvPr>
          <p:cNvSpPr>
            <a:spLocks noGrp="1"/>
          </p:cNvSpPr>
          <p:nvPr>
            <p:ph type="body" sz="quarter" idx="11"/>
          </p:nvPr>
        </p:nvSpPr>
        <p:spPr>
          <a:xfrm>
            <a:off x="1116013" y="1779662"/>
            <a:ext cx="7704137" cy="2827338"/>
          </a:xfrm>
        </p:spPr>
        <p:txBody>
          <a:bodyPr/>
          <a:lstStyle/>
          <a:p>
            <a:r>
              <a:rPr lang="de-DE" sz="2000" dirty="0"/>
              <a:t>Unterstützungsfonds – Krankheit bzw. Baustellen</a:t>
            </a:r>
          </a:p>
          <a:p>
            <a:pPr lvl="1"/>
            <a:r>
              <a:rPr lang="de-DE" sz="1600" dirty="0"/>
              <a:t>Krankheit muss mindestens 42 Tage durchgehend dauern</a:t>
            </a:r>
          </a:p>
          <a:p>
            <a:pPr lvl="1"/>
            <a:r>
              <a:rPr lang="de-DE" sz="1600" dirty="0"/>
              <a:t>Baustelle muss mindestens 4 Monate durchgehend dauern</a:t>
            </a:r>
          </a:p>
          <a:p>
            <a:pPr lvl="1"/>
            <a:r>
              <a:rPr lang="de-DE" sz="1600" dirty="0"/>
              <a:t>Umsatzrückgang von zumindest 25% zum Vergleichszeitraum</a:t>
            </a:r>
          </a:p>
          <a:p>
            <a:pPr lvl="1"/>
            <a:r>
              <a:rPr lang="de-DE" sz="1600" dirty="0"/>
              <a:t>Ausschlussgrund:</a:t>
            </a:r>
          </a:p>
          <a:p>
            <a:pPr lvl="2"/>
            <a:r>
              <a:rPr lang="de-DE" sz="1600" dirty="0"/>
              <a:t>Mehr als 400.000 EUR Nettojahresumsatz (Trafiken: 1.500.000)</a:t>
            </a:r>
          </a:p>
          <a:p>
            <a:pPr marL="801688" lvl="2" indent="-349250"/>
            <a:r>
              <a:rPr lang="de-DE" sz="1600" dirty="0"/>
              <a:t>Einreichung: nach einem telefonischen Informationsgespräch möglich</a:t>
            </a:r>
          </a:p>
          <a:p>
            <a:pPr marL="452438" lvl="2" indent="0">
              <a:buNone/>
            </a:pPr>
            <a:endParaRPr lang="de-DE" sz="1600" dirty="0"/>
          </a:p>
          <a:p>
            <a:pPr marL="452438" lvl="2" indent="0">
              <a:buNone/>
            </a:pPr>
            <a:r>
              <a:rPr lang="de-DE" sz="1600" dirty="0">
                <a:hlinkClick r:id="rId3"/>
              </a:rPr>
              <a:t>https://www.wko.at/wien/netzwerke/epu/unterstuetzungsfonds</a:t>
            </a:r>
            <a:r>
              <a:rPr lang="de-DE" sz="1600" dirty="0"/>
              <a:t> </a:t>
            </a:r>
          </a:p>
        </p:txBody>
      </p:sp>
    </p:spTree>
    <p:extLst>
      <p:ext uri="{BB962C8B-B14F-4D97-AF65-F5344CB8AC3E}">
        <p14:creationId xmlns:p14="http://schemas.microsoft.com/office/powerpoint/2010/main" val="359866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621081-090E-2699-1CCB-861EC1392526}"/>
              </a:ext>
            </a:extLst>
          </p:cNvPr>
          <p:cNvSpPr>
            <a:spLocks noGrp="1"/>
          </p:cNvSpPr>
          <p:nvPr>
            <p:ph type="title"/>
          </p:nvPr>
        </p:nvSpPr>
        <p:spPr/>
        <p:txBody>
          <a:bodyPr/>
          <a:lstStyle/>
          <a:p>
            <a:r>
              <a:rPr lang="de-AT" sz="2500" dirty="0"/>
              <a:t>Förderangebote der WK Wien</a:t>
            </a:r>
            <a:endParaRPr lang="de-DE" dirty="0"/>
          </a:p>
        </p:txBody>
      </p:sp>
      <p:sp>
        <p:nvSpPr>
          <p:cNvPr id="3" name="Textplatzhalter 2">
            <a:extLst>
              <a:ext uri="{FF2B5EF4-FFF2-40B4-BE49-F238E27FC236}">
                <a16:creationId xmlns:a16="http://schemas.microsoft.com/office/drawing/2014/main" id="{7672F71D-5926-CBDA-257D-4D48F38F7FA6}"/>
              </a:ext>
            </a:extLst>
          </p:cNvPr>
          <p:cNvSpPr>
            <a:spLocks noGrp="1"/>
          </p:cNvSpPr>
          <p:nvPr>
            <p:ph type="body" sz="quarter" idx="11"/>
          </p:nvPr>
        </p:nvSpPr>
        <p:spPr>
          <a:xfrm>
            <a:off x="1116013" y="1779662"/>
            <a:ext cx="7704137" cy="2827338"/>
          </a:xfrm>
        </p:spPr>
        <p:txBody>
          <a:bodyPr/>
          <a:lstStyle/>
          <a:p>
            <a:r>
              <a:rPr lang="de-DE" sz="2000" dirty="0"/>
              <a:t>Betriebshilfe </a:t>
            </a:r>
          </a:p>
          <a:p>
            <a:pPr lvl="1"/>
            <a:r>
              <a:rPr lang="de-DE" sz="1600" dirty="0"/>
              <a:t>Hilfe und Unterstützung für Kleinunternehmen bei Unfall, Krankheit und Mutterschutz</a:t>
            </a:r>
          </a:p>
          <a:p>
            <a:pPr lvl="1"/>
            <a:r>
              <a:rPr lang="de-DE" sz="1600" dirty="0" err="1"/>
              <a:t>Helfer:in</a:t>
            </a:r>
            <a:r>
              <a:rPr lang="de-DE" sz="1600" dirty="0"/>
              <a:t> wird über den Verein angestellt </a:t>
            </a:r>
          </a:p>
          <a:p>
            <a:pPr lvl="1"/>
            <a:r>
              <a:rPr lang="de-DE" sz="1600" dirty="0"/>
              <a:t>für den UNT entstehen keine Kosten </a:t>
            </a:r>
          </a:p>
          <a:p>
            <a:pPr marL="457200" lvl="1" indent="0">
              <a:buNone/>
            </a:pPr>
            <a:endParaRPr lang="de-DE" sz="1600" dirty="0"/>
          </a:p>
          <a:p>
            <a:pPr marL="0" lvl="2" indent="0">
              <a:buNone/>
            </a:pPr>
            <a:r>
              <a:rPr lang="de-DE" sz="1600" dirty="0">
                <a:hlinkClick r:id="rId3"/>
              </a:rPr>
              <a:t>https://www.wko.at/arbeitsrecht/betriebshilfe</a:t>
            </a:r>
            <a:r>
              <a:rPr lang="de-DE" sz="1600" dirty="0"/>
              <a:t> </a:t>
            </a:r>
            <a:endParaRPr lang="de-DE" dirty="0"/>
          </a:p>
        </p:txBody>
      </p:sp>
    </p:spTree>
    <p:extLst>
      <p:ext uri="{BB962C8B-B14F-4D97-AF65-F5344CB8AC3E}">
        <p14:creationId xmlns:p14="http://schemas.microsoft.com/office/powerpoint/2010/main" val="4072966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E4053-4AC8-374E-AA87-0F93686CBBD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D8113C0-21B1-11C6-0394-DA0F8EC78B9D}"/>
              </a:ext>
            </a:extLst>
          </p:cNvPr>
          <p:cNvSpPr>
            <a:spLocks noGrp="1"/>
          </p:cNvSpPr>
          <p:nvPr>
            <p:ph type="title"/>
          </p:nvPr>
        </p:nvSpPr>
        <p:spPr/>
        <p:txBody>
          <a:bodyPr/>
          <a:lstStyle/>
          <a:p>
            <a:r>
              <a:rPr lang="de-DE" dirty="0"/>
              <a:t>Unterstützungsleistung SVS bei langer Krankheit</a:t>
            </a:r>
          </a:p>
        </p:txBody>
      </p:sp>
      <p:sp>
        <p:nvSpPr>
          <p:cNvPr id="3" name="Textplatzhalter 2">
            <a:extLst>
              <a:ext uri="{FF2B5EF4-FFF2-40B4-BE49-F238E27FC236}">
                <a16:creationId xmlns:a16="http://schemas.microsoft.com/office/drawing/2014/main" id="{8D8BD898-937D-3634-BAE0-9FDDE2C685C1}"/>
              </a:ext>
            </a:extLst>
          </p:cNvPr>
          <p:cNvSpPr>
            <a:spLocks noGrp="1"/>
          </p:cNvSpPr>
          <p:nvPr>
            <p:ph type="body" sz="quarter" idx="11"/>
          </p:nvPr>
        </p:nvSpPr>
        <p:spPr>
          <a:xfrm>
            <a:off x="1116013" y="1779662"/>
            <a:ext cx="7704137" cy="2827338"/>
          </a:xfrm>
        </p:spPr>
        <p:txBody>
          <a:bodyPr/>
          <a:lstStyle/>
          <a:p>
            <a:r>
              <a:rPr lang="de-DE" sz="2000" dirty="0"/>
              <a:t>Auch ein UTN kann sich krankmelden  </a:t>
            </a:r>
          </a:p>
          <a:p>
            <a:pPr lvl="1"/>
            <a:r>
              <a:rPr lang="de-DE" sz="1600" dirty="0"/>
              <a:t>40,04 Euro pro Tag </a:t>
            </a:r>
          </a:p>
          <a:p>
            <a:pPr lvl="1"/>
            <a:r>
              <a:rPr lang="de-DE" sz="1600" dirty="0"/>
              <a:t>Anspruch auf Unterstützungsleistung besteht immer nur bei durchgehender Arbeitsunfähigkeit infolge Krankheit von mehr als 42 Tagen</a:t>
            </a:r>
          </a:p>
          <a:p>
            <a:pPr lvl="1"/>
            <a:r>
              <a:rPr lang="de-DE" sz="1600" dirty="0"/>
              <a:t>Leistung rückwirkend ab dem 4. Tag der Arbeitsunfähigkeit</a:t>
            </a:r>
          </a:p>
          <a:p>
            <a:pPr lvl="1"/>
            <a:r>
              <a:rPr lang="de-DE" sz="1600" dirty="0"/>
              <a:t>Unterstützungsleistung für maximal 20 Wochen</a:t>
            </a:r>
          </a:p>
          <a:p>
            <a:pPr marL="457200" lvl="1" indent="0">
              <a:buNone/>
            </a:pPr>
            <a:r>
              <a:rPr lang="de-DE" sz="1600" dirty="0">
                <a:hlinkClick r:id="rId3"/>
              </a:rPr>
              <a:t>https://www.svs.at/cdscontent/?contentid=10007.816734</a:t>
            </a:r>
            <a:r>
              <a:rPr lang="de-DE" sz="1600" dirty="0"/>
              <a:t> </a:t>
            </a:r>
            <a:endParaRPr lang="de-DE" dirty="0"/>
          </a:p>
        </p:txBody>
      </p:sp>
    </p:spTree>
    <p:extLst>
      <p:ext uri="{BB962C8B-B14F-4D97-AF65-F5344CB8AC3E}">
        <p14:creationId xmlns:p14="http://schemas.microsoft.com/office/powerpoint/2010/main" val="3485827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0501F-1CDA-A6D0-958D-137813DEB68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3E7DAC-BA6F-6396-F284-47C68977F657}"/>
              </a:ext>
            </a:extLst>
          </p:cNvPr>
          <p:cNvSpPr>
            <a:spLocks noGrp="1"/>
          </p:cNvSpPr>
          <p:nvPr>
            <p:ph type="title"/>
          </p:nvPr>
        </p:nvSpPr>
        <p:spPr/>
        <p:txBody>
          <a:bodyPr/>
          <a:lstStyle/>
          <a:p>
            <a:r>
              <a:rPr lang="de-DE" sz="2500" dirty="0"/>
              <a:t>Förderservice der WK Wien </a:t>
            </a:r>
            <a:endParaRPr lang="de-DE" dirty="0"/>
          </a:p>
        </p:txBody>
      </p:sp>
      <p:sp>
        <p:nvSpPr>
          <p:cNvPr id="3" name="Textplatzhalter 2">
            <a:extLst>
              <a:ext uri="{FF2B5EF4-FFF2-40B4-BE49-F238E27FC236}">
                <a16:creationId xmlns:a16="http://schemas.microsoft.com/office/drawing/2014/main" id="{EC438A00-3D07-11E6-F3E9-D30942AD8456}"/>
              </a:ext>
            </a:extLst>
          </p:cNvPr>
          <p:cNvSpPr>
            <a:spLocks noGrp="1"/>
          </p:cNvSpPr>
          <p:nvPr>
            <p:ph type="body" sz="quarter" idx="11"/>
          </p:nvPr>
        </p:nvSpPr>
        <p:spPr/>
        <p:txBody>
          <a:bodyPr/>
          <a:lstStyle/>
          <a:p>
            <a:pPr lvl="0"/>
            <a:r>
              <a:rPr lang="de-DE" dirty="0"/>
              <a:t>Beratung über Förderungen (WKW, Wien, Bund)</a:t>
            </a:r>
          </a:p>
          <a:p>
            <a:pPr lvl="0"/>
            <a:r>
              <a:rPr lang="de-DE" dirty="0"/>
              <a:t>Betreuung kammereigener Förderaktionen (Ausschnitt)</a:t>
            </a:r>
            <a:endParaRPr lang="en-US" dirty="0"/>
          </a:p>
          <a:p>
            <a:pPr lvl="1"/>
            <a:r>
              <a:rPr lang="de-DE" dirty="0"/>
              <a:t>Gemeinsame Kreditaktion WK-Wien &amp; Stadt Wien</a:t>
            </a:r>
            <a:endParaRPr lang="en-US" dirty="0"/>
          </a:p>
          <a:p>
            <a:pPr lvl="1"/>
            <a:r>
              <a:rPr lang="de-DE" dirty="0"/>
              <a:t>Betriebsübernahme-Zuschuss </a:t>
            </a:r>
          </a:p>
          <a:p>
            <a:pPr lvl="1"/>
            <a:r>
              <a:rPr lang="de-DE" dirty="0"/>
              <a:t>Geförderte Unternehmensberatung </a:t>
            </a:r>
            <a:endParaRPr lang="en-US" dirty="0"/>
          </a:p>
          <a:p>
            <a:pPr lvl="1"/>
            <a:r>
              <a:rPr lang="de-DE" dirty="0"/>
              <a:t>Betriebshilfe</a:t>
            </a:r>
            <a:endParaRPr lang="en-US" dirty="0"/>
          </a:p>
          <a:p>
            <a:pPr lvl="1"/>
            <a:r>
              <a:rPr lang="de-DE" dirty="0"/>
              <a:t>Fachgruppenspezifische Förderungen </a:t>
            </a:r>
            <a:endParaRPr lang="en-US" dirty="0"/>
          </a:p>
          <a:p>
            <a:pPr marL="457200" lvl="1" indent="0">
              <a:buNone/>
            </a:pPr>
            <a:endParaRPr lang="de-DE" sz="1600" dirty="0"/>
          </a:p>
        </p:txBody>
      </p:sp>
    </p:spTree>
    <p:extLst>
      <p:ext uri="{BB962C8B-B14F-4D97-AF65-F5344CB8AC3E}">
        <p14:creationId xmlns:p14="http://schemas.microsoft.com/office/powerpoint/2010/main" val="3498655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Fahrplan zum Erfolg</a:t>
            </a:r>
            <a:endParaRPr lang="de-AT" dirty="0">
              <a:solidFill>
                <a:schemeClr val="tx1"/>
              </a:solidFill>
            </a:endParaRPr>
          </a:p>
        </p:txBody>
      </p:sp>
      <p:sp>
        <p:nvSpPr>
          <p:cNvPr id="6" name="Inhaltsplatzhalter 5">
            <a:extLst>
              <a:ext uri="{FF2B5EF4-FFF2-40B4-BE49-F238E27FC236}">
                <a16:creationId xmlns:a16="http://schemas.microsoft.com/office/drawing/2014/main" id="{B0BEE828-DB11-61C8-67B8-998B48CC1D9E}"/>
              </a:ext>
            </a:extLst>
          </p:cNvPr>
          <p:cNvSpPr>
            <a:spLocks noGrp="1"/>
          </p:cNvSpPr>
          <p:nvPr>
            <p:ph idx="1"/>
          </p:nvPr>
        </p:nvSpPr>
        <p:spPr/>
        <p:txBody>
          <a:bodyPr/>
          <a:lstStyle/>
          <a:p>
            <a:pPr marL="342900" indent="-342900">
              <a:spcBef>
                <a:spcPts val="600"/>
              </a:spcBef>
              <a:spcAft>
                <a:spcPts val="600"/>
              </a:spcAft>
              <a:buFont typeface="Arial" panose="020B0604020202020204" pitchFamily="34" charset="0"/>
              <a:buChar char="•"/>
            </a:pPr>
            <a:r>
              <a:rPr lang="de-DE" dirty="0"/>
              <a:t>Schritt 1: Investitionsplanung</a:t>
            </a:r>
          </a:p>
          <a:p>
            <a:pPr marL="1143000" lvl="1">
              <a:spcBef>
                <a:spcPts val="600"/>
              </a:spcBef>
              <a:spcAft>
                <a:spcPts val="600"/>
              </a:spcAft>
              <a:buFont typeface="Arial" panose="020B0604020202020204" pitchFamily="34" charset="0"/>
              <a:buChar char="•"/>
            </a:pPr>
            <a:r>
              <a:rPr lang="de-DE" dirty="0"/>
              <a:t>Definition des Kapitalbedarfs</a:t>
            </a:r>
          </a:p>
          <a:p>
            <a:pPr marL="1143000" lvl="1">
              <a:spcBef>
                <a:spcPts val="600"/>
              </a:spcBef>
              <a:spcAft>
                <a:spcPts val="600"/>
              </a:spcAft>
              <a:buFont typeface="Arial" panose="020B0604020202020204" pitchFamily="34" charset="0"/>
              <a:buChar char="•"/>
            </a:pPr>
            <a:r>
              <a:rPr lang="de-DE" dirty="0"/>
              <a:t>Zeitplan der Ausgaben</a:t>
            </a:r>
          </a:p>
          <a:p>
            <a:pPr marL="1143000" lvl="1">
              <a:spcBef>
                <a:spcPts val="600"/>
              </a:spcBef>
              <a:spcAft>
                <a:spcPts val="600"/>
              </a:spcAft>
              <a:buFont typeface="Arial" panose="020B0604020202020204" pitchFamily="34" charset="0"/>
              <a:buChar char="•"/>
            </a:pPr>
            <a:r>
              <a:rPr lang="de-DE" dirty="0"/>
              <a:t>Eigenmittel vs. Fremdmittel</a:t>
            </a:r>
          </a:p>
          <a:p>
            <a:pPr marL="342900" indent="-342900">
              <a:spcBef>
                <a:spcPts val="600"/>
              </a:spcBef>
              <a:spcAft>
                <a:spcPts val="600"/>
              </a:spcAft>
              <a:buFont typeface="Arial" panose="020B0604020202020204" pitchFamily="34" charset="0"/>
              <a:buChar char="•"/>
            </a:pPr>
            <a:r>
              <a:rPr lang="de-DE" dirty="0"/>
              <a:t>Schritt 2: passende Förderung </a:t>
            </a:r>
          </a:p>
        </p:txBody>
      </p:sp>
    </p:spTree>
    <p:extLst>
      <p:ext uri="{BB962C8B-B14F-4D97-AF65-F5344CB8AC3E}">
        <p14:creationId xmlns:p14="http://schemas.microsoft.com/office/powerpoint/2010/main" val="1817275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DD9145-AEE2-7B42-0D6A-A935375495B0}"/>
              </a:ext>
            </a:extLst>
          </p:cNvPr>
          <p:cNvSpPr>
            <a:spLocks noGrp="1"/>
          </p:cNvSpPr>
          <p:nvPr>
            <p:ph type="title"/>
          </p:nvPr>
        </p:nvSpPr>
        <p:spPr/>
        <p:txBody>
          <a:bodyPr/>
          <a:lstStyle/>
          <a:p>
            <a:r>
              <a:rPr lang="de-DE" dirty="0"/>
              <a:t>Arten von Förderungen </a:t>
            </a:r>
          </a:p>
        </p:txBody>
      </p:sp>
      <p:graphicFrame>
        <p:nvGraphicFramePr>
          <p:cNvPr id="4" name="Inhaltsplatzhalter 3">
            <a:extLst>
              <a:ext uri="{FF2B5EF4-FFF2-40B4-BE49-F238E27FC236}">
                <a16:creationId xmlns:a16="http://schemas.microsoft.com/office/drawing/2014/main" id="{A5298B7C-58B6-21D8-1BDA-2F1AD70DC003}"/>
              </a:ext>
            </a:extLst>
          </p:cNvPr>
          <p:cNvGraphicFramePr>
            <a:graphicFrameLocks noGrp="1"/>
          </p:cNvGraphicFramePr>
          <p:nvPr>
            <p:ph idx="1"/>
            <p:extLst>
              <p:ext uri="{D42A27DB-BD31-4B8C-83A1-F6EECF244321}">
                <p14:modId xmlns:p14="http://schemas.microsoft.com/office/powerpoint/2010/main" val="3586929082"/>
              </p:ext>
            </p:extLst>
          </p:nvPr>
        </p:nvGraphicFramePr>
        <p:xfrm>
          <a:off x="1115814" y="1597012"/>
          <a:ext cx="6912372" cy="3058160"/>
        </p:xfrm>
        <a:graphic>
          <a:graphicData uri="http://schemas.openxmlformats.org/drawingml/2006/table">
            <a:tbl>
              <a:tblPr firstRow="1" bandRow="1">
                <a:tableStyleId>{5C22544A-7EE6-4342-B048-85BDC9FD1C3A}</a:tableStyleId>
              </a:tblPr>
              <a:tblGrid>
                <a:gridCol w="2735908">
                  <a:extLst>
                    <a:ext uri="{9D8B030D-6E8A-4147-A177-3AD203B41FA5}">
                      <a16:colId xmlns:a16="http://schemas.microsoft.com/office/drawing/2014/main" val="858082495"/>
                    </a:ext>
                  </a:extLst>
                </a:gridCol>
                <a:gridCol w="4176464">
                  <a:extLst>
                    <a:ext uri="{9D8B030D-6E8A-4147-A177-3AD203B41FA5}">
                      <a16:colId xmlns:a16="http://schemas.microsoft.com/office/drawing/2014/main" val="656630220"/>
                    </a:ext>
                  </a:extLst>
                </a:gridCol>
              </a:tblGrid>
              <a:tr h="370840">
                <a:tc>
                  <a:txBody>
                    <a:bodyPr/>
                    <a:lstStyle/>
                    <a:p>
                      <a:r>
                        <a:rPr lang="de-DE" dirty="0"/>
                        <a:t>Förderart</a:t>
                      </a:r>
                    </a:p>
                  </a:txBody>
                  <a:tcPr/>
                </a:tc>
                <a:tc>
                  <a:txBody>
                    <a:bodyPr/>
                    <a:lstStyle/>
                    <a:p>
                      <a:r>
                        <a:rPr lang="de-DE" dirty="0"/>
                        <a:t>Erklärung</a:t>
                      </a:r>
                    </a:p>
                  </a:txBody>
                  <a:tcPr/>
                </a:tc>
                <a:extLst>
                  <a:ext uri="{0D108BD9-81ED-4DB2-BD59-A6C34878D82A}">
                    <a16:rowId xmlns:a16="http://schemas.microsoft.com/office/drawing/2014/main" val="1251475568"/>
                  </a:ext>
                </a:extLst>
              </a:tr>
              <a:tr h="370840">
                <a:tc>
                  <a:txBody>
                    <a:bodyPr/>
                    <a:lstStyle/>
                    <a:p>
                      <a:r>
                        <a:rPr lang="de-DE" sz="1600" dirty="0"/>
                        <a:t>Nicht rückzahlbare Zuschüsse </a:t>
                      </a:r>
                    </a:p>
                  </a:txBody>
                  <a:tcPr/>
                </a:tc>
                <a:tc>
                  <a:txBody>
                    <a:bodyPr/>
                    <a:lstStyle/>
                    <a:p>
                      <a:r>
                        <a:rPr lang="de-DE" sz="1600" dirty="0"/>
                        <a:t>müssen nicht zurückgezahlt werden, sind aber an strikte Bedingungen geknüpft</a:t>
                      </a:r>
                    </a:p>
                  </a:txBody>
                  <a:tcPr/>
                </a:tc>
                <a:extLst>
                  <a:ext uri="{0D108BD9-81ED-4DB2-BD59-A6C34878D82A}">
                    <a16:rowId xmlns:a16="http://schemas.microsoft.com/office/drawing/2014/main" val="898822974"/>
                  </a:ext>
                </a:extLst>
              </a:tr>
              <a:tr h="370840">
                <a:tc>
                  <a:txBody>
                    <a:bodyPr/>
                    <a:lstStyle/>
                    <a:p>
                      <a:r>
                        <a:rPr lang="de-DE" sz="1600" dirty="0"/>
                        <a:t>Geförderte Kredite</a:t>
                      </a:r>
                    </a:p>
                  </a:txBody>
                  <a:tcPr/>
                </a:tc>
                <a:tc>
                  <a:txBody>
                    <a:bodyPr/>
                    <a:lstStyle/>
                    <a:p>
                      <a:r>
                        <a:rPr lang="de-DE" sz="1600" dirty="0"/>
                        <a:t>Zinsgünstiger und oft mit tilgungsfreier Zeit </a:t>
                      </a:r>
                    </a:p>
                  </a:txBody>
                  <a:tcPr/>
                </a:tc>
                <a:extLst>
                  <a:ext uri="{0D108BD9-81ED-4DB2-BD59-A6C34878D82A}">
                    <a16:rowId xmlns:a16="http://schemas.microsoft.com/office/drawing/2014/main" val="1643083041"/>
                  </a:ext>
                </a:extLst>
              </a:tr>
              <a:tr h="370840">
                <a:tc>
                  <a:txBody>
                    <a:bodyPr/>
                    <a:lstStyle/>
                    <a:p>
                      <a:r>
                        <a:rPr lang="de-DE" sz="1600" dirty="0"/>
                        <a:t>Bürgschaft</a:t>
                      </a:r>
                    </a:p>
                  </a:txBody>
                  <a:tcPr/>
                </a:tc>
                <a:tc>
                  <a:txBody>
                    <a:bodyPr/>
                    <a:lstStyle/>
                    <a:p>
                      <a:r>
                        <a:rPr lang="de-DE" sz="1600" dirty="0"/>
                        <a:t>Form der Kreditsicherung</a:t>
                      </a:r>
                    </a:p>
                  </a:txBody>
                  <a:tcPr/>
                </a:tc>
                <a:extLst>
                  <a:ext uri="{0D108BD9-81ED-4DB2-BD59-A6C34878D82A}">
                    <a16:rowId xmlns:a16="http://schemas.microsoft.com/office/drawing/2014/main" val="1855913266"/>
                  </a:ext>
                </a:extLst>
              </a:tr>
              <a:tr h="370840">
                <a:tc>
                  <a:txBody>
                    <a:bodyPr/>
                    <a:lstStyle/>
                    <a:p>
                      <a:r>
                        <a:rPr lang="de-DE" sz="1600" dirty="0"/>
                        <a:t>Beteiligung </a:t>
                      </a:r>
                    </a:p>
                  </a:txBody>
                  <a:tcPr/>
                </a:tc>
                <a:tc>
                  <a:txBody>
                    <a:bodyPr/>
                    <a:lstStyle/>
                    <a:p>
                      <a:r>
                        <a:rPr lang="de-DE" sz="1600" dirty="0"/>
                        <a:t>Kapital wird zur Verfügung gestellt und Anteile abgegeben </a:t>
                      </a:r>
                    </a:p>
                  </a:txBody>
                  <a:tcPr/>
                </a:tc>
                <a:extLst>
                  <a:ext uri="{0D108BD9-81ED-4DB2-BD59-A6C34878D82A}">
                    <a16:rowId xmlns:a16="http://schemas.microsoft.com/office/drawing/2014/main" val="3065320877"/>
                  </a:ext>
                </a:extLst>
              </a:tr>
              <a:tr h="370840">
                <a:tc>
                  <a:txBody>
                    <a:bodyPr/>
                    <a:lstStyle/>
                    <a:p>
                      <a:r>
                        <a:rPr lang="de-DE" sz="1600" dirty="0"/>
                        <a:t>Geförderte Beratung </a:t>
                      </a:r>
                    </a:p>
                  </a:txBody>
                  <a:tcPr/>
                </a:tc>
                <a:tc>
                  <a:txBody>
                    <a:bodyPr/>
                    <a:lstStyle/>
                    <a:p>
                      <a:r>
                        <a:rPr lang="de-DE" sz="1600" dirty="0"/>
                        <a:t>Mit einem Experten, Anteile der Beratungskosten werden übernommen </a:t>
                      </a:r>
                    </a:p>
                  </a:txBody>
                  <a:tcPr/>
                </a:tc>
                <a:extLst>
                  <a:ext uri="{0D108BD9-81ED-4DB2-BD59-A6C34878D82A}">
                    <a16:rowId xmlns:a16="http://schemas.microsoft.com/office/drawing/2014/main" val="3426551448"/>
                  </a:ext>
                </a:extLst>
              </a:tr>
            </a:tbl>
          </a:graphicData>
        </a:graphic>
      </p:graphicFrame>
    </p:spTree>
    <p:extLst>
      <p:ext uri="{BB962C8B-B14F-4D97-AF65-F5344CB8AC3E}">
        <p14:creationId xmlns:p14="http://schemas.microsoft.com/office/powerpoint/2010/main" val="540347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621081-090E-2699-1CCB-861EC1392526}"/>
              </a:ext>
            </a:extLst>
          </p:cNvPr>
          <p:cNvSpPr>
            <a:spLocks noGrp="1"/>
          </p:cNvSpPr>
          <p:nvPr>
            <p:ph type="title"/>
          </p:nvPr>
        </p:nvSpPr>
        <p:spPr/>
        <p:txBody>
          <a:bodyPr/>
          <a:lstStyle/>
          <a:p>
            <a:r>
              <a:rPr lang="de-DE" dirty="0"/>
              <a:t>Geförderte Unternehmensberatung</a:t>
            </a:r>
          </a:p>
        </p:txBody>
      </p:sp>
      <p:sp>
        <p:nvSpPr>
          <p:cNvPr id="3" name="Textplatzhalter 2">
            <a:extLst>
              <a:ext uri="{FF2B5EF4-FFF2-40B4-BE49-F238E27FC236}">
                <a16:creationId xmlns:a16="http://schemas.microsoft.com/office/drawing/2014/main" id="{7672F71D-5926-CBDA-257D-4D48F38F7FA6}"/>
              </a:ext>
            </a:extLst>
          </p:cNvPr>
          <p:cNvSpPr>
            <a:spLocks noGrp="1"/>
          </p:cNvSpPr>
          <p:nvPr>
            <p:ph type="body" sz="quarter" idx="11"/>
          </p:nvPr>
        </p:nvSpPr>
        <p:spPr>
          <a:xfrm>
            <a:off x="1116013" y="1779662"/>
            <a:ext cx="7704137" cy="2827338"/>
          </a:xfrm>
        </p:spPr>
        <p:txBody>
          <a:bodyPr/>
          <a:lstStyle/>
          <a:p>
            <a:pPr marL="447675" lvl="1" indent="-447675"/>
            <a:r>
              <a:rPr lang="de-DE" sz="2000" dirty="0"/>
              <a:t>Einzelthemenberatung oder Strategieberatung</a:t>
            </a:r>
          </a:p>
          <a:p>
            <a:pPr marL="447675" lvl="1" indent="-447675"/>
            <a:r>
              <a:rPr lang="de-DE" sz="2000" dirty="0"/>
              <a:t>Zuschuss:</a:t>
            </a:r>
          </a:p>
          <a:p>
            <a:pPr marL="904875" lvl="3" indent="-447675"/>
            <a:r>
              <a:rPr lang="de-DE" sz="2000" dirty="0"/>
              <a:t>Gründer und Jungunternehmer: 66,00 EUR pro Stunde</a:t>
            </a:r>
          </a:p>
          <a:p>
            <a:pPr marL="904875" lvl="3" indent="-447675"/>
            <a:r>
              <a:rPr lang="de-DE" sz="2000" dirty="0"/>
              <a:t>Unternehmen (älter als 3 Jahre): 44,00 EUR pro Stunde</a:t>
            </a:r>
          </a:p>
          <a:p>
            <a:pPr marL="447675" lvl="2" indent="-447675">
              <a:buNone/>
            </a:pPr>
            <a:endParaRPr lang="de-DE" sz="1600" dirty="0">
              <a:hlinkClick r:id="rId3"/>
            </a:endParaRPr>
          </a:p>
          <a:p>
            <a:pPr marL="447675" lvl="2" indent="-447675">
              <a:buNone/>
            </a:pPr>
            <a:r>
              <a:rPr lang="de-DE" sz="1600" dirty="0">
                <a:hlinkClick r:id="rId3"/>
              </a:rPr>
              <a:t>https://www.wko.at/wien/wirtschaft/gefoerderte-unternehmensberatung</a:t>
            </a:r>
            <a:r>
              <a:rPr lang="de-DE" sz="1600" dirty="0"/>
              <a:t> </a:t>
            </a:r>
          </a:p>
          <a:p>
            <a:pPr marL="0" indent="0">
              <a:buNone/>
            </a:pPr>
            <a:endParaRPr lang="de-DE" dirty="0"/>
          </a:p>
        </p:txBody>
      </p:sp>
    </p:spTree>
    <p:extLst>
      <p:ext uri="{BB962C8B-B14F-4D97-AF65-F5344CB8AC3E}">
        <p14:creationId xmlns:p14="http://schemas.microsoft.com/office/powerpoint/2010/main" val="2606163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9EC449-317C-0746-BB33-07949155B286}"/>
              </a:ext>
            </a:extLst>
          </p:cNvPr>
          <p:cNvSpPr>
            <a:spLocks noGrp="1"/>
          </p:cNvSpPr>
          <p:nvPr>
            <p:ph type="title"/>
          </p:nvPr>
        </p:nvSpPr>
        <p:spPr/>
        <p:txBody>
          <a:bodyPr/>
          <a:lstStyle/>
          <a:p>
            <a:r>
              <a:rPr lang="de-DE" dirty="0"/>
              <a:t>Ablauf – geförderte Unternehmensberatung </a:t>
            </a:r>
          </a:p>
        </p:txBody>
      </p:sp>
      <p:graphicFrame>
        <p:nvGraphicFramePr>
          <p:cNvPr id="5" name="Diagramm 4">
            <a:extLst>
              <a:ext uri="{FF2B5EF4-FFF2-40B4-BE49-F238E27FC236}">
                <a16:creationId xmlns:a16="http://schemas.microsoft.com/office/drawing/2014/main" id="{618548A9-3516-8479-4658-9177AC35FCBD}"/>
              </a:ext>
            </a:extLst>
          </p:cNvPr>
          <p:cNvGraphicFramePr/>
          <p:nvPr/>
        </p:nvGraphicFramePr>
        <p:xfrm>
          <a:off x="467619" y="1798281"/>
          <a:ext cx="8352531" cy="2827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0861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621081-090E-2699-1CCB-861EC1392526}"/>
              </a:ext>
            </a:extLst>
          </p:cNvPr>
          <p:cNvSpPr>
            <a:spLocks noGrp="1"/>
          </p:cNvSpPr>
          <p:nvPr>
            <p:ph type="title"/>
          </p:nvPr>
        </p:nvSpPr>
        <p:spPr/>
        <p:txBody>
          <a:bodyPr/>
          <a:lstStyle/>
          <a:p>
            <a:r>
              <a:rPr lang="de-DE" sz="2800" dirty="0"/>
              <a:t>Betriebsübernahme-Zuschuss</a:t>
            </a:r>
            <a:endParaRPr lang="de-DE" dirty="0"/>
          </a:p>
        </p:txBody>
      </p:sp>
      <p:sp>
        <p:nvSpPr>
          <p:cNvPr id="3" name="Textplatzhalter 2">
            <a:extLst>
              <a:ext uri="{FF2B5EF4-FFF2-40B4-BE49-F238E27FC236}">
                <a16:creationId xmlns:a16="http://schemas.microsoft.com/office/drawing/2014/main" id="{7672F71D-5926-CBDA-257D-4D48F38F7FA6}"/>
              </a:ext>
            </a:extLst>
          </p:cNvPr>
          <p:cNvSpPr>
            <a:spLocks noGrp="1"/>
          </p:cNvSpPr>
          <p:nvPr>
            <p:ph type="body" sz="quarter" idx="11"/>
          </p:nvPr>
        </p:nvSpPr>
        <p:spPr/>
        <p:txBody>
          <a:bodyPr/>
          <a:lstStyle/>
          <a:p>
            <a:pPr marL="357188" lvl="1" indent="-357188"/>
            <a:r>
              <a:rPr lang="de-DE" sz="2000" dirty="0"/>
              <a:t>entgeltliche Übernahme &amp; Weiterführung </a:t>
            </a:r>
          </a:p>
          <a:p>
            <a:pPr marL="357188" lvl="1" indent="-357188"/>
            <a:r>
              <a:rPr lang="de-DE" sz="2000" dirty="0"/>
              <a:t>gleiche oder nahverwandte Branche </a:t>
            </a:r>
          </a:p>
          <a:p>
            <a:pPr marL="357188" lvl="1" indent="-357188"/>
            <a:r>
              <a:rPr lang="de-DE" sz="2000" dirty="0"/>
              <a:t>Einreichung bis zu 6 Monate nach Übernahmestichtag möglich</a:t>
            </a:r>
          </a:p>
          <a:p>
            <a:pPr marL="357188" lvl="1" indent="-357188"/>
            <a:r>
              <a:rPr lang="de-DE" sz="2000" dirty="0"/>
              <a:t>max. 10.000 € Zuschuss pro Übernahme </a:t>
            </a:r>
          </a:p>
          <a:p>
            <a:pPr marL="357188" lvl="1" indent="-357188"/>
            <a:r>
              <a:rPr lang="de-DE" sz="2000" dirty="0"/>
              <a:t>8 % Förderquote basierend auf Nettokaufpreis</a:t>
            </a:r>
          </a:p>
          <a:p>
            <a:pPr marL="0" indent="0">
              <a:buNone/>
            </a:pPr>
            <a:endParaRPr lang="de-DE" sz="1400" dirty="0">
              <a:hlinkClick r:id="rId3"/>
            </a:endParaRPr>
          </a:p>
          <a:p>
            <a:pPr marL="0" indent="0">
              <a:buNone/>
            </a:pPr>
            <a:r>
              <a:rPr lang="de-DE" sz="1600" dirty="0">
                <a:hlinkClick r:id="rId3"/>
              </a:rPr>
              <a:t>https://www.wko.at/foerderungen/betriebsuebernahme-zuschuss-wien</a:t>
            </a:r>
            <a:r>
              <a:rPr lang="de-DE" sz="1600" dirty="0"/>
              <a:t> </a:t>
            </a:r>
          </a:p>
        </p:txBody>
      </p:sp>
    </p:spTree>
    <p:extLst>
      <p:ext uri="{BB962C8B-B14F-4D97-AF65-F5344CB8AC3E}">
        <p14:creationId xmlns:p14="http://schemas.microsoft.com/office/powerpoint/2010/main" val="85076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50FD4-F620-6A97-9DA9-685B4753249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6980004-E7A2-51A4-4B45-DC1D8041569B}"/>
              </a:ext>
            </a:extLst>
          </p:cNvPr>
          <p:cNvSpPr>
            <a:spLocks noGrp="1"/>
          </p:cNvSpPr>
          <p:nvPr>
            <p:ph type="title"/>
          </p:nvPr>
        </p:nvSpPr>
        <p:spPr/>
        <p:txBody>
          <a:bodyPr/>
          <a:lstStyle/>
          <a:p>
            <a:r>
              <a:rPr lang="de-DE" dirty="0"/>
              <a:t>Ablauf – Betriebsübernahme Zuschuss</a:t>
            </a:r>
          </a:p>
        </p:txBody>
      </p:sp>
      <p:graphicFrame>
        <p:nvGraphicFramePr>
          <p:cNvPr id="5" name="Diagramm 4">
            <a:extLst>
              <a:ext uri="{FF2B5EF4-FFF2-40B4-BE49-F238E27FC236}">
                <a16:creationId xmlns:a16="http://schemas.microsoft.com/office/drawing/2014/main" id="{F4C0E5F9-1CED-526F-1E16-C71E8D16D6B8}"/>
              </a:ext>
            </a:extLst>
          </p:cNvPr>
          <p:cNvGraphicFramePr/>
          <p:nvPr/>
        </p:nvGraphicFramePr>
        <p:xfrm>
          <a:off x="467619" y="1419622"/>
          <a:ext cx="8352531" cy="2827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feld 5">
            <a:extLst>
              <a:ext uri="{FF2B5EF4-FFF2-40B4-BE49-F238E27FC236}">
                <a16:creationId xmlns:a16="http://schemas.microsoft.com/office/drawing/2014/main" id="{5AC8E3CD-02D7-BE86-7BA6-580672863F05}"/>
              </a:ext>
            </a:extLst>
          </p:cNvPr>
          <p:cNvSpPr txBox="1"/>
          <p:nvPr/>
        </p:nvSpPr>
        <p:spPr>
          <a:xfrm>
            <a:off x="827584" y="4443958"/>
            <a:ext cx="184731" cy="369332"/>
          </a:xfrm>
          <a:prstGeom prst="rect">
            <a:avLst/>
          </a:prstGeom>
          <a:noFill/>
        </p:spPr>
        <p:txBody>
          <a:bodyPr wrap="square" rtlCol="0">
            <a:spAutoFit/>
          </a:bodyPr>
          <a:lstStyle/>
          <a:p>
            <a:endParaRPr lang="de-DE" dirty="0"/>
          </a:p>
        </p:txBody>
      </p:sp>
      <p:sp>
        <p:nvSpPr>
          <p:cNvPr id="7" name="Pfeil: nach rechts 6">
            <a:extLst>
              <a:ext uri="{FF2B5EF4-FFF2-40B4-BE49-F238E27FC236}">
                <a16:creationId xmlns:a16="http://schemas.microsoft.com/office/drawing/2014/main" id="{FD5B4FE0-AFDE-B94F-EEFC-120887364B0C}"/>
              </a:ext>
            </a:extLst>
          </p:cNvPr>
          <p:cNvSpPr/>
          <p:nvPr/>
        </p:nvSpPr>
        <p:spPr>
          <a:xfrm>
            <a:off x="467619" y="3677742"/>
            <a:ext cx="8208762" cy="8572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Textfeld 7">
            <a:extLst>
              <a:ext uri="{FF2B5EF4-FFF2-40B4-BE49-F238E27FC236}">
                <a16:creationId xmlns:a16="http://schemas.microsoft.com/office/drawing/2014/main" id="{6F897D03-EE56-0CA1-4289-93C717CFC67D}"/>
              </a:ext>
            </a:extLst>
          </p:cNvPr>
          <p:cNvSpPr txBox="1"/>
          <p:nvPr/>
        </p:nvSpPr>
        <p:spPr>
          <a:xfrm>
            <a:off x="611560" y="3906312"/>
            <a:ext cx="7992888" cy="400110"/>
          </a:xfrm>
          <a:prstGeom prst="rect">
            <a:avLst/>
          </a:prstGeom>
          <a:noFill/>
        </p:spPr>
        <p:txBody>
          <a:bodyPr wrap="square" rtlCol="0">
            <a:spAutoFit/>
          </a:bodyPr>
          <a:lstStyle/>
          <a:p>
            <a:pPr algn="ctr"/>
            <a:r>
              <a:rPr lang="de-DE" sz="2000" dirty="0"/>
              <a:t>rund vier Wochen </a:t>
            </a:r>
          </a:p>
        </p:txBody>
      </p:sp>
    </p:spTree>
    <p:extLst>
      <p:ext uri="{BB962C8B-B14F-4D97-AF65-F5344CB8AC3E}">
        <p14:creationId xmlns:p14="http://schemas.microsoft.com/office/powerpoint/2010/main" val="1252332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621081-090E-2699-1CCB-861EC1392526}"/>
              </a:ext>
            </a:extLst>
          </p:cNvPr>
          <p:cNvSpPr>
            <a:spLocks noGrp="1"/>
          </p:cNvSpPr>
          <p:nvPr>
            <p:ph type="title"/>
          </p:nvPr>
        </p:nvSpPr>
        <p:spPr/>
        <p:txBody>
          <a:bodyPr/>
          <a:lstStyle/>
          <a:p>
            <a:r>
              <a:rPr lang="de-AT" sz="2500" dirty="0"/>
              <a:t>der Mikrokredit  </a:t>
            </a:r>
            <a:endParaRPr lang="de-DE" dirty="0"/>
          </a:p>
        </p:txBody>
      </p:sp>
      <p:sp>
        <p:nvSpPr>
          <p:cNvPr id="3" name="Textplatzhalter 2">
            <a:extLst>
              <a:ext uri="{FF2B5EF4-FFF2-40B4-BE49-F238E27FC236}">
                <a16:creationId xmlns:a16="http://schemas.microsoft.com/office/drawing/2014/main" id="{7672F71D-5926-CBDA-257D-4D48F38F7FA6}"/>
              </a:ext>
            </a:extLst>
          </p:cNvPr>
          <p:cNvSpPr>
            <a:spLocks noGrp="1"/>
          </p:cNvSpPr>
          <p:nvPr>
            <p:ph type="body" sz="quarter" idx="11"/>
          </p:nvPr>
        </p:nvSpPr>
        <p:spPr/>
        <p:txBody>
          <a:bodyPr/>
          <a:lstStyle/>
          <a:p>
            <a:r>
              <a:rPr lang="de-DE" sz="2000" dirty="0"/>
              <a:t>BM f. Arbeit, Soziales, Gesundheit, Pflege und Konsumentenschutz </a:t>
            </a:r>
            <a:endParaRPr lang="de-DE" sz="1600" dirty="0"/>
          </a:p>
          <a:p>
            <a:pPr lvl="1"/>
            <a:r>
              <a:rPr lang="de-DE" sz="1600" dirty="0"/>
              <a:t>für </a:t>
            </a:r>
            <a:r>
              <a:rPr lang="de-DE" sz="1600" dirty="0" err="1"/>
              <a:t>Gründer:innen</a:t>
            </a:r>
            <a:r>
              <a:rPr lang="de-DE" sz="1600" dirty="0"/>
              <a:t> und besteh. UN (keine GmbH, AG, OG oder KG)</a:t>
            </a:r>
          </a:p>
          <a:p>
            <a:pPr lvl="1"/>
            <a:r>
              <a:rPr lang="de-DE" sz="1600" dirty="0"/>
              <a:t>15.000 € max. Kredithöhe, Zinssatz: 3%</a:t>
            </a:r>
          </a:p>
          <a:p>
            <a:pPr lvl="1"/>
            <a:r>
              <a:rPr lang="de-DE" sz="1600" dirty="0"/>
              <a:t>Neugründung, Fortführung oder Übernahme eines Unternehmens</a:t>
            </a:r>
          </a:p>
          <a:p>
            <a:pPr lvl="1"/>
            <a:r>
              <a:rPr lang="de-DE" sz="1600" dirty="0"/>
              <a:t>für Investitionen und laufende Kosten in den ersten 6 Monaten</a:t>
            </a:r>
            <a:endParaRPr lang="de-DE" sz="2000" dirty="0"/>
          </a:p>
          <a:p>
            <a:pPr marL="0" indent="0">
              <a:buNone/>
            </a:pPr>
            <a:endParaRPr lang="de-DE" sz="2000" dirty="0"/>
          </a:p>
          <a:p>
            <a:pPr marL="0" indent="0">
              <a:buNone/>
            </a:pPr>
            <a:r>
              <a:rPr lang="de-DE" sz="1600" dirty="0">
                <a:hlinkClick r:id="rId3"/>
              </a:rPr>
              <a:t>https://dermikrokredit.at/</a:t>
            </a:r>
            <a:r>
              <a:rPr lang="de-DE" sz="1400" dirty="0"/>
              <a:t> </a:t>
            </a:r>
            <a:endParaRPr lang="de-DE" sz="1600" dirty="0"/>
          </a:p>
        </p:txBody>
      </p:sp>
    </p:spTree>
    <p:extLst>
      <p:ext uri="{BB962C8B-B14F-4D97-AF65-F5344CB8AC3E}">
        <p14:creationId xmlns:p14="http://schemas.microsoft.com/office/powerpoint/2010/main" val="4182711288"/>
      </p:ext>
    </p:extLst>
  </p:cSld>
  <p:clrMapOvr>
    <a:masterClrMapping/>
  </p:clrMapOvr>
</p:sld>
</file>

<file path=ppt/theme/theme1.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Trebuchet MS"/>
        <a:ea typeface=""/>
        <a:cs typeface=""/>
      </a:majorFont>
      <a:minorFont>
        <a:latin typeface="Trebuchet MS"/>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763</Words>
  <Application>Microsoft Office PowerPoint</Application>
  <PresentationFormat>Bildschirmpräsentation (16:9)</PresentationFormat>
  <Paragraphs>130</Paragraphs>
  <Slides>13</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Calibri</vt:lpstr>
      <vt:lpstr>Trebuchet MS</vt:lpstr>
      <vt:lpstr>Wingdings</vt:lpstr>
      <vt:lpstr>Benutzerdefiniertes Design</vt:lpstr>
      <vt:lpstr>PROGRAMME VERSTEHEN, CHANCEN NUTZEN  </vt:lpstr>
      <vt:lpstr>Förderservice der WK Wien </vt:lpstr>
      <vt:lpstr>Fahrplan zum Erfolg</vt:lpstr>
      <vt:lpstr>Arten von Förderungen </vt:lpstr>
      <vt:lpstr>Geförderte Unternehmensberatung</vt:lpstr>
      <vt:lpstr>Ablauf – geförderte Unternehmensberatung </vt:lpstr>
      <vt:lpstr>Betriebsübernahme-Zuschuss</vt:lpstr>
      <vt:lpstr>Ablauf – Betriebsübernahme Zuschuss</vt:lpstr>
      <vt:lpstr>der Mikrokredit  </vt:lpstr>
      <vt:lpstr>Austria Wirtschaftsservice (aws) </vt:lpstr>
      <vt:lpstr>Förderangebote der WK Wien</vt:lpstr>
      <vt:lpstr>Förderangebote der WK Wien</vt:lpstr>
      <vt:lpstr>Unterstützungsleistung SVS bei langer Krankheit</vt:lpstr>
    </vt:vector>
  </TitlesOfParts>
  <Company>Wirtschaftskammer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almerc</dc:creator>
  <cp:lastModifiedBy>Goetz Thomas | WKW</cp:lastModifiedBy>
  <cp:revision>182</cp:revision>
  <cp:lastPrinted>2026-04-16T13:24:29Z</cp:lastPrinted>
  <dcterms:created xsi:type="dcterms:W3CDTF">2009-09-21T08:06:21Z</dcterms:created>
  <dcterms:modified xsi:type="dcterms:W3CDTF">2026-05-22T08:49:17Z</dcterms:modified>
</cp:coreProperties>
</file>